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tags/tag5.xml" ContentType="application/vnd.openxmlformats-officedocument.presentationml.tags+xml"/>
  <Override PartName="/ppt/notesSlides/notesSlide4.xml" ContentType="application/vnd.openxmlformats-officedocument.presentationml.notesSlide+xml"/>
  <Override PartName="/ppt/tags/tag6.xml" ContentType="application/vnd.openxmlformats-officedocument.presentationml.tags+xml"/>
  <Override PartName="/ppt/notesSlides/notesSlide5.xml" ContentType="application/vnd.openxmlformats-officedocument.presentationml.notesSlide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1296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34700C-CD34-4CF4-A97C-94432D1EA2FD}" type="datetimeFigureOut">
              <a:rPr lang="en-IN" smtClean="0"/>
              <a:t>24-07-2021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A12F46-6F91-4706-8EBC-AC5B7C55A90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921594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A12F46-6F91-4706-8EBC-AC5B7C55A902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292279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A12F46-6F91-4706-8EBC-AC5B7C55A902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85595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A12F46-6F91-4706-8EBC-AC5B7C55A902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902137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A12F46-6F91-4706-8EBC-AC5B7C55A902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336782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A12F46-6F91-4706-8EBC-AC5B7C55A902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625680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799303" y="3755922"/>
            <a:ext cx="6710517" cy="1671484"/>
          </a:xfr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algn="l">
              <a:defRPr sz="3600">
                <a:solidFill>
                  <a:srgbClr val="0012BC"/>
                </a:solidFill>
              </a:defRPr>
            </a:lvl1pPr>
          </a:lstStyle>
          <a:p>
            <a:r>
              <a:rPr lang="en-US" dirty="0"/>
              <a:t>Click to edit </a:t>
            </a:r>
            <a:br>
              <a:rPr lang="en-US" dirty="0"/>
            </a:br>
            <a:r>
              <a:rPr lang="en-US" dirty="0"/>
              <a:t>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9298" y="5442157"/>
            <a:ext cx="6710522" cy="904568"/>
          </a:xfrm>
        </p:spPr>
        <p:txBody>
          <a:bodyPr>
            <a:normAutofit/>
          </a:bodyPr>
          <a:lstStyle>
            <a:lvl1pPr marL="0" indent="0" algn="l">
              <a:buNone/>
              <a:defRPr sz="2800" b="0" i="0">
                <a:solidFill>
                  <a:srgbClr val="00206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7E1F6-F65F-4418-8BE0-226DF0ADE558}" type="datetimeFigureOut">
              <a:rPr lang="en-IN" smtClean="0"/>
              <a:t>24-07-2021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D2876-E104-4735-8794-AD34EAA6F0A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53875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817" y="1213518"/>
            <a:ext cx="8259098" cy="1018035"/>
          </a:xfrm>
        </p:spPr>
        <p:txBody>
          <a:bodyPr>
            <a:normAutofit/>
          </a:bodyPr>
          <a:lstStyle>
            <a:lvl1pPr algn="l">
              <a:defRPr sz="3600" baseline="0">
                <a:solidFill>
                  <a:srgbClr val="0012BC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1446" y="2261420"/>
            <a:ext cx="8229600" cy="4070555"/>
          </a:xfrm>
        </p:spPr>
        <p:txBody>
          <a:bodyPr/>
          <a:lstStyle>
            <a:lvl1pPr algn="l">
              <a:defRPr sz="2800">
                <a:solidFill>
                  <a:srgbClr val="002060"/>
                </a:solidFill>
              </a:defRPr>
            </a:lvl1pPr>
            <a:lvl2pPr algn="l">
              <a:defRPr>
                <a:solidFill>
                  <a:srgbClr val="002060"/>
                </a:solidFill>
              </a:defRPr>
            </a:lvl2pPr>
            <a:lvl3pPr algn="l">
              <a:defRPr>
                <a:solidFill>
                  <a:srgbClr val="002060"/>
                </a:solidFill>
              </a:defRPr>
            </a:lvl3pPr>
            <a:lvl4pPr algn="l">
              <a:defRPr>
                <a:solidFill>
                  <a:srgbClr val="002060"/>
                </a:solidFill>
              </a:defRPr>
            </a:lvl4pPr>
            <a:lvl5pPr algn="l">
              <a:defRPr>
                <a:solidFill>
                  <a:srgbClr val="002060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7E1F6-F65F-4418-8BE0-226DF0ADE558}" type="datetimeFigureOut">
              <a:rPr lang="en-IN" smtClean="0"/>
              <a:t>24-07-2021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D2876-E104-4735-8794-AD34EAA6F0A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64471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2665" y="610875"/>
            <a:ext cx="6318884" cy="967132"/>
          </a:xfrm>
        </p:spPr>
        <p:txBody>
          <a:bodyPr>
            <a:normAutofit/>
          </a:bodyPr>
          <a:lstStyle>
            <a:lvl1pPr algn="l">
              <a:defRPr sz="360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89239" y="1641985"/>
            <a:ext cx="6290188" cy="4678168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7E1F6-F65F-4418-8BE0-226DF0ADE558}" type="datetimeFigureOut">
              <a:rPr lang="en-IN" smtClean="0"/>
              <a:t>24-07-2021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D2876-E104-4735-8794-AD34EAA6F0A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29391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7E1F6-F65F-4418-8BE0-226DF0ADE558}" type="datetimeFigureOut">
              <a:rPr lang="en-IN" smtClean="0"/>
              <a:t>24-07-2021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D2876-E104-4735-8794-AD34EAA6F0A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63441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7E1F6-F65F-4418-8BE0-226DF0ADE558}" type="datetimeFigureOut">
              <a:rPr lang="en-IN" smtClean="0"/>
              <a:t>24-07-2021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D2876-E104-4735-8794-AD34EAA6F0A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56791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2694" y="1463404"/>
            <a:ext cx="8093365" cy="1018033"/>
          </a:xfrm>
        </p:spPr>
        <p:txBody>
          <a:bodyPr>
            <a:normAutofit/>
          </a:bodyPr>
          <a:lstStyle>
            <a:lvl1pPr algn="l">
              <a:defRPr sz="3600" baseline="0">
                <a:solidFill>
                  <a:srgbClr val="0012BC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6879" y="2492491"/>
            <a:ext cx="4040188" cy="639763"/>
          </a:xfrm>
        </p:spPr>
        <p:txBody>
          <a:bodyPr anchor="b"/>
          <a:lstStyle>
            <a:lvl1pPr marL="0" indent="0" algn="ctr">
              <a:buNone/>
              <a:defRPr sz="2400" b="1">
                <a:solidFill>
                  <a:srgbClr val="002060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6879" y="3122353"/>
            <a:ext cx="4040188" cy="3035059"/>
          </a:xfrm>
        </p:spPr>
        <p:txBody>
          <a:bodyPr/>
          <a:lstStyle>
            <a:lvl1pPr algn="ctr">
              <a:defRPr sz="2400">
                <a:solidFill>
                  <a:srgbClr val="002060"/>
                </a:solidFill>
              </a:defRPr>
            </a:lvl1pPr>
            <a:lvl2pPr algn="ctr">
              <a:defRPr sz="2000">
                <a:solidFill>
                  <a:srgbClr val="002060"/>
                </a:solidFill>
              </a:defRPr>
            </a:lvl2pPr>
            <a:lvl3pPr algn="ctr">
              <a:defRPr sz="1800">
                <a:solidFill>
                  <a:srgbClr val="002060"/>
                </a:solidFill>
              </a:defRPr>
            </a:lvl3pPr>
            <a:lvl4pPr algn="ctr">
              <a:defRPr sz="1600">
                <a:solidFill>
                  <a:srgbClr val="002060"/>
                </a:solidFill>
              </a:defRPr>
            </a:lvl4pPr>
            <a:lvl5pPr algn="ctr">
              <a:defRPr sz="1600">
                <a:solidFill>
                  <a:srgbClr val="002060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001" y="2492491"/>
            <a:ext cx="4041775" cy="639763"/>
          </a:xfrm>
        </p:spPr>
        <p:txBody>
          <a:bodyPr anchor="b"/>
          <a:lstStyle>
            <a:lvl1pPr marL="0" indent="0" algn="ctr">
              <a:buNone/>
              <a:defRPr sz="2400" b="1">
                <a:solidFill>
                  <a:srgbClr val="002060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2001" y="3122353"/>
            <a:ext cx="4041775" cy="3035059"/>
          </a:xfrm>
        </p:spPr>
        <p:txBody>
          <a:bodyPr/>
          <a:lstStyle>
            <a:lvl1pPr algn="ctr">
              <a:defRPr sz="2400">
                <a:solidFill>
                  <a:srgbClr val="002060"/>
                </a:solidFill>
              </a:defRPr>
            </a:lvl1pPr>
            <a:lvl2pPr algn="ctr">
              <a:defRPr sz="2000">
                <a:solidFill>
                  <a:srgbClr val="002060"/>
                </a:solidFill>
              </a:defRPr>
            </a:lvl2pPr>
            <a:lvl3pPr algn="ctr">
              <a:defRPr sz="1800">
                <a:solidFill>
                  <a:srgbClr val="002060"/>
                </a:solidFill>
              </a:defRPr>
            </a:lvl3pPr>
            <a:lvl4pPr algn="ctr">
              <a:defRPr sz="1600">
                <a:solidFill>
                  <a:srgbClr val="002060"/>
                </a:solidFill>
              </a:defRPr>
            </a:lvl4pPr>
            <a:lvl5pPr algn="ctr">
              <a:defRPr sz="1600">
                <a:solidFill>
                  <a:srgbClr val="002060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7E1F6-F65F-4418-8BE0-226DF0ADE558}" type="datetimeFigureOut">
              <a:rPr lang="en-IN" smtClean="0"/>
              <a:t>24-07-2021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D2876-E104-4735-8794-AD34EAA6F0A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22911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7E1F6-F65F-4418-8BE0-226DF0ADE558}" type="datetimeFigureOut">
              <a:rPr lang="en-IN" smtClean="0"/>
              <a:t>24-07-2021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D2876-E104-4735-8794-AD34EAA6F0A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29773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7E1F6-F65F-4418-8BE0-226DF0ADE558}" type="datetimeFigureOut">
              <a:rPr lang="en-IN" smtClean="0"/>
              <a:t>24-07-2021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D2876-E104-4735-8794-AD34EAA6F0A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51864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2" y="143510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7E1F6-F65F-4418-8BE0-226DF0ADE558}" type="datetimeFigureOut">
              <a:rPr lang="en-IN" smtClean="0"/>
              <a:t>24-07-2021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D2876-E104-4735-8794-AD34EAA6F0A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74452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7E1F6-F65F-4418-8BE0-226DF0ADE558}" type="datetimeFigureOut">
              <a:rPr lang="en-IN" smtClean="0"/>
              <a:t>24-07-2021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D2876-E104-4735-8794-AD34EAA6F0A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77607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7E1F6-F65F-4418-8BE0-226DF0ADE558}" type="datetimeFigureOut">
              <a:rPr lang="en-IN" smtClean="0"/>
              <a:t>24-07-2021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D2876-E104-4735-8794-AD34EAA6F0A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28665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7E1F6-F65F-4418-8BE0-226DF0ADE558}" type="datetimeFigureOut">
              <a:rPr lang="en-IN" smtClean="0"/>
              <a:t>24-07-2021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D2876-E104-4735-8794-AD34EAA6F0A0}" type="slidenum">
              <a:rPr lang="en-IN" smtClean="0"/>
              <a:t>‹#›</a:t>
            </a:fld>
            <a:endParaRPr lang="en-IN"/>
          </a:p>
        </p:txBody>
      </p:sp>
      <p:pic>
        <p:nvPicPr>
          <p:cNvPr id="7" name="Picture 6" descr="E:\websites\free-power-point-templates\2012\logos.png">
            <a:extLst>
              <a:ext uri="{FF2B5EF4-FFF2-40B4-BE49-F238E27FC236}">
                <a16:creationId xmlns:a16="http://schemas.microsoft.com/office/drawing/2014/main" id="{08B89D22-1D6E-450B-881F-4D2A4C527F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8475" y="3101618"/>
            <a:ext cx="1463784" cy="702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3609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E7E1F6-F65F-4418-8BE0-226DF0ADE558}" type="datetimeFigureOut">
              <a:rPr lang="en-IN" smtClean="0"/>
              <a:t>24-07-2021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CD2876-E104-4735-8794-AD34EAA6F0A0}" type="slidenum">
              <a:rPr lang="en-IN" smtClean="0"/>
              <a:t>‹#›</a:t>
            </a:fld>
            <a:endParaRPr lang="en-IN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E867DF-3DCA-4725-94F0-F2B6BD747A82}"/>
              </a:ext>
            </a:extLst>
          </p:cNvPr>
          <p:cNvSpPr txBox="1"/>
          <p:nvPr/>
        </p:nvSpPr>
        <p:spPr>
          <a:xfrm>
            <a:off x="-9150" y="6951663"/>
            <a:ext cx="83896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>
                    <a:lumMod val="65000"/>
                  </a:schemeClr>
                </a:solidFill>
              </a:rPr>
              <a:t>This presentation uses a free template provided by FPPT.com</a:t>
            </a:r>
          </a:p>
          <a:p>
            <a:r>
              <a:rPr lang="en-US" sz="1400" dirty="0">
                <a:solidFill>
                  <a:schemeClr val="bg1">
                    <a:lumMod val="65000"/>
                  </a:schemeClr>
                </a:solidFill>
              </a:rPr>
              <a:t>www.free-power-point-templates.com</a:t>
            </a:r>
          </a:p>
        </p:txBody>
      </p:sp>
    </p:spTree>
    <p:extLst>
      <p:ext uri="{BB962C8B-B14F-4D97-AF65-F5344CB8AC3E}">
        <p14:creationId xmlns:p14="http://schemas.microsoft.com/office/powerpoint/2010/main" val="1944039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video" Target="../media/media1.mp4"/><Relationship Id="rId2" Type="http://schemas.microsoft.com/office/2007/relationships/media" Target="../media/media1.mp4"/><Relationship Id="rId1" Type="http://schemas.openxmlformats.org/officeDocument/2006/relationships/tags" Target="../tags/tag1.xml"/><Relationship Id="rId5" Type="http://schemas.openxmlformats.org/officeDocument/2006/relationships/image" Target="../media/image5.png"/><Relationship Id="rId4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video" Target="../media/media2.mp4"/><Relationship Id="rId2" Type="http://schemas.microsoft.com/office/2007/relationships/media" Target="../media/media2.mp4"/><Relationship Id="rId1" Type="http://schemas.openxmlformats.org/officeDocument/2006/relationships/tags" Target="../tags/tag2.xml"/><Relationship Id="rId6" Type="http://schemas.openxmlformats.org/officeDocument/2006/relationships/image" Target="../media/image6.png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video" Target="../media/media3.mp4"/><Relationship Id="rId7" Type="http://schemas.openxmlformats.org/officeDocument/2006/relationships/image" Target="../media/image8.png"/><Relationship Id="rId2" Type="http://schemas.microsoft.com/office/2007/relationships/media" Target="../media/media3.mp4"/><Relationship Id="rId1" Type="http://schemas.openxmlformats.org/officeDocument/2006/relationships/tags" Target="../tags/tag3.xml"/><Relationship Id="rId6" Type="http://schemas.openxmlformats.org/officeDocument/2006/relationships/image" Target="../media/image7.png"/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video" Target="../media/media4.mp4"/><Relationship Id="rId7" Type="http://schemas.openxmlformats.org/officeDocument/2006/relationships/image" Target="../media/image10.png"/><Relationship Id="rId2" Type="http://schemas.microsoft.com/office/2007/relationships/media" Target="../media/media4.mp4"/><Relationship Id="rId1" Type="http://schemas.openxmlformats.org/officeDocument/2006/relationships/tags" Target="../tags/tag4.xml"/><Relationship Id="rId6" Type="http://schemas.openxmlformats.org/officeDocument/2006/relationships/image" Target="../media/image9.jpeg"/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video" Target="../media/media5.mp4"/><Relationship Id="rId2" Type="http://schemas.microsoft.com/office/2007/relationships/media" Target="../media/media5.mp4"/><Relationship Id="rId1" Type="http://schemas.openxmlformats.org/officeDocument/2006/relationships/tags" Target="../tags/tag5.xml"/><Relationship Id="rId6" Type="http://schemas.openxmlformats.org/officeDocument/2006/relationships/image" Target="../media/image11.png"/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video" Target="../media/media6.mp4"/><Relationship Id="rId2" Type="http://schemas.microsoft.com/office/2007/relationships/media" Target="../media/media6.mp4"/><Relationship Id="rId1" Type="http://schemas.openxmlformats.org/officeDocument/2006/relationships/tags" Target="../tags/tag6.xml"/><Relationship Id="rId6" Type="http://schemas.openxmlformats.org/officeDocument/2006/relationships/image" Target="../media/image12.png"/><Relationship Id="rId5" Type="http://schemas.openxmlformats.org/officeDocument/2006/relationships/notesSlide" Target="../notesSlides/notesSlide5.xml"/><Relationship Id="rId4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video" Target="../media/media7.mp4"/><Relationship Id="rId2" Type="http://schemas.microsoft.com/office/2007/relationships/media" Target="../media/media7.mp4"/><Relationship Id="rId1" Type="http://schemas.openxmlformats.org/officeDocument/2006/relationships/tags" Target="../tags/tag7.xml"/><Relationship Id="rId5" Type="http://schemas.openxmlformats.org/officeDocument/2006/relationships/image" Target="../media/image13.png"/><Relationship Id="rId4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video" Target="../media/media8.mp4"/><Relationship Id="rId2" Type="http://schemas.microsoft.com/office/2007/relationships/media" Target="../media/media8.mp4"/><Relationship Id="rId1" Type="http://schemas.openxmlformats.org/officeDocument/2006/relationships/tags" Target="../tags/tag8.xml"/><Relationship Id="rId5" Type="http://schemas.openxmlformats.org/officeDocument/2006/relationships/image" Target="../media/image14.png"/><Relationship Id="rId4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2665" y="610875"/>
            <a:ext cx="6318884" cy="967132"/>
          </a:xfrm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US" sz="2800" b="1" dirty="0"/>
              <a:t> Knowledge and Information Management Skills for the Workplace</a:t>
            </a:r>
            <a:br>
              <a:rPr lang="en-US" sz="2800" b="1" dirty="0"/>
            </a:br>
            <a:br>
              <a:rPr lang="en-US" sz="2800" b="1" dirty="0"/>
            </a:br>
            <a:r>
              <a:rPr lang="en-US" sz="2800" b="1" dirty="0"/>
              <a:t>               </a:t>
            </a:r>
            <a:r>
              <a:rPr lang="en-US" sz="2400" b="1" dirty="0"/>
              <a:t>Case study – John Deere</a:t>
            </a:r>
            <a:br>
              <a:rPr lang="en-IN" sz="2800" dirty="0"/>
            </a:br>
            <a:endParaRPr lang="en-IN" sz="2800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1979712" y="2492896"/>
            <a:ext cx="6987747" cy="4678168"/>
          </a:xfrm>
        </p:spPr>
        <p:txBody>
          <a:bodyPr>
            <a:normAutofit/>
          </a:bodyPr>
          <a:lstStyle/>
          <a:p>
            <a:r>
              <a:rPr lang="en-US" sz="2400" dirty="0"/>
              <a:t>Student Name/ID: Nicoleta Valentina Matei 1913202</a:t>
            </a:r>
            <a:endParaRPr lang="en-IN" sz="2400" dirty="0"/>
          </a:p>
          <a:p>
            <a:r>
              <a:rPr lang="en-US" sz="2400" dirty="0"/>
              <a:t>Module Code: BMSW 5106 </a:t>
            </a:r>
          </a:p>
          <a:p>
            <a:r>
              <a:rPr lang="en-IN" sz="2400" dirty="0"/>
              <a:t>Video on the Stream: Yes</a:t>
            </a:r>
          </a:p>
          <a:p>
            <a:r>
              <a:rPr lang="en-IN" sz="2400" dirty="0"/>
              <a:t>Video shared with the lecturer: Yes</a:t>
            </a:r>
          </a:p>
          <a:p>
            <a:r>
              <a:rPr lang="en-IN" sz="2400" dirty="0"/>
              <a:t>The URL: https://web.microsoftstream.com/video/7e76a534-1dfb-4c14-a719-b032a35a4095</a:t>
            </a:r>
          </a:p>
          <a:p>
            <a:endParaRPr lang="en-IN" dirty="0"/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D88E9492-4AC2-4BBD-B776-1E99C3773F7F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635743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 advTm="9739">
        <p:circle/>
      </p:transition>
    </mc:Choice>
    <mc:Fallback>
      <p:transition spd="slow" advTm="9739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9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4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1" dirty="0">
                <a:effectLst/>
                <a:latin typeface="Times New Roman" pitchFamily="18" charset="0"/>
                <a:cs typeface="Times New Roman" pitchFamily="18" charset="0"/>
              </a:rPr>
              <a:t>Introduction </a:t>
            </a:r>
            <a:br>
              <a:rPr lang="en-IN" dirty="0">
                <a:effectLst/>
              </a:rPr>
            </a:b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This presentation mainly focuses upon John Deere case study. </a:t>
            </a:r>
            <a:endParaRPr lang="en-IN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It mainly demonstrates the competitive advantage of John Deere. </a:t>
            </a:r>
            <a:endParaRPr lang="en-IN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presentation has mainly illustrated the potential findings of the case study. </a:t>
            </a:r>
            <a:endParaRPr lang="en-IN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IN" dirty="0"/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01E07BCE-3FF0-45DF-BBE8-A3041229F323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9120573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 advTm="49777">
        <p:circle/>
      </p:transition>
    </mc:Choice>
    <mc:Fallback>
      <p:transition spd="slow" advTm="49777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3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8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2800" b="1" dirty="0">
                <a:effectLst/>
                <a:latin typeface="Times New Roman" pitchFamily="18" charset="0"/>
                <a:cs typeface="Times New Roman" pitchFamily="18" charset="0"/>
              </a:rPr>
              <a:t>Findings related to John Deere Case Study </a:t>
            </a:r>
            <a:br>
              <a:rPr lang="en-IN" sz="2800" dirty="0">
                <a:effectLst/>
                <a:latin typeface="Times New Roman" pitchFamily="18" charset="0"/>
                <a:cs typeface="Times New Roman" pitchFamily="18" charset="0"/>
              </a:rPr>
            </a:br>
            <a:endParaRPr lang="en-IN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1446" y="2261421"/>
            <a:ext cx="8229600" cy="2679748"/>
          </a:xfrm>
        </p:spPr>
        <p:txBody>
          <a:bodyPr>
            <a:normAutofit fontScale="77500" lnSpcReduction="20000"/>
          </a:bodyPr>
          <a:lstStyle/>
          <a:p>
            <a:pPr lvl="0" algn="just">
              <a:lnSpc>
                <a:spcPct val="160000"/>
              </a:lnSpc>
              <a:spcBef>
                <a:spcPts val="0"/>
              </a:spcBef>
            </a:pPr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John Deere is a global leader in agricultural machinery and </a:t>
            </a:r>
            <a:r>
              <a:rPr lang="en-US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equipments</a:t>
            </a:r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endParaRPr lang="en-IN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60000"/>
              </a:lnSpc>
              <a:spcBef>
                <a:spcPts val="0"/>
              </a:spcBef>
            </a:pPr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company is completely revolutionizing entire agriculture sector (</a:t>
            </a:r>
            <a:r>
              <a:rPr lang="en-US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Erokin</a:t>
            </a:r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et al., 2019). </a:t>
            </a:r>
            <a:endParaRPr lang="en-IN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60000"/>
              </a:lnSpc>
              <a:spcBef>
                <a:spcPts val="0"/>
              </a:spcBef>
            </a:pPr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company mainly relies upon efficient technology to boost sales. </a:t>
            </a:r>
            <a:endParaRPr lang="en-IN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IN" dirty="0"/>
          </a:p>
          <a:p>
            <a:endParaRPr lang="en-IN" dirty="0"/>
          </a:p>
        </p:txBody>
      </p:sp>
      <p:pic>
        <p:nvPicPr>
          <p:cNvPr id="4" name="Picture 3"/>
          <p:cNvPicPr/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835696" y="4725144"/>
            <a:ext cx="5942330" cy="19442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F5EC8288-54C5-4F7B-970A-59CA2FCBE11D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59393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 advTm="142000">
        <p:circle/>
      </p:transition>
    </mc:Choice>
    <mc:Fallback>
      <p:transition spd="slow" advTm="142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8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3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1" dirty="0">
                <a:effectLst/>
                <a:latin typeface="Times New Roman" pitchFamily="18" charset="0"/>
                <a:cs typeface="Times New Roman" pitchFamily="18" charset="0"/>
              </a:rPr>
              <a:t>Limitations </a:t>
            </a:r>
            <a:br>
              <a:rPr lang="en-IN" dirty="0">
                <a:effectLst/>
              </a:rPr>
            </a:b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1446" y="3933056"/>
            <a:ext cx="8229600" cy="2398919"/>
          </a:xfrm>
        </p:spPr>
        <p:txBody>
          <a:bodyPr>
            <a:normAutofit fontScale="92500" lnSpcReduction="10000"/>
          </a:bodyPr>
          <a:lstStyle/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COVID 19 crisis has brought several challenges for John Deere (</a:t>
            </a:r>
            <a:r>
              <a:rPr lang="en-US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Grosch</a:t>
            </a:r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2018). </a:t>
            </a:r>
            <a:endParaRPr lang="en-IN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Higher inventory costs are a major threat for John Deere. </a:t>
            </a:r>
            <a:endParaRPr lang="en-IN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company has faced several privacy issues due to IOT. </a:t>
            </a:r>
            <a:endParaRPr lang="en-IN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endParaRPr lang="en-IN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3" descr="John Deere Store Stock Photo - Download Image Now - iStock"/>
          <p:cNvPicPr/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259632" y="1916833"/>
            <a:ext cx="6448926" cy="20162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06B0A002-12CE-4774-8068-140B52DB055A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819370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 advTm="80420">
        <p:circle/>
      </p:transition>
    </mc:Choice>
    <mc:Fallback>
      <p:transition spd="slow" advTm="8042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8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3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1" dirty="0">
                <a:effectLst/>
                <a:latin typeface="Times New Roman" pitchFamily="18" charset="0"/>
                <a:cs typeface="Times New Roman" pitchFamily="18" charset="0"/>
              </a:rPr>
              <a:t>Recommendations </a:t>
            </a:r>
            <a:br>
              <a:rPr lang="en-IN" dirty="0">
                <a:effectLst/>
              </a:rPr>
            </a:b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John Deere must adopt data security technology to gain customer satisfaction.</a:t>
            </a:r>
            <a:endParaRPr lang="en-IN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company must set monthly weekly feedback meetings to meet goals (Maurer, 2017). </a:t>
            </a:r>
            <a:endParaRPr lang="en-IN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John Deere must collaborate with knowledge managers to retain customers. </a:t>
            </a:r>
            <a:endParaRPr lang="en-IN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IN" dirty="0"/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04F884BE-D512-47E7-8280-5D1B0910A155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8094384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 advTm="73364">
        <p:circle/>
      </p:transition>
    </mc:Choice>
    <mc:Fallback>
      <p:transition spd="slow" advTm="73364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3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8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2665" y="610875"/>
            <a:ext cx="6318884" cy="967132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 b="1">
                <a:effectLst/>
              </a:rPr>
              <a:t>Conclusion </a:t>
            </a:r>
            <a:br>
              <a:rPr lang="en-IN" sz="3100">
                <a:effectLst/>
              </a:rPr>
            </a:br>
            <a:endParaRPr lang="en-IN" sz="31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89239" y="1641985"/>
            <a:ext cx="6290188" cy="4678168"/>
          </a:xfrm>
        </p:spPr>
        <p:txBody>
          <a:bodyPr>
            <a:normAutofit/>
          </a:bodyPr>
          <a:lstStyle/>
          <a:p>
            <a:pPr lvl="0">
              <a:spcBef>
                <a:spcPts val="0"/>
              </a:spcBef>
            </a:pPr>
            <a:r>
              <a:rPr lang="en-US"/>
              <a:t>The presentation concluded that John Deere holds superior position in market. </a:t>
            </a:r>
            <a:endParaRPr lang="en-IN"/>
          </a:p>
          <a:p>
            <a:pPr lvl="0">
              <a:spcBef>
                <a:spcPts val="0"/>
              </a:spcBef>
            </a:pPr>
            <a:r>
              <a:rPr lang="en-US"/>
              <a:t>It has illustrated potential challenges faced by John Deere. </a:t>
            </a:r>
            <a:endParaRPr lang="en-IN"/>
          </a:p>
          <a:p>
            <a:pPr lvl="0">
              <a:spcBef>
                <a:spcPts val="0"/>
              </a:spcBef>
            </a:pPr>
            <a:r>
              <a:rPr lang="en-US"/>
              <a:t>The presentation has provided appropriate suggestions for John Deere. </a:t>
            </a:r>
            <a:endParaRPr lang="en-IN"/>
          </a:p>
          <a:p>
            <a:endParaRPr lang="en-IN" dirty="0"/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D493F7F0-4B07-47BA-84DB-B64C0D71AF44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670615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 advTm="46240">
        <p:circle/>
      </p:transition>
    </mc:Choice>
    <mc:Fallback>
      <p:transition spd="slow" advTm="4624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3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8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1" dirty="0">
                <a:effectLst/>
                <a:latin typeface="Times New Roman" pitchFamily="18" charset="0"/>
                <a:cs typeface="Times New Roman" pitchFamily="18" charset="0"/>
              </a:rPr>
              <a:t>Reference List </a:t>
            </a:r>
            <a:br>
              <a:rPr lang="en-IN" dirty="0">
                <a:effectLst/>
              </a:rPr>
            </a:b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 algn="just">
              <a:lnSpc>
                <a:spcPct val="170000"/>
              </a:lnSpc>
              <a:spcBef>
                <a:spcPts val="0"/>
              </a:spcBef>
              <a:buNone/>
            </a:pPr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Erokhin, M., </a:t>
            </a:r>
            <a:r>
              <a:rPr lang="en-US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Pastukhov</a:t>
            </a:r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A. and </a:t>
            </a:r>
            <a:r>
              <a:rPr lang="en-US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Kazantsev</a:t>
            </a:r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S., 2019, May. Operability assessment of drive shafts of John Deere tractors in operational parameters. In </a:t>
            </a:r>
            <a:r>
              <a:rPr lang="en-US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18th International Scientific Conference Engineering for Rural Development</a:t>
            </a:r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(Vol. 18, No. 22-24, p. 28).  </a:t>
            </a:r>
            <a:endParaRPr lang="en-IN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lnSpc>
                <a:spcPct val="170000"/>
              </a:lnSpc>
              <a:spcBef>
                <a:spcPts val="0"/>
              </a:spcBef>
              <a:buNone/>
            </a:pPr>
            <a:r>
              <a:rPr lang="en-US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Koroleva</a:t>
            </a:r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P., </a:t>
            </a:r>
            <a:r>
              <a:rPr lang="en-US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Dolinina</a:t>
            </a:r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E. and </a:t>
            </a:r>
            <a:r>
              <a:rPr lang="en-US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Rukhovich</a:t>
            </a:r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A., 2020. Comparative analysis of the yield map obtained from the John Deere combine and the ASF-index distribution map. </a:t>
            </a:r>
            <a:r>
              <a:rPr lang="en-US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International Multidisciplinary Scientific </a:t>
            </a:r>
            <a:r>
              <a:rPr lang="en-US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GeoConference</a:t>
            </a:r>
            <a:r>
              <a:rPr lang="en-US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SGEM</a:t>
            </a:r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20</a:t>
            </a:r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(2.2), pp.191-198.   </a:t>
            </a:r>
            <a:endParaRPr lang="en-IN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lnSpc>
                <a:spcPct val="170000"/>
              </a:lnSpc>
              <a:spcBef>
                <a:spcPts val="0"/>
              </a:spcBef>
              <a:buNone/>
            </a:pPr>
            <a:r>
              <a:rPr lang="en-US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Grosch</a:t>
            </a:r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K., 2018. John Deere–Bringing AI to Agriculture </a:t>
            </a:r>
            <a:endParaRPr lang="en-IN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lnSpc>
                <a:spcPct val="170000"/>
              </a:lnSpc>
              <a:spcBef>
                <a:spcPts val="0"/>
              </a:spcBef>
              <a:buNone/>
            </a:pPr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Maurer, T., 2017. </a:t>
            </a:r>
            <a:r>
              <a:rPr lang="en-US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John Deere, That's Who!</a:t>
            </a:r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Macmillan. </a:t>
            </a:r>
            <a:endParaRPr lang="en-IN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IN" dirty="0"/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0B2EB531-D1F0-4265-B5D6-E27F7E5E9039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008438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 advTm="4212">
        <p:circle/>
      </p:transition>
    </mc:Choice>
    <mc:Fallback>
      <p:transition spd="slow" advTm="4212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6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600" b="1" dirty="0">
                <a:latin typeface="Times New Roman" pitchFamily="18" charset="0"/>
                <a:cs typeface="Times New Roman" pitchFamily="18" charset="0"/>
              </a:rPr>
              <a:t>Thank You</a:t>
            </a:r>
            <a:endParaRPr lang="en-IN" sz="6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Video 1">
            <a:hlinkClick r:id="" action="ppaction://media"/>
            <a:extLst>
              <a:ext uri="{FF2B5EF4-FFF2-40B4-BE49-F238E27FC236}">
                <a16:creationId xmlns:a16="http://schemas.microsoft.com/office/drawing/2014/main" id="{14C1164C-7096-4FFA-B87E-9CE393EA12A6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054505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 advTm="4274">
        <p:circle/>
      </p:transition>
    </mc:Choice>
    <mc:Fallback>
      <p:transition spd="slow" advTm="4274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|1.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.4|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3|1.3|139.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|1.4|74.4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3|1.2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3|0.8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1|1.4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1"/>
</p:tagLst>
</file>

<file path=ppt/theme/theme1.xml><?xml version="1.0" encoding="utf-8"?>
<a:theme xmlns:a="http://schemas.openxmlformats.org/drawingml/2006/main" name="161106-businessman-template-16x9 (1)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161106-businessman-template-16x9 (1)</Template>
  <TotalTime>166</TotalTime>
  <Words>389</Words>
  <Application>Microsoft Office PowerPoint</Application>
  <PresentationFormat>On-screen Show (4:3)</PresentationFormat>
  <Paragraphs>37</Paragraphs>
  <Slides>8</Slides>
  <Notes>5</Notes>
  <HiddenSlides>0</HiddenSlides>
  <MMClips>8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Times New Roman</vt:lpstr>
      <vt:lpstr>161106-businessman-template-16x9 (1)</vt:lpstr>
      <vt:lpstr> Knowledge and Information Management Skills for the Workplace                 Case study – John Deere </vt:lpstr>
      <vt:lpstr>Introduction  </vt:lpstr>
      <vt:lpstr>Findings related to John Deere Case Study  </vt:lpstr>
      <vt:lpstr>Limitations  </vt:lpstr>
      <vt:lpstr>Recommendations  </vt:lpstr>
      <vt:lpstr>Conclusion  </vt:lpstr>
      <vt:lpstr>Reference List  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Tici Nicoleta</dc:creator>
  <cp:lastModifiedBy>Nicoleta Matei (1913202)</cp:lastModifiedBy>
  <cp:revision>30</cp:revision>
  <dcterms:created xsi:type="dcterms:W3CDTF">2021-06-09T01:20:08Z</dcterms:created>
  <dcterms:modified xsi:type="dcterms:W3CDTF">2021-07-24T11:03:17Z</dcterms:modified>
</cp:coreProperties>
</file>