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40"/>
  </p:notesMasterIdLst>
  <p:sldIdLst>
    <p:sldId id="256" r:id="rId2"/>
    <p:sldId id="258" r:id="rId3"/>
    <p:sldId id="264" r:id="rId4"/>
    <p:sldId id="272" r:id="rId5"/>
    <p:sldId id="279" r:id="rId6"/>
    <p:sldId id="280" r:id="rId7"/>
    <p:sldId id="281" r:id="rId8"/>
    <p:sldId id="282" r:id="rId9"/>
    <p:sldId id="283" r:id="rId10"/>
    <p:sldId id="284" r:id="rId11"/>
    <p:sldId id="285" r:id="rId12"/>
    <p:sldId id="287" r:id="rId13"/>
    <p:sldId id="289" r:id="rId14"/>
    <p:sldId id="290" r:id="rId15"/>
    <p:sldId id="291" r:id="rId16"/>
    <p:sldId id="292" r:id="rId17"/>
    <p:sldId id="293" r:id="rId18"/>
    <p:sldId id="294" r:id="rId19"/>
    <p:sldId id="295" r:id="rId20"/>
    <p:sldId id="296" r:id="rId21"/>
    <p:sldId id="297" r:id="rId22"/>
    <p:sldId id="298" r:id="rId23"/>
    <p:sldId id="299" r:id="rId24"/>
    <p:sldId id="300" r:id="rId25"/>
    <p:sldId id="270" r:id="rId26"/>
    <p:sldId id="302" r:id="rId27"/>
    <p:sldId id="309" r:id="rId28"/>
    <p:sldId id="275" r:id="rId29"/>
    <p:sldId id="274" r:id="rId30"/>
    <p:sldId id="257" r:id="rId31"/>
    <p:sldId id="273" r:id="rId32"/>
    <p:sldId id="305" r:id="rId33"/>
    <p:sldId id="306" r:id="rId34"/>
    <p:sldId id="276" r:id="rId35"/>
    <p:sldId id="277" r:id="rId36"/>
    <p:sldId id="278" r:id="rId37"/>
    <p:sldId id="310" r:id="rId38"/>
    <p:sldId id="301"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7" autoAdjust="0"/>
    <p:restoredTop sz="51034" autoAdjust="0"/>
  </p:normalViewPr>
  <p:slideViewPr>
    <p:cSldViewPr snapToGrid="0">
      <p:cViewPr varScale="1">
        <p:scale>
          <a:sx n="60" d="100"/>
          <a:sy n="60" d="100"/>
        </p:scale>
        <p:origin x="1242"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24CC59-00C5-471E-ABDE-D59585E8CCA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578CF80-9023-4D1F-8464-EF257CD9785C}">
      <dgm:prSet/>
      <dgm:spPr/>
      <dgm:t>
        <a:bodyPr/>
        <a:lstStyle/>
        <a:p>
          <a:r>
            <a:rPr lang="en-GB"/>
            <a:t>Staff salary</a:t>
          </a:r>
          <a:endParaRPr lang="en-US"/>
        </a:p>
      </dgm:t>
    </dgm:pt>
    <dgm:pt modelId="{87631D5D-4031-4806-9B55-2E1E7766D078}" type="parTrans" cxnId="{914DC7F8-EB41-45F2-A2F2-109CE2789923}">
      <dgm:prSet/>
      <dgm:spPr/>
      <dgm:t>
        <a:bodyPr/>
        <a:lstStyle/>
        <a:p>
          <a:endParaRPr lang="en-US"/>
        </a:p>
      </dgm:t>
    </dgm:pt>
    <dgm:pt modelId="{DACD056E-DE58-4C53-A9FB-850FB4DFDA72}" type="sibTrans" cxnId="{914DC7F8-EB41-45F2-A2F2-109CE2789923}">
      <dgm:prSet/>
      <dgm:spPr/>
      <dgm:t>
        <a:bodyPr/>
        <a:lstStyle/>
        <a:p>
          <a:endParaRPr lang="en-US"/>
        </a:p>
      </dgm:t>
    </dgm:pt>
    <dgm:pt modelId="{6CACE9D0-7CF8-441E-86DD-6A55B01903F4}">
      <dgm:prSet/>
      <dgm:spPr/>
      <dgm:t>
        <a:bodyPr/>
        <a:lstStyle/>
        <a:p>
          <a:r>
            <a:rPr lang="en-GB"/>
            <a:t>Motorbikes</a:t>
          </a:r>
          <a:endParaRPr lang="en-US"/>
        </a:p>
      </dgm:t>
    </dgm:pt>
    <dgm:pt modelId="{B0997D26-00C9-478E-9A48-BC0ADBE0C472}" type="parTrans" cxnId="{7D142321-B435-4672-8F17-B1DE493CC6C2}">
      <dgm:prSet/>
      <dgm:spPr/>
      <dgm:t>
        <a:bodyPr/>
        <a:lstStyle/>
        <a:p>
          <a:endParaRPr lang="en-US"/>
        </a:p>
      </dgm:t>
    </dgm:pt>
    <dgm:pt modelId="{2C00DD88-93F6-4B1F-844D-6E4418B4F870}" type="sibTrans" cxnId="{7D142321-B435-4672-8F17-B1DE493CC6C2}">
      <dgm:prSet/>
      <dgm:spPr/>
      <dgm:t>
        <a:bodyPr/>
        <a:lstStyle/>
        <a:p>
          <a:endParaRPr lang="en-US"/>
        </a:p>
      </dgm:t>
    </dgm:pt>
    <dgm:pt modelId="{5C60F94A-C274-4D7E-96D8-D9F57F1412FE}">
      <dgm:prSet/>
      <dgm:spPr/>
      <dgm:t>
        <a:bodyPr/>
        <a:lstStyle/>
        <a:p>
          <a:r>
            <a:rPr lang="en-GB"/>
            <a:t>Petrol</a:t>
          </a:r>
          <a:endParaRPr lang="en-US"/>
        </a:p>
      </dgm:t>
    </dgm:pt>
    <dgm:pt modelId="{477CF6B8-A988-4521-B56D-19477CAFF2AB}" type="parTrans" cxnId="{F2ED8AD5-9E49-4E14-9FA3-180F7EBAF321}">
      <dgm:prSet/>
      <dgm:spPr/>
      <dgm:t>
        <a:bodyPr/>
        <a:lstStyle/>
        <a:p>
          <a:endParaRPr lang="en-US"/>
        </a:p>
      </dgm:t>
    </dgm:pt>
    <dgm:pt modelId="{49F0CD85-D1C9-4E68-A019-2D24E3B0977B}" type="sibTrans" cxnId="{F2ED8AD5-9E49-4E14-9FA3-180F7EBAF321}">
      <dgm:prSet/>
      <dgm:spPr/>
      <dgm:t>
        <a:bodyPr/>
        <a:lstStyle/>
        <a:p>
          <a:endParaRPr lang="en-US"/>
        </a:p>
      </dgm:t>
    </dgm:pt>
    <dgm:pt modelId="{BB9F9552-D30D-435F-B82B-2DEED287E7C9}">
      <dgm:prSet/>
      <dgm:spPr/>
      <dgm:t>
        <a:bodyPr/>
        <a:lstStyle/>
        <a:p>
          <a:r>
            <a:rPr lang="en-GB"/>
            <a:t>Insurance</a:t>
          </a:r>
          <a:endParaRPr lang="en-US"/>
        </a:p>
      </dgm:t>
    </dgm:pt>
    <dgm:pt modelId="{0C415E12-9C53-45D2-A913-BF2447FDE80F}" type="parTrans" cxnId="{8F60BFB1-E3D9-47F4-9AD3-81AB77F1C75D}">
      <dgm:prSet/>
      <dgm:spPr/>
      <dgm:t>
        <a:bodyPr/>
        <a:lstStyle/>
        <a:p>
          <a:endParaRPr lang="en-US"/>
        </a:p>
      </dgm:t>
    </dgm:pt>
    <dgm:pt modelId="{2A026919-6452-49C8-96B0-0A6819B6ADE3}" type="sibTrans" cxnId="{8F60BFB1-E3D9-47F4-9AD3-81AB77F1C75D}">
      <dgm:prSet/>
      <dgm:spPr/>
      <dgm:t>
        <a:bodyPr/>
        <a:lstStyle/>
        <a:p>
          <a:endParaRPr lang="en-US"/>
        </a:p>
      </dgm:t>
    </dgm:pt>
    <dgm:pt modelId="{36DADB5B-2A1C-4C3D-A4A5-21B9E978C869}">
      <dgm:prSet/>
      <dgm:spPr/>
      <dgm:t>
        <a:bodyPr/>
        <a:lstStyle/>
        <a:p>
          <a:r>
            <a:rPr lang="en-GB"/>
            <a:t>Advertising leaflets</a:t>
          </a:r>
          <a:endParaRPr lang="en-US"/>
        </a:p>
      </dgm:t>
    </dgm:pt>
    <dgm:pt modelId="{1B6F8654-F3B0-4FDA-926A-7ED741AE664D}" type="parTrans" cxnId="{E2A0A3DA-9F30-4797-9263-9AA8FF69CA1C}">
      <dgm:prSet/>
      <dgm:spPr/>
      <dgm:t>
        <a:bodyPr/>
        <a:lstStyle/>
        <a:p>
          <a:endParaRPr lang="en-US"/>
        </a:p>
      </dgm:t>
    </dgm:pt>
    <dgm:pt modelId="{04896777-B2E6-4222-A6B3-4BDC9AF87DEE}" type="sibTrans" cxnId="{E2A0A3DA-9F30-4797-9263-9AA8FF69CA1C}">
      <dgm:prSet/>
      <dgm:spPr/>
      <dgm:t>
        <a:bodyPr/>
        <a:lstStyle/>
        <a:p>
          <a:endParaRPr lang="en-US"/>
        </a:p>
      </dgm:t>
    </dgm:pt>
    <dgm:pt modelId="{93BDA4B5-3F6B-4A49-AED2-5BF664D5E4A8}" type="pres">
      <dgm:prSet presAssocID="{7224CC59-00C5-471E-ABDE-D59585E8CCA7}" presName="linear" presStyleCnt="0">
        <dgm:presLayoutVars>
          <dgm:animLvl val="lvl"/>
          <dgm:resizeHandles val="exact"/>
        </dgm:presLayoutVars>
      </dgm:prSet>
      <dgm:spPr/>
    </dgm:pt>
    <dgm:pt modelId="{AC97F76B-4760-4045-BB08-1C784D777AE7}" type="pres">
      <dgm:prSet presAssocID="{9578CF80-9023-4D1F-8464-EF257CD9785C}" presName="parentText" presStyleLbl="node1" presStyleIdx="0" presStyleCnt="5">
        <dgm:presLayoutVars>
          <dgm:chMax val="0"/>
          <dgm:bulletEnabled val="1"/>
        </dgm:presLayoutVars>
      </dgm:prSet>
      <dgm:spPr/>
    </dgm:pt>
    <dgm:pt modelId="{6CFD9708-FF3D-48E1-BBD8-FD1C65CFEC26}" type="pres">
      <dgm:prSet presAssocID="{DACD056E-DE58-4C53-A9FB-850FB4DFDA72}" presName="spacer" presStyleCnt="0"/>
      <dgm:spPr/>
    </dgm:pt>
    <dgm:pt modelId="{BBC27FB7-0F73-4089-A6E5-99A8478275ED}" type="pres">
      <dgm:prSet presAssocID="{6CACE9D0-7CF8-441E-86DD-6A55B01903F4}" presName="parentText" presStyleLbl="node1" presStyleIdx="1" presStyleCnt="5">
        <dgm:presLayoutVars>
          <dgm:chMax val="0"/>
          <dgm:bulletEnabled val="1"/>
        </dgm:presLayoutVars>
      </dgm:prSet>
      <dgm:spPr/>
    </dgm:pt>
    <dgm:pt modelId="{2828E716-F000-4ED8-9448-8E4A59ED7D5E}" type="pres">
      <dgm:prSet presAssocID="{2C00DD88-93F6-4B1F-844D-6E4418B4F870}" presName="spacer" presStyleCnt="0"/>
      <dgm:spPr/>
    </dgm:pt>
    <dgm:pt modelId="{B6B3194F-4B45-4136-9965-7A66660637F0}" type="pres">
      <dgm:prSet presAssocID="{5C60F94A-C274-4D7E-96D8-D9F57F1412FE}" presName="parentText" presStyleLbl="node1" presStyleIdx="2" presStyleCnt="5">
        <dgm:presLayoutVars>
          <dgm:chMax val="0"/>
          <dgm:bulletEnabled val="1"/>
        </dgm:presLayoutVars>
      </dgm:prSet>
      <dgm:spPr/>
    </dgm:pt>
    <dgm:pt modelId="{3A6B04F3-776D-4D84-9335-CF112D5C4FED}" type="pres">
      <dgm:prSet presAssocID="{49F0CD85-D1C9-4E68-A019-2D24E3B0977B}" presName="spacer" presStyleCnt="0"/>
      <dgm:spPr/>
    </dgm:pt>
    <dgm:pt modelId="{E27FB696-412F-4DBD-8CEA-F2A3743C731C}" type="pres">
      <dgm:prSet presAssocID="{BB9F9552-D30D-435F-B82B-2DEED287E7C9}" presName="parentText" presStyleLbl="node1" presStyleIdx="3" presStyleCnt="5">
        <dgm:presLayoutVars>
          <dgm:chMax val="0"/>
          <dgm:bulletEnabled val="1"/>
        </dgm:presLayoutVars>
      </dgm:prSet>
      <dgm:spPr/>
    </dgm:pt>
    <dgm:pt modelId="{074E94BB-AA20-4135-A602-D992BE98335A}" type="pres">
      <dgm:prSet presAssocID="{2A026919-6452-49C8-96B0-0A6819B6ADE3}" presName="spacer" presStyleCnt="0"/>
      <dgm:spPr/>
    </dgm:pt>
    <dgm:pt modelId="{D7B4BA47-B612-458D-A603-379FA5F386AF}" type="pres">
      <dgm:prSet presAssocID="{36DADB5B-2A1C-4C3D-A4A5-21B9E978C869}" presName="parentText" presStyleLbl="node1" presStyleIdx="4" presStyleCnt="5">
        <dgm:presLayoutVars>
          <dgm:chMax val="0"/>
          <dgm:bulletEnabled val="1"/>
        </dgm:presLayoutVars>
      </dgm:prSet>
      <dgm:spPr/>
    </dgm:pt>
  </dgm:ptLst>
  <dgm:cxnLst>
    <dgm:cxn modelId="{7D142321-B435-4672-8F17-B1DE493CC6C2}" srcId="{7224CC59-00C5-471E-ABDE-D59585E8CCA7}" destId="{6CACE9D0-7CF8-441E-86DD-6A55B01903F4}" srcOrd="1" destOrd="0" parTransId="{B0997D26-00C9-478E-9A48-BC0ADBE0C472}" sibTransId="{2C00DD88-93F6-4B1F-844D-6E4418B4F870}"/>
    <dgm:cxn modelId="{4E375029-8DA8-4885-8AF5-3711120E22E4}" type="presOf" srcId="{9578CF80-9023-4D1F-8464-EF257CD9785C}" destId="{AC97F76B-4760-4045-BB08-1C784D777AE7}" srcOrd="0" destOrd="0" presId="urn:microsoft.com/office/officeart/2005/8/layout/vList2"/>
    <dgm:cxn modelId="{F1E4C899-3EA0-4140-B4A4-C19E68B3E650}" type="presOf" srcId="{5C60F94A-C274-4D7E-96D8-D9F57F1412FE}" destId="{B6B3194F-4B45-4136-9965-7A66660637F0}" srcOrd="0" destOrd="0" presId="urn:microsoft.com/office/officeart/2005/8/layout/vList2"/>
    <dgm:cxn modelId="{0E85879D-5968-42FC-A1FF-90DF114BA06D}" type="presOf" srcId="{6CACE9D0-7CF8-441E-86DD-6A55B01903F4}" destId="{BBC27FB7-0F73-4089-A6E5-99A8478275ED}" srcOrd="0" destOrd="0" presId="urn:microsoft.com/office/officeart/2005/8/layout/vList2"/>
    <dgm:cxn modelId="{8F60BFB1-E3D9-47F4-9AD3-81AB77F1C75D}" srcId="{7224CC59-00C5-471E-ABDE-D59585E8CCA7}" destId="{BB9F9552-D30D-435F-B82B-2DEED287E7C9}" srcOrd="3" destOrd="0" parTransId="{0C415E12-9C53-45D2-A913-BF2447FDE80F}" sibTransId="{2A026919-6452-49C8-96B0-0A6819B6ADE3}"/>
    <dgm:cxn modelId="{201483B3-D1EE-4654-9F65-791963F83E89}" type="presOf" srcId="{36DADB5B-2A1C-4C3D-A4A5-21B9E978C869}" destId="{D7B4BA47-B612-458D-A603-379FA5F386AF}" srcOrd="0" destOrd="0" presId="urn:microsoft.com/office/officeart/2005/8/layout/vList2"/>
    <dgm:cxn modelId="{6BFBE5B7-41C1-42A5-9EB3-440E22E3050A}" type="presOf" srcId="{BB9F9552-D30D-435F-B82B-2DEED287E7C9}" destId="{E27FB696-412F-4DBD-8CEA-F2A3743C731C}" srcOrd="0" destOrd="0" presId="urn:microsoft.com/office/officeart/2005/8/layout/vList2"/>
    <dgm:cxn modelId="{F2ED8AD5-9E49-4E14-9FA3-180F7EBAF321}" srcId="{7224CC59-00C5-471E-ABDE-D59585E8CCA7}" destId="{5C60F94A-C274-4D7E-96D8-D9F57F1412FE}" srcOrd="2" destOrd="0" parTransId="{477CF6B8-A988-4521-B56D-19477CAFF2AB}" sibTransId="{49F0CD85-D1C9-4E68-A019-2D24E3B0977B}"/>
    <dgm:cxn modelId="{E2A0A3DA-9F30-4797-9263-9AA8FF69CA1C}" srcId="{7224CC59-00C5-471E-ABDE-D59585E8CCA7}" destId="{36DADB5B-2A1C-4C3D-A4A5-21B9E978C869}" srcOrd="4" destOrd="0" parTransId="{1B6F8654-F3B0-4FDA-926A-7ED741AE664D}" sibTransId="{04896777-B2E6-4222-A6B3-4BDC9AF87DEE}"/>
    <dgm:cxn modelId="{75793BF2-DEAE-492F-AD30-21F18AB127B0}" type="presOf" srcId="{7224CC59-00C5-471E-ABDE-D59585E8CCA7}" destId="{93BDA4B5-3F6B-4A49-AED2-5BF664D5E4A8}" srcOrd="0" destOrd="0" presId="urn:microsoft.com/office/officeart/2005/8/layout/vList2"/>
    <dgm:cxn modelId="{914DC7F8-EB41-45F2-A2F2-109CE2789923}" srcId="{7224CC59-00C5-471E-ABDE-D59585E8CCA7}" destId="{9578CF80-9023-4D1F-8464-EF257CD9785C}" srcOrd="0" destOrd="0" parTransId="{87631D5D-4031-4806-9B55-2E1E7766D078}" sibTransId="{DACD056E-DE58-4C53-A9FB-850FB4DFDA72}"/>
    <dgm:cxn modelId="{6E6B0915-9CEA-4C4B-A1DE-60B28EB3DB1B}" type="presParOf" srcId="{93BDA4B5-3F6B-4A49-AED2-5BF664D5E4A8}" destId="{AC97F76B-4760-4045-BB08-1C784D777AE7}" srcOrd="0" destOrd="0" presId="urn:microsoft.com/office/officeart/2005/8/layout/vList2"/>
    <dgm:cxn modelId="{BD9B31B4-2684-4BDF-BAEC-220C08DC527B}" type="presParOf" srcId="{93BDA4B5-3F6B-4A49-AED2-5BF664D5E4A8}" destId="{6CFD9708-FF3D-48E1-BBD8-FD1C65CFEC26}" srcOrd="1" destOrd="0" presId="urn:microsoft.com/office/officeart/2005/8/layout/vList2"/>
    <dgm:cxn modelId="{7ADBB234-C5DE-4A4C-9D14-588E73AAD788}" type="presParOf" srcId="{93BDA4B5-3F6B-4A49-AED2-5BF664D5E4A8}" destId="{BBC27FB7-0F73-4089-A6E5-99A8478275ED}" srcOrd="2" destOrd="0" presId="urn:microsoft.com/office/officeart/2005/8/layout/vList2"/>
    <dgm:cxn modelId="{E35B9BE3-F1C7-45F5-B4FC-C6D6B845C786}" type="presParOf" srcId="{93BDA4B5-3F6B-4A49-AED2-5BF664D5E4A8}" destId="{2828E716-F000-4ED8-9448-8E4A59ED7D5E}" srcOrd="3" destOrd="0" presId="urn:microsoft.com/office/officeart/2005/8/layout/vList2"/>
    <dgm:cxn modelId="{CBA043D2-0333-4F4C-90EE-45D0B28420C6}" type="presParOf" srcId="{93BDA4B5-3F6B-4A49-AED2-5BF664D5E4A8}" destId="{B6B3194F-4B45-4136-9965-7A66660637F0}" srcOrd="4" destOrd="0" presId="urn:microsoft.com/office/officeart/2005/8/layout/vList2"/>
    <dgm:cxn modelId="{EB39F4B4-A984-4B6A-BFD6-CA25061032DC}" type="presParOf" srcId="{93BDA4B5-3F6B-4A49-AED2-5BF664D5E4A8}" destId="{3A6B04F3-776D-4D84-9335-CF112D5C4FED}" srcOrd="5" destOrd="0" presId="urn:microsoft.com/office/officeart/2005/8/layout/vList2"/>
    <dgm:cxn modelId="{F87DB7C4-1A16-4CD7-A940-9191B51A1E5F}" type="presParOf" srcId="{93BDA4B5-3F6B-4A49-AED2-5BF664D5E4A8}" destId="{E27FB696-412F-4DBD-8CEA-F2A3743C731C}" srcOrd="6" destOrd="0" presId="urn:microsoft.com/office/officeart/2005/8/layout/vList2"/>
    <dgm:cxn modelId="{1CBB332D-01A0-417B-998E-2C9B32BE0017}" type="presParOf" srcId="{93BDA4B5-3F6B-4A49-AED2-5BF664D5E4A8}" destId="{074E94BB-AA20-4135-A602-D992BE98335A}" srcOrd="7" destOrd="0" presId="urn:microsoft.com/office/officeart/2005/8/layout/vList2"/>
    <dgm:cxn modelId="{ABDAF827-FCEF-484E-ACA3-4C67D02413F9}" type="presParOf" srcId="{93BDA4B5-3F6B-4A49-AED2-5BF664D5E4A8}" destId="{D7B4BA47-B612-458D-A603-379FA5F386A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7F76B-4760-4045-BB08-1C784D777AE7}">
      <dsp:nvSpPr>
        <dsp:cNvPr id="0" name=""/>
        <dsp:cNvSpPr/>
      </dsp:nvSpPr>
      <dsp:spPr>
        <a:xfrm>
          <a:off x="0" y="32337"/>
          <a:ext cx="6666833" cy="98338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Staff salary</a:t>
          </a:r>
          <a:endParaRPr lang="en-US" sz="4100" kern="1200"/>
        </a:p>
      </dsp:txBody>
      <dsp:txXfrm>
        <a:off x="48005" y="80342"/>
        <a:ext cx="6570823" cy="887374"/>
      </dsp:txXfrm>
    </dsp:sp>
    <dsp:sp modelId="{BBC27FB7-0F73-4089-A6E5-99A8478275ED}">
      <dsp:nvSpPr>
        <dsp:cNvPr id="0" name=""/>
        <dsp:cNvSpPr/>
      </dsp:nvSpPr>
      <dsp:spPr>
        <a:xfrm>
          <a:off x="0" y="1133802"/>
          <a:ext cx="6666833" cy="983384"/>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Motorbikes</a:t>
          </a:r>
          <a:endParaRPr lang="en-US" sz="4100" kern="1200"/>
        </a:p>
      </dsp:txBody>
      <dsp:txXfrm>
        <a:off x="48005" y="1181807"/>
        <a:ext cx="6570823" cy="887374"/>
      </dsp:txXfrm>
    </dsp:sp>
    <dsp:sp modelId="{B6B3194F-4B45-4136-9965-7A66660637F0}">
      <dsp:nvSpPr>
        <dsp:cNvPr id="0" name=""/>
        <dsp:cNvSpPr/>
      </dsp:nvSpPr>
      <dsp:spPr>
        <a:xfrm>
          <a:off x="0" y="2235267"/>
          <a:ext cx="6666833" cy="983384"/>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Petrol</a:t>
          </a:r>
          <a:endParaRPr lang="en-US" sz="4100" kern="1200"/>
        </a:p>
      </dsp:txBody>
      <dsp:txXfrm>
        <a:off x="48005" y="2283272"/>
        <a:ext cx="6570823" cy="887374"/>
      </dsp:txXfrm>
    </dsp:sp>
    <dsp:sp modelId="{E27FB696-412F-4DBD-8CEA-F2A3743C731C}">
      <dsp:nvSpPr>
        <dsp:cNvPr id="0" name=""/>
        <dsp:cNvSpPr/>
      </dsp:nvSpPr>
      <dsp:spPr>
        <a:xfrm>
          <a:off x="0" y="3336732"/>
          <a:ext cx="6666833" cy="983384"/>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Insurance</a:t>
          </a:r>
          <a:endParaRPr lang="en-US" sz="4100" kern="1200"/>
        </a:p>
      </dsp:txBody>
      <dsp:txXfrm>
        <a:off x="48005" y="3384737"/>
        <a:ext cx="6570823" cy="887374"/>
      </dsp:txXfrm>
    </dsp:sp>
    <dsp:sp modelId="{D7B4BA47-B612-458D-A603-379FA5F386AF}">
      <dsp:nvSpPr>
        <dsp:cNvPr id="0" name=""/>
        <dsp:cNvSpPr/>
      </dsp:nvSpPr>
      <dsp:spPr>
        <a:xfrm>
          <a:off x="0" y="4438197"/>
          <a:ext cx="6666833" cy="98338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Advertising leaflets</a:t>
          </a:r>
          <a:endParaRPr lang="en-US" sz="4100" kern="1200"/>
        </a:p>
      </dsp:txBody>
      <dsp:txXfrm>
        <a:off x="48005" y="4486202"/>
        <a:ext cx="6570823"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8A5602-6DAB-45A4-9592-EF7AF271E4BD}" type="datetimeFigureOut">
              <a:rPr lang="en-GB" smtClean="0"/>
              <a:t>14/11/2022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5B794B-85D8-4676-9767-40053949C02A}" type="slidenum">
              <a:rPr lang="en-GB" smtClean="0"/>
              <a:t>‹#›</a:t>
            </a:fld>
            <a:endParaRPr lang="en-GB"/>
          </a:p>
        </p:txBody>
      </p:sp>
    </p:spTree>
    <p:extLst>
      <p:ext uri="{BB962C8B-B14F-4D97-AF65-F5344CB8AC3E}">
        <p14:creationId xmlns:p14="http://schemas.microsoft.com/office/powerpoint/2010/main" val="1170785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energyguide.org.uk/average-cost-electricity-kwh-uk/#:~:text=Electricity%20Price%20Per%20kWh%20in%202022%20UK%20According,electricity%20in%20the%20UK%20in%202022%20was%2018.9p%2FkWh."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UNEP , 2015. THE FINANCIAL SYSTEM WE NEED. The UNEP Inquiry Report. ALIGNING THE FINANCIAL SYSTEM WITH SUSTAINABLE DEVELOPMENT</a:t>
            </a:r>
          </a:p>
        </p:txBody>
      </p:sp>
      <p:sp>
        <p:nvSpPr>
          <p:cNvPr id="4" name="Slide Number Placeholder 3"/>
          <p:cNvSpPr>
            <a:spLocks noGrp="1"/>
          </p:cNvSpPr>
          <p:nvPr>
            <p:ph type="sldNum" sz="quarter" idx="5"/>
          </p:nvPr>
        </p:nvSpPr>
        <p:spPr/>
        <p:txBody>
          <a:bodyPr/>
          <a:lstStyle/>
          <a:p>
            <a:fld id="{9B5B794B-85D8-4676-9767-40053949C02A}" type="slidenum">
              <a:rPr lang="en-GB" smtClean="0"/>
              <a:t>3</a:t>
            </a:fld>
            <a:endParaRPr lang="en-GB"/>
          </a:p>
        </p:txBody>
      </p:sp>
    </p:spTree>
    <p:extLst>
      <p:ext uri="{BB962C8B-B14F-4D97-AF65-F5344CB8AC3E}">
        <p14:creationId xmlns:p14="http://schemas.microsoft.com/office/powerpoint/2010/main" val="2017633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Research (20 minutes) one of the potential indicators of success and present a 2 minute summary to your fellow students. </a:t>
            </a:r>
          </a:p>
        </p:txBody>
      </p:sp>
      <p:sp>
        <p:nvSpPr>
          <p:cNvPr id="4" name="Slide Number Placeholder 3"/>
          <p:cNvSpPr>
            <a:spLocks noGrp="1"/>
          </p:cNvSpPr>
          <p:nvPr>
            <p:ph type="sldNum" sz="quarter" idx="5"/>
          </p:nvPr>
        </p:nvSpPr>
        <p:spPr/>
        <p:txBody>
          <a:bodyPr/>
          <a:lstStyle/>
          <a:p>
            <a:fld id="{9B5B794B-85D8-4676-9767-40053949C02A}" type="slidenum">
              <a:rPr lang="en-GB" smtClean="0"/>
              <a:t>4</a:t>
            </a:fld>
            <a:endParaRPr lang="en-GB"/>
          </a:p>
        </p:txBody>
      </p:sp>
    </p:spTree>
    <p:extLst>
      <p:ext uri="{BB962C8B-B14F-4D97-AF65-F5344CB8AC3E}">
        <p14:creationId xmlns:p14="http://schemas.microsoft.com/office/powerpoint/2010/main" val="1215322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Book of Gilgamesh 2100-1200 BC includes revenues and taxation theory</a:t>
            </a:r>
          </a:p>
        </p:txBody>
      </p:sp>
      <p:sp>
        <p:nvSpPr>
          <p:cNvPr id="4" name="Slide Number Placeholder 3"/>
          <p:cNvSpPr>
            <a:spLocks noGrp="1"/>
          </p:cNvSpPr>
          <p:nvPr>
            <p:ph type="sldNum" sz="quarter" idx="5"/>
          </p:nvPr>
        </p:nvSpPr>
        <p:spPr/>
        <p:txBody>
          <a:bodyPr/>
          <a:lstStyle/>
          <a:p>
            <a:fld id="{9B5B794B-85D8-4676-9767-40053949C02A}" type="slidenum">
              <a:rPr lang="en-GB" smtClean="0"/>
              <a:t>5</a:t>
            </a:fld>
            <a:endParaRPr lang="en-GB"/>
          </a:p>
        </p:txBody>
      </p:sp>
    </p:spTree>
    <p:extLst>
      <p:ext uri="{BB962C8B-B14F-4D97-AF65-F5344CB8AC3E}">
        <p14:creationId xmlns:p14="http://schemas.microsoft.com/office/powerpoint/2010/main" val="50377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Opportunity cost – I can invest in x, y z. If I invest in x, what do I loose by not investing in y, what is the difference between the 2 – that’s the opportunity foregone.</a:t>
            </a:r>
          </a:p>
          <a:p>
            <a:r>
              <a:rPr lang="en-GB" dirty="0"/>
              <a:t>Buy a house, buy shares, leave money in the bank?</a:t>
            </a:r>
          </a:p>
          <a:p>
            <a:endParaRPr lang="en-GB" dirty="0"/>
          </a:p>
          <a:p>
            <a:r>
              <a:rPr lang="en-GB" dirty="0"/>
              <a:t>Incentives – price, discounts, added value, extra features, social good.</a:t>
            </a:r>
          </a:p>
          <a:p>
            <a:r>
              <a:rPr lang="en-GB" dirty="0"/>
              <a:t>Perverse incentive – target thresholds lead to corner cutting, fraud, drop off in performance; carbon tax permits pollution, huge effort to keep it low, what we need is clean air</a:t>
            </a:r>
          </a:p>
        </p:txBody>
      </p:sp>
      <p:sp>
        <p:nvSpPr>
          <p:cNvPr id="4" name="Slide Number Placeholder 3"/>
          <p:cNvSpPr>
            <a:spLocks noGrp="1"/>
          </p:cNvSpPr>
          <p:nvPr>
            <p:ph type="sldNum" sz="quarter" idx="5"/>
          </p:nvPr>
        </p:nvSpPr>
        <p:spPr/>
        <p:txBody>
          <a:bodyPr/>
          <a:lstStyle/>
          <a:p>
            <a:fld id="{9B5B794B-85D8-4676-9767-40053949C02A}" type="slidenum">
              <a:rPr lang="en-GB" smtClean="0"/>
              <a:t>7</a:t>
            </a:fld>
            <a:endParaRPr lang="en-GB"/>
          </a:p>
        </p:txBody>
      </p:sp>
    </p:spTree>
    <p:extLst>
      <p:ext uri="{BB962C8B-B14F-4D97-AF65-F5344CB8AC3E}">
        <p14:creationId xmlns:p14="http://schemas.microsoft.com/office/powerpoint/2010/main" val="806188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Equilibrium price:</a:t>
            </a:r>
          </a:p>
          <a:p>
            <a:r>
              <a:rPr lang="en-GB" dirty="0"/>
              <a:t>The price at which D(p) = S(p)</a:t>
            </a:r>
          </a:p>
          <a:p>
            <a:r>
              <a:rPr lang="en-GB" dirty="0"/>
              <a:t>p* - A star is often the notation for an equilibrium amount</a:t>
            </a:r>
          </a:p>
          <a:p>
            <a:endParaRPr lang="en-GB" dirty="0"/>
          </a:p>
          <a:p>
            <a:r>
              <a:rPr lang="en-GB" dirty="0"/>
              <a:t>Equilibrium quantity:</a:t>
            </a:r>
          </a:p>
          <a:p>
            <a:r>
              <a:rPr lang="en-GB" dirty="0"/>
              <a:t>The quantity bought and sold at the equilibrium price</a:t>
            </a:r>
          </a:p>
          <a:p>
            <a:r>
              <a:rPr lang="en-GB" dirty="0"/>
              <a:t>q* = D(p*) = S(p*)</a:t>
            </a:r>
          </a:p>
          <a:p>
            <a:r>
              <a:rPr lang="en-GB" dirty="0"/>
              <a:t> “q” is almost always the notation for quantity</a:t>
            </a:r>
          </a:p>
          <a:p>
            <a:endParaRPr lang="en-GB" dirty="0"/>
          </a:p>
          <a:p>
            <a:r>
              <a:rPr lang="en-GB" b="1" i="0" dirty="0">
                <a:solidFill>
                  <a:srgbClr val="5F6368"/>
                </a:solidFill>
                <a:effectLst/>
                <a:latin typeface="arial" panose="020B0604020202020204" pitchFamily="34" charset="0"/>
              </a:rPr>
              <a:t>Elasticity</a:t>
            </a:r>
            <a:r>
              <a:rPr lang="en-GB" b="0" i="0" dirty="0">
                <a:solidFill>
                  <a:srgbClr val="4D5156"/>
                </a:solidFill>
                <a:effectLst/>
                <a:latin typeface="arial" panose="020B0604020202020204" pitchFamily="34" charset="0"/>
              </a:rPr>
              <a:t> measures the percentage change of one economic variable in response to a change in another</a:t>
            </a:r>
            <a:endParaRPr lang="en-GB" dirty="0"/>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14</a:t>
            </a:fld>
            <a:endParaRPr lang="en-GB"/>
          </a:p>
        </p:txBody>
      </p:sp>
    </p:spTree>
    <p:extLst>
      <p:ext uri="{BB962C8B-B14F-4D97-AF65-F5344CB8AC3E}">
        <p14:creationId xmlns:p14="http://schemas.microsoft.com/office/powerpoint/2010/main" val="4118201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Elastic goods are goods that have a significant change in demand or supply in response to a change in price</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Unit elasticity - the quantity supplied or demanded changes according to the same percentage as the change in price</a:t>
            </a:r>
          </a:p>
          <a:p>
            <a:endParaRPr lang="en-GB" b="0" i="0" dirty="0">
              <a:solidFill>
                <a:srgbClr val="202124"/>
              </a:solidFill>
              <a:effectLst/>
              <a:latin typeface="arial" panose="020B0604020202020204" pitchFamily="34" charset="0"/>
            </a:endParaRPr>
          </a:p>
          <a:p>
            <a:r>
              <a:rPr lang="en-GB" dirty="0"/>
              <a:t>Inelastic - a change in price causes a smaller percentage change in demand</a:t>
            </a:r>
          </a:p>
        </p:txBody>
      </p:sp>
      <p:sp>
        <p:nvSpPr>
          <p:cNvPr id="4" name="Slide Number Placeholder 3"/>
          <p:cNvSpPr>
            <a:spLocks noGrp="1"/>
          </p:cNvSpPr>
          <p:nvPr>
            <p:ph type="sldNum" sz="quarter" idx="5"/>
          </p:nvPr>
        </p:nvSpPr>
        <p:spPr/>
        <p:txBody>
          <a:bodyPr/>
          <a:lstStyle/>
          <a:p>
            <a:fld id="{9B5B794B-85D8-4676-9767-40053949C02A}" type="slidenum">
              <a:rPr lang="en-GB" smtClean="0"/>
              <a:t>15</a:t>
            </a:fld>
            <a:endParaRPr lang="en-GB"/>
          </a:p>
        </p:txBody>
      </p:sp>
    </p:spTree>
    <p:extLst>
      <p:ext uri="{BB962C8B-B14F-4D97-AF65-F5344CB8AC3E}">
        <p14:creationId xmlns:p14="http://schemas.microsoft.com/office/powerpoint/2010/main" val="3246343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t>The sweet spot is where demand and supply are perfectly matched to the price point that gives the consumer maximum benefit for the right price and gives the supplier, the maximum benefit for the right price.</a:t>
            </a:r>
          </a:p>
          <a:p>
            <a:endParaRPr lang="en-GB" dirty="0"/>
          </a:p>
          <a:p>
            <a:r>
              <a:rPr lang="en-GB" dirty="0"/>
              <a:t>The more of a product a consumer buys, the less willing they are to pay more for each additional unit due to the diminishing marginal utility derived from the product.</a:t>
            </a:r>
          </a:p>
          <a:p>
            <a:endParaRPr lang="en-GB" dirty="0"/>
          </a:p>
          <a:p>
            <a:r>
              <a:rPr lang="en-GB" dirty="0"/>
              <a:t>The point where the demand and supply meet is the equilibrium price. The area above the supply level and below the equilibrium price is called product surplus (PS), and the area below the demand level and above the equilibrium price is the consumer surplus (CS).</a:t>
            </a:r>
          </a:p>
          <a:p>
            <a:endParaRPr lang="en-GB" dirty="0"/>
          </a:p>
          <a:p>
            <a:r>
              <a:rPr lang="en-GB" dirty="0"/>
              <a:t>There could be a surplus of benefit to the consumer or to the producer.</a:t>
            </a:r>
          </a:p>
          <a:p>
            <a:endParaRPr lang="en-GB" dirty="0"/>
          </a:p>
          <a:p>
            <a:r>
              <a:rPr lang="en-GB" dirty="0"/>
              <a:t>MC – marginal cost</a:t>
            </a:r>
          </a:p>
          <a:p>
            <a:r>
              <a:rPr lang="en-GB" dirty="0"/>
              <a:t>MB – marginal benefit</a:t>
            </a:r>
          </a:p>
          <a:p>
            <a:endParaRPr lang="en-GB" dirty="0"/>
          </a:p>
          <a:p>
            <a:r>
              <a:rPr lang="en-GB" dirty="0"/>
              <a:t>Consumer surplus for a product is zero when the demand for the product is perfectly elastic. This is because consumers are willing to match the price of the product. When demand is perfectly inelastic, consumer surplus is infinite because a change in the price of the product does not affect its demand. This includes products that are basic necessities such as milk, water, etc.</a:t>
            </a:r>
          </a:p>
          <a:p>
            <a:endParaRPr lang="en-GB" dirty="0"/>
          </a:p>
          <a:p>
            <a:r>
              <a:rPr lang="en-GB" dirty="0"/>
              <a:t>Demand curves are usually downward sloping because the demand for a product is usually affected by its price. With inelastic demand, consumer surplus is high because the demand is not affected by a change in the price, and consumers are willing to pay more for a product.</a:t>
            </a:r>
          </a:p>
          <a:p>
            <a:endParaRPr lang="en-GB" dirty="0"/>
          </a:p>
          <a:p>
            <a:r>
              <a:rPr lang="en-GB" dirty="0"/>
              <a:t>In such an instance, sellers will increase their prices to convert the consumer surplus to a producer surplus. Alternatively, with elastic demand, a small change in price will result in a large change in demand. It will result in a low consumer surplus as customers are no longer willing to buy as much of the product or service with a change in price.</a:t>
            </a:r>
          </a:p>
        </p:txBody>
      </p:sp>
      <p:sp>
        <p:nvSpPr>
          <p:cNvPr id="4" name="Slide Number Placeholder 3"/>
          <p:cNvSpPr>
            <a:spLocks noGrp="1"/>
          </p:cNvSpPr>
          <p:nvPr>
            <p:ph type="sldNum" sz="quarter" idx="5"/>
          </p:nvPr>
        </p:nvSpPr>
        <p:spPr/>
        <p:txBody>
          <a:bodyPr/>
          <a:lstStyle/>
          <a:p>
            <a:fld id="{9B5B794B-85D8-4676-9767-40053949C02A}" type="slidenum">
              <a:rPr lang="en-GB" smtClean="0"/>
              <a:t>16</a:t>
            </a:fld>
            <a:endParaRPr lang="en-GB"/>
          </a:p>
        </p:txBody>
      </p:sp>
    </p:spTree>
    <p:extLst>
      <p:ext uri="{BB962C8B-B14F-4D97-AF65-F5344CB8AC3E}">
        <p14:creationId xmlns:p14="http://schemas.microsoft.com/office/powerpoint/2010/main" val="494248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efficiency</a:t>
            </a:r>
          </a:p>
          <a:p>
            <a:r>
              <a:rPr lang="en-GB" dirty="0"/>
              <a:t>Pareto optimality - A Pareto improvement is one in which changes benefit some people, without anyone else being made worse off: an improvement in social </a:t>
            </a:r>
          </a:p>
          <a:p>
            <a:r>
              <a:rPr lang="en-GB" dirty="0"/>
              <a:t>Efficiency. When all such changes have been made the economy is socially efficient.</a:t>
            </a:r>
          </a:p>
          <a:p>
            <a:endParaRPr lang="en-GB" dirty="0"/>
          </a:p>
          <a:p>
            <a:r>
              <a:rPr lang="en-GB" dirty="0"/>
              <a:t>Under certain conditions, a perfect market will lead to Pareto optimality. Under certain circumstances, economists argue that the achievement of </a:t>
            </a:r>
          </a:p>
          <a:p>
            <a:r>
              <a:rPr lang="en-GB" dirty="0"/>
              <a:t>private efficiency will also result in social efficiency, if:</a:t>
            </a:r>
          </a:p>
          <a:p>
            <a:endParaRPr lang="en-GB" dirty="0"/>
          </a:p>
          <a:p>
            <a:r>
              <a:rPr lang="en-GB" dirty="0"/>
              <a:t>• There is perfect competition</a:t>
            </a:r>
          </a:p>
          <a:p>
            <a:r>
              <a:rPr lang="en-GB" dirty="0"/>
              <a:t>• There are no externalities</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17</a:t>
            </a:fld>
            <a:endParaRPr lang="en-GB"/>
          </a:p>
        </p:txBody>
      </p:sp>
    </p:spTree>
    <p:extLst>
      <p:ext uri="{BB962C8B-B14F-4D97-AF65-F5344CB8AC3E}">
        <p14:creationId xmlns:p14="http://schemas.microsoft.com/office/powerpoint/2010/main" val="3063550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Depends on contract  - fixed for a period</a:t>
            </a:r>
          </a:p>
          <a:p>
            <a:r>
              <a:rPr lang="en-GB" dirty="0"/>
              <a:t>Fixed and partly sunk - depreciation</a:t>
            </a:r>
          </a:p>
          <a:p>
            <a:r>
              <a:rPr lang="en-GB" dirty="0"/>
              <a:t>Variable</a:t>
            </a:r>
          </a:p>
          <a:p>
            <a:r>
              <a:rPr lang="en-GB" dirty="0"/>
              <a:t>Fixed – for a period</a:t>
            </a:r>
          </a:p>
          <a:p>
            <a:r>
              <a:rPr lang="en-GB" dirty="0"/>
              <a:t>Fixed and sunk – leaflets have no value outside the intended purpose</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19</a:t>
            </a:fld>
            <a:endParaRPr lang="en-GB"/>
          </a:p>
        </p:txBody>
      </p:sp>
    </p:spTree>
    <p:extLst>
      <p:ext uri="{BB962C8B-B14F-4D97-AF65-F5344CB8AC3E}">
        <p14:creationId xmlns:p14="http://schemas.microsoft.com/office/powerpoint/2010/main" val="923944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ARR</a:t>
            </a:r>
            <a:r>
              <a:rPr lang="en-GB" dirty="0"/>
              <a:t> – the greater the percentage return the better the investment</a:t>
            </a:r>
          </a:p>
        </p:txBody>
      </p:sp>
      <p:sp>
        <p:nvSpPr>
          <p:cNvPr id="4" name="Slide Number Placeholder 3"/>
          <p:cNvSpPr>
            <a:spLocks noGrp="1"/>
          </p:cNvSpPr>
          <p:nvPr>
            <p:ph type="sldNum" sz="quarter" idx="5"/>
          </p:nvPr>
        </p:nvSpPr>
        <p:spPr/>
        <p:txBody>
          <a:bodyPr/>
          <a:lstStyle/>
          <a:p>
            <a:fld id="{9B5B794B-85D8-4676-9767-40053949C02A}" type="slidenum">
              <a:rPr lang="en-GB" smtClean="0"/>
              <a:t>22</a:t>
            </a:fld>
            <a:endParaRPr lang="en-GB"/>
          </a:p>
        </p:txBody>
      </p:sp>
    </p:spTree>
    <p:extLst>
      <p:ext uri="{BB962C8B-B14F-4D97-AF65-F5344CB8AC3E}">
        <p14:creationId xmlns:p14="http://schemas.microsoft.com/office/powerpoint/2010/main" val="1232404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net present value of a project is the sum of the cash flows (positive or negative) in each year, discounted to the present date.</a:t>
            </a:r>
          </a:p>
          <a:p>
            <a:endParaRPr lang="en-GB" dirty="0"/>
          </a:p>
          <a:p>
            <a:r>
              <a:rPr lang="en-GB" dirty="0"/>
              <a:t> </a:t>
            </a:r>
            <a:r>
              <a:rPr lang="en-GB" dirty="0" err="1"/>
              <a:t>i</a:t>
            </a:r>
            <a:r>
              <a:rPr lang="en-GB" dirty="0"/>
              <a:t> = required return or discount rate and t = number of time periods. R is cashflow at a specific point in time</a:t>
            </a:r>
          </a:p>
          <a:p>
            <a:endParaRPr lang="en-GB" dirty="0"/>
          </a:p>
          <a:p>
            <a:r>
              <a:rPr lang="en-GB" dirty="0"/>
              <a:t>NPV allows a calculation of an investment in a particular area exceeding the opportunity costs of investing in another area. Thus should a business invest in a wind turbine or a PV installation. Both present significant capital outlay upfront and several years of potentially variable income. Investors will only invest when they believe they will receive adequate compensation for the loss of income from another opportunity.</a:t>
            </a:r>
          </a:p>
          <a:p>
            <a:endParaRPr lang="en-GB" dirty="0"/>
          </a:p>
          <a:p>
            <a:r>
              <a:rPr lang="en-GB" dirty="0"/>
              <a:t>Money has a time value.</a:t>
            </a:r>
          </a:p>
          <a:p>
            <a:endParaRPr lang="en-GB" dirty="0"/>
          </a:p>
          <a:p>
            <a:r>
              <a:rPr lang="en-GB" dirty="0"/>
              <a:t>NPV does not account for future environmental benefits</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23</a:t>
            </a:fld>
            <a:endParaRPr lang="en-GB"/>
          </a:p>
        </p:txBody>
      </p:sp>
    </p:spTree>
    <p:extLst>
      <p:ext uri="{BB962C8B-B14F-4D97-AF65-F5344CB8AC3E}">
        <p14:creationId xmlns:p14="http://schemas.microsoft.com/office/powerpoint/2010/main" val="3642875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critical factor? Predicted interest rates.</a:t>
            </a:r>
          </a:p>
          <a:p>
            <a:endParaRPr lang="en-GB" dirty="0"/>
          </a:p>
          <a:p>
            <a:r>
              <a:rPr lang="en-GB" dirty="0"/>
              <a:t>BUT also a positive discount rate 1(1+r)</a:t>
            </a:r>
            <a:r>
              <a:rPr lang="en-GB" baseline="30000" dirty="0"/>
              <a:t>t   </a:t>
            </a:r>
            <a:r>
              <a:rPr lang="en-GB" baseline="0" dirty="0"/>
              <a:t>suggests putting less weight on the value of net benefit in the future relative to the present, hence discounting the future. This practice is based on people discounting the future in favour of benefit now and on the fact that people are uncertain of whether the future will be around for them!! Stern (2007) opposes the use of positive discount rates, even if a social discount factor is used. Social discount factors are smaller than the typical rate used.</a:t>
            </a:r>
          </a:p>
          <a:p>
            <a:endParaRPr lang="en-GB" baseline="30000" dirty="0"/>
          </a:p>
          <a:p>
            <a:endParaRPr lang="en-GB" dirty="0"/>
          </a:p>
          <a:p>
            <a:r>
              <a:rPr lang="en-GB" dirty="0"/>
              <a:t>Example: Invest £2,000 now, receive 3 yearly payments of £100 each, plus £2,500 in the 3rd year. Use 10% Interest Rate. In this equation interest rates are expressed as 1+r – 10% becomes .10; 20% becomes .20 and so on.</a:t>
            </a:r>
          </a:p>
          <a:p>
            <a:endParaRPr lang="en-GB" dirty="0"/>
          </a:p>
          <a:p>
            <a:r>
              <a:rPr lang="en-GB" dirty="0"/>
              <a:t>Work year by year (remembering to subtract what you pay out):</a:t>
            </a:r>
          </a:p>
          <a:p>
            <a:endParaRPr lang="en-GB" dirty="0"/>
          </a:p>
          <a:p>
            <a:r>
              <a:rPr lang="en-GB" dirty="0"/>
              <a:t>Now: PV = −£2,000</a:t>
            </a:r>
          </a:p>
          <a:p>
            <a:r>
              <a:rPr lang="en-GB" dirty="0"/>
              <a:t>Year 1: PV = £100 / 1.10 = £90.91</a:t>
            </a:r>
          </a:p>
          <a:p>
            <a:r>
              <a:rPr lang="en-GB" dirty="0"/>
              <a:t>Year 2: PV = £100 / (1.10)</a:t>
            </a:r>
            <a:r>
              <a:rPr lang="en-GB" baseline="30000" dirty="0"/>
              <a:t>2</a:t>
            </a:r>
            <a:r>
              <a:rPr lang="en-GB" dirty="0"/>
              <a:t> = £82.64</a:t>
            </a:r>
          </a:p>
          <a:p>
            <a:r>
              <a:rPr lang="en-GB" dirty="0"/>
              <a:t>Year 3: PV = £100 / (1.10)</a:t>
            </a:r>
            <a:r>
              <a:rPr lang="en-GB" baseline="30000" dirty="0"/>
              <a:t>3</a:t>
            </a:r>
            <a:r>
              <a:rPr lang="en-GB" dirty="0"/>
              <a:t> = £75.13</a:t>
            </a:r>
          </a:p>
          <a:p>
            <a:r>
              <a:rPr lang="en-GB" dirty="0"/>
              <a:t>Year 3 (final payment): PV = £2,500 / (1.10)</a:t>
            </a:r>
            <a:r>
              <a:rPr lang="en-GB" baseline="30000" dirty="0"/>
              <a:t>3</a:t>
            </a:r>
            <a:r>
              <a:rPr lang="en-GB" dirty="0"/>
              <a:t> = £1,878.29</a:t>
            </a:r>
          </a:p>
          <a:p>
            <a:r>
              <a:rPr lang="en-GB" dirty="0"/>
              <a:t>Adding those up gets: NPV = −£2,000 + £90.91 + £82.64 + £75.13 + £1,878.29 = £126.97</a:t>
            </a:r>
          </a:p>
          <a:p>
            <a:endParaRPr lang="en-GB" dirty="0"/>
          </a:p>
          <a:p>
            <a:r>
              <a:rPr lang="en-GB" dirty="0"/>
              <a:t>An investment that benefits the investor by £126.97 using a 10% interest rate. </a:t>
            </a:r>
          </a:p>
          <a:p>
            <a:endParaRPr lang="en-GB" dirty="0"/>
          </a:p>
          <a:p>
            <a:r>
              <a:rPr lang="en-GB" dirty="0"/>
              <a:t>Task: Find - A Net-Present Value Analysis for a Wind Turbine Purchase at a Small US College - Nicholas H. Johnson and Barry D. Solomon. Review and provide a 2 minute presentation on the key features</a:t>
            </a:r>
          </a:p>
          <a:p>
            <a:endParaRPr lang="en-GB" dirty="0"/>
          </a:p>
          <a:p>
            <a:r>
              <a:rPr lang="en-GB" dirty="0"/>
              <a:t>Stern, N 2007. </a:t>
            </a:r>
            <a:r>
              <a:rPr lang="en-GB" i="1" dirty="0"/>
              <a:t>The Economics of Climate Change: The Stern Review</a:t>
            </a:r>
            <a:r>
              <a:rPr lang="en-GB" dirty="0"/>
              <a:t>, Cambridge, UK: Cambridge University Press.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5B794B-85D8-4676-9767-40053949C02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5946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Index of sustainable economic welfare (Poland)</a:t>
            </a:r>
          </a:p>
          <a:p>
            <a:endParaRPr lang="en-GB" dirty="0"/>
          </a:p>
          <a:p>
            <a:r>
              <a:rPr lang="en-GB" dirty="0"/>
              <a:t>The Index of Sustainable Economic Welfare (ISEW) is roughly defined by the following formula:</a:t>
            </a:r>
          </a:p>
          <a:p>
            <a:endParaRPr lang="en-GB" dirty="0"/>
          </a:p>
          <a:p>
            <a:r>
              <a:rPr lang="en-GB" dirty="0"/>
              <a:t>ISEW = personal consumption</a:t>
            </a:r>
          </a:p>
          <a:p>
            <a:r>
              <a:rPr lang="en-GB" dirty="0"/>
              <a:t>+ public non-defensive expenditures – to minimise public damage</a:t>
            </a:r>
          </a:p>
          <a:p>
            <a:r>
              <a:rPr lang="en-GB" dirty="0"/>
              <a:t>- private defensive expenditures – to minimise damage to self</a:t>
            </a:r>
          </a:p>
          <a:p>
            <a:r>
              <a:rPr lang="en-GB" dirty="0"/>
              <a:t>+ capital formation</a:t>
            </a:r>
          </a:p>
          <a:p>
            <a:r>
              <a:rPr lang="en-GB" dirty="0"/>
              <a:t>+ services from domestic labour</a:t>
            </a:r>
          </a:p>
          <a:p>
            <a:r>
              <a:rPr lang="en-GB" dirty="0"/>
              <a:t>- costs of environmental degradation</a:t>
            </a:r>
          </a:p>
          <a:p>
            <a:r>
              <a:rPr lang="en-GB" dirty="0"/>
              <a:t>- depreciation of natural capital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5B794B-85D8-4676-9767-40053949C02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171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Dr. John Radcliffe, </a:t>
            </a:r>
            <a:r>
              <a:rPr lang="en-GB" dirty="0" err="1"/>
              <a:t>UoB</a:t>
            </a:r>
            <a:r>
              <a:rPr lang="en-GB" dirty="0"/>
              <a:t>.</a:t>
            </a:r>
          </a:p>
        </p:txBody>
      </p:sp>
      <p:sp>
        <p:nvSpPr>
          <p:cNvPr id="4" name="Slide Number Placeholder 3"/>
          <p:cNvSpPr>
            <a:spLocks noGrp="1"/>
          </p:cNvSpPr>
          <p:nvPr>
            <p:ph type="sldNum" sz="quarter" idx="5"/>
          </p:nvPr>
        </p:nvSpPr>
        <p:spPr/>
        <p:txBody>
          <a:bodyPr/>
          <a:lstStyle/>
          <a:p>
            <a:fld id="{9B5B794B-85D8-4676-9767-40053949C02A}" type="slidenum">
              <a:rPr lang="en-GB" smtClean="0"/>
              <a:t>28</a:t>
            </a:fld>
            <a:endParaRPr lang="en-GB"/>
          </a:p>
        </p:txBody>
      </p:sp>
    </p:spTree>
    <p:extLst>
      <p:ext uri="{BB962C8B-B14F-4D97-AF65-F5344CB8AC3E}">
        <p14:creationId xmlns:p14="http://schemas.microsoft.com/office/powerpoint/2010/main" val="2638068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Carey, Littlechild, </a:t>
            </a:r>
            <a:r>
              <a:rPr lang="en-GB" dirty="0" err="1"/>
              <a:t>Soldatos</a:t>
            </a:r>
            <a:r>
              <a:rPr lang="en-GB" dirty="0"/>
              <a:t>, Vaidya, </a:t>
            </a:r>
            <a:r>
              <a:rPr lang="en-GB" dirty="0" err="1"/>
              <a:t>Basu</a:t>
            </a:r>
            <a:endParaRPr lang="en-GB" dirty="0"/>
          </a:p>
          <a:p>
            <a:r>
              <a:rPr lang="en-GB" dirty="0"/>
              <a:t>The Birmingham Energy Model. Economics of Planning, 1979, Volume 15, Issue 1, pp 18-50</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30</a:t>
            </a:fld>
            <a:endParaRPr lang="en-GB"/>
          </a:p>
        </p:txBody>
      </p:sp>
    </p:spTree>
    <p:extLst>
      <p:ext uri="{BB962C8B-B14F-4D97-AF65-F5344CB8AC3E}">
        <p14:creationId xmlns:p14="http://schemas.microsoft.com/office/powerpoint/2010/main" val="11414333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31</a:t>
            </a:fld>
            <a:endParaRPr lang="en-GB"/>
          </a:p>
        </p:txBody>
      </p:sp>
    </p:spTree>
    <p:extLst>
      <p:ext uri="{BB962C8B-B14F-4D97-AF65-F5344CB8AC3E}">
        <p14:creationId xmlns:p14="http://schemas.microsoft.com/office/powerpoint/2010/main" val="27999673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Pricing. Marginal cost pricing can reduce pollution. Very useful in changing purchaser behaviour. Price of a plastic shopping bag. Environmental disposal charge for a tyre.</a:t>
            </a:r>
          </a:p>
          <a:p>
            <a:endParaRPr lang="en-GB" dirty="0"/>
          </a:p>
          <a:p>
            <a:r>
              <a:rPr lang="en-GB" dirty="0"/>
              <a:t>• Pollution charges. A pollution charge or tax can be defined as a "price" to be paid on the use of the environment. (</a:t>
            </a:r>
            <a:r>
              <a:rPr lang="en-GB" dirty="0" err="1"/>
              <a:t>i</a:t>
            </a:r>
            <a:r>
              <a:rPr lang="en-GB" dirty="0"/>
              <a:t>) discharge charges, i.e. charges which are based on the quantity and/or quality of the discharged pollutants, (ii) user charges, i.e. fees paid for the use of collective treatment facilities, (iii) product charges, i.e. charges levied on products that are harmful to the environment when used as an input to the production process, consumed, or disposed of, and (iv) administrative charges, i.e. fees paid to authorities for such purposes as chemical registration or financing licensing and pollution control activities.</a:t>
            </a:r>
          </a:p>
          <a:p>
            <a:endParaRPr lang="en-GB" dirty="0"/>
          </a:p>
          <a:p>
            <a:r>
              <a:rPr lang="en-GB" dirty="0"/>
              <a:t>• Marketable permits. Under this approach, a responsible authority sets maximum limits on the total allowable emissions of a pollutant. It then allocates this total amount among</a:t>
            </a:r>
          </a:p>
          <a:p>
            <a:r>
              <a:rPr lang="en-GB" dirty="0"/>
              <a:t>the sources of the pollutant by issuing permits that authorise industrial plants or other sources to emit a stipulated amount of pollutant over a specified period of time. After</a:t>
            </a:r>
          </a:p>
          <a:p>
            <a:r>
              <a:rPr lang="en-GB" dirty="0"/>
              <a:t>their initial distribution, permits can be bought and sold. The trades can be external (between different enterprises) or internal (between different plants within the same organisations).</a:t>
            </a:r>
          </a:p>
          <a:p>
            <a:endParaRPr lang="en-GB" dirty="0"/>
          </a:p>
          <a:p>
            <a:r>
              <a:rPr lang="en-GB" dirty="0"/>
              <a:t>• Subsidies. These include tax incentives (accelerated depreciation, partial expensing, investment tax credits, tax exemptions/deferrals), grants and low interest loans designed</a:t>
            </a:r>
          </a:p>
          <a:p>
            <a:r>
              <a:rPr lang="en-GB" dirty="0"/>
              <a:t>to induce polluters to reduce the quantity of their discharges by investing in various types of pollution control measures. The removal of a subsidy is another effective tool for</a:t>
            </a:r>
          </a:p>
          <a:p>
            <a:r>
              <a:rPr lang="en-GB" dirty="0"/>
              <a:t>controlling pollution. </a:t>
            </a:r>
          </a:p>
          <a:p>
            <a:endParaRPr lang="en-GB" dirty="0"/>
          </a:p>
          <a:p>
            <a:r>
              <a:rPr lang="en-GB" dirty="0"/>
              <a:t>• Enforcement incentives. These instruments are penalties designed to induce polluters to comply with environmental standards and regulations. They include non-compliance</a:t>
            </a:r>
          </a:p>
          <a:p>
            <a:r>
              <a:rPr lang="en-GB" dirty="0"/>
              <a:t>fees (i.e. fines) charged to polluters when their discharges exceed accepted levels, performance bonds (payments made to regulatory authorities before a potentially polluting activity is undertaken, and then returned when the environmental performance is proven to be acceptable), and liability assignment, which provides incentives to actual</a:t>
            </a:r>
          </a:p>
          <a:p>
            <a:r>
              <a:rPr lang="en-GB" dirty="0"/>
              <a:t>or potential polluters to protect the environment by making them liable for any damage they cause. </a:t>
            </a:r>
          </a:p>
          <a:p>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TASK – find and example of each of these economic instruments in pollution control and energy and prepare a 2 minute presentation on one.</a:t>
            </a:r>
          </a:p>
        </p:txBody>
      </p:sp>
      <p:sp>
        <p:nvSpPr>
          <p:cNvPr id="4" name="Slide Number Placeholder 3"/>
          <p:cNvSpPr>
            <a:spLocks noGrp="1"/>
          </p:cNvSpPr>
          <p:nvPr>
            <p:ph type="sldNum" sz="quarter" idx="5"/>
          </p:nvPr>
        </p:nvSpPr>
        <p:spPr/>
        <p:txBody>
          <a:bodyPr/>
          <a:lstStyle/>
          <a:p>
            <a:fld id="{9B5B794B-85D8-4676-9767-40053949C02A}" type="slidenum">
              <a:rPr lang="en-GB" smtClean="0"/>
              <a:t>32</a:t>
            </a:fld>
            <a:endParaRPr lang="en-GB"/>
          </a:p>
        </p:txBody>
      </p:sp>
    </p:spTree>
    <p:extLst>
      <p:ext uri="{BB962C8B-B14F-4D97-AF65-F5344CB8AC3E}">
        <p14:creationId xmlns:p14="http://schemas.microsoft.com/office/powerpoint/2010/main" val="4549751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33</a:t>
            </a:fld>
            <a:endParaRPr lang="en-GB"/>
          </a:p>
        </p:txBody>
      </p:sp>
    </p:spTree>
    <p:extLst>
      <p:ext uri="{BB962C8B-B14F-4D97-AF65-F5344CB8AC3E}">
        <p14:creationId xmlns:p14="http://schemas.microsoft.com/office/powerpoint/2010/main" val="39831500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http://www.energybrokers.co.uk/electricity/historic-price-data-graph</a:t>
            </a:r>
          </a:p>
          <a:p>
            <a:endParaRPr lang="en-GB" dirty="0"/>
          </a:p>
          <a:p>
            <a:r>
              <a:rPr lang="en-GB" dirty="0"/>
              <a:t>Add Brexit and war - </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36</a:t>
            </a:fld>
            <a:endParaRPr lang="en-GB"/>
          </a:p>
        </p:txBody>
      </p:sp>
    </p:spTree>
    <p:extLst>
      <p:ext uri="{BB962C8B-B14F-4D97-AF65-F5344CB8AC3E}">
        <p14:creationId xmlns:p14="http://schemas.microsoft.com/office/powerpoint/2010/main" val="21656890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Average Cost of Electricity Per kWh (UK 2022 Updated) (energyguide.org.uk)</a:t>
            </a:r>
            <a:endParaRPr lang="en-GB" dirty="0"/>
          </a:p>
          <a:p>
            <a:endParaRPr lang="en-GB" dirty="0"/>
          </a:p>
          <a:p>
            <a:r>
              <a:rPr lang="en-GB" dirty="0"/>
              <a:t>Unit Cost of Electricity per kWh, by UK Region</a:t>
            </a:r>
          </a:p>
          <a:p>
            <a:r>
              <a:rPr lang="en-GB" dirty="0"/>
              <a:t>The table shows you how much electricity costs per kWh based on location</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37</a:t>
            </a:fld>
            <a:endParaRPr lang="en-GB"/>
          </a:p>
        </p:txBody>
      </p:sp>
    </p:spTree>
    <p:extLst>
      <p:ext uri="{BB962C8B-B14F-4D97-AF65-F5344CB8AC3E}">
        <p14:creationId xmlns:p14="http://schemas.microsoft.com/office/powerpoint/2010/main" val="36487337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Renewable electricity support in perfect markets: Economic incentives under diverse subsidy instruments </a:t>
            </a:r>
            <a:r>
              <a:rPr lang="en-GB" dirty="0" err="1"/>
              <a:t>Jelle</a:t>
            </a:r>
            <a:r>
              <a:rPr lang="en-GB" dirty="0"/>
              <a:t> Meus </a:t>
            </a:r>
            <a:r>
              <a:rPr lang="en-GB" dirty="0" err="1"/>
              <a:t>a,b</a:t>
            </a:r>
            <a:r>
              <a:rPr lang="en-GB" dirty="0"/>
              <a:t> , Sarah De Vits, Nele </a:t>
            </a:r>
            <a:r>
              <a:rPr lang="en-GB" dirty="0" err="1"/>
              <a:t>S'heeren</a:t>
            </a:r>
            <a:r>
              <a:rPr lang="en-GB" dirty="0"/>
              <a:t>, Erik </a:t>
            </a:r>
            <a:r>
              <a:rPr lang="en-GB" dirty="0" err="1"/>
              <a:t>Delarue</a:t>
            </a:r>
            <a:r>
              <a:rPr lang="en-GB" dirty="0"/>
              <a:t> </a:t>
            </a:r>
            <a:r>
              <a:rPr lang="en-GB" dirty="0" err="1"/>
              <a:t>a,b</a:t>
            </a:r>
            <a:r>
              <a:rPr lang="en-GB" dirty="0"/>
              <a:t>, Stef </a:t>
            </a:r>
            <a:r>
              <a:rPr lang="en-GB" dirty="0" err="1"/>
              <a:t>Proost</a:t>
            </a:r>
            <a:r>
              <a:rPr lang="en-GB" dirty="0"/>
              <a:t>.</a:t>
            </a:r>
          </a:p>
          <a:p>
            <a:r>
              <a:rPr lang="en-GB" dirty="0"/>
              <a:t>https://doi.org/10.1016/j.eneco.2020.105066</a:t>
            </a:r>
          </a:p>
          <a:p>
            <a:endParaRPr lang="en-GB" dirty="0"/>
          </a:p>
          <a:p>
            <a:endParaRPr lang="en-GB" dirty="0"/>
          </a:p>
          <a:p>
            <a:r>
              <a:rPr lang="en-GB" dirty="0"/>
              <a:t>Rapid review of paper – summarise your findings</a:t>
            </a:r>
          </a:p>
        </p:txBody>
      </p:sp>
      <p:sp>
        <p:nvSpPr>
          <p:cNvPr id="4" name="Slide Number Placeholder 3"/>
          <p:cNvSpPr>
            <a:spLocks noGrp="1"/>
          </p:cNvSpPr>
          <p:nvPr>
            <p:ph type="sldNum" sz="quarter" idx="5"/>
          </p:nvPr>
        </p:nvSpPr>
        <p:spPr/>
        <p:txBody>
          <a:bodyPr/>
          <a:lstStyle/>
          <a:p>
            <a:fld id="{9B5B794B-85D8-4676-9767-40053949C02A}" type="slidenum">
              <a:rPr lang="en-GB" smtClean="0"/>
              <a:t>38</a:t>
            </a:fld>
            <a:endParaRPr lang="en-GB"/>
          </a:p>
        </p:txBody>
      </p:sp>
    </p:spTree>
    <p:extLst>
      <p:ext uri="{BB962C8B-B14F-4D97-AF65-F5344CB8AC3E}">
        <p14:creationId xmlns:p14="http://schemas.microsoft.com/office/powerpoint/2010/main" val="3813619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1E132-50C6-418A-A9EC-8315671A21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493419-3F57-4EE4-A2E1-4E2A0854F5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CF9AF7-3F88-4EC9-9B7D-E0FDD3DB2892}"/>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5" name="Footer Placeholder 4">
            <a:extLst>
              <a:ext uri="{FF2B5EF4-FFF2-40B4-BE49-F238E27FC236}">
                <a16:creationId xmlns:a16="http://schemas.microsoft.com/office/drawing/2014/main" id="{DE362EE7-B9FD-4A69-8B55-74CD3E5F4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14D3F-5AC9-4136-A5F2-BCF7F371F3FB}"/>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4023693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82EF-B8B1-47C3-8FA2-FFA1DB4C9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BB4A10-0EEB-487E-8DE9-8C74BE05EA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729C5-C980-46B8-9F2F-642A2E986392}"/>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5" name="Footer Placeholder 4">
            <a:extLst>
              <a:ext uri="{FF2B5EF4-FFF2-40B4-BE49-F238E27FC236}">
                <a16:creationId xmlns:a16="http://schemas.microsoft.com/office/drawing/2014/main" id="{6E9FF45F-43CD-4D14-A69D-859660671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594A48-27D2-4F50-98AB-05FE47CFE42E}"/>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1278267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5B5A-83F6-41C3-9CEB-62C254F200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CE8960-A4FE-4DD0-B41B-DB7062B0B4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6BD7A3-13D1-4129-A099-2E0320292073}"/>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5" name="Footer Placeholder 4">
            <a:extLst>
              <a:ext uri="{FF2B5EF4-FFF2-40B4-BE49-F238E27FC236}">
                <a16:creationId xmlns:a16="http://schemas.microsoft.com/office/drawing/2014/main" id="{993D30AD-A1BE-4785-9BB4-ACE4A26A1E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A25651-711C-44EC-AE98-B68E1F99B7F4}"/>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300332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16B3-5280-4A1D-806B-E082528BC5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FE5404-AF4A-490D-B51A-C56C8EB1EC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AB697A-6B80-4870-95F8-7F0989DDBD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1205A2-BF9A-4411-A7C4-9A4480109A4F}"/>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6" name="Footer Placeholder 5">
            <a:extLst>
              <a:ext uri="{FF2B5EF4-FFF2-40B4-BE49-F238E27FC236}">
                <a16:creationId xmlns:a16="http://schemas.microsoft.com/office/drawing/2014/main" id="{75B9F73A-9B9D-4FCA-A6DC-C55367CF06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187DA3-1F4B-4AC9-9475-F94F99EA5698}"/>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408798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1005C-042A-4373-BAD9-1B2E9E7650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88FE4F-374C-4218-887E-0D4388E818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8F7EB7-01DD-47D9-A82A-9CF142F2BD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250828-C271-4CA1-BF35-29D350AA5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39AE33-A2C2-4F2E-8BFA-E7DD757890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BC2A43-091D-4217-96FD-59D9037BB4AA}"/>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8" name="Footer Placeholder 7">
            <a:extLst>
              <a:ext uri="{FF2B5EF4-FFF2-40B4-BE49-F238E27FC236}">
                <a16:creationId xmlns:a16="http://schemas.microsoft.com/office/drawing/2014/main" id="{4822160E-B374-4292-96F1-A7E45E1377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E14CB1-E6E0-4677-9701-E2EF3AB00A84}"/>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539677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E7E03-8D75-4090-AA99-803D547AF1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D321E3-78BD-4FF4-98A8-F6F4E49A2A84}"/>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4" name="Footer Placeholder 3">
            <a:extLst>
              <a:ext uri="{FF2B5EF4-FFF2-40B4-BE49-F238E27FC236}">
                <a16:creationId xmlns:a16="http://schemas.microsoft.com/office/drawing/2014/main" id="{5286009A-1D1F-414B-A477-0B2301993B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4BFE20-F5C9-4231-9800-C44C77D81F6D}"/>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871943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962F42-9EFB-4528-A28E-E78744264021}"/>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3" name="Footer Placeholder 2">
            <a:extLst>
              <a:ext uri="{FF2B5EF4-FFF2-40B4-BE49-F238E27FC236}">
                <a16:creationId xmlns:a16="http://schemas.microsoft.com/office/drawing/2014/main" id="{D1169CA9-A149-4B96-A9B2-A6EA946E8D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2E84C4-C1BC-48C6-9384-B0815AEB3DCD}"/>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524504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455E-5AD6-4A07-AE12-5F454E399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7E4068-B334-41F3-88CE-C1A1D4A50E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90BC47-4412-42D5-B083-4151205C36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C2521B-52FA-4784-8874-1A4C7596E8D0}"/>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6" name="Footer Placeholder 5">
            <a:extLst>
              <a:ext uri="{FF2B5EF4-FFF2-40B4-BE49-F238E27FC236}">
                <a16:creationId xmlns:a16="http://schemas.microsoft.com/office/drawing/2014/main" id="{70E43D9D-B335-4CEF-8C97-9FB57D12B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981AF6-85A5-4746-A1B6-B5A4A52A88F2}"/>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166128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8DA15-CC1A-49F2-AB28-09E412E0AD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8E219D-88F9-4973-A409-C29EC7EB2D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9E50A5-B8A2-4DF8-A93E-8650A043E3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33291-89D1-411D-AF61-0582EF393763}"/>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6" name="Footer Placeholder 5">
            <a:extLst>
              <a:ext uri="{FF2B5EF4-FFF2-40B4-BE49-F238E27FC236}">
                <a16:creationId xmlns:a16="http://schemas.microsoft.com/office/drawing/2014/main" id="{D38A442A-F887-4084-BC44-EE4CD2562B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1FB934-C797-4F90-87F4-108EA3D6FB13}"/>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092195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A9937-9E59-4FB2-8612-22B7012868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D56C9E-8E74-47E3-9BA8-2D6712F422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064C34-FE6F-4100-AC79-33B3952AB89E}"/>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5" name="Footer Placeholder 4">
            <a:extLst>
              <a:ext uri="{FF2B5EF4-FFF2-40B4-BE49-F238E27FC236}">
                <a16:creationId xmlns:a16="http://schemas.microsoft.com/office/drawing/2014/main" id="{E34D29C2-BF22-4741-8ABB-053B0BC38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7E66B-3FDB-440B-922C-88B07E65BD42}"/>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489502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9956FA-7E16-42E5-B6AC-62B280D30B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08C4E6-1F07-4624-B1D8-D8B93BE24E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7FF897-2072-47A1-BD03-81B6148DB834}"/>
              </a:ext>
            </a:extLst>
          </p:cNvPr>
          <p:cNvSpPr>
            <a:spLocks noGrp="1"/>
          </p:cNvSpPr>
          <p:nvPr>
            <p:ph type="dt" sz="half" idx="10"/>
          </p:nvPr>
        </p:nvSpPr>
        <p:spPr/>
        <p:txBody>
          <a:bodyPr/>
          <a:lstStyle/>
          <a:p>
            <a:fld id="{7BCC1548-43B3-4CC2-B73A-B360A7B73A2E}" type="datetimeFigureOut">
              <a:rPr lang="en-GB" smtClean="0"/>
              <a:t>14/11/2022</a:t>
            </a:fld>
            <a:endParaRPr lang="en-GB"/>
          </a:p>
        </p:txBody>
      </p:sp>
      <p:sp>
        <p:nvSpPr>
          <p:cNvPr id="5" name="Footer Placeholder 4">
            <a:extLst>
              <a:ext uri="{FF2B5EF4-FFF2-40B4-BE49-F238E27FC236}">
                <a16:creationId xmlns:a16="http://schemas.microsoft.com/office/drawing/2014/main" id="{4A882E68-174E-49B3-824D-19AEFEB1B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E53CD-5C7F-466C-87C2-25D19C3CB641}"/>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823007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31079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3261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533813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Text, and Content">
    <p:spTree>
      <p:nvGrpSpPr>
        <p:cNvPr id="1" name=""/>
        <p:cNvGrpSpPr/>
        <p:nvPr/>
      </p:nvGrpSpPr>
      <p:grpSpPr>
        <a:xfrm>
          <a:off x="0" y="0"/>
          <a:ext cx="0" cy="0"/>
          <a:chOff x="0" y="0"/>
          <a:chExt cx="0" cy="0"/>
        </a:xfrm>
      </p:grpSpPr>
      <p:pic>
        <p:nvPicPr>
          <p:cNvPr id="103426"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735638"/>
            <a:ext cx="12192000" cy="1122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4855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4518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8190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5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51144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56302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48915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27277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64724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105474"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0208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62CAC5-F005-47D0-A666-DA1E19350A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E9E5A3-9C21-4A4A-AC16-BE3A6BF65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1EE08D-95FF-4E44-AE23-03B81F1F43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CC1548-43B3-4CC2-B73A-B360A7B73A2E}" type="datetimeFigureOut">
              <a:rPr lang="en-GB" smtClean="0"/>
              <a:t>14/11/2022</a:t>
            </a:fld>
            <a:endParaRPr lang="en-GB"/>
          </a:p>
        </p:txBody>
      </p:sp>
      <p:sp>
        <p:nvSpPr>
          <p:cNvPr id="5" name="Footer Placeholder 4">
            <a:extLst>
              <a:ext uri="{FF2B5EF4-FFF2-40B4-BE49-F238E27FC236}">
                <a16:creationId xmlns:a16="http://schemas.microsoft.com/office/drawing/2014/main" id="{FEAEF629-CA50-4F77-A7A5-3C78608254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C814ED-580C-4388-8A6D-76E9DFDBDB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4B3D82-5EC9-4B3C-8B1C-2EA649445F1A}" type="slidenum">
              <a:rPr lang="en-GB" smtClean="0"/>
              <a:t>‹#›</a:t>
            </a:fld>
            <a:endParaRPr lang="en-GB"/>
          </a:p>
        </p:txBody>
      </p:sp>
    </p:spTree>
    <p:extLst>
      <p:ext uri="{BB962C8B-B14F-4D97-AF65-F5344CB8AC3E}">
        <p14:creationId xmlns:p14="http://schemas.microsoft.com/office/powerpoint/2010/main" val="186097827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 id="2147483696" r:id="rId21"/>
    <p:sldLayoutId id="2147483697" r:id="rId22"/>
    <p:sldLayoutId id="2147483698"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package" Target="../embeddings/Microsoft_Word_Document.docx"/><Relationship Id="rId1" Type="http://schemas.openxmlformats.org/officeDocument/2006/relationships/slideLayout" Target="../slideLayouts/slideLayout2.xml"/><Relationship Id="rId5" Type="http://schemas.openxmlformats.org/officeDocument/2006/relationships/image" Target="../media/image25.emf"/><Relationship Id="rId4" Type="http://schemas.openxmlformats.org/officeDocument/2006/relationships/package" Target="../embeddings/Microsoft_Word_Document1.docx"/></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8D1CC-56DD-46D8-B1BD-F906532DCCB1}"/>
              </a:ext>
            </a:extLst>
          </p:cNvPr>
          <p:cNvSpPr>
            <a:spLocks noGrp="1"/>
          </p:cNvSpPr>
          <p:nvPr>
            <p:ph type="ctrTitle"/>
          </p:nvPr>
        </p:nvSpPr>
        <p:spPr>
          <a:xfrm>
            <a:off x="1079510" y="4602162"/>
            <a:ext cx="4457690" cy="1720850"/>
          </a:xfrm>
        </p:spPr>
        <p:txBody>
          <a:bodyPr anchor="ctr">
            <a:normAutofit fontScale="90000"/>
          </a:bodyPr>
          <a:lstStyle/>
          <a:p>
            <a:r>
              <a:rPr lang="en-GB" dirty="0"/>
              <a:t>ECONOMICS AND FINANCE</a:t>
            </a:r>
          </a:p>
        </p:txBody>
      </p:sp>
      <p:sp>
        <p:nvSpPr>
          <p:cNvPr id="3" name="Subtitle 2">
            <a:extLst>
              <a:ext uri="{FF2B5EF4-FFF2-40B4-BE49-F238E27FC236}">
                <a16:creationId xmlns:a16="http://schemas.microsoft.com/office/drawing/2014/main" id="{8DDA6229-1065-4178-BDA8-207A85C60CDC}"/>
              </a:ext>
            </a:extLst>
          </p:cNvPr>
          <p:cNvSpPr>
            <a:spLocks noGrp="1"/>
          </p:cNvSpPr>
          <p:nvPr>
            <p:ph type="subTitle" idx="1"/>
          </p:nvPr>
        </p:nvSpPr>
        <p:spPr>
          <a:xfrm>
            <a:off x="6654801" y="4602163"/>
            <a:ext cx="4451347" cy="1720850"/>
          </a:xfrm>
        </p:spPr>
        <p:txBody>
          <a:bodyPr anchor="ctr">
            <a:normAutofit/>
          </a:bodyPr>
          <a:lstStyle/>
          <a:p>
            <a:r>
              <a:rPr lang="en-GB" dirty="0"/>
              <a:t>DR. MIKE </a:t>
            </a:r>
          </a:p>
          <a:p>
            <a:r>
              <a:rPr lang="en-GB" dirty="0"/>
              <a:t>GOODFELLOW-SMITH</a:t>
            </a:r>
          </a:p>
        </p:txBody>
      </p:sp>
      <p:pic>
        <p:nvPicPr>
          <p:cNvPr id="18" name="Picture 3" descr="Stock numbers on a digital display">
            <a:extLst>
              <a:ext uri="{FF2B5EF4-FFF2-40B4-BE49-F238E27FC236}">
                <a16:creationId xmlns:a16="http://schemas.microsoft.com/office/drawing/2014/main" id="{081A0A01-D401-478F-965D-9B4129B3E783}"/>
              </a:ext>
            </a:extLst>
          </p:cNvPr>
          <p:cNvPicPr>
            <a:picLocks noChangeAspect="1"/>
          </p:cNvPicPr>
          <p:nvPr/>
        </p:nvPicPr>
        <p:blipFill rotWithShape="1">
          <a:blip r:embed="rId2"/>
          <a:srcRect t="9622" b="33846"/>
          <a:stretch/>
        </p:blipFill>
        <p:spPr>
          <a:xfrm>
            <a:off x="20" y="10"/>
            <a:ext cx="12191977" cy="4014777"/>
          </a:xfrm>
          <a:prstGeom prst="rect">
            <a:avLst/>
          </a:prstGeom>
        </p:spPr>
      </p:pic>
    </p:spTree>
    <p:extLst>
      <p:ext uri="{BB962C8B-B14F-4D97-AF65-F5344CB8AC3E}">
        <p14:creationId xmlns:p14="http://schemas.microsoft.com/office/powerpoint/2010/main" val="157002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6"/>
            <a:ext cx="3201366" cy="1068080"/>
          </a:xfrm>
        </p:spPr>
        <p:txBody>
          <a:bodyPr anchor="b">
            <a:normAutofit/>
          </a:bodyPr>
          <a:lstStyle/>
          <a:p>
            <a:pPr algn="r"/>
            <a:r>
              <a:rPr lang="en-GB" sz="4000" b="1" dirty="0">
                <a:solidFill>
                  <a:srgbClr val="FFFFFF"/>
                </a:solidFill>
              </a:rPr>
              <a:t>Assertion</a:t>
            </a:r>
            <a:endParaRPr lang="en-GB" sz="4000" dirty="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GB" sz="2000" dirty="0"/>
              <a:t>Sir Crispin Tickell:</a:t>
            </a:r>
          </a:p>
          <a:p>
            <a:pPr marL="0" indent="0">
              <a:spcBef>
                <a:spcPts val="1200"/>
              </a:spcBef>
              <a:buNone/>
            </a:pPr>
            <a:r>
              <a:rPr lang="en-GB" sz="2000" b="1" dirty="0"/>
              <a:t>“Out of date economics should be recognised as a dangerous mental condition.” </a:t>
            </a:r>
          </a:p>
          <a:p>
            <a:pPr marL="0" indent="0">
              <a:spcBef>
                <a:spcPts val="1200"/>
              </a:spcBef>
              <a:buNone/>
            </a:pPr>
            <a:r>
              <a:rPr lang="en-GB" sz="2000" b="1" dirty="0"/>
              <a:t>World view - GDP </a:t>
            </a:r>
          </a:p>
          <a:p>
            <a:pPr marL="0" indent="0">
              <a:buNone/>
            </a:pPr>
            <a:endParaRPr lang="en-GB" sz="2000" dirty="0"/>
          </a:p>
          <a:p>
            <a:pPr marL="0" indent="0">
              <a:buNone/>
            </a:pPr>
            <a:r>
              <a:rPr lang="en-GB" sz="2000" dirty="0"/>
              <a:t>Just how out of date does a theory have to be to be</a:t>
            </a:r>
          </a:p>
          <a:p>
            <a:pPr marL="0" indent="0">
              <a:buNone/>
            </a:pPr>
            <a:r>
              <a:rPr lang="en-GB" sz="2000" dirty="0"/>
              <a:t>downright dangerous? </a:t>
            </a:r>
          </a:p>
          <a:p>
            <a:pPr marL="0" indent="0">
              <a:buNone/>
            </a:pPr>
            <a:endParaRPr lang="en-GB" sz="2000" dirty="0"/>
          </a:p>
          <a:p>
            <a:pPr marL="0" indent="0">
              <a:buNone/>
            </a:pPr>
            <a:r>
              <a:rPr lang="en-GB" sz="2000" b="1" dirty="0"/>
              <a:t>… when economic theories and tools result in significant breaches of environmental and social conditions.</a:t>
            </a:r>
          </a:p>
          <a:p>
            <a:pPr marL="0" indent="0">
              <a:buNone/>
            </a:pPr>
            <a:endParaRPr lang="en-GB" sz="2000" dirty="0"/>
          </a:p>
        </p:txBody>
      </p:sp>
    </p:spTree>
    <p:extLst>
      <p:ext uri="{BB962C8B-B14F-4D97-AF65-F5344CB8AC3E}">
        <p14:creationId xmlns:p14="http://schemas.microsoft.com/office/powerpoint/2010/main" val="176160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fade">
                                      <p:cBhvr>
                                        <p:cTn id="2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4473" y="502020"/>
            <a:ext cx="5925639" cy="734352"/>
          </a:xfrm>
        </p:spPr>
        <p:txBody>
          <a:bodyPr anchor="b">
            <a:normAutofit/>
          </a:bodyPr>
          <a:lstStyle/>
          <a:p>
            <a:r>
              <a:rPr lang="en-GB" sz="4000" b="1" dirty="0"/>
              <a:t>GDP / Growth </a:t>
            </a:r>
          </a:p>
        </p:txBody>
      </p:sp>
      <p:sp>
        <p:nvSpPr>
          <p:cNvPr id="3" name="Content Placeholder 2"/>
          <p:cNvSpPr>
            <a:spLocks noGrp="1"/>
          </p:cNvSpPr>
          <p:nvPr>
            <p:ph idx="1"/>
          </p:nvPr>
        </p:nvSpPr>
        <p:spPr>
          <a:xfrm>
            <a:off x="334851" y="1236372"/>
            <a:ext cx="6125261" cy="4704605"/>
          </a:xfrm>
        </p:spPr>
        <p:txBody>
          <a:bodyPr anchor="t">
            <a:normAutofit/>
          </a:bodyPr>
          <a:lstStyle/>
          <a:p>
            <a:pPr marL="0" indent="0">
              <a:buNone/>
            </a:pPr>
            <a:endParaRPr lang="en-GB" sz="2000" dirty="0"/>
          </a:p>
          <a:p>
            <a:pPr marL="0" indent="0">
              <a:buNone/>
            </a:pPr>
            <a:r>
              <a:rPr lang="en-GB" sz="2000" dirty="0"/>
              <a:t>The sum of all income</a:t>
            </a:r>
          </a:p>
          <a:p>
            <a:pPr marL="0" indent="0">
              <a:buNone/>
            </a:pPr>
            <a:r>
              <a:rPr lang="en-GB" sz="2000" dirty="0"/>
              <a:t>The sum of all consumption and investment</a:t>
            </a:r>
          </a:p>
          <a:p>
            <a:pPr marL="0" indent="0">
              <a:buNone/>
            </a:pPr>
            <a:r>
              <a:rPr lang="en-GB" sz="2000" dirty="0"/>
              <a:t>The sum of all output</a:t>
            </a:r>
            <a:endParaRPr lang="en-GB" sz="2000" b="1" dirty="0"/>
          </a:p>
          <a:p>
            <a:pPr marL="0" indent="0">
              <a:buNone/>
            </a:pPr>
            <a:r>
              <a:rPr lang="en-GB" sz="2000" dirty="0"/>
              <a:t>Concepts such as natural wealth and the circular, green economy have moved from the margins to become the substance of economic strategies and policies for businesses and nations</a:t>
            </a:r>
          </a:p>
          <a:p>
            <a:pPr marL="0" indent="0">
              <a:buNone/>
            </a:pPr>
            <a:endParaRPr lang="en-GB" sz="2000" dirty="0"/>
          </a:p>
          <a:p>
            <a:pPr marL="0" indent="0">
              <a:buNone/>
            </a:pPr>
            <a:endParaRPr lang="en-GB" sz="2000" dirty="0"/>
          </a:p>
          <a:p>
            <a:pPr marL="0" indent="0">
              <a:spcBef>
                <a:spcPts val="1200"/>
              </a:spcBef>
              <a:buNone/>
            </a:pPr>
            <a:r>
              <a:rPr lang="en-GB" sz="2000" b="1" dirty="0"/>
              <a:t>	…  there is little doubt that the challenge, although considerable, is essentially one of transition’’ (UNEP, 2015) </a:t>
            </a:r>
          </a:p>
          <a:p>
            <a:pPr marL="0" indent="0">
              <a:buNone/>
            </a:pPr>
            <a:endParaRPr lang="en-GB" sz="1100" b="1" dirty="0"/>
          </a:p>
        </p:txBody>
      </p:sp>
      <p:sp>
        <p:nvSpPr>
          <p:cNvPr id="137" name="Rectangle 13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1" name="Rectangle 14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4929" r="24375"/>
          <a:stretch/>
        </p:blipFill>
        <p:spPr bwMode="auto">
          <a:xfrm>
            <a:off x="7447122" y="909081"/>
            <a:ext cx="3428220" cy="507173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34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p:cNvSpPr txBox="1"/>
          <p:nvPr/>
        </p:nvSpPr>
        <p:spPr>
          <a:xfrm>
            <a:off x="1146879" y="998002"/>
            <a:ext cx="3182940" cy="147195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kern="1200">
                <a:solidFill>
                  <a:srgbClr val="FFFFFF"/>
                </a:solidFill>
                <a:latin typeface="+mj-lt"/>
                <a:ea typeface="+mj-ea"/>
                <a:cs typeface="+mj-cs"/>
              </a:rPr>
              <a:t>Potential Indicators of Success</a:t>
            </a:r>
          </a:p>
        </p:txBody>
      </p:sp>
      <p:sp>
        <p:nvSpPr>
          <p:cNvPr id="4" name="Rectangle 3"/>
          <p:cNvSpPr/>
          <p:nvPr/>
        </p:nvSpPr>
        <p:spPr>
          <a:xfrm>
            <a:off x="1139635" y="2546161"/>
            <a:ext cx="3200451"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700" b="1">
              <a:solidFill>
                <a:srgbClr val="FEFFFF"/>
              </a:solidFill>
            </a:endParaRPr>
          </a:p>
          <a:p>
            <a:pPr indent="-228600">
              <a:lnSpc>
                <a:spcPct val="90000"/>
              </a:lnSpc>
              <a:spcAft>
                <a:spcPts val="600"/>
              </a:spcAft>
              <a:buFont typeface="Arial" panose="020B0604020202020204" pitchFamily="34" charset="0"/>
              <a:buChar char="•"/>
            </a:pPr>
            <a:r>
              <a:rPr lang="en-US" sz="1700" b="1">
                <a:solidFill>
                  <a:srgbClr val="FEFFFF"/>
                </a:solidFill>
              </a:rPr>
              <a:t>What Are We Transitioning To?</a:t>
            </a:r>
          </a:p>
          <a:p>
            <a:pPr indent="-228600">
              <a:lnSpc>
                <a:spcPct val="90000"/>
              </a:lnSpc>
              <a:spcAft>
                <a:spcPts val="600"/>
              </a:spcAft>
              <a:buFont typeface="Arial" panose="020B0604020202020204" pitchFamily="34" charset="0"/>
              <a:buChar char="•"/>
            </a:pPr>
            <a:endParaRPr lang="en-US" sz="1700">
              <a:solidFill>
                <a:srgbClr val="FEFFFF"/>
              </a:solidFill>
            </a:endParaRPr>
          </a:p>
          <a:p>
            <a:pPr indent="-228600">
              <a:lnSpc>
                <a:spcPct val="90000"/>
              </a:lnSpc>
              <a:spcAft>
                <a:spcPts val="600"/>
              </a:spcAft>
              <a:buFont typeface="Arial" panose="020B0604020202020204" pitchFamily="34" charset="0"/>
              <a:buChar char="•"/>
            </a:pPr>
            <a:r>
              <a:rPr lang="en-US" sz="1700" b="1">
                <a:solidFill>
                  <a:srgbClr val="FEFFFF"/>
                </a:solidFill>
              </a:rPr>
              <a:t>Genuine Progress Indicator	</a:t>
            </a:r>
          </a:p>
          <a:p>
            <a:pPr indent="-228600">
              <a:lnSpc>
                <a:spcPct val="90000"/>
              </a:lnSpc>
              <a:spcAft>
                <a:spcPts val="600"/>
              </a:spcAft>
              <a:buFont typeface="Arial" panose="020B0604020202020204" pitchFamily="34" charset="0"/>
              <a:buChar char="•"/>
            </a:pPr>
            <a:r>
              <a:rPr lang="en-US" sz="1700" b="1">
                <a:solidFill>
                  <a:srgbClr val="FEFFFF"/>
                </a:solidFill>
              </a:rPr>
              <a:t>National Success Indicator	</a:t>
            </a:r>
          </a:p>
          <a:p>
            <a:pPr indent="-228600">
              <a:lnSpc>
                <a:spcPct val="90000"/>
              </a:lnSpc>
              <a:spcAft>
                <a:spcPts val="600"/>
              </a:spcAft>
              <a:buFont typeface="Arial" panose="020B0604020202020204" pitchFamily="34" charset="0"/>
              <a:buChar char="•"/>
            </a:pPr>
            <a:r>
              <a:rPr lang="en-US" sz="1700" b="1">
                <a:solidFill>
                  <a:srgbClr val="FEFFFF"/>
                </a:solidFill>
              </a:rPr>
              <a:t>Better Life Index  </a:t>
            </a:r>
          </a:p>
          <a:p>
            <a:pPr indent="-228600">
              <a:lnSpc>
                <a:spcPct val="90000"/>
              </a:lnSpc>
              <a:spcAft>
                <a:spcPts val="600"/>
              </a:spcAft>
              <a:buFont typeface="Arial" panose="020B0604020202020204" pitchFamily="34" charset="0"/>
              <a:buChar char="•"/>
            </a:pPr>
            <a:r>
              <a:rPr lang="en-US" sz="1700" b="1">
                <a:solidFill>
                  <a:srgbClr val="FEFFFF"/>
                </a:solidFill>
              </a:rPr>
              <a:t>UN SDG’s</a:t>
            </a:r>
          </a:p>
          <a:p>
            <a:pPr indent="-228600">
              <a:lnSpc>
                <a:spcPct val="90000"/>
              </a:lnSpc>
              <a:spcAft>
                <a:spcPts val="600"/>
              </a:spcAft>
              <a:buFont typeface="Arial" panose="020B0604020202020204" pitchFamily="34" charset="0"/>
              <a:buChar char="•"/>
            </a:pPr>
            <a:r>
              <a:rPr lang="en-US" sz="1700" b="1">
                <a:solidFill>
                  <a:srgbClr val="FEFFFF"/>
                </a:solidFill>
              </a:rPr>
              <a:t>Doughnut Economics</a:t>
            </a:r>
          </a:p>
          <a:p>
            <a:pPr indent="-228600">
              <a:lnSpc>
                <a:spcPct val="90000"/>
              </a:lnSpc>
              <a:spcAft>
                <a:spcPts val="600"/>
              </a:spcAft>
              <a:buFont typeface="Arial" panose="020B0604020202020204" pitchFamily="34" charset="0"/>
              <a:buChar char="•"/>
            </a:pPr>
            <a:r>
              <a:rPr lang="en-US" sz="1700" b="1">
                <a:solidFill>
                  <a:srgbClr val="FEFFFF"/>
                </a:solidFill>
              </a:rPr>
              <a:t>Restorative Economics</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641982" y="643467"/>
            <a:ext cx="5251646" cy="525164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836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fade">
                                      <p:cBhvr>
                                        <p:cTn id="20" dur="500"/>
                                        <p:tgtEl>
                                          <p:spTgt spid="4">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Effect transition="in" filter="fade">
                                      <p:cBhvr>
                                        <p:cTn id="23" dur="500"/>
                                        <p:tgtEl>
                                          <p:spTgt spid="4">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animEffect transition="in" filter="fade">
                                      <p:cBhvr>
                                        <p:cTn id="29" dur="500"/>
                                        <p:tgtEl>
                                          <p:spTgt spid="4">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fade">
                                      <p:cBhvr>
                                        <p:cTn id="3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letter&#10;&#10;Description automatically generated">
            <a:extLst>
              <a:ext uri="{FF2B5EF4-FFF2-40B4-BE49-F238E27FC236}">
                <a16:creationId xmlns:a16="http://schemas.microsoft.com/office/drawing/2014/main" id="{0D54AE24-164C-441F-81C3-368B68F69782}"/>
              </a:ext>
            </a:extLst>
          </p:cNvPr>
          <p:cNvPicPr>
            <a:picLocks noChangeAspect="1"/>
          </p:cNvPicPr>
          <p:nvPr/>
        </p:nvPicPr>
        <p:blipFill>
          <a:blip r:embed="rId3"/>
          <a:stretch>
            <a:fillRect/>
          </a:stretch>
        </p:blipFill>
        <p:spPr>
          <a:xfrm>
            <a:off x="598868" y="457200"/>
            <a:ext cx="11165983" cy="5943600"/>
          </a:xfrm>
          <a:prstGeom prst="rect">
            <a:avLst/>
          </a:prstGeom>
        </p:spPr>
      </p:pic>
    </p:spTree>
    <p:extLst>
      <p:ext uri="{BB962C8B-B14F-4D97-AF65-F5344CB8AC3E}">
        <p14:creationId xmlns:p14="http://schemas.microsoft.com/office/powerpoint/2010/main" val="1534582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D420919-DFB6-426D-BF97-337A4855E753}"/>
              </a:ext>
            </a:extLst>
          </p:cNvPr>
          <p:cNvPicPr>
            <a:picLocks noChangeAspect="1"/>
          </p:cNvPicPr>
          <p:nvPr/>
        </p:nvPicPr>
        <p:blipFill rotWithShape="1">
          <a:blip r:embed="rId2"/>
          <a:srcRect t="1503" b="2673"/>
          <a:stretch/>
        </p:blipFill>
        <p:spPr>
          <a:xfrm>
            <a:off x="457200" y="457200"/>
            <a:ext cx="11277600" cy="5943600"/>
          </a:xfrm>
          <a:prstGeom prst="rect">
            <a:avLst/>
          </a:prstGeom>
        </p:spPr>
      </p:pic>
    </p:spTree>
    <p:extLst>
      <p:ext uri="{BB962C8B-B14F-4D97-AF65-F5344CB8AC3E}">
        <p14:creationId xmlns:p14="http://schemas.microsoft.com/office/powerpoint/2010/main" val="3048002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7014B-294B-48D9-AD64-343B604324A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CHOICES AND COSTS</a:t>
            </a:r>
          </a:p>
        </p:txBody>
      </p:sp>
      <p:sp>
        <p:nvSpPr>
          <p:cNvPr id="3" name="Content Placeholder 2">
            <a:extLst>
              <a:ext uri="{FF2B5EF4-FFF2-40B4-BE49-F238E27FC236}">
                <a16:creationId xmlns:a16="http://schemas.microsoft.com/office/drawing/2014/main" id="{A36F2819-6E8F-4AF8-AFAB-5F33F8DCAEB9}"/>
              </a:ext>
            </a:extLst>
          </p:cNvPr>
          <p:cNvSpPr>
            <a:spLocks noGrp="1"/>
          </p:cNvSpPr>
          <p:nvPr>
            <p:ph idx="1"/>
          </p:nvPr>
        </p:nvSpPr>
        <p:spPr>
          <a:xfrm>
            <a:off x="4810259" y="649480"/>
            <a:ext cx="6555347" cy="5546047"/>
          </a:xfrm>
        </p:spPr>
        <p:txBody>
          <a:bodyPr anchor="ctr">
            <a:normAutofit/>
          </a:bodyPr>
          <a:lstStyle/>
          <a:p>
            <a:r>
              <a:rPr lang="en-GB" sz="2000"/>
              <a:t>Choice made in scarce resource use</a:t>
            </a:r>
          </a:p>
          <a:p>
            <a:r>
              <a:rPr lang="en-GB" sz="2000"/>
              <a:t>Production – of what, for whom at what price?</a:t>
            </a:r>
          </a:p>
          <a:p>
            <a:r>
              <a:rPr lang="en-GB" sz="2000"/>
              <a:t>Rational choice – assumption that individuals will make a choice that maximises personal financail return</a:t>
            </a:r>
          </a:p>
          <a:p>
            <a:endParaRPr lang="en-GB" sz="2000"/>
          </a:p>
          <a:p>
            <a:r>
              <a:rPr lang="en-GB" sz="2000"/>
              <a:t>Opportunity cost - is the incremental return on investment that a business / individual foregoes when it elects to use funds for an internal project, rather than investing cash in a marketable security</a:t>
            </a:r>
          </a:p>
          <a:p>
            <a:r>
              <a:rPr lang="en-GB" sz="2000"/>
              <a:t>Incentives influence choice</a:t>
            </a:r>
          </a:p>
          <a:p>
            <a:r>
              <a:rPr lang="en-GB" sz="2000"/>
              <a:t>Perverse incentives influence behaviour</a:t>
            </a:r>
          </a:p>
        </p:txBody>
      </p:sp>
    </p:spTree>
    <p:extLst>
      <p:ext uri="{BB962C8B-B14F-4D97-AF65-F5344CB8AC3E}">
        <p14:creationId xmlns:p14="http://schemas.microsoft.com/office/powerpoint/2010/main" val="2992395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09DEFD-63D3-4921-96B4-47F1356963BA}"/>
              </a:ext>
            </a:extLst>
          </p:cNvPr>
          <p:cNvPicPr>
            <a:picLocks noChangeAspect="1"/>
          </p:cNvPicPr>
          <p:nvPr/>
        </p:nvPicPr>
        <p:blipFill>
          <a:blip r:embed="rId2"/>
          <a:stretch>
            <a:fillRect/>
          </a:stretch>
        </p:blipFill>
        <p:spPr>
          <a:xfrm>
            <a:off x="1741714" y="457200"/>
            <a:ext cx="8708571" cy="5943600"/>
          </a:xfrm>
          <a:prstGeom prst="rect">
            <a:avLst/>
          </a:prstGeom>
        </p:spPr>
      </p:pic>
    </p:spTree>
    <p:extLst>
      <p:ext uri="{BB962C8B-B14F-4D97-AF65-F5344CB8AC3E}">
        <p14:creationId xmlns:p14="http://schemas.microsoft.com/office/powerpoint/2010/main" val="2593557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 email&#10;&#10;Description automatically generated">
            <a:extLst>
              <a:ext uri="{FF2B5EF4-FFF2-40B4-BE49-F238E27FC236}">
                <a16:creationId xmlns:a16="http://schemas.microsoft.com/office/drawing/2014/main" id="{1CD1F005-DE4B-4F23-9CAD-B55C95B758F5}"/>
              </a:ext>
            </a:extLst>
          </p:cNvPr>
          <p:cNvPicPr>
            <a:picLocks noChangeAspect="1"/>
          </p:cNvPicPr>
          <p:nvPr/>
        </p:nvPicPr>
        <p:blipFill>
          <a:blip r:embed="rId2"/>
          <a:stretch>
            <a:fillRect/>
          </a:stretch>
        </p:blipFill>
        <p:spPr>
          <a:xfrm>
            <a:off x="1524000" y="457200"/>
            <a:ext cx="9143999" cy="5943600"/>
          </a:xfrm>
          <a:prstGeom prst="rect">
            <a:avLst/>
          </a:prstGeom>
        </p:spPr>
      </p:pic>
    </p:spTree>
    <p:extLst>
      <p:ext uri="{BB962C8B-B14F-4D97-AF65-F5344CB8AC3E}">
        <p14:creationId xmlns:p14="http://schemas.microsoft.com/office/powerpoint/2010/main" val="2503521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0C94FBE9-CF1E-4785-AE46-68E489E58701}"/>
              </a:ext>
            </a:extLst>
          </p:cNvPr>
          <p:cNvPicPr>
            <a:picLocks noGrp="1" noChangeAspect="1"/>
          </p:cNvPicPr>
          <p:nvPr>
            <p:ph idx="1"/>
          </p:nvPr>
        </p:nvPicPr>
        <p:blipFill>
          <a:blip r:embed="rId2"/>
          <a:stretch>
            <a:fillRect/>
          </a:stretch>
        </p:blipFill>
        <p:spPr>
          <a:xfrm>
            <a:off x="972206" y="457200"/>
            <a:ext cx="10247588" cy="5943600"/>
          </a:xfrm>
          <a:prstGeom prst="rect">
            <a:avLst/>
          </a:prstGeom>
        </p:spPr>
      </p:pic>
    </p:spTree>
    <p:extLst>
      <p:ext uri="{BB962C8B-B14F-4D97-AF65-F5344CB8AC3E}">
        <p14:creationId xmlns:p14="http://schemas.microsoft.com/office/powerpoint/2010/main" val="3124671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line chart&#10;&#10;Description automatically generated">
            <a:extLst>
              <a:ext uri="{FF2B5EF4-FFF2-40B4-BE49-F238E27FC236}">
                <a16:creationId xmlns:a16="http://schemas.microsoft.com/office/drawing/2014/main" id="{D5CDEBE3-E6B2-4B64-AEDA-1263E527A1E5}"/>
              </a:ext>
            </a:extLst>
          </p:cNvPr>
          <p:cNvPicPr>
            <a:picLocks noGrp="1" noChangeAspect="1"/>
          </p:cNvPicPr>
          <p:nvPr>
            <p:ph idx="1"/>
          </p:nvPr>
        </p:nvPicPr>
        <p:blipFill>
          <a:blip r:embed="rId2"/>
          <a:stretch>
            <a:fillRect/>
          </a:stretch>
        </p:blipFill>
        <p:spPr>
          <a:xfrm>
            <a:off x="2014633" y="643467"/>
            <a:ext cx="8162734" cy="5571066"/>
          </a:xfrm>
          <a:prstGeom prst="rect">
            <a:avLst/>
          </a:prstGeom>
        </p:spPr>
      </p:pic>
    </p:spTree>
    <p:extLst>
      <p:ext uri="{BB962C8B-B14F-4D97-AF65-F5344CB8AC3E}">
        <p14:creationId xmlns:p14="http://schemas.microsoft.com/office/powerpoint/2010/main" val="2554875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2DBC7B31-9154-468B-AD5E-5CFD9EF64274}"/>
              </a:ext>
            </a:extLst>
          </p:cNvPr>
          <p:cNvPicPr>
            <a:picLocks noGrp="1" noChangeAspect="1"/>
          </p:cNvPicPr>
          <p:nvPr>
            <p:ph idx="1"/>
          </p:nvPr>
        </p:nvPicPr>
        <p:blipFill rotWithShape="1">
          <a:blip r:embed="rId2"/>
          <a:srcRect b="17329"/>
          <a:stretch/>
        </p:blipFill>
        <p:spPr>
          <a:xfrm>
            <a:off x="457200" y="457200"/>
            <a:ext cx="11277600" cy="5943600"/>
          </a:xfrm>
          <a:prstGeom prst="rect">
            <a:avLst/>
          </a:prstGeom>
        </p:spPr>
      </p:pic>
    </p:spTree>
    <p:extLst>
      <p:ext uri="{BB962C8B-B14F-4D97-AF65-F5344CB8AC3E}">
        <p14:creationId xmlns:p14="http://schemas.microsoft.com/office/powerpoint/2010/main" val="4065057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10;&#10;Description automatically generated">
            <a:extLst>
              <a:ext uri="{FF2B5EF4-FFF2-40B4-BE49-F238E27FC236}">
                <a16:creationId xmlns:a16="http://schemas.microsoft.com/office/drawing/2014/main" id="{28AC4804-7A73-4F27-8705-8CD757098F56}"/>
              </a:ext>
            </a:extLst>
          </p:cNvPr>
          <p:cNvPicPr>
            <a:picLocks noGrp="1" noChangeAspect="1"/>
          </p:cNvPicPr>
          <p:nvPr>
            <p:ph idx="1"/>
          </p:nvPr>
        </p:nvPicPr>
        <p:blipFill>
          <a:blip r:embed="rId2"/>
          <a:stretch>
            <a:fillRect/>
          </a:stretch>
        </p:blipFill>
        <p:spPr>
          <a:xfrm>
            <a:off x="2058996" y="643467"/>
            <a:ext cx="8074008" cy="5571066"/>
          </a:xfrm>
          <a:prstGeom prst="rect">
            <a:avLst/>
          </a:prstGeom>
        </p:spPr>
      </p:pic>
    </p:spTree>
    <p:extLst>
      <p:ext uri="{BB962C8B-B14F-4D97-AF65-F5344CB8AC3E}">
        <p14:creationId xmlns:p14="http://schemas.microsoft.com/office/powerpoint/2010/main" val="318072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EA1274-08BF-4FA5-8053-D1474FAEE0A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dirty="0">
                <a:solidFill>
                  <a:srgbClr val="FFFFFF"/>
                </a:solidFill>
                <a:latin typeface="+mj-lt"/>
                <a:ea typeface="+mj-ea"/>
                <a:cs typeface="+mj-cs"/>
              </a:rPr>
              <a:t>EQUILIBRIUM</a:t>
            </a:r>
            <a:br>
              <a:rPr lang="en-US" sz="3700" kern="1200" dirty="0">
                <a:solidFill>
                  <a:srgbClr val="FFFFFF"/>
                </a:solidFill>
                <a:latin typeface="+mj-lt"/>
                <a:ea typeface="+mj-ea"/>
                <a:cs typeface="+mj-cs"/>
              </a:rPr>
            </a:br>
            <a:r>
              <a:rPr lang="en-US" sz="3700" kern="1200" dirty="0">
                <a:solidFill>
                  <a:srgbClr val="FFFFFF"/>
                </a:solidFill>
                <a:latin typeface="+mj-lt"/>
                <a:ea typeface="+mj-ea"/>
                <a:cs typeface="+mj-cs"/>
              </a:rPr>
              <a:t>and </a:t>
            </a:r>
            <a:br>
              <a:rPr lang="en-US" sz="3700" kern="1200" dirty="0">
                <a:solidFill>
                  <a:srgbClr val="FFFFFF"/>
                </a:solidFill>
                <a:latin typeface="+mj-lt"/>
                <a:ea typeface="+mj-ea"/>
                <a:cs typeface="+mj-cs"/>
              </a:rPr>
            </a:br>
            <a:r>
              <a:rPr lang="en-US" sz="3700" kern="1200" dirty="0">
                <a:solidFill>
                  <a:srgbClr val="FFFFFF"/>
                </a:solidFill>
                <a:latin typeface="+mj-lt"/>
                <a:ea typeface="+mj-ea"/>
                <a:cs typeface="+mj-cs"/>
              </a:rPr>
              <a:t>ELASTICITY</a:t>
            </a:r>
          </a:p>
        </p:txBody>
      </p:sp>
      <p:pic>
        <p:nvPicPr>
          <p:cNvPr id="5" name="Content Placeholder 4" descr="Chart&#10;&#10;Description automatically generated">
            <a:extLst>
              <a:ext uri="{FF2B5EF4-FFF2-40B4-BE49-F238E27FC236}">
                <a16:creationId xmlns:a16="http://schemas.microsoft.com/office/drawing/2014/main" id="{4DF925D0-C778-4757-9215-1C0283E2F935}"/>
              </a:ext>
            </a:extLst>
          </p:cNvPr>
          <p:cNvPicPr>
            <a:picLocks noGrp="1" noChangeAspect="1"/>
          </p:cNvPicPr>
          <p:nvPr>
            <p:ph idx="1"/>
          </p:nvPr>
        </p:nvPicPr>
        <p:blipFill>
          <a:blip r:embed="rId3"/>
          <a:stretch>
            <a:fillRect/>
          </a:stretch>
        </p:blipFill>
        <p:spPr>
          <a:xfrm>
            <a:off x="5146086" y="467208"/>
            <a:ext cx="5938431" cy="5923584"/>
          </a:xfrm>
          <a:prstGeom prst="rect">
            <a:avLst/>
          </a:prstGeom>
        </p:spPr>
      </p:pic>
    </p:spTree>
    <p:extLst>
      <p:ext uri="{BB962C8B-B14F-4D97-AF65-F5344CB8AC3E}">
        <p14:creationId xmlns:p14="http://schemas.microsoft.com/office/powerpoint/2010/main" val="212031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55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a:extLst>
              <a:ext uri="{FF2B5EF4-FFF2-40B4-BE49-F238E27FC236}">
                <a16:creationId xmlns:a16="http://schemas.microsoft.com/office/drawing/2014/main" id="{A06C2297-03F4-401A-9B31-BB283C14FD02}"/>
              </a:ext>
            </a:extLst>
          </p:cNvPr>
          <p:cNvPicPr>
            <a:picLocks noChangeAspect="1"/>
          </p:cNvPicPr>
          <p:nvPr/>
        </p:nvPicPr>
        <p:blipFill>
          <a:blip r:embed="rId3"/>
          <a:stretch>
            <a:fillRect/>
          </a:stretch>
        </p:blipFill>
        <p:spPr>
          <a:xfrm>
            <a:off x="6421035" y="1460446"/>
            <a:ext cx="5129784" cy="3937108"/>
          </a:xfrm>
          <a:prstGeom prst="rect">
            <a:avLst/>
          </a:prstGeom>
        </p:spPr>
      </p:pic>
      <p:sp>
        <p:nvSpPr>
          <p:cNvPr id="139" name="Rectangle 138">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UK Food Prices 2020 | NimbleFins">
            <a:extLst>
              <a:ext uri="{FF2B5EF4-FFF2-40B4-BE49-F238E27FC236}">
                <a16:creationId xmlns:a16="http://schemas.microsoft.com/office/drawing/2014/main" id="{A0BB1CAB-AE15-4600-A01F-E536C04A6CD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641180" y="1815683"/>
            <a:ext cx="5129784" cy="3226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378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2F20926-8495-4409-A290-8D50F53AF04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MARKET EFFICIENCY or SWEET SPOT</a:t>
            </a:r>
          </a:p>
        </p:txBody>
      </p:sp>
      <p:pic>
        <p:nvPicPr>
          <p:cNvPr id="5" name="Content Placeholder 4">
            <a:extLst>
              <a:ext uri="{FF2B5EF4-FFF2-40B4-BE49-F238E27FC236}">
                <a16:creationId xmlns:a16="http://schemas.microsoft.com/office/drawing/2014/main" id="{4EB011D1-83E7-45F8-AB6F-09C1B384F061}"/>
              </a:ext>
            </a:extLst>
          </p:cNvPr>
          <p:cNvPicPr>
            <a:picLocks noGrp="1" noChangeAspect="1"/>
          </p:cNvPicPr>
          <p:nvPr>
            <p:ph idx="1"/>
          </p:nvPr>
        </p:nvPicPr>
        <p:blipFill>
          <a:blip r:embed="rId3"/>
          <a:stretch>
            <a:fillRect/>
          </a:stretch>
        </p:blipFill>
        <p:spPr>
          <a:xfrm>
            <a:off x="4502428" y="502572"/>
            <a:ext cx="7225748" cy="5852856"/>
          </a:xfrm>
          <a:prstGeom prst="rect">
            <a:avLst/>
          </a:prstGeom>
        </p:spPr>
      </p:pic>
    </p:spTree>
    <p:extLst>
      <p:ext uri="{BB962C8B-B14F-4D97-AF65-F5344CB8AC3E}">
        <p14:creationId xmlns:p14="http://schemas.microsoft.com/office/powerpoint/2010/main" val="534058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FAF94-3F5F-43A1-B8F6-CE4537C1811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Economic Efficiency</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0114C71F-2942-4054-A598-7362A1C8CE4F}"/>
              </a:ext>
            </a:extLst>
          </p:cNvPr>
          <p:cNvSpPr>
            <a:spLocks noGrp="1"/>
          </p:cNvSpPr>
          <p:nvPr>
            <p:ph idx="1"/>
          </p:nvPr>
        </p:nvSpPr>
        <p:spPr>
          <a:xfrm>
            <a:off x="4635063" y="649480"/>
            <a:ext cx="6730544" cy="5738441"/>
          </a:xfrm>
        </p:spPr>
        <p:txBody>
          <a:bodyPr anchor="ctr">
            <a:noAutofit/>
          </a:bodyPr>
          <a:lstStyle/>
          <a:p>
            <a:pPr marL="0" indent="0">
              <a:buNone/>
            </a:pPr>
            <a:r>
              <a:rPr lang="en-GB" dirty="0"/>
              <a:t>Marginal benefit is the extra benefit that you get from consuming another unit of a good</a:t>
            </a:r>
          </a:p>
          <a:p>
            <a:pPr marL="0" indent="0">
              <a:buNone/>
            </a:pPr>
            <a:r>
              <a:rPr lang="en-GB" dirty="0"/>
              <a:t>Marginal cost is the extra cost involved in producing another unit of a good</a:t>
            </a:r>
          </a:p>
          <a:p>
            <a:pPr marL="0" indent="0">
              <a:buNone/>
            </a:pPr>
            <a:endParaRPr lang="en-GB" dirty="0"/>
          </a:p>
          <a:p>
            <a:pPr marL="0" indent="0">
              <a:buNone/>
            </a:pPr>
            <a:r>
              <a:rPr lang="en-GB" dirty="0"/>
              <a:t>Pareto Efficient - if it is impossible to make one person better off without making at least one person worse off</a:t>
            </a:r>
          </a:p>
          <a:p>
            <a:pPr marL="0" indent="0">
              <a:buNone/>
            </a:pPr>
            <a:endParaRPr lang="en-GB" dirty="0"/>
          </a:p>
          <a:p>
            <a:pPr marL="0" indent="0">
              <a:buNone/>
            </a:pPr>
            <a:r>
              <a:rPr lang="en-GB" dirty="0"/>
              <a:t>Activity A is Pareto Superior to B if at least one person is better off and no-one is worse off</a:t>
            </a:r>
          </a:p>
        </p:txBody>
      </p:sp>
    </p:spTree>
    <p:extLst>
      <p:ext uri="{BB962C8B-B14F-4D97-AF65-F5344CB8AC3E}">
        <p14:creationId xmlns:p14="http://schemas.microsoft.com/office/powerpoint/2010/main" val="89331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DE784-35B2-4FDF-8935-68C9A65B25B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Cost definitions</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3F58F29-746B-4360-80D6-0603024235E9}"/>
              </a:ext>
            </a:extLst>
          </p:cNvPr>
          <p:cNvSpPr>
            <a:spLocks noGrp="1"/>
          </p:cNvSpPr>
          <p:nvPr>
            <p:ph idx="1"/>
          </p:nvPr>
        </p:nvSpPr>
        <p:spPr>
          <a:xfrm>
            <a:off x="4810259" y="412124"/>
            <a:ext cx="6690575" cy="6143222"/>
          </a:xfrm>
        </p:spPr>
        <p:txBody>
          <a:bodyPr anchor="ctr">
            <a:normAutofit/>
          </a:bodyPr>
          <a:lstStyle/>
          <a:p>
            <a:pPr marL="0" indent="0">
              <a:buNone/>
            </a:pPr>
            <a:r>
              <a:rPr lang="en-GB" sz="2400" dirty="0"/>
              <a:t>Fixed cost - the cost of fixed inputs, doesn’t vary with output</a:t>
            </a:r>
          </a:p>
          <a:p>
            <a:pPr marL="0" indent="0">
              <a:buNone/>
            </a:pPr>
            <a:r>
              <a:rPr lang="en-GB" sz="2400" dirty="0"/>
              <a:t>Variable cost - the cost of variable inputs, varies with output</a:t>
            </a:r>
          </a:p>
          <a:p>
            <a:pPr marL="0" indent="0">
              <a:buNone/>
            </a:pPr>
            <a:r>
              <a:rPr lang="en-GB" sz="2400" dirty="0"/>
              <a:t>Total cost - variable cost plus fixed cost</a:t>
            </a:r>
          </a:p>
          <a:p>
            <a:pPr marL="0" indent="0">
              <a:buNone/>
            </a:pPr>
            <a:r>
              <a:rPr lang="en-GB" sz="2400" dirty="0"/>
              <a:t>Cost function: C(q) gives Total Cost as a function of q</a:t>
            </a:r>
          </a:p>
          <a:p>
            <a:pPr marL="0" indent="0">
              <a:buNone/>
            </a:pPr>
            <a:r>
              <a:rPr lang="en-GB" sz="2400" dirty="0"/>
              <a:t>Average cost (AC) - total cost divided by output</a:t>
            </a:r>
          </a:p>
          <a:p>
            <a:pPr marL="0" indent="0">
              <a:buNone/>
            </a:pPr>
            <a:r>
              <a:rPr lang="en-GB" sz="2400" dirty="0"/>
              <a:t>Average variable cost (AVC) – variable cost divided by output</a:t>
            </a:r>
          </a:p>
          <a:p>
            <a:pPr marL="0" indent="0">
              <a:buNone/>
            </a:pPr>
            <a:r>
              <a:rPr lang="en-GB" sz="2400" dirty="0"/>
              <a:t>Marginal cost (MC) - the extra cost of producing another unit of output after all previous costs have been recovered</a:t>
            </a:r>
          </a:p>
          <a:p>
            <a:pPr marL="0" indent="0">
              <a:buNone/>
            </a:pPr>
            <a:r>
              <a:rPr lang="en-GB" sz="2400" dirty="0"/>
              <a:t>Sunk costs can’t be recovered when you close</a:t>
            </a:r>
          </a:p>
          <a:p>
            <a:pPr marL="0" indent="0">
              <a:buNone/>
            </a:pPr>
            <a:endParaRPr lang="en-GB" sz="2000" dirty="0"/>
          </a:p>
        </p:txBody>
      </p:sp>
    </p:spTree>
    <p:extLst>
      <p:ext uri="{BB962C8B-B14F-4D97-AF65-F5344CB8AC3E}">
        <p14:creationId xmlns:p14="http://schemas.microsoft.com/office/powerpoint/2010/main" val="3407079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3BDED-E668-4198-B60F-C34B673B39A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Fixed, sunk and variable</a:t>
            </a:r>
          </a:p>
        </p:txBody>
      </p:sp>
      <p:graphicFrame>
        <p:nvGraphicFramePr>
          <p:cNvPr id="5" name="Content Placeholder 2">
            <a:extLst>
              <a:ext uri="{FF2B5EF4-FFF2-40B4-BE49-F238E27FC236}">
                <a16:creationId xmlns:a16="http://schemas.microsoft.com/office/drawing/2014/main" id="{B3CAAE89-1A00-4BA6-983B-F27EE68997CF}"/>
              </a:ext>
            </a:extLst>
          </p:cNvPr>
          <p:cNvGraphicFramePr>
            <a:graphicFrameLocks noGrp="1"/>
          </p:cNvGraphicFramePr>
          <p:nvPr>
            <p:ph idx="1"/>
            <p:extLst>
              <p:ext uri="{D42A27DB-BD31-4B8C-83A1-F6EECF244321}">
                <p14:modId xmlns:p14="http://schemas.microsoft.com/office/powerpoint/2010/main" val="55082468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1992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8DB0F-BA86-4A08-871D-5752E421B65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Financing the firm / project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65A799E3-0287-48E9-90B8-FC9BCAE0CAF9}"/>
              </a:ext>
            </a:extLst>
          </p:cNvPr>
          <p:cNvSpPr>
            <a:spLocks noGrp="1"/>
          </p:cNvSpPr>
          <p:nvPr>
            <p:ph idx="1"/>
          </p:nvPr>
        </p:nvSpPr>
        <p:spPr>
          <a:xfrm>
            <a:off x="4581727" y="649480"/>
            <a:ext cx="3025303" cy="5546047"/>
          </a:xfrm>
        </p:spPr>
        <p:txBody>
          <a:bodyPr anchor="ctr">
            <a:normAutofit/>
          </a:bodyPr>
          <a:lstStyle/>
          <a:p>
            <a:pPr marL="0" indent="0">
              <a:buNone/>
            </a:pPr>
            <a:r>
              <a:rPr lang="en-GB" sz="1700"/>
              <a:t>Equity</a:t>
            </a:r>
          </a:p>
          <a:p>
            <a:pPr marL="0" indent="0">
              <a:buNone/>
            </a:pPr>
            <a:r>
              <a:rPr lang="en-GB" sz="1700"/>
              <a:t>“Residual claim” on value of project relative to investments in project</a:t>
            </a:r>
          </a:p>
          <a:p>
            <a:pPr marL="0" indent="0">
              <a:buNone/>
            </a:pPr>
            <a:endParaRPr lang="en-GB" sz="1700"/>
          </a:p>
          <a:p>
            <a:pPr marL="0" indent="0">
              <a:buNone/>
            </a:pPr>
            <a:r>
              <a:rPr lang="en-GB" sz="1700"/>
              <a:t>Debt </a:t>
            </a:r>
          </a:p>
          <a:p>
            <a:pPr marL="0" indent="0">
              <a:buNone/>
            </a:pPr>
            <a:r>
              <a:rPr lang="en-GB" sz="1700"/>
              <a:t>Commitment to pay interest</a:t>
            </a:r>
          </a:p>
          <a:p>
            <a:pPr marL="0" indent="0">
              <a:buNone/>
            </a:pPr>
            <a:r>
              <a:rPr lang="en-GB" sz="1700"/>
              <a:t>	- Bank loans</a:t>
            </a:r>
          </a:p>
          <a:p>
            <a:pPr marL="0" indent="0">
              <a:buNone/>
            </a:pPr>
            <a:r>
              <a:rPr lang="en-GB" sz="1700"/>
              <a:t>	- Bonds</a:t>
            </a:r>
          </a:p>
          <a:p>
            <a:pPr marL="0" indent="0">
              <a:buNone/>
            </a:pPr>
            <a:endParaRPr lang="en-GB" sz="1700"/>
          </a:p>
          <a:p>
            <a:pPr marL="0" indent="0">
              <a:buNone/>
            </a:pPr>
            <a:r>
              <a:rPr lang="en-GB" sz="1700"/>
              <a:t>Shares and Bonds should be worth “present value” of promised payments</a:t>
            </a:r>
          </a:p>
          <a:p>
            <a:pPr marL="0" indent="0">
              <a:buNone/>
            </a:pPr>
            <a:endParaRPr lang="en-GB" sz="1700"/>
          </a:p>
          <a:p>
            <a:pPr marL="0" indent="0">
              <a:buNone/>
            </a:pPr>
            <a:r>
              <a:rPr lang="en-GB" sz="1700"/>
              <a:t>Dividend payment – share of profits released to those holding equity</a:t>
            </a:r>
          </a:p>
          <a:p>
            <a:endParaRPr lang="en-GB" sz="1700"/>
          </a:p>
        </p:txBody>
      </p:sp>
      <p:pic>
        <p:nvPicPr>
          <p:cNvPr id="5" name="Picture 4" descr="Stock exchange numbers">
            <a:extLst>
              <a:ext uri="{FF2B5EF4-FFF2-40B4-BE49-F238E27FC236}">
                <a16:creationId xmlns:a16="http://schemas.microsoft.com/office/drawing/2014/main" id="{981FA664-3863-46D3-9219-F3AA5B9D0626}"/>
              </a:ext>
            </a:extLst>
          </p:cNvPr>
          <p:cNvPicPr>
            <a:picLocks noChangeAspect="1"/>
          </p:cNvPicPr>
          <p:nvPr/>
        </p:nvPicPr>
        <p:blipFill rotWithShape="1">
          <a:blip r:embed="rId2"/>
          <a:srcRect l="30873" r="29391" b="-1"/>
          <a:stretch/>
        </p:blipFill>
        <p:spPr>
          <a:xfrm>
            <a:off x="8109502" y="10"/>
            <a:ext cx="4082498" cy="6857990"/>
          </a:xfrm>
          <a:prstGeom prst="rect">
            <a:avLst/>
          </a:prstGeom>
        </p:spPr>
      </p:pic>
    </p:spTree>
    <p:extLst>
      <p:ext uri="{BB962C8B-B14F-4D97-AF65-F5344CB8AC3E}">
        <p14:creationId xmlns:p14="http://schemas.microsoft.com/office/powerpoint/2010/main" val="3226938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AA26E-3B02-4856-A3C7-606B7B74F74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Consider an investment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6C442DF-E8D9-4B34-8EB6-CBC1B156B5F1}"/>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The initial cost is £100 million</a:t>
            </a:r>
          </a:p>
          <a:p>
            <a:pPr marL="0" indent="0">
              <a:buNone/>
            </a:pPr>
            <a:r>
              <a:rPr lang="en-GB" sz="2000" dirty="0"/>
              <a:t>In years 1 and 2, revenues are expected to be £60 million a year</a:t>
            </a:r>
          </a:p>
          <a:p>
            <a:pPr marL="0" indent="0">
              <a:buNone/>
            </a:pPr>
            <a:endParaRPr lang="en-GB" sz="2000" dirty="0"/>
          </a:p>
          <a:p>
            <a:pPr marL="0" indent="0">
              <a:buNone/>
            </a:pPr>
            <a:r>
              <a:rPr lang="en-GB" sz="2000" dirty="0"/>
              <a:t>Is this a good investment?</a:t>
            </a:r>
          </a:p>
          <a:p>
            <a:pPr marL="0" indent="0">
              <a:buNone/>
            </a:pPr>
            <a:r>
              <a:rPr lang="en-GB" sz="2000" dirty="0"/>
              <a:t>How do you measure whether it is or not?</a:t>
            </a:r>
          </a:p>
          <a:p>
            <a:pPr marL="0" indent="0">
              <a:buNone/>
            </a:pPr>
            <a:endParaRPr lang="en-GB" sz="2000" dirty="0"/>
          </a:p>
          <a:p>
            <a:pPr marL="0" indent="0">
              <a:buNone/>
            </a:pPr>
            <a:r>
              <a:rPr lang="en-GB" sz="2000" dirty="0"/>
              <a:t>Alternative methods:</a:t>
            </a:r>
          </a:p>
          <a:p>
            <a:r>
              <a:rPr lang="en-GB" sz="2000" dirty="0"/>
              <a:t>Payback period</a:t>
            </a:r>
          </a:p>
          <a:p>
            <a:r>
              <a:rPr lang="en-GB" sz="2000" dirty="0"/>
              <a:t>Accounting rate of return</a:t>
            </a:r>
          </a:p>
          <a:p>
            <a:r>
              <a:rPr lang="en-GB" sz="2000" dirty="0"/>
              <a:t>Net present value (NPV)</a:t>
            </a:r>
          </a:p>
          <a:p>
            <a:r>
              <a:rPr lang="en-GB" sz="2000" dirty="0"/>
              <a:t>Internal rate of return (IRR)</a:t>
            </a:r>
          </a:p>
          <a:p>
            <a:endParaRPr lang="en-GB" sz="2000" dirty="0"/>
          </a:p>
        </p:txBody>
      </p:sp>
    </p:spTree>
    <p:extLst>
      <p:ext uri="{BB962C8B-B14F-4D97-AF65-F5344CB8AC3E}">
        <p14:creationId xmlns:p14="http://schemas.microsoft.com/office/powerpoint/2010/main" val="2603497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E769C-4C69-47EF-962D-95A7C5228F5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PAYBACK / ARR</a:t>
            </a:r>
          </a:p>
        </p:txBody>
      </p:sp>
      <p:sp>
        <p:nvSpPr>
          <p:cNvPr id="3" name="Content Placeholder 2">
            <a:extLst>
              <a:ext uri="{FF2B5EF4-FFF2-40B4-BE49-F238E27FC236}">
                <a16:creationId xmlns:a16="http://schemas.microsoft.com/office/drawing/2014/main" id="{D3041DD7-4E8B-4D86-BD79-0C68CEA46CBA}"/>
              </a:ext>
            </a:extLst>
          </p:cNvPr>
          <p:cNvSpPr>
            <a:spLocks noGrp="1"/>
          </p:cNvSpPr>
          <p:nvPr>
            <p:ph idx="1"/>
          </p:nvPr>
        </p:nvSpPr>
        <p:spPr>
          <a:xfrm>
            <a:off x="4623515" y="418564"/>
            <a:ext cx="6742091" cy="5776964"/>
          </a:xfrm>
        </p:spPr>
        <p:txBody>
          <a:bodyPr anchor="ctr">
            <a:noAutofit/>
          </a:bodyPr>
          <a:lstStyle/>
          <a:p>
            <a:pPr marL="0" indent="0">
              <a:buNone/>
            </a:pPr>
            <a:r>
              <a:rPr lang="en-GB" dirty="0"/>
              <a:t>Payback  -  Investment £100 million  Revenue / month £5 million</a:t>
            </a:r>
          </a:p>
          <a:p>
            <a:pPr marL="0" indent="0">
              <a:buNone/>
            </a:pPr>
            <a:r>
              <a:rPr lang="en-GB" dirty="0"/>
              <a:t>100/5 = 20 (months)</a:t>
            </a:r>
          </a:p>
          <a:p>
            <a:pPr marL="0" indent="0">
              <a:buNone/>
            </a:pPr>
            <a:endParaRPr lang="en-GB" dirty="0"/>
          </a:p>
          <a:p>
            <a:pPr marL="0" indent="0">
              <a:buNone/>
            </a:pPr>
            <a:r>
              <a:rPr lang="en-GB" dirty="0"/>
              <a:t>Accounting rate of return – average profit per year / average investment x 100</a:t>
            </a:r>
          </a:p>
          <a:p>
            <a:pPr marL="0" indent="0">
              <a:buNone/>
            </a:pPr>
            <a:endParaRPr lang="en-GB" dirty="0"/>
          </a:p>
          <a:p>
            <a:pPr marL="0" indent="0">
              <a:buNone/>
            </a:pPr>
            <a:r>
              <a:rPr lang="en-GB" dirty="0"/>
              <a:t>Net Present Value - used to calculate today's value of a future stream of payments. If the NPV of a project or investment is positive, it means that the discounted present value of all future cash flows related to that project or investment will be positive, and therefore attractive.</a:t>
            </a:r>
          </a:p>
        </p:txBody>
      </p:sp>
    </p:spTree>
    <p:extLst>
      <p:ext uri="{BB962C8B-B14F-4D97-AF65-F5344CB8AC3E}">
        <p14:creationId xmlns:p14="http://schemas.microsoft.com/office/powerpoint/2010/main" val="27766895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6882C-AF23-4803-8629-46D075FD9B39}"/>
              </a:ext>
            </a:extLst>
          </p:cNvPr>
          <p:cNvSpPr>
            <a:spLocks noGrp="1"/>
          </p:cNvSpPr>
          <p:nvPr>
            <p:ph type="title"/>
          </p:nvPr>
        </p:nvSpPr>
        <p:spPr>
          <a:xfrm>
            <a:off x="806825" y="457201"/>
            <a:ext cx="2844800" cy="3588870"/>
          </a:xfrm>
        </p:spPr>
        <p:txBody>
          <a:bodyPr anchor="b">
            <a:normAutofit/>
          </a:bodyPr>
          <a:lstStyle/>
          <a:p>
            <a:pPr algn="r"/>
            <a:r>
              <a:rPr lang="en-GB" sz="4000">
                <a:solidFill>
                  <a:srgbClr val="FFFFFF"/>
                </a:solidFill>
              </a:rPr>
              <a:t>Net Present Value</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88067364-B66A-4475-8542-19AAD1133256}"/>
              </a:ext>
            </a:extLst>
          </p:cNvPr>
          <p:cNvSpPr>
            <a:spLocks noGrp="1"/>
          </p:cNvSpPr>
          <p:nvPr>
            <p:ph idx="1"/>
          </p:nvPr>
        </p:nvSpPr>
        <p:spPr>
          <a:xfrm>
            <a:off x="4649245" y="669363"/>
            <a:ext cx="3290579" cy="5534211"/>
          </a:xfrm>
        </p:spPr>
        <p:txBody>
          <a:bodyPr anchor="ctr">
            <a:normAutofit/>
          </a:bodyPr>
          <a:lstStyle/>
          <a:p>
            <a:pPr marL="0" indent="0">
              <a:buNone/>
            </a:pPr>
            <a:endParaRPr lang="en-GB" sz="2000" dirty="0"/>
          </a:p>
          <a:p>
            <a:pPr marL="0" indent="0">
              <a:buNone/>
            </a:pPr>
            <a:endParaRPr lang="en-GB" sz="2000" dirty="0"/>
          </a:p>
        </p:txBody>
      </p:sp>
      <p:pic>
        <p:nvPicPr>
          <p:cNvPr id="7" name="Picture 6" descr="Text&#10;&#10;Description automatically generated">
            <a:extLst>
              <a:ext uri="{FF2B5EF4-FFF2-40B4-BE49-F238E27FC236}">
                <a16:creationId xmlns:a16="http://schemas.microsoft.com/office/drawing/2014/main" id="{A332C638-C995-4509-9CB8-AB3BF9877B5E}"/>
              </a:ext>
            </a:extLst>
          </p:cNvPr>
          <p:cNvPicPr>
            <a:picLocks noChangeAspect="1"/>
          </p:cNvPicPr>
          <p:nvPr/>
        </p:nvPicPr>
        <p:blipFill>
          <a:blip r:embed="rId3"/>
          <a:stretch>
            <a:fillRect/>
          </a:stretch>
        </p:blipFill>
        <p:spPr>
          <a:xfrm>
            <a:off x="5041903" y="902015"/>
            <a:ext cx="5752493" cy="2157183"/>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BAF2150F-6848-4812-B7DB-39EC42ACCA64}"/>
              </a:ext>
            </a:extLst>
          </p:cNvPr>
          <p:cNvPicPr>
            <a:picLocks noChangeAspect="1"/>
          </p:cNvPicPr>
          <p:nvPr/>
        </p:nvPicPr>
        <p:blipFill>
          <a:blip r:embed="rId4"/>
          <a:stretch>
            <a:fillRect/>
          </a:stretch>
        </p:blipFill>
        <p:spPr>
          <a:xfrm>
            <a:off x="4883024" y="4219903"/>
            <a:ext cx="5963651" cy="1667962"/>
          </a:xfrm>
          <a:prstGeom prst="rect">
            <a:avLst/>
          </a:prstGeom>
        </p:spPr>
      </p:pic>
    </p:spTree>
    <p:extLst>
      <p:ext uri="{BB962C8B-B14F-4D97-AF65-F5344CB8AC3E}">
        <p14:creationId xmlns:p14="http://schemas.microsoft.com/office/powerpoint/2010/main" val="25898026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3FE702-E417-42CE-A943-C5300E038FD6}"/>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effectLst/>
                <a:latin typeface="champ"/>
              </a:rPr>
              <a:t>Net Present Value (NPV)</a:t>
            </a:r>
            <a:br>
              <a:rPr lang="en-GB" sz="4000" b="1">
                <a:solidFill>
                  <a:srgbClr val="FFFFFF"/>
                </a:solidFill>
                <a:effectLst/>
                <a:latin typeface="champ"/>
              </a:rPr>
            </a:br>
            <a:endParaRPr lang="en-GB" sz="4000">
              <a:solidFill>
                <a:srgbClr val="FFFFFF"/>
              </a:solidFill>
            </a:endParaRPr>
          </a:p>
        </p:txBody>
      </p:sp>
      <p:sp>
        <p:nvSpPr>
          <p:cNvPr id="3" name="Content Placeholder 2">
            <a:extLst>
              <a:ext uri="{FF2B5EF4-FFF2-40B4-BE49-F238E27FC236}">
                <a16:creationId xmlns:a16="http://schemas.microsoft.com/office/drawing/2014/main" id="{707EB335-28AD-485F-8AE6-24EF1BD632C0}"/>
              </a:ext>
            </a:extLst>
          </p:cNvPr>
          <p:cNvSpPr>
            <a:spLocks noGrp="1"/>
          </p:cNvSpPr>
          <p:nvPr>
            <p:ph idx="1"/>
          </p:nvPr>
        </p:nvSpPr>
        <p:spPr>
          <a:xfrm>
            <a:off x="4367695" y="649480"/>
            <a:ext cx="6997911" cy="5546047"/>
          </a:xfrm>
        </p:spPr>
        <p:txBody>
          <a:bodyPr anchor="ctr">
            <a:normAutofit/>
          </a:bodyPr>
          <a:lstStyle/>
          <a:p>
            <a:pPr marL="0" indent="0">
              <a:buNone/>
            </a:pPr>
            <a:r>
              <a:rPr lang="en-GB" sz="1300" b="0" i="0" dirty="0">
                <a:effectLst/>
                <a:latin typeface="Verdana" panose="020B0604030504040204" pitchFamily="34" charset="0"/>
              </a:rPr>
              <a:t>A </a:t>
            </a:r>
            <a:r>
              <a:rPr lang="en-GB" sz="1300" b="1" i="0" dirty="0">
                <a:effectLst/>
                <a:latin typeface="Verdana" panose="020B0604030504040204" pitchFamily="34" charset="0"/>
              </a:rPr>
              <a:t>Net</a:t>
            </a:r>
            <a:r>
              <a:rPr lang="en-GB" sz="1300" b="0" i="0" dirty="0">
                <a:effectLst/>
                <a:latin typeface="Verdana" panose="020B0604030504040204" pitchFamily="34" charset="0"/>
              </a:rPr>
              <a:t> Present Value is when you add and subtract all Present Values</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Add each Present Value you receive 	Subtract each Present Value you pay</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Example: A friend needs £500 now, and will pay you back £570 in a year. Is that a good investment when you </a:t>
            </a:r>
          </a:p>
          <a:p>
            <a:pPr marL="0" indent="0">
              <a:buNone/>
            </a:pPr>
            <a:r>
              <a:rPr lang="en-GB" sz="1300" b="0" i="0" dirty="0">
                <a:effectLst/>
                <a:latin typeface="Verdana" panose="020B0604030504040204" pitchFamily="34" charset="0"/>
              </a:rPr>
              <a:t>can get 10% elsewhere?</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Money Out: £500 now  - You invested £500 now, so PV = </a:t>
            </a:r>
            <a:r>
              <a:rPr lang="en-GB" sz="1300" b="1" i="0" dirty="0">
                <a:effectLst/>
                <a:latin typeface="Verdana" panose="020B0604030504040204" pitchFamily="34" charset="0"/>
              </a:rPr>
              <a:t>- £500.00</a:t>
            </a:r>
            <a:endParaRPr lang="en-GB" sz="1300" b="0" i="0" dirty="0">
              <a:effectLst/>
              <a:latin typeface="Verdana" panose="020B0604030504040204" pitchFamily="34" charset="0"/>
            </a:endParaRP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Money In: £570 next year PV = £570 / (1+0.10)</a:t>
            </a:r>
            <a:r>
              <a:rPr lang="en-GB" sz="1300" b="0" i="0" baseline="30000" dirty="0">
                <a:effectLst/>
                <a:latin typeface="Verdana" panose="020B0604030504040204" pitchFamily="34" charset="0"/>
              </a:rPr>
              <a:t>1</a:t>
            </a:r>
            <a:r>
              <a:rPr lang="en-GB" sz="1300" b="0" i="0" dirty="0">
                <a:effectLst/>
                <a:latin typeface="Verdana" panose="020B0604030504040204" pitchFamily="34" charset="0"/>
              </a:rPr>
              <a:t> = £570 / 1.10 = </a:t>
            </a:r>
            <a:r>
              <a:rPr lang="en-GB" sz="1300" b="1" dirty="0">
                <a:latin typeface="Verdana" panose="020B0604030504040204" pitchFamily="34" charset="0"/>
              </a:rPr>
              <a:t>£</a:t>
            </a:r>
            <a:r>
              <a:rPr lang="en-GB" sz="1300" b="1" i="0" dirty="0">
                <a:effectLst/>
                <a:latin typeface="Verdana" panose="020B0604030504040204" pitchFamily="34" charset="0"/>
              </a:rPr>
              <a:t>518.18</a:t>
            </a:r>
            <a:r>
              <a:rPr lang="en-GB" sz="1300" b="0" i="0" dirty="0">
                <a:effectLst/>
                <a:latin typeface="Verdana" panose="020B0604030504040204" pitchFamily="34" charset="0"/>
              </a:rPr>
              <a:t> (to nearest penny)</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The Net Amount is: Net Present Value = £518.18 - £500.00 = </a:t>
            </a:r>
            <a:r>
              <a:rPr lang="en-GB" sz="1300" b="1" dirty="0">
                <a:latin typeface="Verdana" panose="020B0604030504040204" pitchFamily="34" charset="0"/>
              </a:rPr>
              <a:t>£</a:t>
            </a:r>
            <a:r>
              <a:rPr lang="en-GB" sz="1300" b="1" i="0" dirty="0">
                <a:effectLst/>
                <a:latin typeface="Verdana" panose="020B0604030504040204" pitchFamily="34" charset="0"/>
              </a:rPr>
              <a:t>18.18</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So, at 10% interest, that investment is worth </a:t>
            </a:r>
            <a:r>
              <a:rPr lang="en-GB" sz="1300" b="1" dirty="0">
                <a:latin typeface="Verdana" panose="020B0604030504040204" pitchFamily="34" charset="0"/>
              </a:rPr>
              <a:t>£</a:t>
            </a:r>
            <a:r>
              <a:rPr lang="en-GB" sz="1300" b="1" i="0" dirty="0">
                <a:effectLst/>
                <a:latin typeface="Verdana" panose="020B0604030504040204" pitchFamily="34" charset="0"/>
              </a:rPr>
              <a:t>18.18</a:t>
            </a:r>
            <a:endParaRPr lang="en-GB" sz="1300" b="0" i="0" dirty="0">
              <a:effectLst/>
              <a:latin typeface="Verdana" panose="020B0604030504040204" pitchFamily="34" charset="0"/>
            </a:endParaRP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A Net Present Value (NPV) that is </a:t>
            </a:r>
            <a:r>
              <a:rPr lang="en-GB" sz="1300" b="1" i="0" dirty="0">
                <a:effectLst/>
                <a:latin typeface="Verdana" panose="020B0604030504040204" pitchFamily="34" charset="0"/>
              </a:rPr>
              <a:t>positive is good</a:t>
            </a:r>
            <a:r>
              <a:rPr lang="en-GB" sz="1300" b="0" i="0" dirty="0">
                <a:effectLst/>
                <a:latin typeface="Verdana" panose="020B0604030504040204" pitchFamily="34" charset="0"/>
              </a:rPr>
              <a:t> (and negative is bad).</a:t>
            </a:r>
          </a:p>
          <a:p>
            <a:endParaRPr lang="en-GB" sz="1300" dirty="0"/>
          </a:p>
        </p:txBody>
      </p:sp>
    </p:spTree>
    <p:extLst>
      <p:ext uri="{BB962C8B-B14F-4D97-AF65-F5344CB8AC3E}">
        <p14:creationId xmlns:p14="http://schemas.microsoft.com/office/powerpoint/2010/main" val="2234097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813" y="485800"/>
            <a:ext cx="6192688" cy="699056"/>
          </a:xfrm>
        </p:spPr>
        <p:txBody>
          <a:bodyPr>
            <a:normAutofit/>
          </a:bodyPr>
          <a:lstStyle/>
          <a:p>
            <a:r>
              <a:rPr lang="en-GB" sz="3600" b="1" dirty="0"/>
              <a:t>Cost of Finance</a:t>
            </a:r>
          </a:p>
        </p:txBody>
      </p:sp>
      <p:sp>
        <p:nvSpPr>
          <p:cNvPr id="3" name="Content Placeholder 2"/>
          <p:cNvSpPr>
            <a:spLocks noGrp="1"/>
          </p:cNvSpPr>
          <p:nvPr>
            <p:ph idx="1"/>
          </p:nvPr>
        </p:nvSpPr>
        <p:spPr>
          <a:xfrm>
            <a:off x="1981200" y="1600200"/>
            <a:ext cx="8229600" cy="4997152"/>
          </a:xfrm>
        </p:spPr>
        <p:txBody>
          <a:bodyPr>
            <a:normAutofit/>
          </a:bodyPr>
          <a:lstStyle/>
          <a:p>
            <a:pPr marL="0" indent="0" algn="ctr">
              <a:buNone/>
            </a:pPr>
            <a:endParaRPr lang="en-GB" sz="1400" dirty="0"/>
          </a:p>
          <a:p>
            <a:pPr marL="0" indent="0" algn="ctr">
              <a:buNone/>
            </a:pPr>
            <a:endParaRPr lang="en-GB" sz="1400" dirty="0"/>
          </a:p>
          <a:p>
            <a:pPr marL="0" indent="0" algn="ctr">
              <a:buNone/>
            </a:pPr>
            <a:endParaRPr lang="en-GB" sz="1400" dirty="0"/>
          </a:p>
          <a:p>
            <a:pPr marL="0" indent="0" algn="ctr">
              <a:buNone/>
            </a:pPr>
            <a:endParaRPr lang="en-GB" sz="1400"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2" y="1445276"/>
            <a:ext cx="10931975" cy="3812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27902" y="5518220"/>
            <a:ext cx="8716982" cy="1169551"/>
          </a:xfrm>
          <a:prstGeom prst="rect">
            <a:avLst/>
          </a:prstGeom>
        </p:spPr>
        <p:txBody>
          <a:bodyPr wrap="square">
            <a:spAutoFit/>
          </a:bodyPr>
          <a:lstStyle/>
          <a:p>
            <a:r>
              <a:rPr lang="en-GB" sz="1400" i="1" dirty="0">
                <a:solidFill>
                  <a:srgbClr val="231F20"/>
                </a:solidFill>
                <a:latin typeface="Baskerville-Italic"/>
              </a:rPr>
              <a:t>Criteria 			Weight 	        Weighted results (percentage)</a:t>
            </a:r>
          </a:p>
          <a:p>
            <a:r>
              <a:rPr lang="en-GB" sz="1400" i="1" dirty="0">
                <a:solidFill>
                  <a:srgbClr val="231F20"/>
                </a:solidFill>
                <a:latin typeface="Baskerville-Italic"/>
              </a:rPr>
              <a:t>				  Reserves 	     General purpose  bonds    	External equity</a:t>
            </a:r>
          </a:p>
          <a:p>
            <a:r>
              <a:rPr lang="en-GB" sz="1400" dirty="0">
                <a:solidFill>
                  <a:srgbClr val="231F20"/>
                </a:solidFill>
                <a:latin typeface="Baskerville"/>
              </a:rPr>
              <a:t>Effective cost of financing (ECF) 	80% 	  7.68 	     4.80 			12.68</a:t>
            </a:r>
          </a:p>
          <a:p>
            <a:r>
              <a:rPr lang="en-GB" sz="1400" dirty="0">
                <a:solidFill>
                  <a:srgbClr val="231F20"/>
                </a:solidFill>
                <a:latin typeface="Baskerville"/>
              </a:rPr>
              <a:t>Discounted  intangible benefits 	20% 	  0.50 	     0.74 			0.41</a:t>
            </a:r>
          </a:p>
          <a:p>
            <a:r>
              <a:rPr lang="en-GB" sz="1400" dirty="0">
                <a:solidFill>
                  <a:srgbClr val="231F20"/>
                </a:solidFill>
                <a:latin typeface="Baskerville"/>
              </a:rPr>
              <a:t>Net multi-faceted cost of financing (NMCF) 	  7.18	     4.06 			12.27</a:t>
            </a:r>
            <a:endParaRPr lang="en-GB" sz="1400" dirty="0">
              <a:solidFill>
                <a:prstClr val="black"/>
              </a:solidFill>
              <a:latin typeface="Calibri"/>
            </a:endParaRPr>
          </a:p>
        </p:txBody>
      </p:sp>
    </p:spTree>
    <p:extLst>
      <p:ext uri="{BB962C8B-B14F-4D97-AF65-F5344CB8AC3E}">
        <p14:creationId xmlns:p14="http://schemas.microsoft.com/office/powerpoint/2010/main" val="156378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F4C-FE0F-4D94-92AF-2B760C05144E}"/>
              </a:ext>
            </a:extLst>
          </p:cNvPr>
          <p:cNvSpPr>
            <a:spLocks noGrp="1"/>
          </p:cNvSpPr>
          <p:nvPr>
            <p:ph type="title"/>
          </p:nvPr>
        </p:nvSpPr>
        <p:spPr>
          <a:xfrm>
            <a:off x="0" y="0"/>
            <a:ext cx="3749566" cy="1325563"/>
          </a:xfrm>
        </p:spPr>
        <p:txBody>
          <a:bodyPr/>
          <a:lstStyle/>
          <a:p>
            <a:r>
              <a:rPr lang="en-GB" dirty="0"/>
              <a:t>SUSTAINABLE </a:t>
            </a:r>
            <a:br>
              <a:rPr lang="en-GB" dirty="0"/>
            </a:br>
            <a:r>
              <a:rPr lang="en-GB" dirty="0"/>
              <a:t>FINANCE</a:t>
            </a:r>
          </a:p>
        </p:txBody>
      </p:sp>
      <p:graphicFrame>
        <p:nvGraphicFramePr>
          <p:cNvPr id="4" name="Object 3">
            <a:extLst>
              <a:ext uri="{FF2B5EF4-FFF2-40B4-BE49-F238E27FC236}">
                <a16:creationId xmlns:a16="http://schemas.microsoft.com/office/drawing/2014/main" id="{C43D5DC6-2739-4495-87C1-C9803651E680}"/>
              </a:ext>
            </a:extLst>
          </p:cNvPr>
          <p:cNvGraphicFramePr>
            <a:graphicFrameLocks noChangeAspect="1"/>
          </p:cNvGraphicFramePr>
          <p:nvPr>
            <p:extLst>
              <p:ext uri="{D42A27DB-BD31-4B8C-83A1-F6EECF244321}">
                <p14:modId xmlns:p14="http://schemas.microsoft.com/office/powerpoint/2010/main" val="1832054673"/>
              </p:ext>
            </p:extLst>
          </p:nvPr>
        </p:nvGraphicFramePr>
        <p:xfrm>
          <a:off x="7757512" y="52874"/>
          <a:ext cx="4434488" cy="6478984"/>
        </p:xfrm>
        <a:graphic>
          <a:graphicData uri="http://schemas.openxmlformats.org/presentationml/2006/ole">
            <mc:AlternateContent xmlns:mc="http://schemas.openxmlformats.org/markup-compatibility/2006">
              <mc:Choice xmlns:v="urn:schemas-microsoft-com:vml" Requires="v">
                <p:oleObj name="Document" r:id="rId2" imgW="5872318" imgH="8580657" progId="Word.Document.12">
                  <p:embed/>
                </p:oleObj>
              </mc:Choice>
              <mc:Fallback>
                <p:oleObj name="Document" r:id="rId2" imgW="5872318" imgH="8580657" progId="Word.Document.12">
                  <p:embed/>
                  <p:pic>
                    <p:nvPicPr>
                      <p:cNvPr id="0" name=""/>
                      <p:cNvPicPr/>
                      <p:nvPr/>
                    </p:nvPicPr>
                    <p:blipFill>
                      <a:blip r:embed="rId3"/>
                      <a:stretch>
                        <a:fillRect/>
                      </a:stretch>
                    </p:blipFill>
                    <p:spPr>
                      <a:xfrm>
                        <a:off x="7757512" y="52874"/>
                        <a:ext cx="4434488" cy="6478984"/>
                      </a:xfrm>
                      <a:prstGeom prst="rect">
                        <a:avLst/>
                      </a:prstGeom>
                    </p:spPr>
                  </p:pic>
                </p:oleObj>
              </mc:Fallback>
            </mc:AlternateContent>
          </a:graphicData>
        </a:graphic>
      </p:graphicFrame>
      <p:graphicFrame>
        <p:nvGraphicFramePr>
          <p:cNvPr id="6" name="Object 5">
            <a:extLst>
              <a:ext uri="{FF2B5EF4-FFF2-40B4-BE49-F238E27FC236}">
                <a16:creationId xmlns:a16="http://schemas.microsoft.com/office/drawing/2014/main" id="{BB9C6A6E-7DE3-4A76-B908-7A671D155894}"/>
              </a:ext>
            </a:extLst>
          </p:cNvPr>
          <p:cNvGraphicFramePr>
            <a:graphicFrameLocks noChangeAspect="1"/>
          </p:cNvGraphicFramePr>
          <p:nvPr>
            <p:extLst>
              <p:ext uri="{D42A27DB-BD31-4B8C-83A1-F6EECF244321}">
                <p14:modId xmlns:p14="http://schemas.microsoft.com/office/powerpoint/2010/main" val="2411412999"/>
              </p:ext>
            </p:extLst>
          </p:nvPr>
        </p:nvGraphicFramePr>
        <p:xfrm>
          <a:off x="878380" y="1846263"/>
          <a:ext cx="5872163" cy="5011737"/>
        </p:xfrm>
        <a:graphic>
          <a:graphicData uri="http://schemas.openxmlformats.org/presentationml/2006/ole">
            <mc:AlternateContent xmlns:mc="http://schemas.openxmlformats.org/markup-compatibility/2006">
              <mc:Choice xmlns:v="urn:schemas-microsoft-com:vml" Requires="v">
                <p:oleObj name="Document" r:id="rId4" imgW="5872318" imgH="5011743" progId="Word.Document.12">
                  <p:embed/>
                </p:oleObj>
              </mc:Choice>
              <mc:Fallback>
                <p:oleObj name="Document" r:id="rId4" imgW="5872318" imgH="5011743" progId="Word.Document.12">
                  <p:embed/>
                  <p:pic>
                    <p:nvPicPr>
                      <p:cNvPr id="0" name=""/>
                      <p:cNvPicPr/>
                      <p:nvPr/>
                    </p:nvPicPr>
                    <p:blipFill>
                      <a:blip r:embed="rId5"/>
                      <a:stretch>
                        <a:fillRect/>
                      </a:stretch>
                    </p:blipFill>
                    <p:spPr>
                      <a:xfrm>
                        <a:off x="878380" y="1846263"/>
                        <a:ext cx="5872163" cy="5011737"/>
                      </a:xfrm>
                      <a:prstGeom prst="rect">
                        <a:avLst/>
                      </a:prstGeom>
                    </p:spPr>
                  </p:pic>
                </p:oleObj>
              </mc:Fallback>
            </mc:AlternateContent>
          </a:graphicData>
        </a:graphic>
      </p:graphicFrame>
    </p:spTree>
    <p:extLst>
      <p:ext uri="{BB962C8B-B14F-4D97-AF65-F5344CB8AC3E}">
        <p14:creationId xmlns:p14="http://schemas.microsoft.com/office/powerpoint/2010/main" val="15405059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igure Evolution of the ISEW per capita versus the GDP per capita  (Flanders, 1990-2009)">
            <a:extLst>
              <a:ext uri="{FF2B5EF4-FFF2-40B4-BE49-F238E27FC236}">
                <a16:creationId xmlns:a16="http://schemas.microsoft.com/office/drawing/2014/main" id="{2AB8F45B-EA64-4FF4-9E6A-6107EDDA41B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9368" b="2"/>
          <a:stretch/>
        </p:blipFill>
        <p:spPr bwMode="auto">
          <a:xfrm>
            <a:off x="2341895" y="643466"/>
            <a:ext cx="750820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1289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5283C5F-EEDE-47C4-9946-380D521F2604}"/>
              </a:ext>
            </a:extLst>
          </p:cNvPr>
          <p:cNvPicPr>
            <a:picLocks noChangeAspect="1"/>
          </p:cNvPicPr>
          <p:nvPr/>
        </p:nvPicPr>
        <p:blipFill>
          <a:blip r:embed="rId3"/>
          <a:stretch>
            <a:fillRect/>
          </a:stretch>
        </p:blipFill>
        <p:spPr>
          <a:xfrm>
            <a:off x="0" y="0"/>
            <a:ext cx="12119020" cy="6858000"/>
          </a:xfrm>
          <a:prstGeom prst="rect">
            <a:avLst/>
          </a:prstGeom>
        </p:spPr>
      </p:pic>
    </p:spTree>
    <p:extLst>
      <p:ext uri="{BB962C8B-B14F-4D97-AF65-F5344CB8AC3E}">
        <p14:creationId xmlns:p14="http://schemas.microsoft.com/office/powerpoint/2010/main" val="23744075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F53B1C-B7F9-40DF-B68C-0421F6A8CC7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942778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31BA226-F8AD-421D-814B-B220DF2E649A}"/>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2000" dirty="0"/>
              <a:t>“The current ‘energy problem’ is of serious concern to most countries in the world. The most important aspects of the problem are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a) rapidly rising oil prices</a:t>
            </a:r>
          </a:p>
          <a:p>
            <a:pPr indent="-228600">
              <a:lnSpc>
                <a:spcPct val="90000"/>
              </a:lnSpc>
              <a:spcAft>
                <a:spcPts val="600"/>
              </a:spcAft>
              <a:buFont typeface="Arial" panose="020B0604020202020204" pitchFamily="34" charset="0"/>
              <a:buChar char="•"/>
            </a:pPr>
            <a:r>
              <a:rPr lang="en-US" sz="2000" dirty="0"/>
              <a:t>b) conflicting views about the desirability of expanding the nuclear programme</a:t>
            </a:r>
          </a:p>
          <a:p>
            <a:pPr indent="-228600">
              <a:lnSpc>
                <a:spcPct val="90000"/>
              </a:lnSpc>
              <a:spcAft>
                <a:spcPts val="600"/>
              </a:spcAft>
              <a:buFont typeface="Arial" panose="020B0604020202020204" pitchFamily="34" charset="0"/>
              <a:buChar char="•"/>
            </a:pPr>
            <a:r>
              <a:rPr lang="en-US" sz="2000" dirty="0"/>
              <a:t>c) uncertainty about future availability of fossil fuels and</a:t>
            </a:r>
          </a:p>
          <a:p>
            <a:pPr indent="-228600">
              <a:lnSpc>
                <a:spcPct val="90000"/>
              </a:lnSpc>
              <a:spcAft>
                <a:spcPts val="600"/>
              </a:spcAft>
              <a:buFont typeface="Arial" panose="020B0604020202020204" pitchFamily="34" charset="0"/>
              <a:buChar char="•"/>
            </a:pPr>
            <a:r>
              <a:rPr lang="en-US" sz="2000" dirty="0"/>
              <a:t>d) effects of the rising cost of energy on the standard of living</a:t>
            </a:r>
          </a:p>
          <a:p>
            <a:pPr>
              <a:lnSpc>
                <a:spcPct val="90000"/>
              </a:lnSpc>
              <a:spcAft>
                <a:spcPts val="600"/>
              </a:spcAft>
            </a:pPr>
            <a:endParaRPr lang="en-US" sz="2000" dirty="0"/>
          </a:p>
          <a:p>
            <a:pPr>
              <a:lnSpc>
                <a:spcPct val="90000"/>
              </a:lnSpc>
              <a:spcAft>
                <a:spcPts val="600"/>
              </a:spcAft>
            </a:pPr>
            <a:r>
              <a:rPr lang="en-US" sz="2000" dirty="0"/>
              <a:t>Many countries are thus in the process of making crucial decisions about energy policy. However, the nature of the energy policy choices available is not fully understood… “</a:t>
            </a:r>
          </a:p>
        </p:txBody>
      </p:sp>
      <p:sp>
        <p:nvSpPr>
          <p:cNvPr id="7" name="TextBox 6">
            <a:extLst>
              <a:ext uri="{FF2B5EF4-FFF2-40B4-BE49-F238E27FC236}">
                <a16:creationId xmlns:a16="http://schemas.microsoft.com/office/drawing/2014/main" id="{2D63DAFA-6B76-4DF1-884F-9108892F3A74}"/>
              </a:ext>
            </a:extLst>
          </p:cNvPr>
          <p:cNvSpPr txBox="1"/>
          <p:nvPr/>
        </p:nvSpPr>
        <p:spPr>
          <a:xfrm>
            <a:off x="210207" y="1665890"/>
            <a:ext cx="3690766" cy="1938992"/>
          </a:xfrm>
          <a:prstGeom prst="rect">
            <a:avLst/>
          </a:prstGeom>
          <a:noFill/>
        </p:spPr>
        <p:txBody>
          <a:bodyPr wrap="square" rtlCol="0">
            <a:spAutoFit/>
          </a:bodyPr>
          <a:lstStyle/>
          <a:p>
            <a:r>
              <a:rPr lang="en-GB" sz="4000" dirty="0">
                <a:solidFill>
                  <a:schemeClr val="bg1"/>
                </a:solidFill>
              </a:rPr>
              <a:t>CONTEXT:</a:t>
            </a:r>
          </a:p>
          <a:p>
            <a:r>
              <a:rPr lang="en-GB" sz="4000" dirty="0">
                <a:solidFill>
                  <a:schemeClr val="bg1"/>
                </a:solidFill>
              </a:rPr>
              <a:t>ENERGY </a:t>
            </a:r>
          </a:p>
          <a:p>
            <a:r>
              <a:rPr lang="en-GB" sz="4000" dirty="0">
                <a:solidFill>
                  <a:schemeClr val="bg1"/>
                </a:solidFill>
              </a:rPr>
              <a:t>ECONOMICS</a:t>
            </a:r>
          </a:p>
        </p:txBody>
      </p:sp>
    </p:spTree>
    <p:extLst>
      <p:ext uri="{BB962C8B-B14F-4D97-AF65-F5344CB8AC3E}">
        <p14:creationId xmlns:p14="http://schemas.microsoft.com/office/powerpoint/2010/main" val="3441900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AA88-E28B-404F-92C3-570EB7D8CC2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Energy alternatives: barriers to deployment</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F9BB5CE1-BB27-45D6-ADF6-EDA634588870}"/>
              </a:ext>
            </a:extLst>
          </p:cNvPr>
          <p:cNvSpPr>
            <a:spLocks noGrp="1"/>
          </p:cNvSpPr>
          <p:nvPr>
            <p:ph idx="1"/>
          </p:nvPr>
        </p:nvSpPr>
        <p:spPr>
          <a:xfrm>
            <a:off x="4810259" y="649480"/>
            <a:ext cx="6555347" cy="5546047"/>
          </a:xfrm>
        </p:spPr>
        <p:txBody>
          <a:bodyPr anchor="ctr">
            <a:normAutofit/>
          </a:bodyPr>
          <a:lstStyle/>
          <a:p>
            <a:r>
              <a:rPr lang="en-GB" sz="1900"/>
              <a:t>Uncertainty of value: the value is dependent on the energy system mix</a:t>
            </a:r>
          </a:p>
          <a:p>
            <a:endParaRPr lang="en-GB" sz="1900"/>
          </a:p>
          <a:p>
            <a:r>
              <a:rPr lang="en-GB" sz="1900"/>
              <a:t>Technology cost and performance: current price is too great to give a business model for deployment, even if the full system value could be extracted</a:t>
            </a:r>
          </a:p>
          <a:p>
            <a:endParaRPr lang="en-GB" sz="1900"/>
          </a:p>
          <a:p>
            <a:r>
              <a:rPr lang="en-GB" sz="1900"/>
              <a:t>Business model: capturing multiple revenue streams is difficult</a:t>
            </a:r>
          </a:p>
          <a:p>
            <a:endParaRPr lang="en-GB" sz="1900"/>
          </a:p>
          <a:p>
            <a:r>
              <a:rPr lang="en-GB" sz="1900"/>
              <a:t>Markets: the true value of energy is not reflected in the price</a:t>
            </a:r>
          </a:p>
          <a:p>
            <a:endParaRPr lang="en-GB" sz="1900"/>
          </a:p>
          <a:p>
            <a:r>
              <a:rPr lang="en-GB" sz="1900"/>
              <a:t>Regulatory/policy framework: e.g. restrictions on ownership; high network charges </a:t>
            </a:r>
          </a:p>
          <a:p>
            <a:endParaRPr lang="en-GB" sz="1900"/>
          </a:p>
          <a:p>
            <a:r>
              <a:rPr lang="en-GB" sz="1900"/>
              <a:t>Societal: wider community acceptance</a:t>
            </a:r>
          </a:p>
        </p:txBody>
      </p:sp>
    </p:spTree>
    <p:extLst>
      <p:ext uri="{BB962C8B-B14F-4D97-AF65-F5344CB8AC3E}">
        <p14:creationId xmlns:p14="http://schemas.microsoft.com/office/powerpoint/2010/main" val="18295294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ADA27-CE41-40E5-8288-9F8B4A1D276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ECONOMIC INSTRUMENTS</a:t>
            </a:r>
          </a:p>
        </p:txBody>
      </p:sp>
      <p:sp>
        <p:nvSpPr>
          <p:cNvPr id="3" name="Content Placeholder 2">
            <a:extLst>
              <a:ext uri="{FF2B5EF4-FFF2-40B4-BE49-F238E27FC236}">
                <a16:creationId xmlns:a16="http://schemas.microsoft.com/office/drawing/2014/main" id="{8666A849-914C-40C7-9EDE-40D6373B1D00}"/>
              </a:ext>
            </a:extLst>
          </p:cNvPr>
          <p:cNvSpPr>
            <a:spLocks noGrp="1"/>
          </p:cNvSpPr>
          <p:nvPr>
            <p:ph idx="1"/>
          </p:nvPr>
        </p:nvSpPr>
        <p:spPr>
          <a:xfrm>
            <a:off x="4810259" y="649480"/>
            <a:ext cx="6555347" cy="5546047"/>
          </a:xfrm>
        </p:spPr>
        <p:txBody>
          <a:bodyPr anchor="ctr">
            <a:normAutofit/>
          </a:bodyPr>
          <a:lstStyle/>
          <a:p>
            <a:r>
              <a:rPr lang="en-GB" sz="2000" dirty="0"/>
              <a:t>PRICING – adding cost to specific processes / products</a:t>
            </a:r>
          </a:p>
          <a:p>
            <a:r>
              <a:rPr lang="en-GB" sz="2000" dirty="0"/>
              <a:t>POLLUTION CHARGES -  discharge; user; product; administrative / regulatory</a:t>
            </a:r>
          </a:p>
          <a:p>
            <a:r>
              <a:rPr lang="en-GB" sz="2000" dirty="0"/>
              <a:t>MARKETABLE PERMITS – limits, allocation, trade</a:t>
            </a:r>
          </a:p>
          <a:p>
            <a:r>
              <a:rPr lang="en-GB" sz="2000" dirty="0"/>
              <a:t>SUBSIDIES – to incentivise pollution reduction; also removal of subsidy. Introduction of new technology</a:t>
            </a:r>
          </a:p>
          <a:p>
            <a:r>
              <a:rPr lang="en-GB" sz="2000" dirty="0"/>
              <a:t>ENFORCEMENT </a:t>
            </a:r>
          </a:p>
          <a:p>
            <a:r>
              <a:rPr lang="en-GB" sz="2000" dirty="0"/>
              <a:t>TARIFF</a:t>
            </a:r>
          </a:p>
          <a:p>
            <a:pPr marL="0" indent="0">
              <a:buNone/>
            </a:pPr>
            <a:endParaRPr lang="en-GB" sz="2000" dirty="0"/>
          </a:p>
          <a:p>
            <a:pPr marL="0" indent="0">
              <a:buNone/>
            </a:pPr>
            <a:endParaRPr lang="en-GB" sz="2000" dirty="0"/>
          </a:p>
          <a:p>
            <a:pPr marL="0" indent="0">
              <a:buNone/>
            </a:pPr>
            <a:r>
              <a:rPr lang="en-GB" sz="2000" dirty="0"/>
              <a:t>task</a:t>
            </a:r>
          </a:p>
          <a:p>
            <a:endParaRPr lang="en-GB" sz="2000" dirty="0"/>
          </a:p>
        </p:txBody>
      </p:sp>
    </p:spTree>
    <p:extLst>
      <p:ext uri="{BB962C8B-B14F-4D97-AF65-F5344CB8AC3E}">
        <p14:creationId xmlns:p14="http://schemas.microsoft.com/office/powerpoint/2010/main" val="149298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art I. Principles Markets Market failure Discounting &amp;amp; PV Markets 2 - ppt  video online download">
            <a:extLst>
              <a:ext uri="{FF2B5EF4-FFF2-40B4-BE49-F238E27FC236}">
                <a16:creationId xmlns:a16="http://schemas.microsoft.com/office/drawing/2014/main" id="{7BC66674-D77C-402A-9EEA-36013961282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987554" y="457200"/>
            <a:ext cx="10056808"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1640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D5875-F38D-42B2-82DC-2908F4F95E35}"/>
              </a:ext>
            </a:extLst>
          </p:cNvPr>
          <p:cNvSpPr>
            <a:spLocks noGrp="1"/>
          </p:cNvSpPr>
          <p:nvPr>
            <p:ph type="title"/>
          </p:nvPr>
        </p:nvSpPr>
        <p:spPr>
          <a:xfrm>
            <a:off x="466722" y="586855"/>
            <a:ext cx="3201366" cy="3387497"/>
          </a:xfrm>
        </p:spPr>
        <p:txBody>
          <a:bodyPr anchor="b">
            <a:normAutofit/>
          </a:bodyPr>
          <a:lstStyle/>
          <a:p>
            <a:pPr algn="r"/>
            <a:r>
              <a:rPr lang="en-GB" sz="3100">
                <a:solidFill>
                  <a:srgbClr val="FFFFFF"/>
                </a:solidFill>
              </a:rPr>
              <a:t>ENERGY SYSTEM CHARACTERISTICS</a:t>
            </a:r>
          </a:p>
        </p:txBody>
      </p:sp>
      <p:sp>
        <p:nvSpPr>
          <p:cNvPr id="3" name="Content Placeholder 2">
            <a:extLst>
              <a:ext uri="{FF2B5EF4-FFF2-40B4-BE49-F238E27FC236}">
                <a16:creationId xmlns:a16="http://schemas.microsoft.com/office/drawing/2014/main" id="{8E989472-6441-4E9D-8518-D502D7DF951F}"/>
              </a:ext>
            </a:extLst>
          </p:cNvPr>
          <p:cNvSpPr>
            <a:spLocks noGrp="1"/>
          </p:cNvSpPr>
          <p:nvPr>
            <p:ph idx="1"/>
          </p:nvPr>
        </p:nvSpPr>
        <p:spPr>
          <a:xfrm>
            <a:off x="4810259" y="649480"/>
            <a:ext cx="6555347" cy="5546047"/>
          </a:xfrm>
        </p:spPr>
        <p:txBody>
          <a:bodyPr anchor="ctr">
            <a:normAutofit/>
          </a:bodyPr>
          <a:lstStyle/>
          <a:p>
            <a:r>
              <a:rPr lang="en-GB" sz="2000" dirty="0"/>
              <a:t>CAPITAL INTENSIVE</a:t>
            </a:r>
          </a:p>
          <a:p>
            <a:pPr marL="0" indent="0">
              <a:buNone/>
            </a:pPr>
            <a:endParaRPr lang="en-GB" sz="2000" dirty="0"/>
          </a:p>
          <a:p>
            <a:r>
              <a:rPr lang="en-GB" sz="2000" dirty="0"/>
              <a:t>LONGLIFE – HARDWIRED ECONOMY</a:t>
            </a:r>
          </a:p>
          <a:p>
            <a:pPr marL="0" indent="0">
              <a:buNone/>
            </a:pPr>
            <a:endParaRPr lang="en-GB" sz="2000" dirty="0"/>
          </a:p>
          <a:p>
            <a:r>
              <a:rPr lang="en-GB" sz="2000" dirty="0"/>
              <a:t>POLICY DEPENDENT</a:t>
            </a:r>
          </a:p>
          <a:p>
            <a:pPr marL="0" indent="0">
              <a:buNone/>
            </a:pPr>
            <a:endParaRPr lang="en-GB" sz="2000" dirty="0"/>
          </a:p>
          <a:p>
            <a:r>
              <a:rPr lang="en-GB" sz="2000" dirty="0"/>
              <a:t>CRITICAL TO ECONOMY</a:t>
            </a:r>
          </a:p>
          <a:p>
            <a:pPr marL="0" indent="0">
              <a:buNone/>
            </a:pPr>
            <a:endParaRPr lang="en-GB" sz="2000" dirty="0"/>
          </a:p>
          <a:p>
            <a:r>
              <a:rPr lang="en-GB" sz="2000" dirty="0"/>
              <a:t>CRITICAL TO QUALITY OF LIFE</a:t>
            </a:r>
          </a:p>
          <a:p>
            <a:endParaRPr lang="en-GB" sz="2000" dirty="0"/>
          </a:p>
          <a:p>
            <a:r>
              <a:rPr lang="en-GB" sz="2000" dirty="0"/>
              <a:t>EXTERNALATIES</a:t>
            </a:r>
          </a:p>
        </p:txBody>
      </p:sp>
    </p:spTree>
    <p:extLst>
      <p:ext uri="{BB962C8B-B14F-4D97-AF65-F5344CB8AC3E}">
        <p14:creationId xmlns:p14="http://schemas.microsoft.com/office/powerpoint/2010/main" val="36506592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FEB5E6-E487-45C6-96A9-8AF640A7784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264368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8229146F-0759-4DB0-9841-3971F12945C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83367" y="457200"/>
            <a:ext cx="9625265"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2890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947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a:extLst>
              <a:ext uri="{FF2B5EF4-FFF2-40B4-BE49-F238E27FC236}">
                <a16:creationId xmlns:a16="http://schemas.microsoft.com/office/drawing/2014/main" id="{9E00A6B0-7DD8-6C7D-33E8-BDEC2B87C987}"/>
              </a:ext>
            </a:extLst>
          </p:cNvPr>
          <p:cNvPicPr>
            <a:picLocks noChangeAspect="1"/>
          </p:cNvPicPr>
          <p:nvPr/>
        </p:nvPicPr>
        <p:blipFill>
          <a:blip r:embed="rId3"/>
          <a:stretch>
            <a:fillRect/>
          </a:stretch>
        </p:blipFill>
        <p:spPr>
          <a:xfrm>
            <a:off x="3018063" y="643467"/>
            <a:ext cx="6155874" cy="5571066"/>
          </a:xfrm>
          <a:prstGeom prst="rect">
            <a:avLst/>
          </a:prstGeom>
        </p:spPr>
      </p:pic>
    </p:spTree>
    <p:extLst>
      <p:ext uri="{BB962C8B-B14F-4D97-AF65-F5344CB8AC3E}">
        <p14:creationId xmlns:p14="http://schemas.microsoft.com/office/powerpoint/2010/main" val="23985494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2378C00-A5EF-45BD-912C-0EABD43A300F}"/>
              </a:ext>
            </a:extLst>
          </p:cNvPr>
          <p:cNvPicPr>
            <a:picLocks noGrp="1" noChangeAspect="1"/>
          </p:cNvPicPr>
          <p:nvPr>
            <p:ph idx="1"/>
          </p:nvPr>
        </p:nvPicPr>
        <p:blipFill>
          <a:blip r:embed="rId3"/>
          <a:stretch>
            <a:fillRect/>
          </a:stretch>
        </p:blipFill>
        <p:spPr>
          <a:xfrm>
            <a:off x="1191296" y="457200"/>
            <a:ext cx="9974687" cy="5943600"/>
          </a:xfrm>
          <a:prstGeom prst="rect">
            <a:avLst/>
          </a:prstGeom>
        </p:spPr>
      </p:pic>
    </p:spTree>
    <p:extLst>
      <p:ext uri="{BB962C8B-B14F-4D97-AF65-F5344CB8AC3E}">
        <p14:creationId xmlns:p14="http://schemas.microsoft.com/office/powerpoint/2010/main" val="27518290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3089</Words>
  <Application>Microsoft Office PowerPoint</Application>
  <PresentationFormat>Widescreen</PresentationFormat>
  <Paragraphs>315</Paragraphs>
  <Slides>38</Slides>
  <Notes>21</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38</vt:i4>
      </vt:variant>
    </vt:vector>
  </HeadingPairs>
  <TitlesOfParts>
    <vt:vector size="48" baseType="lpstr">
      <vt:lpstr>Baskerville</vt:lpstr>
      <vt:lpstr>Baskerville-Italic</vt:lpstr>
      <vt:lpstr>champ</vt:lpstr>
      <vt:lpstr>arial</vt:lpstr>
      <vt:lpstr>arial</vt:lpstr>
      <vt:lpstr>Calibri</vt:lpstr>
      <vt:lpstr>Calibri Light</vt:lpstr>
      <vt:lpstr>Verdana</vt:lpstr>
      <vt:lpstr>Office Theme</vt:lpstr>
      <vt:lpstr>Document</vt:lpstr>
      <vt:lpstr>ECONOMICS AND FINANCE</vt:lpstr>
      <vt:lpstr>Assertion</vt:lpstr>
      <vt:lpstr>GDP / Growth </vt:lpstr>
      <vt:lpstr>PowerPoint Presentation</vt:lpstr>
      <vt:lpstr>PowerPoint Presentation</vt:lpstr>
      <vt:lpstr>PowerPoint Presentation</vt:lpstr>
      <vt:lpstr>CHOICES AND COSTS</vt:lpstr>
      <vt:lpstr>PowerPoint Presentation</vt:lpstr>
      <vt:lpstr>PowerPoint Presentation</vt:lpstr>
      <vt:lpstr>PowerPoint Presentation</vt:lpstr>
      <vt:lpstr>PowerPoint Presentation</vt:lpstr>
      <vt:lpstr>PowerPoint Presentation</vt:lpstr>
      <vt:lpstr>PowerPoint Presentation</vt:lpstr>
      <vt:lpstr>EQUILIBRIUM and  ELASTICITY</vt:lpstr>
      <vt:lpstr>PowerPoint Presentation</vt:lpstr>
      <vt:lpstr>MARKET EFFICIENCY or SWEET SPOT</vt:lpstr>
      <vt:lpstr>Economic Efficiency </vt:lpstr>
      <vt:lpstr>Cost definitions </vt:lpstr>
      <vt:lpstr>Fixed, sunk and variable</vt:lpstr>
      <vt:lpstr>Financing the firm / project </vt:lpstr>
      <vt:lpstr>Consider an investment </vt:lpstr>
      <vt:lpstr>PAYBACK / ARR</vt:lpstr>
      <vt:lpstr>Net Present Value </vt:lpstr>
      <vt:lpstr>Net Present Value (NPV) </vt:lpstr>
      <vt:lpstr>Cost of Finance</vt:lpstr>
      <vt:lpstr>SUSTAINABLE  FINANCE</vt:lpstr>
      <vt:lpstr>PowerPoint Presentation</vt:lpstr>
      <vt:lpstr>PowerPoint Presentation</vt:lpstr>
      <vt:lpstr>PowerPoint Presentation</vt:lpstr>
      <vt:lpstr>PowerPoint Presentation</vt:lpstr>
      <vt:lpstr>Energy alternatives: barriers to deployment </vt:lpstr>
      <vt:lpstr>ECONOMIC INSTRUMENTS</vt:lpstr>
      <vt:lpstr>PowerPoint Presentation</vt:lpstr>
      <vt:lpstr>ENERGY SYSTEM CHARACTERISTICS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ECONOMICS AND FINANCE</dc:title>
  <dc:creator>Michael Goodfellow-Smith</dc:creator>
  <cp:lastModifiedBy>Michael Goodfellow-Smith</cp:lastModifiedBy>
  <cp:revision>12</cp:revision>
  <dcterms:created xsi:type="dcterms:W3CDTF">2022-02-08T11:18:46Z</dcterms:created>
  <dcterms:modified xsi:type="dcterms:W3CDTF">2022-11-14T16:30:31Z</dcterms:modified>
</cp:coreProperties>
</file>