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5" r:id="rId8"/>
    <p:sldId id="262" r:id="rId9"/>
    <p:sldId id="264" r:id="rId10"/>
    <p:sldId id="267" r:id="rId11"/>
    <p:sldId id="268" r:id="rId12"/>
    <p:sldId id="270" r:id="rId13"/>
    <p:sldId id="271" r:id="rId1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4995" autoAdjust="0"/>
    <p:restoredTop sz="62531" autoAdjust="0"/>
  </p:normalViewPr>
  <p:slideViewPr>
    <p:cSldViewPr snapToGrid="0">
      <p:cViewPr varScale="1">
        <p:scale>
          <a:sx n="110" d="100"/>
          <a:sy n="110" d="100"/>
        </p:scale>
        <p:origin x="15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AF726E2-6167-429B-AAE9-C2FEC8F5BE3F}" type="datetimeFigureOut">
              <a:rPr lang="en-GB" smtClean="0"/>
              <a:t>18/11/2019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7919C2-8DD5-45B7-A0DE-A39A26B7F336}" type="slidenum">
              <a:rPr lang="en-GB" smtClean="0"/>
              <a:t>‹#›</a:t>
            </a:fld>
            <a:endParaRPr lang="en-GB"/>
          </a:p>
        </p:txBody>
      </p:sp>
    </p:spTree>
    <p:extLst>
      <p:ext uri="{BB962C8B-B14F-4D97-AF65-F5344CB8AC3E}">
        <p14:creationId xmlns:p14="http://schemas.microsoft.com/office/powerpoint/2010/main" val="3558556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theguardian.com/environment/gallery/2011/oct/19/bbc-frozen-planet-in-pictures"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www.telegraph.co.uk/news/2017/04/12/fake-news-appearing-childrens-homework-teachers-warn1/" TargetMode="External"/><Relationship Id="rId4" Type="http://schemas.openxmlformats.org/officeDocument/2006/relationships/hyperlink" Target="https://en.wikipedia.org/wiki/BuzzFeed"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Maslows</a:t>
            </a:r>
            <a:endParaRPr lang="en-GB" dirty="0" smtClean="0"/>
          </a:p>
          <a:p>
            <a:r>
              <a:rPr lang="en-GB" dirty="0" smtClean="0"/>
              <a:t>Intro </a:t>
            </a:r>
            <a:r>
              <a:rPr lang="en-GB" dirty="0" err="1" smtClean="0"/>
              <a:t>Slido</a:t>
            </a:r>
            <a:r>
              <a:rPr lang="en-GB" dirty="0" smtClean="0"/>
              <a:t> and pose 1</a:t>
            </a:r>
            <a:r>
              <a:rPr lang="en-GB" baseline="30000" dirty="0" smtClean="0"/>
              <a:t>st</a:t>
            </a:r>
            <a:r>
              <a:rPr lang="en-GB" dirty="0" smtClean="0"/>
              <a:t> Question. </a:t>
            </a:r>
          </a:p>
          <a:p>
            <a:r>
              <a:rPr lang="en-GB" dirty="0" smtClean="0"/>
              <a:t>“based on the information provided, what do you think of</a:t>
            </a:r>
            <a:r>
              <a:rPr lang="en-GB" baseline="0" dirty="0" smtClean="0"/>
              <a:t> DHMO?”</a:t>
            </a:r>
          </a:p>
          <a:p>
            <a:r>
              <a:rPr lang="en-GB" baseline="0" dirty="0" smtClean="0"/>
              <a:t>Ask participants to keep app open through presentation and add thoughts as the occur.</a:t>
            </a:r>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1</a:t>
            </a:fld>
            <a:endParaRPr lang="en-GB"/>
          </a:p>
        </p:txBody>
      </p:sp>
    </p:spTree>
    <p:extLst>
      <p:ext uri="{BB962C8B-B14F-4D97-AF65-F5344CB8AC3E}">
        <p14:creationId xmlns:p14="http://schemas.microsoft.com/office/powerpoint/2010/main" val="2273646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7919C2-8DD5-45B7-A0DE-A39A26B7F336}" type="slidenum">
              <a:rPr lang="en-GB" smtClean="0"/>
              <a:t>2</a:t>
            </a:fld>
            <a:endParaRPr lang="en-GB"/>
          </a:p>
        </p:txBody>
      </p:sp>
    </p:spTree>
    <p:extLst>
      <p:ext uri="{BB962C8B-B14F-4D97-AF65-F5344CB8AC3E}">
        <p14:creationId xmlns:p14="http://schemas.microsoft.com/office/powerpoint/2010/main" val="2323058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7919C2-8DD5-45B7-A0DE-A39A26B7F336}" type="slidenum">
              <a:rPr lang="en-GB" smtClean="0"/>
              <a:t>3</a:t>
            </a:fld>
            <a:endParaRPr lang="en-GB"/>
          </a:p>
        </p:txBody>
      </p:sp>
    </p:spTree>
    <p:extLst>
      <p:ext uri="{BB962C8B-B14F-4D97-AF65-F5344CB8AC3E}">
        <p14:creationId xmlns:p14="http://schemas.microsoft.com/office/powerpoint/2010/main" val="430708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7919C2-8DD5-45B7-A0DE-A39A26B7F336}" type="slidenum">
              <a:rPr lang="en-GB" smtClean="0"/>
              <a:t>4</a:t>
            </a:fld>
            <a:endParaRPr lang="en-GB"/>
          </a:p>
        </p:txBody>
      </p:sp>
    </p:spTree>
    <p:extLst>
      <p:ext uri="{BB962C8B-B14F-4D97-AF65-F5344CB8AC3E}">
        <p14:creationId xmlns:p14="http://schemas.microsoft.com/office/powerpoint/2010/main" val="3738055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researcher stated “</a:t>
            </a:r>
            <a:r>
              <a:rPr lang="en-GB" sz="1200" b="0" i="0" u="none" strike="noStrike" kern="1200" dirty="0" smtClean="0">
                <a:solidFill>
                  <a:schemeClr val="tx1"/>
                </a:solidFill>
                <a:effectLst/>
                <a:latin typeface="+mn-lt"/>
                <a:ea typeface="+mn-ea"/>
                <a:cs typeface="+mn-cs"/>
              </a:rPr>
              <a:t>….if more people knew the truth about DHMO then studies like the one he conducted would not be necessary. “</a:t>
            </a:r>
            <a:endParaRPr lang="en-GB" dirty="0" smtClean="0"/>
          </a:p>
          <a:p>
            <a:endParaRPr lang="en-GB" dirty="0" smtClean="0"/>
          </a:p>
          <a:p>
            <a:r>
              <a:rPr lang="en-GB" dirty="0" smtClean="0"/>
              <a:t>Switch </a:t>
            </a:r>
            <a:r>
              <a:rPr lang="en-GB" dirty="0" smtClean="0"/>
              <a:t>Polls on </a:t>
            </a:r>
            <a:r>
              <a:rPr lang="en-GB" dirty="0" err="1" smtClean="0"/>
              <a:t>Slido</a:t>
            </a:r>
            <a:endParaRPr lang="en-GB" dirty="0" smtClean="0"/>
          </a:p>
          <a:p>
            <a:r>
              <a:rPr lang="en-GB" dirty="0" smtClean="0"/>
              <a:t>“Based purely</a:t>
            </a:r>
            <a:r>
              <a:rPr lang="en-GB" baseline="0" dirty="0" smtClean="0"/>
              <a:t> on the facts provided, how likely are you to support </a:t>
            </a:r>
            <a:r>
              <a:rPr lang="en-GB" baseline="0" dirty="0" smtClean="0"/>
              <a:t>tighter regulation of </a:t>
            </a:r>
            <a:r>
              <a:rPr lang="en-GB" baseline="0" dirty="0" smtClean="0"/>
              <a:t>DHMO?”</a:t>
            </a:r>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5</a:t>
            </a:fld>
            <a:endParaRPr lang="en-GB"/>
          </a:p>
        </p:txBody>
      </p:sp>
    </p:spTree>
    <p:extLst>
      <p:ext uri="{BB962C8B-B14F-4D97-AF65-F5344CB8AC3E}">
        <p14:creationId xmlns:p14="http://schemas.microsoft.com/office/powerpoint/2010/main" val="1371418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 reveal, show </a:t>
            </a:r>
            <a:r>
              <a:rPr lang="en-GB" dirty="0" err="1" smtClean="0"/>
              <a:t>Slido</a:t>
            </a:r>
            <a:r>
              <a:rPr lang="en-GB" dirty="0" smtClean="0"/>
              <a:t> results.</a:t>
            </a:r>
          </a:p>
          <a:p>
            <a:r>
              <a:rPr lang="en-GB" dirty="0" smtClean="0"/>
              <a:t>Discuss how “Spin” pushed participants into forming a negative view about something as innocent as water.</a:t>
            </a:r>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6</a:t>
            </a:fld>
            <a:endParaRPr lang="en-GB"/>
          </a:p>
        </p:txBody>
      </p:sp>
    </p:spTree>
    <p:extLst>
      <p:ext uri="{BB962C8B-B14F-4D97-AF65-F5344CB8AC3E}">
        <p14:creationId xmlns:p14="http://schemas.microsoft.com/office/powerpoint/2010/main" val="1061445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7</a:t>
            </a:fld>
            <a:endParaRPr lang="en-GB"/>
          </a:p>
        </p:txBody>
      </p:sp>
    </p:spTree>
    <p:extLst>
      <p:ext uri="{BB962C8B-B14F-4D97-AF65-F5344CB8AC3E}">
        <p14:creationId xmlns:p14="http://schemas.microsoft.com/office/powerpoint/2010/main" val="461667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photograph shown was taken by </a:t>
            </a:r>
            <a:r>
              <a:rPr lang="en-GB" sz="1200" b="0" i="0" u="none" strike="noStrike" kern="1200" dirty="0" err="1" smtClean="0">
                <a:solidFill>
                  <a:schemeClr val="tx1"/>
                </a:solidFill>
                <a:effectLst/>
                <a:latin typeface="+mn-lt"/>
                <a:ea typeface="+mn-ea"/>
                <a:cs typeface="+mn-cs"/>
              </a:rPr>
              <a:t>Chadden</a:t>
            </a:r>
            <a:r>
              <a:rPr lang="en-GB" sz="1200" b="0" i="0" u="none" strike="noStrike" kern="1200" dirty="0" smtClean="0">
                <a:solidFill>
                  <a:schemeClr val="tx1"/>
                </a:solidFill>
                <a:effectLst/>
                <a:latin typeface="+mn-lt"/>
                <a:ea typeface="+mn-ea"/>
                <a:cs typeface="+mn-cs"/>
              </a:rPr>
              <a:t> Hunter and featured in the BBC </a:t>
            </a:r>
            <a:r>
              <a:rPr lang="en-GB" sz="1200" b="1" i="0" u="none" strike="noStrike" kern="1200" dirty="0" smtClean="0">
                <a:solidFill>
                  <a:schemeClr val="tx1"/>
                </a:solidFill>
                <a:effectLst/>
                <a:latin typeface="+mn-lt"/>
                <a:ea typeface="+mn-ea"/>
                <a:cs typeface="+mn-cs"/>
                <a:hlinkClick r:id="rId3"/>
              </a:rPr>
              <a:t>documentary</a:t>
            </a:r>
            <a:r>
              <a:rPr lang="en-GB" sz="1200" b="0" i="0" u="none" strike="noStrike" kern="1200" dirty="0" smtClean="0">
                <a:solidFill>
                  <a:schemeClr val="tx1"/>
                </a:solidFill>
                <a:effectLst/>
                <a:latin typeface="+mn-lt"/>
                <a:ea typeface="+mn-ea"/>
                <a:cs typeface="+mn-cs"/>
              </a:rPr>
              <a:t> </a:t>
            </a:r>
            <a:r>
              <a:rPr lang="en-GB" sz="1200" b="0" i="1" u="none" strike="noStrike" kern="1200" dirty="0" smtClean="0">
                <a:solidFill>
                  <a:schemeClr val="tx1"/>
                </a:solidFill>
                <a:effectLst/>
                <a:latin typeface="+mn-lt"/>
                <a:ea typeface="+mn-ea"/>
                <a:cs typeface="+mn-cs"/>
              </a:rPr>
              <a:t>Frozen Planet</a:t>
            </a:r>
            <a:r>
              <a:rPr lang="en-GB" sz="1200" b="0" i="0" u="none" strike="noStrike" kern="1200" dirty="0" smtClean="0">
                <a:solidFill>
                  <a:schemeClr val="tx1"/>
                </a:solidFill>
                <a:effectLst/>
                <a:latin typeface="+mn-lt"/>
                <a:ea typeface="+mn-ea"/>
                <a:cs typeface="+mn-cs"/>
              </a:rPr>
              <a:t> in 2011, with its original description explaining that the “alpha female” led the pack and that the rest of the wolves followed in her tracks in order to save energy:</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This photograph is “real” in the sense that it shows a pack of wolves in Wood Buffalo National Park, but the pack is not being led by the three oldest members and trailed by an “alpha” wolf, as implied by a viral Facebook post. Instead, one of the stronger animals leads the group in order to create a path through the snow for them.  (From Snopes.com)</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Discuss reasons – who benefits? Why was it done?</a:t>
            </a:r>
          </a:p>
          <a:p>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smtClean="0">
                <a:solidFill>
                  <a:schemeClr val="tx1"/>
                </a:solidFill>
                <a:effectLst/>
                <a:latin typeface="+mn-lt"/>
                <a:ea typeface="+mn-ea"/>
                <a:cs typeface="+mn-cs"/>
              </a:rPr>
              <a:t>“Facebook users play a major role in feeding into fake news stories by making sensationalized stories "trend", according to </a:t>
            </a:r>
            <a:r>
              <a:rPr lang="en-GB" sz="1200" b="0" i="0" u="none" strike="noStrike" kern="1200" dirty="0" err="1" smtClean="0">
                <a:solidFill>
                  <a:schemeClr val="tx1"/>
                </a:solidFill>
                <a:effectLst/>
                <a:latin typeface="+mn-lt"/>
                <a:ea typeface="+mn-ea"/>
                <a:cs typeface="+mn-cs"/>
                <a:hlinkClick r:id="rId4" tooltip="BuzzFeed"/>
              </a:rPr>
              <a:t>BuzzFeed</a:t>
            </a:r>
            <a:r>
              <a:rPr lang="en-GB" sz="1200" b="0" i="0" u="none" strike="noStrike" kern="1200" dirty="0" smtClean="0">
                <a:solidFill>
                  <a:schemeClr val="tx1"/>
                </a:solidFill>
                <a:effectLst/>
                <a:latin typeface="+mn-lt"/>
                <a:ea typeface="+mn-ea"/>
                <a:cs typeface="+mn-cs"/>
              </a:rPr>
              <a:t> media editor Craig Silverman, and the individuals behind Google AdSense basically fund fake news websites and their content” (https://www.npr.org/2016/12/14/505547295/fake-news-expert-on-how-false-stories-spread-and-why-people-believe-them?t=1573034057655) accessed 06/11/2019</a:t>
            </a:r>
          </a:p>
          <a:p>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smtClean="0">
                <a:solidFill>
                  <a:schemeClr val="tx1"/>
                </a:solidFill>
                <a:effectLst/>
                <a:latin typeface="+mn-lt"/>
                <a:ea typeface="+mn-ea"/>
                <a:cs typeface="+mn-cs"/>
              </a:rPr>
              <a:t>“Some education experts are calling for young people to be taught how to spot ‘fake news’. Teachers say they are seeing examples of ‘</a:t>
            </a:r>
            <a:r>
              <a:rPr lang="en-GB" sz="1200" b="0" i="0" u="sng" kern="1200" dirty="0" smtClean="0">
                <a:solidFill>
                  <a:schemeClr val="tx1"/>
                </a:solidFill>
                <a:effectLst/>
                <a:latin typeface="+mn-lt"/>
                <a:ea typeface="+mn-ea"/>
                <a:cs typeface="+mn-cs"/>
                <a:hlinkClick r:id="rId5"/>
              </a:rPr>
              <a:t>fake news’ in pupils homework</a:t>
            </a:r>
            <a:r>
              <a:rPr lang="en-GB" sz="1200" b="0" i="0" u="none" strike="noStrike" kern="1200" dirty="0" smtClean="0">
                <a:solidFill>
                  <a:schemeClr val="tx1"/>
                </a:solidFill>
                <a:effectLst/>
                <a:latin typeface="+mn-lt"/>
                <a:ea typeface="+mn-ea"/>
                <a:cs typeface="+mn-cs"/>
              </a:rPr>
              <a:t>. This is concerning as it shows that young people may be finding it hard to spot the difference between truth and lies online, and may be assuming that anything they read online is real . Teachers have said that young people should be given help to avoid doing this, and teaching them how to spot fake news is as important as teaching them maths and science.”  (https://www.thinkuknow.co.uk/11_13/News/Fact-or-Fake-News-Can-you-trust-everything-you-read-online/) accessed 06/11/2019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smtClean="0">
                <a:solidFill>
                  <a:schemeClr val="tx1"/>
                </a:solidFill>
                <a:effectLst/>
                <a:latin typeface="+mn-lt"/>
                <a:ea typeface="+mn-ea"/>
                <a:cs typeface="+mn-cs"/>
              </a:rPr>
              <a:t>Various commentators have suggested that Dr Andrew Wakefield (the man behind the Vaccine</a:t>
            </a:r>
            <a:r>
              <a:rPr lang="en-GB" sz="1200" b="0" i="0" u="none" strike="noStrike" kern="1200" baseline="0" dirty="0" smtClean="0">
                <a:solidFill>
                  <a:schemeClr val="tx1"/>
                </a:solidFill>
                <a:effectLst/>
                <a:latin typeface="+mn-lt"/>
                <a:ea typeface="+mn-ea"/>
                <a:cs typeface="+mn-cs"/>
              </a:rPr>
              <a:t> / Autism link) was paid a significant sum to try to provide a litigation path for families of autistic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effectLst/>
                <a:latin typeface="+mn-lt"/>
                <a:ea typeface="+mn-ea"/>
                <a:cs typeface="+mn-cs"/>
              </a:rPr>
              <a:t>National Autistic Society </a:t>
            </a:r>
            <a:r>
              <a:rPr lang="en-GB" sz="1200" b="0" i="0" u="none" strike="noStrike" kern="1200" dirty="0" smtClean="0">
                <a:solidFill>
                  <a:schemeClr val="tx1"/>
                </a:solidFill>
                <a:effectLst/>
                <a:latin typeface="+mn-lt"/>
                <a:ea typeface="+mn-ea"/>
                <a:cs typeface="+mn-cs"/>
              </a:rPr>
              <a:t>is clear that there is no link between autism and the MMR vaccine. </a:t>
            </a:r>
          </a:p>
          <a:p>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8</a:t>
            </a:fld>
            <a:endParaRPr lang="en-GB"/>
          </a:p>
        </p:txBody>
      </p:sp>
    </p:spTree>
    <p:extLst>
      <p:ext uri="{BB962C8B-B14F-4D97-AF65-F5344CB8AC3E}">
        <p14:creationId xmlns:p14="http://schemas.microsoft.com/office/powerpoint/2010/main" val="3022240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Clues to “</a:t>
            </a:r>
            <a:r>
              <a:rPr lang="en-GB" dirty="0" err="1" smtClean="0"/>
              <a:t>fakeness</a:t>
            </a:r>
            <a:r>
              <a:rPr lang="en-GB" dirty="0" smtClean="0"/>
              <a:t>”</a:t>
            </a:r>
          </a:p>
          <a:p>
            <a:r>
              <a:rPr lang="en-GB" dirty="0" smtClean="0"/>
              <a:t>No backstory, no links, no reference to any source. Unspecified “certain areas” so no way to fact check?</a:t>
            </a:r>
          </a:p>
          <a:p>
            <a:endParaRPr lang="en-GB" dirty="0" smtClean="0"/>
          </a:p>
          <a:p>
            <a:r>
              <a:rPr lang="en-GB" dirty="0" smtClean="0"/>
              <a:t>Appears to simply be patriotic but what is the deeper, darker impact?</a:t>
            </a:r>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9</a:t>
            </a:fld>
            <a:endParaRPr lang="en-GB"/>
          </a:p>
        </p:txBody>
      </p:sp>
    </p:spTree>
    <p:extLst>
      <p:ext uri="{BB962C8B-B14F-4D97-AF65-F5344CB8AC3E}">
        <p14:creationId xmlns:p14="http://schemas.microsoft.com/office/powerpoint/2010/main" val="1027370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10</a:t>
            </a:fld>
            <a:endParaRPr lang="en-GB"/>
          </a:p>
        </p:txBody>
      </p:sp>
    </p:spTree>
    <p:extLst>
      <p:ext uri="{BB962C8B-B14F-4D97-AF65-F5344CB8AC3E}">
        <p14:creationId xmlns:p14="http://schemas.microsoft.com/office/powerpoint/2010/main" val="1054134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If you want to try to make sure that you don't get caught out by fake news, there a few things you can look out for. </a:t>
            </a:r>
          </a:p>
          <a:p>
            <a:r>
              <a:rPr lang="en-GB" sz="1200" b="0" i="0" u="none" strike="noStrike" kern="1200" dirty="0" smtClean="0">
                <a:solidFill>
                  <a:schemeClr val="tx1"/>
                </a:solidFill>
                <a:effectLst/>
                <a:latin typeface="+mn-lt"/>
                <a:ea typeface="+mn-ea"/>
                <a:cs typeface="+mn-cs"/>
              </a:rPr>
              <a:t>Ask yourself:</a:t>
            </a:r>
          </a:p>
          <a:p>
            <a:r>
              <a:rPr lang="en-GB" sz="1200" b="0" i="0" u="none" strike="noStrike" kern="1200" dirty="0" smtClean="0">
                <a:solidFill>
                  <a:schemeClr val="tx1"/>
                </a:solidFill>
                <a:effectLst/>
                <a:latin typeface="+mn-lt"/>
                <a:ea typeface="+mn-ea"/>
                <a:cs typeface="+mn-cs"/>
              </a:rPr>
              <a:t>Has the story been reported anywhere else? </a:t>
            </a:r>
          </a:p>
          <a:p>
            <a:r>
              <a:rPr lang="en-GB" sz="1200" b="0" i="0" u="none" strike="noStrike" kern="1200" dirty="0" smtClean="0">
                <a:solidFill>
                  <a:schemeClr val="tx1"/>
                </a:solidFill>
                <a:effectLst/>
                <a:latin typeface="+mn-lt"/>
                <a:ea typeface="+mn-ea"/>
                <a:cs typeface="+mn-cs"/>
              </a:rPr>
              <a:t>Is it on the radio, TV or in the newspapers? </a:t>
            </a:r>
          </a:p>
          <a:p>
            <a:r>
              <a:rPr lang="en-GB" sz="1200" b="0" i="0" u="none" strike="noStrike" kern="1200" dirty="0" smtClean="0">
                <a:solidFill>
                  <a:schemeClr val="tx1"/>
                </a:solidFill>
                <a:effectLst/>
                <a:latin typeface="+mn-lt"/>
                <a:ea typeface="+mn-ea"/>
                <a:cs typeface="+mn-cs"/>
              </a:rPr>
              <a:t>Have you heard of the organisation that published the story? </a:t>
            </a:r>
          </a:p>
          <a:p>
            <a:r>
              <a:rPr lang="en-GB" sz="1200" b="0" i="0" u="none" strike="noStrike" kern="1200" dirty="0" smtClean="0">
                <a:solidFill>
                  <a:schemeClr val="tx1"/>
                </a:solidFill>
                <a:effectLst/>
                <a:latin typeface="+mn-lt"/>
                <a:ea typeface="+mn-ea"/>
                <a:cs typeface="+mn-cs"/>
              </a:rPr>
              <a:t>Does the website where you found the story look genuine? (meaning it doesn't look like a copycat website that's designed to </a:t>
            </a:r>
            <a:r>
              <a:rPr lang="en-GB" sz="1200" b="0" i="1" u="none" strike="noStrike" kern="1200" dirty="0" smtClean="0">
                <a:solidFill>
                  <a:schemeClr val="tx1"/>
                </a:solidFill>
                <a:effectLst/>
                <a:latin typeface="+mn-lt"/>
                <a:ea typeface="+mn-ea"/>
                <a:cs typeface="+mn-cs"/>
              </a:rPr>
              <a:t>look </a:t>
            </a:r>
            <a:r>
              <a:rPr lang="en-GB" sz="1200" b="0" i="0" u="none" strike="noStrike" kern="1200" dirty="0" smtClean="0">
                <a:solidFill>
                  <a:schemeClr val="tx1"/>
                </a:solidFill>
                <a:effectLst/>
                <a:latin typeface="+mn-lt"/>
                <a:ea typeface="+mn-ea"/>
                <a:cs typeface="+mn-cs"/>
              </a:rPr>
              <a:t>like another genuine website)</a:t>
            </a:r>
          </a:p>
          <a:p>
            <a:r>
              <a:rPr lang="en-GB" sz="1200" b="0" i="0" u="none" strike="noStrike" kern="1200" dirty="0" smtClean="0">
                <a:solidFill>
                  <a:schemeClr val="tx1"/>
                </a:solidFill>
                <a:effectLst/>
                <a:latin typeface="+mn-lt"/>
                <a:ea typeface="+mn-ea"/>
                <a:cs typeface="+mn-cs"/>
              </a:rPr>
              <a:t>Does the website address at the very top of the page look real? Is the end of the website something normal like '.co.uk' or '.com', and </a:t>
            </a:r>
            <a:r>
              <a:rPr lang="en-GB" sz="1200" b="0" i="1" u="none" strike="noStrike" kern="1200" dirty="0" smtClean="0">
                <a:solidFill>
                  <a:schemeClr val="tx1"/>
                </a:solidFill>
                <a:effectLst/>
                <a:latin typeface="+mn-lt"/>
                <a:ea typeface="+mn-ea"/>
                <a:cs typeface="+mn-cs"/>
              </a:rPr>
              <a:t>not </a:t>
            </a:r>
            <a:r>
              <a:rPr lang="en-GB" sz="1200" b="0" i="0" u="none" strike="noStrike" kern="1200" dirty="0" smtClean="0">
                <a:solidFill>
                  <a:schemeClr val="tx1"/>
                </a:solidFill>
                <a:effectLst/>
                <a:latin typeface="+mn-lt"/>
                <a:ea typeface="+mn-ea"/>
                <a:cs typeface="+mn-cs"/>
              </a:rPr>
              <a:t>something unusual, like 'com.co'?</a:t>
            </a:r>
          </a:p>
          <a:p>
            <a:r>
              <a:rPr lang="en-GB" sz="1200" b="0" i="0" u="none" strike="noStrike" kern="1200" dirty="0" smtClean="0">
                <a:solidFill>
                  <a:schemeClr val="tx1"/>
                </a:solidFill>
                <a:effectLst/>
                <a:latin typeface="+mn-lt"/>
                <a:ea typeface="+mn-ea"/>
                <a:cs typeface="+mn-cs"/>
              </a:rPr>
              <a:t>Does the photo or video look normal?</a:t>
            </a:r>
          </a:p>
          <a:p>
            <a:r>
              <a:rPr lang="en-GB" sz="1200" b="0" i="0" u="none" strike="noStrike" kern="1200" dirty="0" smtClean="0">
                <a:solidFill>
                  <a:schemeClr val="tx1"/>
                </a:solidFill>
                <a:effectLst/>
                <a:latin typeface="+mn-lt"/>
                <a:ea typeface="+mn-ea"/>
                <a:cs typeface="+mn-cs"/>
              </a:rPr>
              <a:t>Does the story </a:t>
            </a:r>
            <a:r>
              <a:rPr lang="en-GB" sz="1200" b="0" i="1" u="none" strike="noStrike" kern="1200" dirty="0" smtClean="0">
                <a:solidFill>
                  <a:schemeClr val="tx1"/>
                </a:solidFill>
                <a:effectLst/>
                <a:latin typeface="+mn-lt"/>
                <a:ea typeface="+mn-ea"/>
                <a:cs typeface="+mn-cs"/>
              </a:rPr>
              <a:t>sound </a:t>
            </a:r>
            <a:r>
              <a:rPr lang="en-GB" sz="1200" b="0" i="0" u="none" strike="noStrike" kern="1200" dirty="0" smtClean="0">
                <a:solidFill>
                  <a:schemeClr val="tx1"/>
                </a:solidFill>
                <a:effectLst/>
                <a:latin typeface="+mn-lt"/>
                <a:ea typeface="+mn-ea"/>
                <a:cs typeface="+mn-cs"/>
              </a:rPr>
              <a:t>believable?</a:t>
            </a:r>
          </a:p>
          <a:p>
            <a:r>
              <a:rPr lang="en-GB" sz="1200" b="0" i="0" u="none" strike="noStrike" kern="1200" dirty="0" smtClean="0">
                <a:solidFill>
                  <a:schemeClr val="tx1"/>
                </a:solidFill>
                <a:effectLst/>
                <a:latin typeface="+mn-lt"/>
                <a:ea typeface="+mn-ea"/>
                <a:cs typeface="+mn-cs"/>
              </a:rPr>
              <a:t>If the answer to any of these questions is 'no', you might want to check it out a bit more, before spreading the word.</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(https://www.bbc.co.uk/newsround/38906931) accessed 06/11/2019</a:t>
            </a:r>
          </a:p>
          <a:p>
            <a:endParaRPr lang="en-GB" dirty="0"/>
          </a:p>
        </p:txBody>
      </p:sp>
      <p:sp>
        <p:nvSpPr>
          <p:cNvPr id="4" name="Slide Number Placeholder 3"/>
          <p:cNvSpPr>
            <a:spLocks noGrp="1"/>
          </p:cNvSpPr>
          <p:nvPr>
            <p:ph type="sldNum" sz="quarter" idx="10"/>
          </p:nvPr>
        </p:nvSpPr>
        <p:spPr/>
        <p:txBody>
          <a:bodyPr/>
          <a:lstStyle/>
          <a:p>
            <a:fld id="{837919C2-8DD5-45B7-A0DE-A39A26B7F336}" type="slidenum">
              <a:rPr lang="en-GB" smtClean="0"/>
              <a:t>11</a:t>
            </a:fld>
            <a:endParaRPr lang="en-GB"/>
          </a:p>
        </p:txBody>
      </p:sp>
    </p:spTree>
    <p:extLst>
      <p:ext uri="{BB962C8B-B14F-4D97-AF65-F5344CB8AC3E}">
        <p14:creationId xmlns:p14="http://schemas.microsoft.com/office/powerpoint/2010/main" val="1417168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Open to query – where do they get their facts?</a:t>
            </a:r>
          </a:p>
          <a:p>
            <a:endParaRPr lang="en-GB" dirty="0" smtClean="0"/>
          </a:p>
          <a:p>
            <a:r>
              <a:rPr lang="en-GB" dirty="0" smtClean="0"/>
              <a:t>Should you do own research – how?</a:t>
            </a:r>
            <a:r>
              <a:rPr lang="en-GB" baseline="0" dirty="0" smtClean="0"/>
              <a:t> Where? What other resources</a:t>
            </a:r>
          </a:p>
          <a:p>
            <a:endParaRPr lang="en-GB" baseline="0" dirty="0" smtClean="0"/>
          </a:p>
          <a:p>
            <a:r>
              <a:rPr lang="en-GB" baseline="0" dirty="0" smtClean="0"/>
              <a:t>Library / google / news sites / specialist journals. List is endless but key is to cross check and look for confirmation beyond simple bias.</a:t>
            </a:r>
          </a:p>
        </p:txBody>
      </p:sp>
      <p:sp>
        <p:nvSpPr>
          <p:cNvPr id="4" name="Slide Number Placeholder 3"/>
          <p:cNvSpPr>
            <a:spLocks noGrp="1"/>
          </p:cNvSpPr>
          <p:nvPr>
            <p:ph type="sldNum" sz="quarter" idx="10"/>
          </p:nvPr>
        </p:nvSpPr>
        <p:spPr/>
        <p:txBody>
          <a:bodyPr/>
          <a:lstStyle/>
          <a:p>
            <a:fld id="{837919C2-8DD5-45B7-A0DE-A39A26B7F336}" type="slidenum">
              <a:rPr lang="en-GB" smtClean="0"/>
              <a:t>12</a:t>
            </a:fld>
            <a:endParaRPr lang="en-GB"/>
          </a:p>
        </p:txBody>
      </p:sp>
    </p:spTree>
    <p:extLst>
      <p:ext uri="{BB962C8B-B14F-4D97-AF65-F5344CB8AC3E}">
        <p14:creationId xmlns:p14="http://schemas.microsoft.com/office/powerpoint/2010/main" val="3234780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837919C2-8DD5-45B7-A0DE-A39A26B7F336}" type="slidenum">
              <a:rPr lang="en-GB" smtClean="0"/>
              <a:t>13</a:t>
            </a:fld>
            <a:endParaRPr lang="en-GB"/>
          </a:p>
        </p:txBody>
      </p:sp>
    </p:spTree>
    <p:extLst>
      <p:ext uri="{BB962C8B-B14F-4D97-AF65-F5344CB8AC3E}">
        <p14:creationId xmlns:p14="http://schemas.microsoft.com/office/powerpoint/2010/main" val="3040206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1501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111409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2378312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12A2BCF-87DC-4042-9859-9A454B336F3D}"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43723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2A2BCF-87DC-4042-9859-9A454B336F3D}" type="datetimeFigureOut">
              <a:rPr lang="en-GB" smtClean="0"/>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2226203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12A2BCF-87DC-4042-9859-9A454B336F3D}" type="datetimeFigureOut">
              <a:rPr lang="en-GB" smtClean="0"/>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3483570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2A2BCF-87DC-4042-9859-9A454B336F3D}" type="datetimeFigureOut">
              <a:rPr lang="en-GB" smtClean="0"/>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3903763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12A2BCF-87DC-4042-9859-9A454B336F3D}"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48183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12A2BCF-87DC-4042-9859-9A454B336F3D}" type="datetimeFigureOut">
              <a:rPr lang="en-GB" smtClean="0"/>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433002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412A2BCF-87DC-4042-9859-9A454B336F3D}" type="datetimeFigureOut">
              <a:rPr lang="en-GB" smtClean="0"/>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4049455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1526915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32413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2625933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72485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615240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2995366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12A2BCF-87DC-4042-9859-9A454B336F3D}"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E1B6B-54B4-4DFA-BC73-26B31D38CB3A}" type="slidenum">
              <a:rPr lang="en-GB" smtClean="0"/>
              <a:t>‹#›</a:t>
            </a:fld>
            <a:endParaRPr lang="en-GB"/>
          </a:p>
        </p:txBody>
      </p:sp>
    </p:spTree>
    <p:extLst>
      <p:ext uri="{BB962C8B-B14F-4D97-AF65-F5344CB8AC3E}">
        <p14:creationId xmlns:p14="http://schemas.microsoft.com/office/powerpoint/2010/main" val="1088929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12A2BCF-87DC-4042-9859-9A454B336F3D}" type="datetimeFigureOut">
              <a:rPr lang="en-GB" smtClean="0"/>
              <a:t>18/11/2019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17E1B6B-54B4-4DFA-BC73-26B31D38CB3A}" type="slidenum">
              <a:rPr lang="en-GB" smtClean="0"/>
              <a:t>‹#›</a:t>
            </a:fld>
            <a:endParaRPr lang="en-GB"/>
          </a:p>
        </p:txBody>
      </p:sp>
      <p:sp>
        <p:nvSpPr>
          <p:cNvPr id="13"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14"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3557612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800"/>
            <a:ext cx="8001000" cy="1793632"/>
          </a:xfrm>
        </p:spPr>
        <p:txBody>
          <a:bodyPr/>
          <a:lstStyle/>
          <a:p>
            <a:pPr algn="ctr"/>
            <a:r>
              <a:rPr lang="en-GB" dirty="0" smtClean="0"/>
              <a:t>The real dangers of </a:t>
            </a:r>
            <a:r>
              <a:rPr lang="en-GB" dirty="0" err="1" smtClean="0"/>
              <a:t>dhmo</a:t>
            </a:r>
            <a:endParaRPr lang="en-GB" dirty="0"/>
          </a:p>
        </p:txBody>
      </p:sp>
      <p:sp>
        <p:nvSpPr>
          <p:cNvPr id="3" name="TextBox 2"/>
          <p:cNvSpPr txBox="1"/>
          <p:nvPr/>
        </p:nvSpPr>
        <p:spPr>
          <a:xfrm>
            <a:off x="684212" y="5477608"/>
            <a:ext cx="2604111" cy="830997"/>
          </a:xfrm>
          <a:prstGeom prst="rect">
            <a:avLst/>
          </a:prstGeom>
          <a:noFill/>
        </p:spPr>
        <p:txBody>
          <a:bodyPr wrap="square" rtlCol="0">
            <a:spAutoFit/>
          </a:bodyPr>
          <a:lstStyle/>
          <a:p>
            <a:r>
              <a:rPr lang="en-GB" sz="2400" dirty="0" smtClean="0"/>
              <a:t>https://sli.do  #DHMO</a:t>
            </a:r>
            <a:endParaRPr lang="en-GB" sz="2400" dirty="0"/>
          </a:p>
        </p:txBody>
      </p:sp>
    </p:spTree>
    <p:extLst>
      <p:ext uri="{BB962C8B-B14F-4D97-AF65-F5344CB8AC3E}">
        <p14:creationId xmlns:p14="http://schemas.microsoft.com/office/powerpoint/2010/main" val="27167089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1034" y="140677"/>
            <a:ext cx="8811480" cy="4424159"/>
          </a:xfrm>
        </p:spPr>
        <p:txBody>
          <a:bodyPr/>
          <a:lstStyle/>
          <a:p>
            <a:r>
              <a:rPr lang="en-GB" dirty="0" smtClean="0"/>
              <a:t>Colourless, odourless chemical compound</a:t>
            </a:r>
          </a:p>
          <a:p>
            <a:r>
              <a:rPr lang="en-GB" dirty="0" smtClean="0"/>
              <a:t>Also known as Hydrogen Hydroxide or Hydric Acid</a:t>
            </a:r>
          </a:p>
          <a:p>
            <a:r>
              <a:rPr lang="en-GB" dirty="0" smtClean="0"/>
              <a:t>Most prevalent of chemicals dangerous to human life</a:t>
            </a:r>
          </a:p>
          <a:p>
            <a:r>
              <a:rPr lang="en-GB" dirty="0" smtClean="0"/>
              <a:t>Components found in caustic, explosive and poisonous compounds – </a:t>
            </a:r>
            <a:r>
              <a:rPr lang="en-GB" dirty="0" err="1" smtClean="0"/>
              <a:t>inc.</a:t>
            </a:r>
            <a:r>
              <a:rPr lang="en-GB" dirty="0" smtClean="0"/>
              <a:t> </a:t>
            </a:r>
            <a:r>
              <a:rPr lang="en-GB" dirty="0" err="1" smtClean="0"/>
              <a:t>Sulfuric</a:t>
            </a:r>
            <a:r>
              <a:rPr lang="en-GB" dirty="0" smtClean="0"/>
              <a:t> Acid and </a:t>
            </a:r>
            <a:r>
              <a:rPr lang="en-GB" dirty="0" err="1" smtClean="0"/>
              <a:t>Nitroglycerine</a:t>
            </a:r>
            <a:endParaRPr lang="en-GB" dirty="0" smtClean="0"/>
          </a:p>
          <a:p>
            <a:r>
              <a:rPr lang="en-GB" dirty="0" smtClean="0"/>
              <a:t>Used in Nuclear Power Plants</a:t>
            </a:r>
          </a:p>
          <a:p>
            <a:r>
              <a:rPr lang="en-GB" dirty="0" smtClean="0"/>
              <a:t>Used in production of pesticides</a:t>
            </a:r>
            <a:endParaRPr lang="en-GB" dirty="0"/>
          </a:p>
          <a:p>
            <a:r>
              <a:rPr lang="en-GB" dirty="0" smtClean="0"/>
              <a:t>Used by terrorist organisations and in prisons in China, Libya &amp; Iraq</a:t>
            </a:r>
          </a:p>
          <a:p>
            <a:r>
              <a:rPr lang="en-GB" dirty="0" smtClean="0"/>
              <a:t>Believed to enhance athletic performance</a:t>
            </a:r>
          </a:p>
        </p:txBody>
      </p:sp>
      <p:sp>
        <p:nvSpPr>
          <p:cNvPr id="4" name="TextBox 3"/>
          <p:cNvSpPr txBox="1"/>
          <p:nvPr/>
        </p:nvSpPr>
        <p:spPr>
          <a:xfrm>
            <a:off x="499574" y="5688623"/>
            <a:ext cx="8534400" cy="830997"/>
          </a:xfrm>
          <a:prstGeom prst="rect">
            <a:avLst/>
          </a:prstGeom>
          <a:noFill/>
        </p:spPr>
        <p:txBody>
          <a:bodyPr wrap="square" rtlCol="0">
            <a:spAutoFit/>
          </a:bodyPr>
          <a:lstStyle/>
          <a:p>
            <a:r>
              <a:rPr lang="en-GB" sz="4800" dirty="0" smtClean="0"/>
              <a:t>DHMO</a:t>
            </a:r>
            <a:r>
              <a:rPr lang="en-GB" sz="4800" dirty="0"/>
              <a:t> </a:t>
            </a:r>
            <a:r>
              <a:rPr lang="en-GB" sz="4800" dirty="0" smtClean="0"/>
              <a:t>Facts</a:t>
            </a:r>
            <a:endParaRPr lang="en-GB" sz="4800" dirty="0"/>
          </a:p>
        </p:txBody>
      </p:sp>
      <p:sp>
        <p:nvSpPr>
          <p:cNvPr id="2" name="TextBox 1"/>
          <p:cNvSpPr txBox="1"/>
          <p:nvPr/>
        </p:nvSpPr>
        <p:spPr>
          <a:xfrm>
            <a:off x="9678170" y="6488668"/>
            <a:ext cx="2513830" cy="369332"/>
          </a:xfrm>
          <a:prstGeom prst="rect">
            <a:avLst/>
          </a:prstGeom>
          <a:noFill/>
        </p:spPr>
        <p:txBody>
          <a:bodyPr wrap="none" rtlCol="0">
            <a:spAutoFit/>
          </a:bodyPr>
          <a:lstStyle/>
          <a:p>
            <a:r>
              <a:rPr lang="en-GB" dirty="0" smtClean="0"/>
              <a:t>Facts from dhmo.org</a:t>
            </a:r>
            <a:endParaRPr lang="en-GB" dirty="0"/>
          </a:p>
        </p:txBody>
      </p:sp>
    </p:spTree>
    <p:extLst>
      <p:ext uri="{BB962C8B-B14F-4D97-AF65-F5344CB8AC3E}">
        <p14:creationId xmlns:p14="http://schemas.microsoft.com/office/powerpoint/2010/main" val="426933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4212" y="5521570"/>
            <a:ext cx="7316426" cy="769441"/>
          </a:xfrm>
          <a:prstGeom prst="rect">
            <a:avLst/>
          </a:prstGeom>
          <a:noFill/>
        </p:spPr>
        <p:txBody>
          <a:bodyPr wrap="none" rtlCol="0">
            <a:spAutoFit/>
          </a:bodyPr>
          <a:lstStyle/>
          <a:p>
            <a:r>
              <a:rPr lang="en-GB" sz="4400" dirty="0" smtClean="0"/>
              <a:t>Why is DHMO Dangerous?</a:t>
            </a:r>
            <a:endParaRPr lang="en-GB" sz="4400" dirty="0"/>
          </a:p>
        </p:txBody>
      </p:sp>
      <p:sp>
        <p:nvSpPr>
          <p:cNvPr id="5" name="TextBox 4"/>
          <p:cNvSpPr txBox="1"/>
          <p:nvPr/>
        </p:nvSpPr>
        <p:spPr>
          <a:xfrm>
            <a:off x="394066" y="808892"/>
            <a:ext cx="5588389" cy="1477328"/>
          </a:xfrm>
          <a:prstGeom prst="rect">
            <a:avLst/>
          </a:prstGeom>
          <a:noFill/>
        </p:spPr>
        <p:txBody>
          <a:bodyPr wrap="none" rtlCol="0">
            <a:spAutoFit/>
          </a:bodyPr>
          <a:lstStyle/>
          <a:p>
            <a:pPr marL="285750" indent="-285750">
              <a:buFont typeface="Wingdings" panose="05000000000000000000" pitchFamily="2" charset="2"/>
              <a:buChar char="Ø"/>
            </a:pPr>
            <a:r>
              <a:rPr lang="en-GB" dirty="0" smtClean="0">
                <a:solidFill>
                  <a:schemeClr val="bg2">
                    <a:lumMod val="75000"/>
                  </a:schemeClr>
                </a:solidFill>
              </a:rPr>
              <a:t>Inhalation can be fatal</a:t>
            </a:r>
          </a:p>
          <a:p>
            <a:pPr marL="285750" indent="-285750">
              <a:buFont typeface="Wingdings" panose="05000000000000000000" pitchFamily="2" charset="2"/>
              <a:buChar char="Ø"/>
            </a:pPr>
            <a:r>
              <a:rPr lang="en-GB" dirty="0" smtClean="0">
                <a:solidFill>
                  <a:schemeClr val="bg2">
                    <a:lumMod val="75000"/>
                  </a:schemeClr>
                </a:solidFill>
              </a:rPr>
              <a:t>DHMO gas can cause severe burns</a:t>
            </a:r>
          </a:p>
          <a:p>
            <a:pPr marL="285750" indent="-285750">
              <a:buFont typeface="Wingdings" panose="05000000000000000000" pitchFamily="2" charset="2"/>
              <a:buChar char="Ø"/>
            </a:pPr>
            <a:r>
              <a:rPr lang="en-GB" dirty="0" smtClean="0">
                <a:solidFill>
                  <a:schemeClr val="bg2">
                    <a:lumMod val="75000"/>
                  </a:schemeClr>
                </a:solidFill>
              </a:rPr>
              <a:t>Solid DHMO causes tissue damage</a:t>
            </a:r>
          </a:p>
          <a:p>
            <a:pPr marL="285750" indent="-285750">
              <a:buFont typeface="Wingdings" panose="05000000000000000000" pitchFamily="2" charset="2"/>
              <a:buChar char="Ø"/>
            </a:pPr>
            <a:r>
              <a:rPr lang="en-GB" dirty="0" smtClean="0">
                <a:solidFill>
                  <a:schemeClr val="bg2">
                    <a:lumMod val="75000"/>
                  </a:schemeClr>
                </a:solidFill>
              </a:rPr>
              <a:t>Over ingestion causes unpleasant side effects</a:t>
            </a:r>
          </a:p>
          <a:p>
            <a:pPr marL="285750" indent="-285750">
              <a:buFont typeface="Wingdings" panose="05000000000000000000" pitchFamily="2" charset="2"/>
              <a:buChar char="Ø"/>
            </a:pPr>
            <a:r>
              <a:rPr lang="en-GB" dirty="0" smtClean="0">
                <a:solidFill>
                  <a:schemeClr val="bg2">
                    <a:lumMod val="75000"/>
                  </a:schemeClr>
                </a:solidFill>
              </a:rPr>
              <a:t>Found in biopsies of tumours</a:t>
            </a:r>
            <a:endParaRPr lang="en-GB" dirty="0">
              <a:solidFill>
                <a:schemeClr val="bg2">
                  <a:lumMod val="75000"/>
                </a:schemeClr>
              </a:solidFill>
            </a:endParaRPr>
          </a:p>
        </p:txBody>
      </p:sp>
      <p:sp>
        <p:nvSpPr>
          <p:cNvPr id="6" name="TextBox 5"/>
          <p:cNvSpPr txBox="1"/>
          <p:nvPr/>
        </p:nvSpPr>
        <p:spPr>
          <a:xfrm>
            <a:off x="1699374" y="3345514"/>
            <a:ext cx="6016391" cy="1200329"/>
          </a:xfrm>
          <a:prstGeom prst="rect">
            <a:avLst/>
          </a:prstGeom>
          <a:noFill/>
        </p:spPr>
        <p:txBody>
          <a:bodyPr wrap="none" rtlCol="0">
            <a:spAutoFit/>
          </a:bodyPr>
          <a:lstStyle/>
          <a:p>
            <a:pPr marL="285750" indent="-285750">
              <a:buFont typeface="Wingdings" panose="05000000000000000000" pitchFamily="2" charset="2"/>
              <a:buChar char="Ø"/>
            </a:pPr>
            <a:r>
              <a:rPr lang="en-GB" dirty="0" smtClean="0">
                <a:solidFill>
                  <a:schemeClr val="bg2">
                    <a:lumMod val="75000"/>
                  </a:schemeClr>
                </a:solidFill>
              </a:rPr>
              <a:t>Can cause defects in vehicle brakes</a:t>
            </a:r>
          </a:p>
          <a:p>
            <a:pPr marL="285750" indent="-285750">
              <a:buFont typeface="Wingdings" panose="05000000000000000000" pitchFamily="2" charset="2"/>
              <a:buChar char="Ø"/>
            </a:pPr>
            <a:r>
              <a:rPr lang="en-GB" dirty="0" smtClean="0">
                <a:solidFill>
                  <a:schemeClr val="bg2">
                    <a:lumMod val="75000"/>
                  </a:schemeClr>
                </a:solidFill>
              </a:rPr>
              <a:t>Leads to corrosion and oxidisation of metals</a:t>
            </a:r>
          </a:p>
          <a:p>
            <a:pPr marL="285750" indent="-285750">
              <a:buFont typeface="Wingdings" panose="05000000000000000000" pitchFamily="2" charset="2"/>
              <a:buChar char="Ø"/>
            </a:pPr>
            <a:r>
              <a:rPr lang="en-GB" dirty="0" smtClean="0">
                <a:solidFill>
                  <a:schemeClr val="bg2">
                    <a:lumMod val="75000"/>
                  </a:schemeClr>
                </a:solidFill>
              </a:rPr>
              <a:t>Contamination causes failure in electrical systems</a:t>
            </a:r>
          </a:p>
          <a:p>
            <a:pPr marL="285750" indent="-285750">
              <a:buFont typeface="Wingdings" panose="05000000000000000000" pitchFamily="2" charset="2"/>
              <a:buChar char="Ø"/>
            </a:pPr>
            <a:endParaRPr lang="en-GB" dirty="0">
              <a:solidFill>
                <a:schemeClr val="bg2">
                  <a:lumMod val="75000"/>
                </a:schemeClr>
              </a:solidFill>
            </a:endParaRPr>
          </a:p>
        </p:txBody>
      </p:sp>
      <p:sp>
        <p:nvSpPr>
          <p:cNvPr id="7" name="TextBox 6"/>
          <p:cNvSpPr txBox="1"/>
          <p:nvPr/>
        </p:nvSpPr>
        <p:spPr>
          <a:xfrm>
            <a:off x="6585440" y="1934321"/>
            <a:ext cx="5009705" cy="923330"/>
          </a:xfrm>
          <a:prstGeom prst="rect">
            <a:avLst/>
          </a:prstGeom>
          <a:noFill/>
        </p:spPr>
        <p:txBody>
          <a:bodyPr wrap="none" rtlCol="0">
            <a:spAutoFit/>
          </a:bodyPr>
          <a:lstStyle/>
          <a:p>
            <a:pPr marL="285750" indent="-285750">
              <a:buFont typeface="Wingdings" panose="05000000000000000000" pitchFamily="2" charset="2"/>
              <a:buChar char="Ø"/>
            </a:pPr>
            <a:r>
              <a:rPr lang="en-GB" dirty="0" smtClean="0">
                <a:solidFill>
                  <a:schemeClr val="bg2">
                    <a:lumMod val="75000"/>
                  </a:schemeClr>
                </a:solidFill>
              </a:rPr>
              <a:t>Major component of Acid Rain</a:t>
            </a:r>
          </a:p>
          <a:p>
            <a:pPr marL="285750" indent="-285750">
              <a:buFont typeface="Wingdings" panose="05000000000000000000" pitchFamily="2" charset="2"/>
              <a:buChar char="Ø"/>
            </a:pPr>
            <a:r>
              <a:rPr lang="en-GB" dirty="0" smtClean="0">
                <a:solidFill>
                  <a:schemeClr val="bg2">
                    <a:lumMod val="75000"/>
                  </a:schemeClr>
                </a:solidFill>
              </a:rPr>
              <a:t>Contributes to Soil erosion</a:t>
            </a:r>
          </a:p>
          <a:p>
            <a:pPr marL="285750" indent="-285750">
              <a:buFont typeface="Wingdings" panose="05000000000000000000" pitchFamily="2" charset="2"/>
              <a:buChar char="Ø"/>
            </a:pPr>
            <a:r>
              <a:rPr lang="en-GB" dirty="0" smtClean="0">
                <a:solidFill>
                  <a:schemeClr val="bg2">
                    <a:lumMod val="75000"/>
                  </a:schemeClr>
                </a:solidFill>
              </a:rPr>
              <a:t>Suspected links to El Nino weather effect</a:t>
            </a:r>
            <a:endParaRPr lang="en-GB" dirty="0">
              <a:solidFill>
                <a:schemeClr val="bg2">
                  <a:lumMod val="75000"/>
                </a:schemeClr>
              </a:solidFill>
            </a:endParaRPr>
          </a:p>
        </p:txBody>
      </p:sp>
      <p:sp>
        <p:nvSpPr>
          <p:cNvPr id="8" name="TextBox 7"/>
          <p:cNvSpPr txBox="1"/>
          <p:nvPr/>
        </p:nvSpPr>
        <p:spPr>
          <a:xfrm>
            <a:off x="684212" y="380295"/>
            <a:ext cx="3052519" cy="461665"/>
          </a:xfrm>
          <a:prstGeom prst="rect">
            <a:avLst/>
          </a:prstGeom>
          <a:noFill/>
        </p:spPr>
        <p:txBody>
          <a:bodyPr wrap="square" rtlCol="0">
            <a:spAutoFit/>
          </a:bodyPr>
          <a:lstStyle/>
          <a:p>
            <a:pPr algn="ctr"/>
            <a:r>
              <a:rPr lang="en-GB" sz="2400" b="1" dirty="0" smtClean="0"/>
              <a:t>Medical effects</a:t>
            </a:r>
            <a:endParaRPr lang="en-GB" sz="2400" b="1" dirty="0"/>
          </a:p>
        </p:txBody>
      </p:sp>
      <p:sp>
        <p:nvSpPr>
          <p:cNvPr id="9" name="TextBox 8"/>
          <p:cNvSpPr txBox="1"/>
          <p:nvPr/>
        </p:nvSpPr>
        <p:spPr>
          <a:xfrm>
            <a:off x="6585440" y="1446458"/>
            <a:ext cx="5009705" cy="461665"/>
          </a:xfrm>
          <a:prstGeom prst="rect">
            <a:avLst/>
          </a:prstGeom>
          <a:noFill/>
        </p:spPr>
        <p:txBody>
          <a:bodyPr wrap="square" rtlCol="0">
            <a:spAutoFit/>
          </a:bodyPr>
          <a:lstStyle/>
          <a:p>
            <a:pPr algn="ctr"/>
            <a:r>
              <a:rPr lang="en-GB" sz="2400" b="1" dirty="0" smtClean="0"/>
              <a:t>Environmental effects</a:t>
            </a:r>
            <a:endParaRPr lang="en-GB" sz="2400" b="1" dirty="0"/>
          </a:p>
        </p:txBody>
      </p:sp>
      <p:sp>
        <p:nvSpPr>
          <p:cNvPr id="10" name="TextBox 9"/>
          <p:cNvSpPr txBox="1"/>
          <p:nvPr/>
        </p:nvSpPr>
        <p:spPr>
          <a:xfrm>
            <a:off x="1699374" y="2800282"/>
            <a:ext cx="6016391" cy="461665"/>
          </a:xfrm>
          <a:prstGeom prst="rect">
            <a:avLst/>
          </a:prstGeom>
          <a:noFill/>
        </p:spPr>
        <p:txBody>
          <a:bodyPr wrap="square" rtlCol="0">
            <a:spAutoFit/>
          </a:bodyPr>
          <a:lstStyle/>
          <a:p>
            <a:pPr algn="ctr"/>
            <a:r>
              <a:rPr lang="en-GB" sz="2400" b="1" dirty="0" smtClean="0"/>
              <a:t>Physical effects</a:t>
            </a:r>
            <a:endParaRPr lang="en-GB" sz="2400" b="1" dirty="0"/>
          </a:p>
        </p:txBody>
      </p:sp>
      <p:sp>
        <p:nvSpPr>
          <p:cNvPr id="11" name="TextBox 10"/>
          <p:cNvSpPr txBox="1"/>
          <p:nvPr/>
        </p:nvSpPr>
        <p:spPr>
          <a:xfrm>
            <a:off x="9678170" y="6488668"/>
            <a:ext cx="2513830" cy="369332"/>
          </a:xfrm>
          <a:prstGeom prst="rect">
            <a:avLst/>
          </a:prstGeom>
          <a:noFill/>
        </p:spPr>
        <p:txBody>
          <a:bodyPr wrap="none" rtlCol="0">
            <a:spAutoFit/>
          </a:bodyPr>
          <a:lstStyle/>
          <a:p>
            <a:r>
              <a:rPr lang="en-GB" dirty="0" smtClean="0"/>
              <a:t>Facts from dhmo.org</a:t>
            </a:r>
            <a:endParaRPr lang="en-GB" dirty="0"/>
          </a:p>
        </p:txBody>
      </p:sp>
    </p:spTree>
    <p:extLst>
      <p:ext uri="{BB962C8B-B14F-4D97-AF65-F5344CB8AC3E}">
        <p14:creationId xmlns:p14="http://schemas.microsoft.com/office/powerpoint/2010/main" val="3455872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build="p"/>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Food additive, including baby foods &amp; supposedly “all natural” fruit juices</a:t>
            </a:r>
          </a:p>
          <a:p>
            <a:r>
              <a:rPr lang="en-GB" dirty="0" smtClean="0"/>
              <a:t>In bubble bath products marketed to children</a:t>
            </a:r>
          </a:p>
          <a:p>
            <a:r>
              <a:rPr lang="en-GB" dirty="0" smtClean="0"/>
              <a:t>Preservative in fresh produce, including fish and meat</a:t>
            </a:r>
          </a:p>
          <a:p>
            <a:r>
              <a:rPr lang="en-GB" dirty="0" smtClean="0"/>
              <a:t>In shampoos, shaving creams and other bathroom products</a:t>
            </a:r>
          </a:p>
          <a:p>
            <a:r>
              <a:rPr lang="en-GB" dirty="0" smtClean="0"/>
              <a:t>In production of beer by all major breweries</a:t>
            </a:r>
          </a:p>
          <a:p>
            <a:r>
              <a:rPr lang="en-GB" dirty="0" smtClean="0"/>
              <a:t>In the production of Coffee in all major coffee chains</a:t>
            </a:r>
            <a:endParaRPr lang="en-GB" dirty="0"/>
          </a:p>
        </p:txBody>
      </p:sp>
      <p:sp>
        <p:nvSpPr>
          <p:cNvPr id="4" name="TextBox 3"/>
          <p:cNvSpPr txBox="1"/>
          <p:nvPr/>
        </p:nvSpPr>
        <p:spPr>
          <a:xfrm>
            <a:off x="808892" y="5392615"/>
            <a:ext cx="7080739" cy="830997"/>
          </a:xfrm>
          <a:prstGeom prst="rect">
            <a:avLst/>
          </a:prstGeom>
          <a:noFill/>
        </p:spPr>
        <p:txBody>
          <a:bodyPr wrap="square" rtlCol="0">
            <a:spAutoFit/>
          </a:bodyPr>
          <a:lstStyle/>
          <a:p>
            <a:r>
              <a:rPr lang="en-GB" sz="4800" dirty="0" smtClean="0"/>
              <a:t>Where is DHMO used?</a:t>
            </a:r>
            <a:endParaRPr lang="en-GB" sz="4800" dirty="0"/>
          </a:p>
        </p:txBody>
      </p:sp>
      <p:sp>
        <p:nvSpPr>
          <p:cNvPr id="5" name="TextBox 4"/>
          <p:cNvSpPr txBox="1"/>
          <p:nvPr/>
        </p:nvSpPr>
        <p:spPr>
          <a:xfrm>
            <a:off x="9678170" y="6488668"/>
            <a:ext cx="2513830" cy="369332"/>
          </a:xfrm>
          <a:prstGeom prst="rect">
            <a:avLst/>
          </a:prstGeom>
          <a:noFill/>
        </p:spPr>
        <p:txBody>
          <a:bodyPr wrap="none" rtlCol="0">
            <a:spAutoFit/>
          </a:bodyPr>
          <a:lstStyle/>
          <a:p>
            <a:r>
              <a:rPr lang="en-GB" dirty="0" smtClean="0"/>
              <a:t>Facts from dhmo.org</a:t>
            </a:r>
            <a:endParaRPr lang="en-GB" dirty="0"/>
          </a:p>
        </p:txBody>
      </p:sp>
    </p:spTree>
    <p:extLst>
      <p:ext uri="{BB962C8B-B14F-4D97-AF65-F5344CB8AC3E}">
        <p14:creationId xmlns:p14="http://schemas.microsoft.com/office/powerpoint/2010/main" val="245139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5935" y="1131276"/>
            <a:ext cx="8534400" cy="3615267"/>
          </a:xfrm>
        </p:spPr>
        <p:txBody>
          <a:bodyPr/>
          <a:lstStyle/>
          <a:p>
            <a:r>
              <a:rPr lang="en-GB" dirty="0" smtClean="0"/>
              <a:t>Illegal to dispose of DHMO in landfill</a:t>
            </a:r>
          </a:p>
          <a:p>
            <a:r>
              <a:rPr lang="en-GB" dirty="0" smtClean="0"/>
              <a:t>FIA rules strictly regulate it’s use in Formula One</a:t>
            </a:r>
          </a:p>
          <a:p>
            <a:r>
              <a:rPr lang="en-GB" dirty="0" smtClean="0"/>
              <a:t>Some US Defence contractors are raising awareness</a:t>
            </a:r>
          </a:p>
          <a:p>
            <a:r>
              <a:rPr lang="en-GB" dirty="0" smtClean="0"/>
              <a:t>Up to 90% of respondents support bans of DHMO</a:t>
            </a:r>
          </a:p>
          <a:p>
            <a:r>
              <a:rPr lang="en-GB" dirty="0" smtClean="0"/>
              <a:t>Little or no industry regulation or government policy</a:t>
            </a:r>
          </a:p>
          <a:p>
            <a:endParaRPr lang="en-GB" dirty="0" smtClean="0"/>
          </a:p>
          <a:p>
            <a:endParaRPr lang="en-GB" dirty="0" smtClean="0"/>
          </a:p>
          <a:p>
            <a:endParaRPr lang="en-GB" dirty="0"/>
          </a:p>
        </p:txBody>
      </p:sp>
      <p:sp>
        <p:nvSpPr>
          <p:cNvPr id="4" name="TextBox 3"/>
          <p:cNvSpPr txBox="1"/>
          <p:nvPr/>
        </p:nvSpPr>
        <p:spPr>
          <a:xfrm>
            <a:off x="808892" y="5392615"/>
            <a:ext cx="7080739" cy="830997"/>
          </a:xfrm>
          <a:prstGeom prst="rect">
            <a:avLst/>
          </a:prstGeom>
          <a:noFill/>
        </p:spPr>
        <p:txBody>
          <a:bodyPr wrap="square" rtlCol="0">
            <a:spAutoFit/>
          </a:bodyPr>
          <a:lstStyle/>
          <a:p>
            <a:r>
              <a:rPr lang="en-GB" sz="4800" dirty="0" smtClean="0"/>
              <a:t>Regulation of DHMO</a:t>
            </a:r>
            <a:endParaRPr lang="en-GB" sz="4800" dirty="0"/>
          </a:p>
        </p:txBody>
      </p:sp>
      <p:sp>
        <p:nvSpPr>
          <p:cNvPr id="5" name="TextBox 4"/>
          <p:cNvSpPr txBox="1"/>
          <p:nvPr/>
        </p:nvSpPr>
        <p:spPr>
          <a:xfrm>
            <a:off x="9678170" y="6488668"/>
            <a:ext cx="2513830" cy="369332"/>
          </a:xfrm>
          <a:prstGeom prst="rect">
            <a:avLst/>
          </a:prstGeom>
          <a:noFill/>
        </p:spPr>
        <p:txBody>
          <a:bodyPr wrap="none" rtlCol="0">
            <a:spAutoFit/>
          </a:bodyPr>
          <a:lstStyle/>
          <a:p>
            <a:r>
              <a:rPr lang="en-GB" dirty="0" smtClean="0"/>
              <a:t>Facts from dhmo.org</a:t>
            </a:r>
            <a:endParaRPr lang="en-GB" dirty="0"/>
          </a:p>
        </p:txBody>
      </p:sp>
    </p:spTree>
    <p:extLst>
      <p:ext uri="{BB962C8B-B14F-4D97-AF65-F5344CB8AC3E}">
        <p14:creationId xmlns:p14="http://schemas.microsoft.com/office/powerpoint/2010/main" val="3129418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00452E-A881-4CC2-B117-35212EC7A456}"/>
              </a:ext>
            </a:extLst>
          </p:cNvPr>
          <p:cNvSpPr txBox="1"/>
          <p:nvPr/>
        </p:nvSpPr>
        <p:spPr>
          <a:xfrm>
            <a:off x="1026942" y="844062"/>
            <a:ext cx="1026243" cy="1569660"/>
          </a:xfrm>
          <a:prstGeom prst="rect">
            <a:avLst/>
          </a:prstGeom>
          <a:noFill/>
        </p:spPr>
        <p:txBody>
          <a:bodyPr wrap="none" rtlCol="0">
            <a:spAutoFit/>
          </a:bodyPr>
          <a:lstStyle/>
          <a:p>
            <a:r>
              <a:rPr lang="en-GB" sz="9600" dirty="0"/>
              <a:t>H</a:t>
            </a:r>
          </a:p>
        </p:txBody>
      </p:sp>
      <p:sp>
        <p:nvSpPr>
          <p:cNvPr id="6" name="TextBox 5">
            <a:extLst>
              <a:ext uri="{FF2B5EF4-FFF2-40B4-BE49-F238E27FC236}">
                <a16:creationId xmlns:a16="http://schemas.microsoft.com/office/drawing/2014/main" id="{35E15730-ED53-45C5-BF5D-B12EB2C09F96}"/>
              </a:ext>
            </a:extLst>
          </p:cNvPr>
          <p:cNvSpPr txBox="1"/>
          <p:nvPr/>
        </p:nvSpPr>
        <p:spPr>
          <a:xfrm>
            <a:off x="1026942" y="2051539"/>
            <a:ext cx="1026243" cy="1569660"/>
          </a:xfrm>
          <a:prstGeom prst="rect">
            <a:avLst/>
          </a:prstGeom>
          <a:noFill/>
        </p:spPr>
        <p:txBody>
          <a:bodyPr wrap="none" rtlCol="0">
            <a:spAutoFit/>
          </a:bodyPr>
          <a:lstStyle/>
          <a:p>
            <a:r>
              <a:rPr lang="en-GB" sz="9600" dirty="0"/>
              <a:t>H</a:t>
            </a:r>
          </a:p>
        </p:txBody>
      </p:sp>
      <p:sp>
        <p:nvSpPr>
          <p:cNvPr id="7" name="TextBox 6">
            <a:extLst>
              <a:ext uri="{FF2B5EF4-FFF2-40B4-BE49-F238E27FC236}">
                <a16:creationId xmlns:a16="http://schemas.microsoft.com/office/drawing/2014/main" id="{25AF9EC9-4754-475B-BC6C-2924163C3BC2}"/>
              </a:ext>
            </a:extLst>
          </p:cNvPr>
          <p:cNvSpPr txBox="1"/>
          <p:nvPr/>
        </p:nvSpPr>
        <p:spPr>
          <a:xfrm>
            <a:off x="912327" y="3353973"/>
            <a:ext cx="1255472" cy="1569660"/>
          </a:xfrm>
          <a:prstGeom prst="rect">
            <a:avLst/>
          </a:prstGeom>
          <a:noFill/>
        </p:spPr>
        <p:txBody>
          <a:bodyPr wrap="none" rtlCol="0">
            <a:spAutoFit/>
          </a:bodyPr>
          <a:lstStyle/>
          <a:p>
            <a:r>
              <a:rPr lang="en-GB" sz="9600" dirty="0"/>
              <a:t>O</a:t>
            </a:r>
          </a:p>
        </p:txBody>
      </p:sp>
      <p:sp>
        <p:nvSpPr>
          <p:cNvPr id="8" name="TextBox 7">
            <a:extLst>
              <a:ext uri="{FF2B5EF4-FFF2-40B4-BE49-F238E27FC236}">
                <a16:creationId xmlns:a16="http://schemas.microsoft.com/office/drawing/2014/main" id="{FB28642E-B768-40D9-A91A-CFA3E1F8EAF8}"/>
              </a:ext>
            </a:extLst>
          </p:cNvPr>
          <p:cNvSpPr txBox="1"/>
          <p:nvPr/>
        </p:nvSpPr>
        <p:spPr>
          <a:xfrm>
            <a:off x="2053185" y="1274949"/>
            <a:ext cx="2728632" cy="707886"/>
          </a:xfrm>
          <a:prstGeom prst="rect">
            <a:avLst/>
          </a:prstGeom>
          <a:noFill/>
        </p:spPr>
        <p:txBody>
          <a:bodyPr wrap="none" rtlCol="0">
            <a:spAutoFit/>
          </a:bodyPr>
          <a:lstStyle/>
          <a:p>
            <a:r>
              <a:rPr lang="en-GB" sz="4000" dirty="0"/>
              <a:t>YDROGEN</a:t>
            </a:r>
          </a:p>
        </p:txBody>
      </p:sp>
      <p:sp>
        <p:nvSpPr>
          <p:cNvPr id="9" name="TextBox 8">
            <a:extLst>
              <a:ext uri="{FF2B5EF4-FFF2-40B4-BE49-F238E27FC236}">
                <a16:creationId xmlns:a16="http://schemas.microsoft.com/office/drawing/2014/main" id="{994EB0A8-ED60-4824-B885-3219E4973E3A}"/>
              </a:ext>
            </a:extLst>
          </p:cNvPr>
          <p:cNvSpPr txBox="1"/>
          <p:nvPr/>
        </p:nvSpPr>
        <p:spPr>
          <a:xfrm>
            <a:off x="2053185" y="2482426"/>
            <a:ext cx="2728632" cy="707886"/>
          </a:xfrm>
          <a:prstGeom prst="rect">
            <a:avLst/>
          </a:prstGeom>
          <a:noFill/>
        </p:spPr>
        <p:txBody>
          <a:bodyPr wrap="none" rtlCol="0">
            <a:spAutoFit/>
          </a:bodyPr>
          <a:lstStyle/>
          <a:p>
            <a:r>
              <a:rPr lang="en-GB" sz="4000" dirty="0"/>
              <a:t>YDROGEN</a:t>
            </a:r>
          </a:p>
        </p:txBody>
      </p:sp>
      <p:sp>
        <p:nvSpPr>
          <p:cNvPr id="10" name="TextBox 9">
            <a:extLst>
              <a:ext uri="{FF2B5EF4-FFF2-40B4-BE49-F238E27FC236}">
                <a16:creationId xmlns:a16="http://schemas.microsoft.com/office/drawing/2014/main" id="{5A25E5CB-337C-4B9F-B643-BF4EE49D4F81}"/>
              </a:ext>
            </a:extLst>
          </p:cNvPr>
          <p:cNvSpPr txBox="1"/>
          <p:nvPr/>
        </p:nvSpPr>
        <p:spPr>
          <a:xfrm>
            <a:off x="2167799" y="3784860"/>
            <a:ext cx="1903085" cy="707886"/>
          </a:xfrm>
          <a:prstGeom prst="rect">
            <a:avLst/>
          </a:prstGeom>
          <a:noFill/>
        </p:spPr>
        <p:txBody>
          <a:bodyPr wrap="none" rtlCol="0">
            <a:spAutoFit/>
          </a:bodyPr>
          <a:lstStyle/>
          <a:p>
            <a:r>
              <a:rPr lang="en-GB" sz="4000" dirty="0"/>
              <a:t>XYGEN</a:t>
            </a:r>
          </a:p>
        </p:txBody>
      </p:sp>
      <p:sp>
        <p:nvSpPr>
          <p:cNvPr id="11" name="TextBox 10">
            <a:extLst>
              <a:ext uri="{FF2B5EF4-FFF2-40B4-BE49-F238E27FC236}">
                <a16:creationId xmlns:a16="http://schemas.microsoft.com/office/drawing/2014/main" id="{E6FC2E2A-F2B7-4C0F-A48D-3A04362CB096}"/>
              </a:ext>
            </a:extLst>
          </p:cNvPr>
          <p:cNvSpPr txBox="1"/>
          <p:nvPr/>
        </p:nvSpPr>
        <p:spPr>
          <a:xfrm>
            <a:off x="1826600" y="1740188"/>
            <a:ext cx="567784" cy="923330"/>
          </a:xfrm>
          <a:prstGeom prst="rect">
            <a:avLst/>
          </a:prstGeom>
          <a:noFill/>
        </p:spPr>
        <p:txBody>
          <a:bodyPr wrap="none" rtlCol="0">
            <a:spAutoFit/>
          </a:bodyPr>
          <a:lstStyle/>
          <a:p>
            <a:r>
              <a:rPr lang="en-GB" sz="5400" dirty="0"/>
              <a:t>2</a:t>
            </a:r>
          </a:p>
        </p:txBody>
      </p:sp>
      <p:sp>
        <p:nvSpPr>
          <p:cNvPr id="12" name="TextBox 11">
            <a:extLst>
              <a:ext uri="{FF2B5EF4-FFF2-40B4-BE49-F238E27FC236}">
                <a16:creationId xmlns:a16="http://schemas.microsoft.com/office/drawing/2014/main" id="{20C9A6A4-8A06-4980-B20B-50301C74A593}"/>
              </a:ext>
            </a:extLst>
          </p:cNvPr>
          <p:cNvSpPr txBox="1"/>
          <p:nvPr/>
        </p:nvSpPr>
        <p:spPr>
          <a:xfrm>
            <a:off x="4070884" y="2172801"/>
            <a:ext cx="4158511" cy="1569660"/>
          </a:xfrm>
          <a:prstGeom prst="rect">
            <a:avLst/>
          </a:prstGeom>
          <a:noFill/>
        </p:spPr>
        <p:txBody>
          <a:bodyPr wrap="none" rtlCol="0">
            <a:spAutoFit/>
          </a:bodyPr>
          <a:lstStyle/>
          <a:p>
            <a:r>
              <a:rPr lang="en-GB" sz="9600" dirty="0"/>
              <a:t>Water!</a:t>
            </a:r>
          </a:p>
        </p:txBody>
      </p:sp>
      <p:sp>
        <p:nvSpPr>
          <p:cNvPr id="13" name="TextBox 12">
            <a:extLst>
              <a:ext uri="{FF2B5EF4-FFF2-40B4-BE49-F238E27FC236}">
                <a16:creationId xmlns:a16="http://schemas.microsoft.com/office/drawing/2014/main" id="{2CC62B4A-F8E1-4CBC-BB2E-09A26E2C22D0}"/>
              </a:ext>
            </a:extLst>
          </p:cNvPr>
          <p:cNvSpPr txBox="1"/>
          <p:nvPr/>
        </p:nvSpPr>
        <p:spPr>
          <a:xfrm>
            <a:off x="528014" y="5614088"/>
            <a:ext cx="5404043" cy="923330"/>
          </a:xfrm>
          <a:prstGeom prst="rect">
            <a:avLst/>
          </a:prstGeom>
          <a:noFill/>
        </p:spPr>
        <p:txBody>
          <a:bodyPr wrap="none" rtlCol="0">
            <a:spAutoFit/>
          </a:bodyPr>
          <a:lstStyle/>
          <a:p>
            <a:r>
              <a:rPr lang="en-GB" sz="5400" dirty="0"/>
              <a:t>What is DHMO?</a:t>
            </a:r>
          </a:p>
        </p:txBody>
      </p:sp>
    </p:spTree>
    <p:extLst>
      <p:ext uri="{BB962C8B-B14F-4D97-AF65-F5344CB8AC3E}">
        <p14:creationId xmlns:p14="http://schemas.microsoft.com/office/powerpoint/2010/main" val="132118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50"/>
                                  </p:stCondLst>
                                  <p:childTnLst>
                                    <p:set>
                                      <p:cBhvr>
                                        <p:cTn id="9" dur="1" fill="hold">
                                          <p:stCondLst>
                                            <p:cond delay="0"/>
                                          </p:stCondLst>
                                        </p:cTn>
                                        <p:tgtEl>
                                          <p:spTgt spid="8"/>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grpId="0" nodeType="afterEffect">
                                  <p:stCondLst>
                                    <p:cond delay="250"/>
                                  </p:stCondLst>
                                  <p:childTnLst>
                                    <p:set>
                                      <p:cBhvr>
                                        <p:cTn id="15" dur="1" fill="hold">
                                          <p:stCondLst>
                                            <p:cond delay="0"/>
                                          </p:stCondLst>
                                        </p:cTn>
                                        <p:tgtEl>
                                          <p:spTgt spid="9"/>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grpId="0" nodeType="afterEffect">
                                  <p:stCondLst>
                                    <p:cond delay="250"/>
                                  </p:stCondLst>
                                  <p:childTnLst>
                                    <p:set>
                                      <p:cBhvr>
                                        <p:cTn id="18" dur="1" fill="hold">
                                          <p:stCondLst>
                                            <p:cond delay="0"/>
                                          </p:stCondLst>
                                        </p:cTn>
                                        <p:tgtEl>
                                          <p:spTgt spid="7"/>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250"/>
                                  </p:stCondLst>
                                  <p:childTnLst>
                                    <p:set>
                                      <p:cBhvr>
                                        <p:cTn id="21" dur="1" fill="hold">
                                          <p:stCondLst>
                                            <p:cond delay="0"/>
                                          </p:stCondLst>
                                        </p:cTn>
                                        <p:tgtEl>
                                          <p:spTgt spid="10"/>
                                        </p:tgtEl>
                                        <p:attrNameLst>
                                          <p:attrName>style.visibility</p:attrName>
                                        </p:attrNameLst>
                                      </p:cBhvr>
                                      <p:to>
                                        <p:strVal val="visible"/>
                                      </p:to>
                                    </p:set>
                                  </p:childTnLst>
                                </p:cTn>
                              </p:par>
                            </p:childTnLst>
                          </p:cTn>
                        </p:par>
                        <p:par>
                          <p:cTn id="22" fill="hold">
                            <p:stCondLst>
                              <p:cond delay="1250"/>
                            </p:stCondLst>
                            <p:childTnLst>
                              <p:par>
                                <p:cTn id="23" presetID="10" presetClass="exit" presetSubtype="0" fill="hold" grpId="1" nodeType="afterEffect">
                                  <p:stCondLst>
                                    <p:cond delay="0"/>
                                  </p:stCondLst>
                                  <p:childTnLst>
                                    <p:animEffect transition="out" filter="fade">
                                      <p:cBhvr>
                                        <p:cTn id="24" dur="500"/>
                                        <p:tgtEl>
                                          <p:spTgt spid="8"/>
                                        </p:tgtEl>
                                      </p:cBhvr>
                                    </p:animEffect>
                                    <p:set>
                                      <p:cBhvr>
                                        <p:cTn id="25" dur="1" fill="hold">
                                          <p:stCondLst>
                                            <p:cond delay="499"/>
                                          </p:stCondLst>
                                        </p:cTn>
                                        <p:tgtEl>
                                          <p:spTgt spid="8"/>
                                        </p:tgtEl>
                                        <p:attrNameLst>
                                          <p:attrName>style.visibility</p:attrName>
                                        </p:attrNameLst>
                                      </p:cBhvr>
                                      <p:to>
                                        <p:strVal val="hidden"/>
                                      </p:to>
                                    </p:set>
                                  </p:childTnLst>
                                </p:cTn>
                              </p:par>
                            </p:childTnLst>
                          </p:cTn>
                        </p:par>
                        <p:par>
                          <p:cTn id="26" fill="hold">
                            <p:stCondLst>
                              <p:cond delay="1750"/>
                            </p:stCondLst>
                            <p:childTnLst>
                              <p:par>
                                <p:cTn id="27" presetID="10" presetClass="exit" presetSubtype="0" fill="hold" grpId="1" nodeType="afterEffect">
                                  <p:stCondLst>
                                    <p:cond delay="0"/>
                                  </p:stCondLst>
                                  <p:childTnLst>
                                    <p:animEffect transition="out" filter="fade">
                                      <p:cBhvr>
                                        <p:cTn id="28" dur="500"/>
                                        <p:tgtEl>
                                          <p:spTgt spid="9"/>
                                        </p:tgtEl>
                                      </p:cBhvr>
                                    </p:animEffect>
                                    <p:set>
                                      <p:cBhvr>
                                        <p:cTn id="29" dur="1" fill="hold">
                                          <p:stCondLst>
                                            <p:cond delay="499"/>
                                          </p:stCondLst>
                                        </p:cTn>
                                        <p:tgtEl>
                                          <p:spTgt spid="9"/>
                                        </p:tgtEl>
                                        <p:attrNameLst>
                                          <p:attrName>style.visibility</p:attrName>
                                        </p:attrNameLst>
                                      </p:cBhvr>
                                      <p:to>
                                        <p:strVal val="hidden"/>
                                      </p:to>
                                    </p:set>
                                  </p:childTnLst>
                                </p:cTn>
                              </p:par>
                            </p:childTnLst>
                          </p:cTn>
                        </p:par>
                        <p:par>
                          <p:cTn id="30" fill="hold">
                            <p:stCondLst>
                              <p:cond delay="2250"/>
                            </p:stCondLst>
                            <p:childTnLst>
                              <p:par>
                                <p:cTn id="31" presetID="10" presetClass="exit" presetSubtype="0" fill="hold" grpId="1" nodeType="afterEffect">
                                  <p:stCondLst>
                                    <p:cond delay="0"/>
                                  </p:stCondLst>
                                  <p:childTnLst>
                                    <p:animEffect transition="out" filter="fade">
                                      <p:cBhvr>
                                        <p:cTn id="32" dur="500"/>
                                        <p:tgtEl>
                                          <p:spTgt spid="10"/>
                                        </p:tgtEl>
                                      </p:cBhvr>
                                    </p:animEffect>
                                    <p:set>
                                      <p:cBhvr>
                                        <p:cTn id="33" dur="1" fill="hold">
                                          <p:stCondLst>
                                            <p:cond delay="499"/>
                                          </p:stCondLst>
                                        </p:cTn>
                                        <p:tgtEl>
                                          <p:spTgt spid="10"/>
                                        </p:tgtEl>
                                        <p:attrNameLst>
                                          <p:attrName>style.visibility</p:attrName>
                                        </p:attrNameLst>
                                      </p:cBhvr>
                                      <p:to>
                                        <p:strVal val="hidden"/>
                                      </p:to>
                                    </p:set>
                                  </p:childTnLst>
                                </p:cTn>
                              </p:par>
                            </p:childTnLst>
                          </p:cTn>
                        </p:par>
                        <p:par>
                          <p:cTn id="34" fill="hold">
                            <p:stCondLst>
                              <p:cond delay="2750"/>
                            </p:stCondLst>
                            <p:childTnLst>
                              <p:par>
                                <p:cTn id="35" presetID="42" presetClass="path" presetSubtype="0" accel="50000" decel="50000" fill="hold" grpId="1" nodeType="afterEffect">
                                  <p:stCondLst>
                                    <p:cond delay="0"/>
                                  </p:stCondLst>
                                  <p:childTnLst>
                                    <p:animMotion origin="layout" path="M -2.08333E-6 4.07407E-6 L 0.08412 -0.17709 " pathEditMode="relative" rAng="0" ptsTypes="AA">
                                      <p:cBhvr>
                                        <p:cTn id="36" dur="2000" fill="hold"/>
                                        <p:tgtEl>
                                          <p:spTgt spid="6"/>
                                        </p:tgtEl>
                                        <p:attrNameLst>
                                          <p:attrName>ppt_x</p:attrName>
                                          <p:attrName>ppt_y</p:attrName>
                                        </p:attrNameLst>
                                      </p:cBhvr>
                                      <p:rCtr x="4206" y="-8866"/>
                                    </p:animMotion>
                                  </p:childTnLst>
                                </p:cTn>
                              </p:par>
                            </p:childTnLst>
                          </p:cTn>
                        </p:par>
                        <p:par>
                          <p:cTn id="37" fill="hold">
                            <p:stCondLst>
                              <p:cond delay="4750"/>
                            </p:stCondLst>
                            <p:childTnLst>
                              <p:par>
                                <p:cTn id="38" presetID="42" presetClass="path" presetSubtype="0" accel="50000" decel="50000" fill="hold" grpId="2" nodeType="afterEffect">
                                  <p:stCondLst>
                                    <p:cond delay="0"/>
                                  </p:stCondLst>
                                  <p:childTnLst>
                                    <p:animMotion origin="layout" path="M 0.08412 -0.17709 L -2.08333E-6 -0.17709 " pathEditMode="relative" rAng="0" ptsTypes="AA">
                                      <p:cBhvr>
                                        <p:cTn id="39" dur="2000" fill="hold"/>
                                        <p:tgtEl>
                                          <p:spTgt spid="6"/>
                                        </p:tgtEl>
                                        <p:attrNameLst>
                                          <p:attrName>ppt_x</p:attrName>
                                          <p:attrName>ppt_y</p:attrName>
                                        </p:attrNameLst>
                                      </p:cBhvr>
                                      <p:rCtr x="-4206" y="0"/>
                                    </p:animMotion>
                                  </p:childTnLst>
                                </p:cTn>
                              </p:par>
                              <p:par>
                                <p:cTn id="40" presetID="31"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p:cTn id="42" dur="1000" fill="hold"/>
                                        <p:tgtEl>
                                          <p:spTgt spid="11"/>
                                        </p:tgtEl>
                                        <p:attrNameLst>
                                          <p:attrName>ppt_w</p:attrName>
                                        </p:attrNameLst>
                                      </p:cBhvr>
                                      <p:tavLst>
                                        <p:tav tm="0">
                                          <p:val>
                                            <p:fltVal val="0"/>
                                          </p:val>
                                        </p:tav>
                                        <p:tav tm="100000">
                                          <p:val>
                                            <p:strVal val="#ppt_w"/>
                                          </p:val>
                                        </p:tav>
                                      </p:tavLst>
                                    </p:anim>
                                    <p:anim calcmode="lin" valueType="num">
                                      <p:cBhvr>
                                        <p:cTn id="43" dur="1000" fill="hold"/>
                                        <p:tgtEl>
                                          <p:spTgt spid="11"/>
                                        </p:tgtEl>
                                        <p:attrNameLst>
                                          <p:attrName>ppt_h</p:attrName>
                                        </p:attrNameLst>
                                      </p:cBhvr>
                                      <p:tavLst>
                                        <p:tav tm="0">
                                          <p:val>
                                            <p:fltVal val="0"/>
                                          </p:val>
                                        </p:tav>
                                        <p:tav tm="100000">
                                          <p:val>
                                            <p:strVal val="#ppt_h"/>
                                          </p:val>
                                        </p:tav>
                                      </p:tavLst>
                                    </p:anim>
                                    <p:anim calcmode="lin" valueType="num">
                                      <p:cBhvr>
                                        <p:cTn id="44" dur="1000" fill="hold"/>
                                        <p:tgtEl>
                                          <p:spTgt spid="11"/>
                                        </p:tgtEl>
                                        <p:attrNameLst>
                                          <p:attrName>style.rotation</p:attrName>
                                        </p:attrNameLst>
                                      </p:cBhvr>
                                      <p:tavLst>
                                        <p:tav tm="0">
                                          <p:val>
                                            <p:fltVal val="90"/>
                                          </p:val>
                                        </p:tav>
                                        <p:tav tm="100000">
                                          <p:val>
                                            <p:fltVal val="0"/>
                                          </p:val>
                                        </p:tav>
                                      </p:tavLst>
                                    </p:anim>
                                    <p:animEffect transition="in" filter="fade">
                                      <p:cBhvr>
                                        <p:cTn id="45" dur="1000"/>
                                        <p:tgtEl>
                                          <p:spTgt spid="11"/>
                                        </p:tgtEl>
                                      </p:cBhvr>
                                    </p:animEffect>
                                  </p:childTnLst>
                                </p:cTn>
                              </p:par>
                              <p:par>
                                <p:cTn id="46" presetID="42" presetClass="path" presetSubtype="0" accel="50000" decel="50000" fill="hold" grpId="1" nodeType="withEffect">
                                  <p:stCondLst>
                                    <p:cond delay="0"/>
                                  </p:stCondLst>
                                  <p:childTnLst>
                                    <p:animMotion origin="layout" path="M -2.08333E-6 -2.22222E-6 L 0.08412 -0.36713 " pathEditMode="relative" rAng="0" ptsTypes="AA">
                                      <p:cBhvr>
                                        <p:cTn id="47" dur="2000" fill="hold"/>
                                        <p:tgtEl>
                                          <p:spTgt spid="7"/>
                                        </p:tgtEl>
                                        <p:attrNameLst>
                                          <p:attrName>ppt_x</p:attrName>
                                          <p:attrName>ppt_y</p:attrName>
                                        </p:attrNameLst>
                                      </p:cBhvr>
                                      <p:rCtr x="5742" y="-17500"/>
                                    </p:animMotion>
                                  </p:childTnLst>
                                </p:cTn>
                              </p:par>
                            </p:childTnLst>
                          </p:cTn>
                        </p:par>
                      </p:childTnLst>
                    </p:cTn>
                  </p:par>
                  <p:par>
                    <p:cTn id="48" fill="hold">
                      <p:stCondLst>
                        <p:cond delay="indefinite"/>
                      </p:stCondLst>
                      <p:childTnLst>
                        <p:par>
                          <p:cTn id="49" fill="hold">
                            <p:stCondLst>
                              <p:cond delay="0"/>
                            </p:stCondLst>
                            <p:childTnLst>
                              <p:par>
                                <p:cTn id="50" presetID="35"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2000"/>
                                        <p:tgtEl>
                                          <p:spTgt spid="12"/>
                                        </p:tgtEl>
                                      </p:cBhvr>
                                    </p:animEffect>
                                    <p:anim calcmode="lin" valueType="num">
                                      <p:cBhvr>
                                        <p:cTn id="53" dur="2000" fill="hold"/>
                                        <p:tgtEl>
                                          <p:spTgt spid="12"/>
                                        </p:tgtEl>
                                        <p:attrNameLst>
                                          <p:attrName>style.rotation</p:attrName>
                                        </p:attrNameLst>
                                      </p:cBhvr>
                                      <p:tavLst>
                                        <p:tav tm="0">
                                          <p:val>
                                            <p:fltVal val="720"/>
                                          </p:val>
                                        </p:tav>
                                        <p:tav tm="100000">
                                          <p:val>
                                            <p:fltVal val="0"/>
                                          </p:val>
                                        </p:tav>
                                      </p:tavLst>
                                    </p:anim>
                                    <p:anim calcmode="lin" valueType="num">
                                      <p:cBhvr>
                                        <p:cTn id="54" dur="2000" fill="hold"/>
                                        <p:tgtEl>
                                          <p:spTgt spid="12"/>
                                        </p:tgtEl>
                                        <p:attrNameLst>
                                          <p:attrName>ppt_h</p:attrName>
                                        </p:attrNameLst>
                                      </p:cBhvr>
                                      <p:tavLst>
                                        <p:tav tm="0">
                                          <p:val>
                                            <p:fltVal val="0"/>
                                          </p:val>
                                        </p:tav>
                                        <p:tav tm="100000">
                                          <p:val>
                                            <p:strVal val="#ppt_h"/>
                                          </p:val>
                                        </p:tav>
                                      </p:tavLst>
                                    </p:anim>
                                    <p:anim calcmode="lin" valueType="num">
                                      <p:cBhvr>
                                        <p:cTn id="55" dur="2000" fill="hold"/>
                                        <p:tgtEl>
                                          <p:spTgt spid="1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6" grpId="1"/>
      <p:bldP spid="6" grpId="2"/>
      <p:bldP spid="7" grpId="0"/>
      <p:bldP spid="7" grpId="1"/>
      <p:bldP spid="8" grpId="0"/>
      <p:bldP spid="8" grpId="1"/>
      <p:bldP spid="9" grpId="0"/>
      <p:bldP spid="9" grpId="1"/>
      <p:bldP spid="10" grpId="0"/>
      <p:bldP spid="10" grpId="1"/>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8892" y="1586206"/>
            <a:ext cx="8534400" cy="3172408"/>
          </a:xfrm>
        </p:spPr>
        <p:txBody>
          <a:bodyPr/>
          <a:lstStyle/>
          <a:p>
            <a:r>
              <a:rPr lang="en-GB" dirty="0" smtClean="0"/>
              <a:t>State dangers associated with DHMO</a:t>
            </a:r>
          </a:p>
          <a:p>
            <a:r>
              <a:rPr lang="en-GB" dirty="0" smtClean="0"/>
              <a:t>Recognise impacts of “Spin” and “Fake News”</a:t>
            </a:r>
          </a:p>
          <a:p>
            <a:r>
              <a:rPr lang="en-GB" dirty="0" smtClean="0"/>
              <a:t>Give examples of Fact Checking resources</a:t>
            </a:r>
          </a:p>
          <a:p>
            <a:endParaRPr lang="en-GB" dirty="0" smtClean="0"/>
          </a:p>
          <a:p>
            <a:endParaRPr lang="en-GB" dirty="0" smtClean="0"/>
          </a:p>
          <a:p>
            <a:endParaRPr lang="en-GB" dirty="0"/>
          </a:p>
        </p:txBody>
      </p:sp>
      <p:sp>
        <p:nvSpPr>
          <p:cNvPr id="4" name="TextBox 3"/>
          <p:cNvSpPr txBox="1"/>
          <p:nvPr/>
        </p:nvSpPr>
        <p:spPr>
          <a:xfrm>
            <a:off x="808892" y="5392615"/>
            <a:ext cx="7430039" cy="830997"/>
          </a:xfrm>
          <a:prstGeom prst="rect">
            <a:avLst/>
          </a:prstGeom>
          <a:noFill/>
        </p:spPr>
        <p:txBody>
          <a:bodyPr wrap="square" rtlCol="0">
            <a:spAutoFit/>
          </a:bodyPr>
          <a:lstStyle/>
          <a:p>
            <a:r>
              <a:rPr lang="en-GB" sz="4800" dirty="0" smtClean="0"/>
              <a:t>What’s the real danger?</a:t>
            </a:r>
            <a:endParaRPr lang="en-GB" sz="4800" dirty="0"/>
          </a:p>
        </p:txBody>
      </p:sp>
      <p:sp>
        <p:nvSpPr>
          <p:cNvPr id="2" name="TextBox 1"/>
          <p:cNvSpPr txBox="1"/>
          <p:nvPr/>
        </p:nvSpPr>
        <p:spPr>
          <a:xfrm>
            <a:off x="808892" y="536706"/>
            <a:ext cx="6296917" cy="830997"/>
          </a:xfrm>
          <a:prstGeom prst="rect">
            <a:avLst/>
          </a:prstGeom>
          <a:noFill/>
        </p:spPr>
        <p:txBody>
          <a:bodyPr wrap="none" rtlCol="0">
            <a:spAutoFit/>
          </a:bodyPr>
          <a:lstStyle/>
          <a:p>
            <a:r>
              <a:rPr lang="en-GB" sz="4800" dirty="0" smtClean="0"/>
              <a:t>The real objectives :-</a:t>
            </a:r>
            <a:endParaRPr lang="en-GB" sz="4800" dirty="0"/>
          </a:p>
        </p:txBody>
      </p:sp>
    </p:spTree>
    <p:extLst>
      <p:ext uri="{BB962C8B-B14F-4D97-AF65-F5344CB8AC3E}">
        <p14:creationId xmlns:p14="http://schemas.microsoft.com/office/powerpoint/2010/main" val="301699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845" y="110361"/>
            <a:ext cx="9944478" cy="6629652"/>
          </a:xfrm>
          <a:prstGeom prst="rect">
            <a:avLst/>
          </a:prstGeom>
        </p:spPr>
      </p:pic>
    </p:spTree>
    <p:extLst>
      <p:ext uri="{BB962C8B-B14F-4D97-AF65-F5344CB8AC3E}">
        <p14:creationId xmlns:p14="http://schemas.microsoft.com/office/powerpoint/2010/main" val="25292656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8788" y="587440"/>
            <a:ext cx="10058400" cy="5263896"/>
          </a:xfrm>
          <a:prstGeom prst="rect">
            <a:avLst/>
          </a:prstGeom>
        </p:spPr>
      </p:pic>
    </p:spTree>
    <p:extLst>
      <p:ext uri="{BB962C8B-B14F-4D97-AF65-F5344CB8AC3E}">
        <p14:creationId xmlns:p14="http://schemas.microsoft.com/office/powerpoint/2010/main" val="38501223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570" y="135181"/>
            <a:ext cx="8087092" cy="6563279"/>
          </a:xfrm>
          <a:prstGeom prst="rect">
            <a:avLst/>
          </a:prstGeom>
        </p:spPr>
      </p:pic>
    </p:spTree>
    <p:extLst>
      <p:ext uri="{BB962C8B-B14F-4D97-AF65-F5344CB8AC3E}">
        <p14:creationId xmlns:p14="http://schemas.microsoft.com/office/powerpoint/2010/main" val="28880297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8891" y="1586206"/>
            <a:ext cx="11196295" cy="3172408"/>
          </a:xfrm>
        </p:spPr>
        <p:txBody>
          <a:bodyPr>
            <a:normAutofit/>
          </a:bodyPr>
          <a:lstStyle/>
          <a:p>
            <a:r>
              <a:rPr lang="en-GB" sz="3600" dirty="0" smtClean="0"/>
              <a:t>Has it been reported elsewhere?</a:t>
            </a:r>
          </a:p>
          <a:p>
            <a:r>
              <a:rPr lang="en-GB" sz="3600" dirty="0" smtClean="0"/>
              <a:t>Have you heard of the organisation publishing?</a:t>
            </a:r>
          </a:p>
          <a:p>
            <a:r>
              <a:rPr lang="en-GB" sz="3600" dirty="0" smtClean="0"/>
              <a:t>Does the website look genuine?</a:t>
            </a:r>
          </a:p>
          <a:p>
            <a:r>
              <a:rPr lang="en-GB" sz="3600" dirty="0" smtClean="0"/>
              <a:t>Does it look normal / believable?</a:t>
            </a:r>
          </a:p>
          <a:p>
            <a:endParaRPr lang="en-GB" sz="3600" dirty="0" smtClean="0"/>
          </a:p>
          <a:p>
            <a:endParaRPr lang="en-GB" dirty="0"/>
          </a:p>
        </p:txBody>
      </p:sp>
      <p:sp>
        <p:nvSpPr>
          <p:cNvPr id="4" name="TextBox 3"/>
          <p:cNvSpPr txBox="1"/>
          <p:nvPr/>
        </p:nvSpPr>
        <p:spPr>
          <a:xfrm>
            <a:off x="808892" y="5392615"/>
            <a:ext cx="8748063" cy="830997"/>
          </a:xfrm>
          <a:prstGeom prst="rect">
            <a:avLst/>
          </a:prstGeom>
          <a:noFill/>
        </p:spPr>
        <p:txBody>
          <a:bodyPr wrap="square" rtlCol="0">
            <a:spAutoFit/>
          </a:bodyPr>
          <a:lstStyle/>
          <a:p>
            <a:r>
              <a:rPr lang="en-GB" sz="4800" dirty="0" smtClean="0"/>
              <a:t>How do we spot fake news?</a:t>
            </a:r>
            <a:endParaRPr lang="en-GB" sz="4800" dirty="0"/>
          </a:p>
        </p:txBody>
      </p:sp>
    </p:spTree>
    <p:extLst>
      <p:ext uri="{BB962C8B-B14F-4D97-AF65-F5344CB8AC3E}">
        <p14:creationId xmlns:p14="http://schemas.microsoft.com/office/powerpoint/2010/main" val="408527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8892" y="1586206"/>
            <a:ext cx="8534400" cy="3172408"/>
          </a:xfrm>
        </p:spPr>
        <p:txBody>
          <a:bodyPr>
            <a:normAutofit fontScale="92500" lnSpcReduction="10000"/>
          </a:bodyPr>
          <a:lstStyle/>
          <a:p>
            <a:r>
              <a:rPr lang="en-GB" sz="3600" dirty="0" smtClean="0"/>
              <a:t>fullfact.org  (UK Based)</a:t>
            </a:r>
          </a:p>
          <a:p>
            <a:r>
              <a:rPr lang="en-GB" sz="3600" dirty="0"/>
              <a:t>s</a:t>
            </a:r>
            <a:r>
              <a:rPr lang="en-GB" sz="3600" dirty="0" smtClean="0"/>
              <a:t>nopes.com</a:t>
            </a:r>
          </a:p>
          <a:p>
            <a:r>
              <a:rPr lang="en-GB" sz="3600" dirty="0"/>
              <a:t>f</a:t>
            </a:r>
            <a:r>
              <a:rPr lang="en-GB" sz="3600" dirty="0" smtClean="0"/>
              <a:t>actcheck.org</a:t>
            </a:r>
          </a:p>
          <a:p>
            <a:r>
              <a:rPr lang="en-GB" sz="3600" dirty="0" smtClean="0"/>
              <a:t>hoaxslayer.net</a:t>
            </a:r>
            <a:endParaRPr lang="en-GB" sz="3600" dirty="0"/>
          </a:p>
          <a:p>
            <a:r>
              <a:rPr lang="en-GB" sz="3600" dirty="0" smtClean="0"/>
              <a:t>Wikipedia ?</a:t>
            </a:r>
          </a:p>
          <a:p>
            <a:endParaRPr lang="en-GB" dirty="0"/>
          </a:p>
        </p:txBody>
      </p:sp>
      <p:sp>
        <p:nvSpPr>
          <p:cNvPr id="4" name="TextBox 3"/>
          <p:cNvSpPr txBox="1"/>
          <p:nvPr/>
        </p:nvSpPr>
        <p:spPr>
          <a:xfrm>
            <a:off x="808892" y="5392615"/>
            <a:ext cx="7430039" cy="830997"/>
          </a:xfrm>
          <a:prstGeom prst="rect">
            <a:avLst/>
          </a:prstGeom>
          <a:noFill/>
        </p:spPr>
        <p:txBody>
          <a:bodyPr wrap="square" rtlCol="0">
            <a:spAutoFit/>
          </a:bodyPr>
          <a:lstStyle/>
          <a:p>
            <a:r>
              <a:rPr lang="en-GB" sz="4800" dirty="0" smtClean="0"/>
              <a:t>How do we fact check?</a:t>
            </a:r>
            <a:endParaRPr lang="en-GB" sz="4800" dirty="0"/>
          </a:p>
        </p:txBody>
      </p:sp>
    </p:spTree>
    <p:extLst>
      <p:ext uri="{BB962C8B-B14F-4D97-AF65-F5344CB8AC3E}">
        <p14:creationId xmlns:p14="http://schemas.microsoft.com/office/powerpoint/2010/main" val="284406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4591" y="0"/>
            <a:ext cx="7722817" cy="6858000"/>
          </a:xfrm>
          <a:prstGeom prst="rect">
            <a:avLst/>
          </a:prstGeom>
        </p:spPr>
      </p:pic>
    </p:spTree>
    <p:extLst>
      <p:ext uri="{BB962C8B-B14F-4D97-AF65-F5344CB8AC3E}">
        <p14:creationId xmlns:p14="http://schemas.microsoft.com/office/powerpoint/2010/main" val="3820442649"/>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563</TotalTime>
  <Words>770</Words>
  <Application>Microsoft Office PowerPoint</Application>
  <PresentationFormat>Widescreen</PresentationFormat>
  <Paragraphs>128</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Century Gothic</vt:lpstr>
      <vt:lpstr>Microsoft Sans Serif</vt:lpstr>
      <vt:lpstr>Wingdings</vt:lpstr>
      <vt:lpstr>Wingdings 3</vt:lpstr>
      <vt:lpstr>Slice</vt:lpstr>
      <vt:lpstr>The real dangers of dhmo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Hallihan,Piers swp5308</dc:creator>
  <cp:lastModifiedBy>Hallihan,Piers swp5308</cp:lastModifiedBy>
  <cp:revision>48</cp:revision>
  <cp:lastPrinted>2019-11-18T10:02:29Z</cp:lastPrinted>
  <dcterms:created xsi:type="dcterms:W3CDTF">2019-10-10T09:08:12Z</dcterms:created>
  <dcterms:modified xsi:type="dcterms:W3CDTF">2019-11-18T10:02:41Z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348d6ccc-ac45-4def-9f50-59aa5475c619</vt:lpwstr>
  </property>
  <property fmtid="{D5CDD505-2E9C-101B-9397-08002B2CF9AE}" pid="3" name="Classification">
    <vt:lpwstr>OFFICIAL</vt:lpwstr>
  </property>
  <property fmtid="{D5CDD505-2E9C-101B-9397-08002B2CF9AE}" pid="4" name="Visibility">
    <vt:lpwstr>NOT VISIBLE</vt:lpwstr>
  </property>
</Properties>
</file>