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3.xml" ContentType="application/vnd.openxmlformats-officedocument.theme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76" r:id="rId5"/>
    <p:sldMasterId id="2147483678" r:id="rId6"/>
    <p:sldMasterId id="2147483680" r:id="rId7"/>
    <p:sldMasterId id="2147483682" r:id="rId8"/>
  </p:sldMasterIdLst>
  <p:notesMasterIdLst>
    <p:notesMasterId r:id="rId17"/>
  </p:notesMasterIdLst>
  <p:sldIdLst>
    <p:sldId id="292" r:id="rId9"/>
    <p:sldId id="294" r:id="rId10"/>
    <p:sldId id="295" r:id="rId11"/>
    <p:sldId id="1165" r:id="rId12"/>
    <p:sldId id="1091" r:id="rId13"/>
    <p:sldId id="1116" r:id="rId14"/>
    <p:sldId id="1180" r:id="rId15"/>
    <p:sldId id="405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3" autoAdjust="0"/>
    <p:restoredTop sz="86741" autoAdjust="0"/>
  </p:normalViewPr>
  <p:slideViewPr>
    <p:cSldViewPr snapToGrid="0">
      <p:cViewPr varScale="1">
        <p:scale>
          <a:sx n="64" d="100"/>
          <a:sy n="64" d="100"/>
        </p:scale>
        <p:origin x="70" y="22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5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4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10" Type="http://schemas.openxmlformats.org/officeDocument/2006/relationships/slide" Target="slides/slide2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nyaradzi Nicholas Murira" userId="6ab3fae5-94bd-47ef-9f25-6c1f645127cf" providerId="ADAL" clId="{BBAD60DF-75FC-47FB-864F-62F5392E6509}"/>
    <pc:docChg chg="custSel modSld">
      <pc:chgData name="Munyaradzi Nicholas Murira" userId="6ab3fae5-94bd-47ef-9f25-6c1f645127cf" providerId="ADAL" clId="{BBAD60DF-75FC-47FB-864F-62F5392E6509}" dt="2026-01-29T12:57:37.776" v="247" actId="14100"/>
      <pc:docMkLst>
        <pc:docMk/>
      </pc:docMkLst>
      <pc:sldChg chg="modSp mod">
        <pc:chgData name="Munyaradzi Nicholas Murira" userId="6ab3fae5-94bd-47ef-9f25-6c1f645127cf" providerId="ADAL" clId="{BBAD60DF-75FC-47FB-864F-62F5392E6509}" dt="2026-01-27T07:38:10.289" v="239" actId="20577"/>
        <pc:sldMkLst>
          <pc:docMk/>
          <pc:sldMk cId="3229398234" sldId="295"/>
        </pc:sldMkLst>
        <pc:spChg chg="mod">
          <ac:chgData name="Munyaradzi Nicholas Murira" userId="6ab3fae5-94bd-47ef-9f25-6c1f645127cf" providerId="ADAL" clId="{BBAD60DF-75FC-47FB-864F-62F5392E6509}" dt="2026-01-27T07:38:10.289" v="239" actId="20577"/>
          <ac:spMkLst>
            <pc:docMk/>
            <pc:sldMk cId="3229398234" sldId="295"/>
            <ac:spMk id="4" creationId="{00000000-0000-0000-0000-000000000000}"/>
          </ac:spMkLst>
        </pc:spChg>
        <pc:spChg chg="mod">
          <ac:chgData name="Munyaradzi Nicholas Murira" userId="6ab3fae5-94bd-47ef-9f25-6c1f645127cf" providerId="ADAL" clId="{BBAD60DF-75FC-47FB-864F-62F5392E6509}" dt="2026-01-27T07:16:19.218" v="176" actId="6549"/>
          <ac:spMkLst>
            <pc:docMk/>
            <pc:sldMk cId="3229398234" sldId="295"/>
            <ac:spMk id="6" creationId="{3FB78745-3ADB-471E-BE5B-B948A3D845D5}"/>
          </ac:spMkLst>
        </pc:spChg>
      </pc:sldChg>
      <pc:sldChg chg="addSp delSp modSp mod">
        <pc:chgData name="Munyaradzi Nicholas Murira" userId="6ab3fae5-94bd-47ef-9f25-6c1f645127cf" providerId="ADAL" clId="{BBAD60DF-75FC-47FB-864F-62F5392E6509}" dt="2026-01-29T12:57:37.776" v="247" actId="14100"/>
        <pc:sldMkLst>
          <pc:docMk/>
          <pc:sldMk cId="3203328640" sldId="1091"/>
        </pc:sldMkLst>
        <pc:picChg chg="add del mod">
          <ac:chgData name="Munyaradzi Nicholas Murira" userId="6ab3fae5-94bd-47ef-9f25-6c1f645127cf" providerId="ADAL" clId="{BBAD60DF-75FC-47FB-864F-62F5392E6509}" dt="2026-01-29T12:56:46.606" v="245" actId="478"/>
          <ac:picMkLst>
            <pc:docMk/>
            <pc:sldMk cId="3203328640" sldId="1091"/>
            <ac:picMk id="5" creationId="{CE984E5F-5113-1538-080B-547B71699DB9}"/>
          </ac:picMkLst>
        </pc:picChg>
        <pc:picChg chg="add mod">
          <ac:chgData name="Munyaradzi Nicholas Murira" userId="6ab3fae5-94bd-47ef-9f25-6c1f645127cf" providerId="ADAL" clId="{BBAD60DF-75FC-47FB-864F-62F5392E6509}" dt="2026-01-29T12:57:37.776" v="247" actId="14100"/>
          <ac:picMkLst>
            <pc:docMk/>
            <pc:sldMk cId="3203328640" sldId="1091"/>
            <ac:picMk id="6" creationId="{1F728BF9-97FD-9378-7243-AF038F1A458A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16579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05920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89990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382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5" y="1797052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117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934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6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329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4" r:id="rId2"/>
    <p:sldLayoutId id="2147483685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mailto:m.murira@uwtsd.ac.uk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6145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</a:t>
            </a:r>
          </a:p>
          <a:p>
            <a:endParaRPr lang="en-GB" sz="2400" b="1" i="1" dirty="0"/>
          </a:p>
          <a:p>
            <a:r>
              <a:rPr lang="en-GB" sz="2400" b="1" i="1" dirty="0"/>
              <a:t>Module Name: </a:t>
            </a:r>
            <a:r>
              <a:rPr lang="en-US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Networks and Cyber Security Essentials</a:t>
            </a:r>
            <a:endParaRPr lang="en-GB" b="1" i="1" dirty="0"/>
          </a:p>
          <a:p>
            <a:r>
              <a:rPr lang="en-GB" sz="2400" b="1" i="1" dirty="0"/>
              <a:t>Module Code: ACCA4024</a:t>
            </a:r>
            <a:br>
              <a:rPr lang="en-GB" sz="2400" i="1" dirty="0"/>
            </a:br>
            <a:endParaRPr lang="en-GB" sz="2400" i="1" dirty="0"/>
          </a:p>
          <a:p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604000" y="1694915"/>
            <a:ext cx="5152571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br>
              <a:rPr lang="en-GB" dirty="0"/>
            </a:br>
            <a:endParaRPr lang="en-GB" dirty="0"/>
          </a:p>
          <a:p>
            <a:r>
              <a:rPr lang="en-GB" dirty="0"/>
              <a:t>Mr. Munyaradzi Nicholas Murira </a:t>
            </a:r>
          </a:p>
          <a:p>
            <a:r>
              <a:rPr lang="en-GB" dirty="0"/>
              <a:t>Munya</a:t>
            </a:r>
          </a:p>
          <a:p>
            <a:r>
              <a:rPr lang="en-GB" dirty="0">
                <a:hlinkClick r:id="rId2"/>
              </a:rPr>
              <a:t>m.murira@uwtsd.ac.uk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Tuesday: 11:00am – 1.00pm : Lectures (IQ 310)</a:t>
            </a:r>
          </a:p>
          <a:p>
            <a:endParaRPr lang="en-GB" dirty="0"/>
          </a:p>
          <a:p>
            <a:r>
              <a:rPr lang="en-GB" dirty="0"/>
              <a:t>  Tuesdays/Thursday/Friday : Tutorials (IQ 205)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9558" y="202158"/>
            <a:ext cx="707013" cy="69939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Rectangle 2"/>
          <p:cNvSpPr/>
          <p:nvPr/>
        </p:nvSpPr>
        <p:spPr>
          <a:xfrm>
            <a:off x="211534" y="1429843"/>
            <a:ext cx="567099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Module Lecturers</a:t>
            </a:r>
          </a:p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endParaRPr lang="en-GB" sz="2000" b="1" i="1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B78745-3ADB-471E-BE5B-B948A3D845D5}"/>
              </a:ext>
            </a:extLst>
          </p:cNvPr>
          <p:cNvSpPr/>
          <p:nvPr/>
        </p:nvSpPr>
        <p:spPr>
          <a:xfrm>
            <a:off x="211533" y="2433579"/>
            <a:ext cx="5670997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Module Information</a:t>
            </a:r>
          </a:p>
          <a:p>
            <a:pPr>
              <a:tabLst>
                <a:tab pos="4308475" algn="l"/>
                <a:tab pos="4391025" algn="l"/>
              </a:tabLst>
            </a:pPr>
            <a:endParaRPr lang="en-GB" sz="2000" b="1" i="1" dirty="0">
              <a:solidFill>
                <a:srgbClr val="E0BC4C"/>
              </a:solidFill>
            </a:endParaRP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Lectures and Tutorials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Assessments: Two Components 50% &amp; 50 % Weightage 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98CC976A-A73A-E9EE-E427-2CF4F4202F1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9632423"/>
              </p:ext>
            </p:extLst>
          </p:nvPr>
        </p:nvGraphicFramePr>
        <p:xfrm>
          <a:off x="7127540" y="1003298"/>
          <a:ext cx="4323480" cy="100417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323480">
                  <a:extLst>
                    <a:ext uri="{9D8B030D-6E8A-4147-A177-3AD203B41FA5}">
                      <a16:colId xmlns:a16="http://schemas.microsoft.com/office/drawing/2014/main" val="867228752"/>
                    </a:ext>
                  </a:extLst>
                </a:gridCol>
              </a:tblGrid>
              <a:tr h="1004177"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</a:tabLst>
                      </a:pPr>
                      <a:r>
                        <a:rPr lang="en-US" sz="2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Networks and Cyber Security Essentials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133496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29398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7C42E-044A-49B6-BA44-3A5245E5BB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4043"/>
            <a:ext cx="4558204" cy="737310"/>
          </a:xfrm>
        </p:spPr>
        <p:txBody>
          <a:bodyPr>
            <a:normAutofit/>
          </a:bodyPr>
          <a:lstStyle/>
          <a:p>
            <a:r>
              <a:rPr lang="en-GB" sz="2800" dirty="0"/>
              <a:t>Reading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6C8E72-9D69-4A46-A3EB-A48DCBB93B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569" y="821353"/>
            <a:ext cx="4312635" cy="3269064"/>
          </a:xfrm>
        </p:spPr>
        <p:txBody>
          <a:bodyPr>
            <a:norm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GB" sz="1800" dirty="0"/>
              <a:t>Cisco Networking Academy Course Enrolment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GB" sz="1800" dirty="0"/>
              <a:t> Enrolled for CCNA –Intro to Packet Tracer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41AFCD1-4392-0C02-D3D0-F2CA81C1A2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3688" y="1637946"/>
            <a:ext cx="6382303" cy="3029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03714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8"/>
            <a:ext cx="6702251" cy="549130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accent1">
                    <a:lumMod val="50000"/>
                  </a:schemeClr>
                </a:solidFill>
              </a:rPr>
              <a:t>Topics to cover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673240"/>
            <a:ext cx="11394989" cy="4665168"/>
          </a:xfrm>
        </p:spPr>
        <p:txBody>
          <a:bodyPr/>
          <a:lstStyle/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Advanced routing protocols, distance vector and link state routing protocols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OSPF – single and multi-area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Network design and management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Network security concepts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Access control lists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Network Address Translation for IPv4 &amp; IPv6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Virtual Private Networks and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IPSec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concepts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Network QoS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Network virtualisation and automation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 algn="l"/>
            <a:endParaRPr lang="en-GB" sz="2400" dirty="0">
              <a:solidFill>
                <a:schemeClr val="accent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728BF9-97FD-9378-7243-AF038F1A45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9768" y="618881"/>
            <a:ext cx="8610820" cy="51525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3328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AF73ADC6-961E-4C33-468F-5D1521A02E4F}"/>
              </a:ext>
            </a:extLst>
          </p:cNvPr>
          <p:cNvSpPr txBox="1">
            <a:spLocks/>
          </p:cNvSpPr>
          <p:nvPr/>
        </p:nvSpPr>
        <p:spPr bwMode="auto">
          <a:xfrm>
            <a:off x="150322" y="145160"/>
            <a:ext cx="5295015" cy="8566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rgbClr val="004C69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dirty="0">
                <a:solidFill>
                  <a:schemeClr val="tx1"/>
                </a:solidFill>
              </a:rPr>
              <a:t>Assessments </a:t>
            </a:r>
            <a:endParaRPr lang="en-US" sz="5400" i="1" dirty="0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979D5F8-DA07-F346-5605-4C398C9DECC4}"/>
              </a:ext>
            </a:extLst>
          </p:cNvPr>
          <p:cNvSpPr/>
          <p:nvPr/>
        </p:nvSpPr>
        <p:spPr>
          <a:xfrm>
            <a:off x="150323" y="1166894"/>
            <a:ext cx="11808796" cy="411916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lvl="0" indent="-342900" algn="just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 provide the students with an understanding of the key concepts and fundamentals of data communications, computer networks and security of data and devices in a network.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GB" sz="2400" b="1" dirty="0"/>
              <a:t>LEARNING OUTCOMES </a:t>
            </a: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GB" sz="2400" dirty="0"/>
              <a:t>Upon the successful completion of this module, the student should be able to: </a:t>
            </a:r>
          </a:p>
          <a:p>
            <a:pPr marL="342900" lvl="0" indent="-342900" algn="just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Develop fundamental understanding of network basics in terms of architecture, devices, application and protocols.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Demonstrate systematic understanding of security policies and measures to mitigate internal and external attacks and threats in a network.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 algn="just">
              <a:lnSpc>
                <a:spcPct val="90000"/>
              </a:lnSpc>
              <a:spcAft>
                <a:spcPts val="600"/>
              </a:spcAft>
            </a:pPr>
            <a:endParaRPr lang="en-GB" sz="24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3516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AF73ADC6-961E-4C33-468F-5D1521A02E4F}"/>
              </a:ext>
            </a:extLst>
          </p:cNvPr>
          <p:cNvSpPr txBox="1">
            <a:spLocks/>
          </p:cNvSpPr>
          <p:nvPr/>
        </p:nvSpPr>
        <p:spPr bwMode="auto">
          <a:xfrm>
            <a:off x="150322" y="145160"/>
            <a:ext cx="5295015" cy="8566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rgbClr val="004C69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dirty="0">
                <a:solidFill>
                  <a:schemeClr val="tx1"/>
                </a:solidFill>
              </a:rPr>
              <a:t>Assessments </a:t>
            </a:r>
            <a:endParaRPr lang="en-US" sz="5400" i="1" dirty="0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D5BA963-9F0E-87AB-B9D9-A703EDA9E4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395" y="1147675"/>
            <a:ext cx="10216163" cy="4131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51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017083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341C0C2-F5F1-4B28-B166-BFFEC8B89FE5}">
  <ds:schemaRefs>
    <ds:schemaRef ds:uri="http://purl.org/dc/terms/"/>
    <ds:schemaRef ds:uri="9902240c-f584-4322-946e-7b0be23bca91"/>
    <ds:schemaRef ds:uri="http://purl.org/dc/dcmitype/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235</Words>
  <Application>Microsoft Office PowerPoint</Application>
  <PresentationFormat>Widescreen</PresentationFormat>
  <Paragraphs>51</Paragraphs>
  <Slides>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8</vt:i4>
      </vt:variant>
    </vt:vector>
  </HeadingPairs>
  <TitlesOfParts>
    <vt:vector size="20" baseType="lpstr">
      <vt:lpstr>Arial</vt:lpstr>
      <vt:lpstr>Calibri</vt:lpstr>
      <vt:lpstr>Calibri Light</vt:lpstr>
      <vt:lpstr>Courier New</vt:lpstr>
      <vt:lpstr>Symbol</vt:lpstr>
      <vt:lpstr>Times New Roman</vt:lpstr>
      <vt:lpstr>Wingdings</vt:lpstr>
      <vt:lpstr>UWTSD 200 Holding Page</vt:lpstr>
      <vt:lpstr>UWTSD 200_Title Page</vt:lpstr>
      <vt:lpstr>UWTSD 200_Text 1</vt:lpstr>
      <vt:lpstr>UWTSD 200_Title Page 2</vt:lpstr>
      <vt:lpstr>UWTSD 200_Subtitle 4</vt:lpstr>
      <vt:lpstr>PowerPoint Presentation</vt:lpstr>
      <vt:lpstr>PowerPoint Presentation</vt:lpstr>
      <vt:lpstr>PowerPoint Presentation</vt:lpstr>
      <vt:lpstr>Reading List</vt:lpstr>
      <vt:lpstr>Topics to cover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Munyaradzi Nicholas Murira</cp:lastModifiedBy>
  <cp:revision>56</cp:revision>
  <dcterms:created xsi:type="dcterms:W3CDTF">2021-03-05T06:07:01Z</dcterms:created>
  <dcterms:modified xsi:type="dcterms:W3CDTF">2026-01-29T12:57:41Z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