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319" r:id="rId3"/>
    <p:sldId id="320" r:id="rId4"/>
    <p:sldId id="511" r:id="rId5"/>
    <p:sldId id="321" r:id="rId6"/>
    <p:sldId id="322" r:id="rId7"/>
    <p:sldId id="323" r:id="rId8"/>
    <p:sldId id="487" r:id="rId9"/>
    <p:sldId id="324" r:id="rId10"/>
    <p:sldId id="325" r:id="rId11"/>
    <p:sldId id="326" r:id="rId12"/>
    <p:sldId id="327" r:id="rId13"/>
    <p:sldId id="331" r:id="rId14"/>
    <p:sldId id="330" r:id="rId15"/>
    <p:sldId id="349" r:id="rId16"/>
    <p:sldId id="350" r:id="rId17"/>
    <p:sldId id="335" r:id="rId18"/>
    <p:sldId id="512" r:id="rId19"/>
    <p:sldId id="509" r:id="rId20"/>
    <p:sldId id="376" r:id="rId21"/>
    <p:sldId id="294" r:id="rId22"/>
    <p:sldId id="379" r:id="rId23"/>
    <p:sldId id="288" r:id="rId24"/>
    <p:sldId id="265" r:id="rId25"/>
    <p:sldId id="385" r:id="rId26"/>
    <p:sldId id="291" r:id="rId27"/>
    <p:sldId id="337" r:id="rId28"/>
    <p:sldId id="307" r:id="rId29"/>
    <p:sldId id="510" r:id="rId30"/>
    <p:sldId id="318" r:id="rId31"/>
    <p:sldId id="34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61692" autoAdjust="0"/>
  </p:normalViewPr>
  <p:slideViewPr>
    <p:cSldViewPr snapToGrid="0">
      <p:cViewPr varScale="1">
        <p:scale>
          <a:sx n="45" d="100"/>
          <a:sy n="45" d="100"/>
        </p:scale>
        <p:origin x="1704" y="48"/>
      </p:cViewPr>
      <p:guideLst/>
    </p:cSldViewPr>
  </p:slideViewPr>
  <p:notesTextViewPr>
    <p:cViewPr>
      <p:scale>
        <a:sx n="3" d="2"/>
        <a:sy n="3" d="2"/>
      </p:scale>
      <p:origin x="0" y="-9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11/02/2021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mindtools.com/pages/article/newTMM_15.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a:t>
            </a:fld>
            <a:endParaRPr lang="en-GB"/>
          </a:p>
        </p:txBody>
      </p:sp>
    </p:spTree>
    <p:extLst>
      <p:ext uri="{BB962C8B-B14F-4D97-AF65-F5344CB8AC3E}">
        <p14:creationId xmlns:p14="http://schemas.microsoft.com/office/powerpoint/2010/main" val="1085083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a:t>
            </a:fld>
            <a:endParaRPr lang="en-GB"/>
          </a:p>
        </p:txBody>
      </p:sp>
    </p:spTree>
    <p:extLst>
      <p:ext uri="{BB962C8B-B14F-4D97-AF65-F5344CB8AC3E}">
        <p14:creationId xmlns:p14="http://schemas.microsoft.com/office/powerpoint/2010/main" val="3948360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3</a:t>
            </a:fld>
            <a:endParaRPr lang="en-GB"/>
          </a:p>
        </p:txBody>
      </p:sp>
    </p:spTree>
    <p:extLst>
      <p:ext uri="{BB962C8B-B14F-4D97-AF65-F5344CB8AC3E}">
        <p14:creationId xmlns:p14="http://schemas.microsoft.com/office/powerpoint/2010/main" val="1082974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very broadly</a:t>
            </a:r>
            <a:r>
              <a:rPr lang="en-GB" baseline="0" dirty="0" smtClean="0"/>
              <a:t> –these are the learning objectives. </a:t>
            </a:r>
          </a:p>
          <a:p>
            <a:endParaRPr lang="en-GB" baseline="0" dirty="0" smtClean="0"/>
          </a:p>
          <a:p>
            <a:r>
              <a:rPr lang="en-GB" dirty="0" smtClean="0"/>
              <a:t>So thinking</a:t>
            </a:r>
            <a:r>
              <a:rPr lang="en-GB" baseline="0" dirty="0" smtClean="0"/>
              <a:t> to the</a:t>
            </a:r>
            <a:r>
              <a:rPr lang="en-GB" dirty="0" smtClean="0"/>
              <a:t> “On</a:t>
            </a:r>
            <a:r>
              <a:rPr lang="en-GB" baseline="0" dirty="0" smtClean="0"/>
              <a:t> the job training” element of the assessment for the last workshop – you can draw from this hopefully some ideas around what already exists in your organisation, maybe perhaps attended a formal coaching session or observed a mentoring session etc. Or if you were already familiar with the organisational approach to some extent, have evaluated whether a review is needed.  </a:t>
            </a:r>
          </a:p>
          <a:p>
            <a:endParaRPr lang="en-GB" baseline="0" dirty="0" smtClean="0"/>
          </a:p>
          <a:p>
            <a:r>
              <a:rPr lang="en-GB" baseline="0" dirty="0" smtClean="0"/>
              <a:t>You may therefore have already through this piece of work begun looking at policies and procedures, and made notes on whether this ties in with current trends.</a:t>
            </a:r>
          </a:p>
          <a:p>
            <a:endParaRPr lang="en-GB" baseline="0" dirty="0" smtClean="0"/>
          </a:p>
          <a:p>
            <a:r>
              <a:rPr lang="en-GB" baseline="0" dirty="0" smtClean="0"/>
              <a:t>And you will have looked at your own development needs in this area in discussion with your Line Manager. There are cross cutting threads here into this workshops assignment, which should certainly help you along.    </a:t>
            </a:r>
          </a:p>
          <a:p>
            <a:endParaRPr lang="en-GB" dirty="0" smtClean="0"/>
          </a:p>
          <a:p>
            <a:r>
              <a:rPr lang="en-GB" dirty="0" smtClean="0"/>
              <a:t>Time for reflections on this </a:t>
            </a:r>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4</a:t>
            </a:fld>
            <a:endParaRPr lang="en-GB"/>
          </a:p>
        </p:txBody>
      </p:sp>
    </p:spTree>
    <p:extLst>
      <p:ext uri="{BB962C8B-B14F-4D97-AF65-F5344CB8AC3E}">
        <p14:creationId xmlns:p14="http://schemas.microsoft.com/office/powerpoint/2010/main" val="1589977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5</a:t>
            </a:fld>
            <a:endParaRPr lang="en-GB"/>
          </a:p>
        </p:txBody>
      </p:sp>
    </p:spTree>
    <p:extLst>
      <p:ext uri="{BB962C8B-B14F-4D97-AF65-F5344CB8AC3E}">
        <p14:creationId xmlns:p14="http://schemas.microsoft.com/office/powerpoint/2010/main" val="3791436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6</a:t>
            </a:fld>
            <a:endParaRPr lang="en-GB"/>
          </a:p>
        </p:txBody>
      </p:sp>
    </p:spTree>
    <p:extLst>
      <p:ext uri="{BB962C8B-B14F-4D97-AF65-F5344CB8AC3E}">
        <p14:creationId xmlns:p14="http://schemas.microsoft.com/office/powerpoint/2010/main" val="4221639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7</a:t>
            </a:fld>
            <a:endParaRPr lang="en-GB"/>
          </a:p>
        </p:txBody>
      </p:sp>
    </p:spTree>
    <p:extLst>
      <p:ext uri="{BB962C8B-B14F-4D97-AF65-F5344CB8AC3E}">
        <p14:creationId xmlns:p14="http://schemas.microsoft.com/office/powerpoint/2010/main" val="3574689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122877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baseline="0" dirty="0" smtClean="0"/>
              <a:t>1.1 This may be formal coaching and mentoring (e.g. planned programmes) or informal (e.g. management styles and approaches, colleague mentoring) – Could consider here whether the informal and formal dovetail together or if there is a say-do disconnect.  Identify the different types of coaching and mentoring that occur, performance coaching, executive coaching, peer coaching, line manager coaching, face to face traditional mentoring, on-line mentoring, peer/group mentoring. What measures are in place to ensure quality assurance? Very often there are mentions of programmes or initiatives in policies and what happens in practice is very different. </a:t>
            </a:r>
          </a:p>
          <a:p>
            <a:endParaRPr lang="en-GB" baseline="0" dirty="0" smtClean="0"/>
          </a:p>
          <a:p>
            <a:r>
              <a:rPr lang="en-GB" baseline="0" dirty="0" smtClean="0"/>
              <a:t>Is selection of participants carried out in a fair and transparent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Are there pockets within the organisation where coaching/mentoring are flourishing? Are there departments that aren’t successful with it or resist? Or simply not offered the opportunity? That could feed into possible recommendations? </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1.2 Objectives – i.e. achievement of individual, team and organisational objectives, what is the value of this if these are aligned? Consider your organisations mission statement, is the organisation living its mission, vision and values where there are links to people development? Deloitte resource on Moodle - </a:t>
            </a:r>
            <a:r>
              <a:rPr lang="en-GB" sz="1200" b="0" i="0" u="none" strike="noStrike" kern="1200" baseline="0" dirty="0" smtClean="0">
                <a:solidFill>
                  <a:schemeClr val="tx1"/>
                </a:solidFill>
                <a:latin typeface="+mn-lt"/>
                <a:ea typeface="+mn-ea"/>
                <a:cs typeface="+mn-cs"/>
              </a:rPr>
              <a:t>while much of leadership has historically been about setting direction and ensuring compliance, now effective leadership is shifting to preparing for the unpredictable by coaching, teaming, and fostering workers’ ability to learn and adapt. Team leaders are the ones best placed to recognize potential within their teams; they are the people on the ground who can identify who has the capabilities to do what and how those capabilities could be best applied. This means that in addition to capturing workers’ potential for growth and adaptability, organizations should strive to capture leaders’ ability to cultivate potential as well. Here its about home grown talent. The report also describes “passion projects” They’re designed to provide workers with choice and opportunities by helping them match their interests, passions, and capabilities against current and future business and project demands, and mentorship is identified as one area to do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baseline="0" dirty="0" smtClean="0"/>
              <a:t>1.3 </a:t>
            </a:r>
            <a:r>
              <a:rPr lang="en-GB" sz="1200" kern="1200" dirty="0" smtClean="0">
                <a:solidFill>
                  <a:schemeClr val="tx1"/>
                </a:solidFill>
                <a:effectLst/>
                <a:latin typeface="+mn-lt"/>
                <a:ea typeface="+mn-ea"/>
                <a:cs typeface="+mn-cs"/>
              </a:rPr>
              <a:t>(e.g. organisational structure (hierarchical,</a:t>
            </a:r>
            <a:r>
              <a:rPr lang="en-GB" sz="1200" kern="1200" baseline="0" dirty="0" smtClean="0">
                <a:solidFill>
                  <a:schemeClr val="tx1"/>
                </a:solidFill>
                <a:effectLst/>
                <a:latin typeface="+mn-lt"/>
                <a:ea typeface="+mn-ea"/>
                <a:cs typeface="+mn-cs"/>
              </a:rPr>
              <a:t> it is flat</a:t>
            </a:r>
            <a:r>
              <a:rPr lang="en-GB" sz="1200" kern="1200" dirty="0" smtClean="0">
                <a:solidFill>
                  <a:schemeClr val="tx1"/>
                </a:solidFill>
                <a:effectLst/>
                <a:latin typeface="+mn-lt"/>
                <a:ea typeface="+mn-ea"/>
                <a:cs typeface="+mn-cs"/>
              </a:rPr>
              <a:t>) and culture (high trust</a:t>
            </a:r>
            <a:r>
              <a:rPr lang="en-GB" sz="1200" kern="1200" baseline="0" dirty="0" smtClean="0">
                <a:solidFill>
                  <a:schemeClr val="tx1"/>
                </a:solidFill>
                <a:effectLst/>
                <a:latin typeface="+mn-lt"/>
                <a:ea typeface="+mn-ea"/>
                <a:cs typeface="+mn-cs"/>
              </a:rPr>
              <a:t> where leadership is devolved or low trust where leadership is disseminated top-down.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wider HRD strategy (is your organisation growing, diversifying, driving efficiencies etc. and how does coaching support this) is your organisation proactive</a:t>
            </a:r>
            <a:r>
              <a:rPr lang="en-GB" sz="1200" kern="1200" baseline="0" dirty="0" smtClean="0">
                <a:solidFill>
                  <a:schemeClr val="tx1"/>
                </a:solidFill>
                <a:effectLst/>
                <a:latin typeface="+mn-lt"/>
                <a:ea typeface="+mn-ea"/>
                <a:cs typeface="+mn-cs"/>
              </a:rPr>
              <a:t> for the sector it is in on C&amp;M or lagging behind competitors.? What emerging or future trends can you foresee in your organisation that support the requirement of C&amp;M?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Consider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existing L&amp;D initiatives; management structures, levels, learning styles and approaches; availability and capability of people to act as coaches and mentors.</a:t>
            </a:r>
            <a:r>
              <a:rPr lang="en-GB" sz="1200" kern="1200" baseline="0" dirty="0" smtClean="0">
                <a:solidFill>
                  <a:schemeClr val="tx1"/>
                </a:solidFill>
                <a:effectLst/>
                <a:latin typeface="+mn-lt"/>
                <a:ea typeface="+mn-ea"/>
                <a:cs typeface="+mn-cs"/>
              </a:rPr>
              <a:t> Are external coaches used? </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If very little established, could discuss the degree of intervention/change needed to develop C&amp;M – involve buy in from many stakeholders for instance. </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In my experience in third sector a factor impacting on these types of programmes is a cut back of funding, and very often unfortunately, it is training and learning and development that are the first budget headings to be hit upon, as there is a desire t o prioritise services. </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1.4 use best practice examples e.g. Google, book</a:t>
            </a:r>
            <a:r>
              <a:rPr lang="en-GB" sz="1200" kern="1200" baseline="0" dirty="0" smtClean="0">
                <a:solidFill>
                  <a:schemeClr val="tx1"/>
                </a:solidFill>
                <a:effectLst/>
                <a:latin typeface="+mn-lt"/>
                <a:ea typeface="+mn-ea"/>
                <a:cs typeface="+mn-cs"/>
              </a:rPr>
              <a:t> “Work rules” by Lazlo Bock.  Could </a:t>
            </a:r>
            <a:r>
              <a:rPr lang="en-GB" sz="1200" kern="1200" dirty="0" smtClean="0">
                <a:solidFill>
                  <a:schemeClr val="tx1"/>
                </a:solidFill>
                <a:effectLst/>
                <a:latin typeface="+mn-lt"/>
                <a:ea typeface="+mn-ea"/>
                <a:cs typeface="+mn-cs"/>
              </a:rPr>
              <a:t>provide some cost considerations, explain the practical implications for your organisation).  </a:t>
            </a:r>
          </a:p>
          <a:p>
            <a:pPr lvl="0"/>
            <a:r>
              <a:rPr lang="en-GB" sz="1200" kern="1200" dirty="0" smtClean="0">
                <a:solidFill>
                  <a:schemeClr val="tx1"/>
                </a:solidFill>
                <a:effectLst/>
                <a:latin typeface="+mn-lt"/>
                <a:ea typeface="+mn-ea"/>
                <a:cs typeface="+mn-cs"/>
              </a:rPr>
              <a:t>Evidence discussions with an appropriate supervisor in relation to your suggestions for further coaching and mentoring at your organisation.</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Within your recommendations</a:t>
            </a:r>
            <a:r>
              <a:rPr lang="en-GB" sz="1200" kern="1200" baseline="0" dirty="0" smtClean="0">
                <a:solidFill>
                  <a:schemeClr val="tx1"/>
                </a:solidFill>
                <a:effectLst/>
                <a:latin typeface="+mn-lt"/>
                <a:ea typeface="+mn-ea"/>
                <a:cs typeface="+mn-cs"/>
              </a:rPr>
              <a:t> there is a need to justify them - what are the benefits of them?  Is it to impact on employee skills/knowledge? Sharing a dissemination of learning and enhanced organisational knowledge? Enhancing work partnerships between managers and employees? In contributing to bringing about change? Having the edge over other organisations and being attractive to new talent? </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9</a:t>
            </a:fld>
            <a:endParaRPr lang="en-GB"/>
          </a:p>
        </p:txBody>
      </p:sp>
    </p:spTree>
    <p:extLst>
      <p:ext uri="{BB962C8B-B14F-4D97-AF65-F5344CB8AC3E}">
        <p14:creationId xmlns:p14="http://schemas.microsoft.com/office/powerpoint/2010/main" val="3923974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methods</a:t>
            </a:r>
            <a:r>
              <a:rPr lang="en-GB" baseline="0" dirty="0" smtClean="0"/>
              <a:t> such as surveys, examination of organisational information. </a:t>
            </a:r>
          </a:p>
          <a:p>
            <a:endParaRPr lang="en-GB" baseline="0" dirty="0" smtClean="0"/>
          </a:p>
          <a:p>
            <a:pPr lvl="0"/>
            <a:r>
              <a:rPr lang="en-GB" sz="1200" kern="1200" dirty="0" smtClean="0">
                <a:solidFill>
                  <a:schemeClr val="tx1"/>
                </a:solidFill>
                <a:effectLst/>
                <a:latin typeface="+mn-lt"/>
                <a:ea typeface="+mn-ea"/>
                <a:cs typeface="+mn-cs"/>
              </a:rPr>
              <a:t>Written explanation of extent and effectiveness of current coaching and mentoring activity. (is there a requirement for coaching qualifications or supervision) </a:t>
            </a:r>
          </a:p>
          <a:p>
            <a:pPr lvl="0"/>
            <a:r>
              <a:rPr lang="en-GB" sz="1200" kern="1200" dirty="0" smtClean="0">
                <a:solidFill>
                  <a:schemeClr val="tx1"/>
                </a:solidFill>
                <a:effectLst/>
                <a:latin typeface="+mn-lt"/>
                <a:ea typeface="+mn-ea"/>
                <a:cs typeface="+mn-cs"/>
              </a:rPr>
              <a:t>financial/resource implications) which need to be considered and which could impact on any further implementation. </a:t>
            </a:r>
          </a:p>
          <a:p>
            <a:pPr lvl="0"/>
            <a:r>
              <a:rPr lang="en-GB" sz="1200" kern="1200" dirty="0" smtClean="0">
                <a:solidFill>
                  <a:schemeClr val="tx1"/>
                </a:solidFill>
                <a:effectLst/>
                <a:latin typeface="+mn-lt"/>
                <a:ea typeface="+mn-ea"/>
                <a:cs typeface="+mn-cs"/>
              </a:rPr>
              <a:t>How does this global pandemic impact on further development?   There may be staff on furlough? Whilst others may feel the squeeze with extra work.</a:t>
            </a:r>
            <a:r>
              <a:rPr lang="en-GB" sz="1200" kern="1200" baseline="0" dirty="0" smtClean="0">
                <a:solidFill>
                  <a:schemeClr val="tx1"/>
                </a:solidFill>
                <a:effectLst/>
                <a:latin typeface="+mn-lt"/>
                <a:ea typeface="+mn-ea"/>
                <a:cs typeface="+mn-cs"/>
              </a:rPr>
              <a:t> Online considerations. </a:t>
            </a:r>
            <a:endParaRPr lang="en-GB" baseline="0" dirty="0" smtClean="0"/>
          </a:p>
          <a:p>
            <a:endParaRPr lang="en-GB" baseline="0" dirty="0" smtClean="0"/>
          </a:p>
          <a:p>
            <a:r>
              <a:rPr lang="en-GB" baseline="0" dirty="0" smtClean="0"/>
              <a:t>Provide specific evidence of your research – this could be policies or extracts from employee handbook, L&amp;D policies specifically that refer to C&amp;M.  Meeting minutes etc.  When looking for policies, if very little is developed currently in your organisation, I’d suggest the induction or supervision policies are visited, often shadowing or budding is described in these, which will help give you a starting point. </a:t>
            </a:r>
          </a:p>
          <a:p>
            <a:endParaRPr lang="en-GB" baseline="0" dirty="0" smtClean="0"/>
          </a:p>
          <a:p>
            <a:r>
              <a:rPr lang="en-GB" baseline="0" dirty="0" smtClean="0"/>
              <a:t>Take a holistic view of your organisation, examine culture, is there a learning culture? is failure seen as a learning opportunity?  structure, resources and strategic factors to ascertain if they support a coaching and/or mentoring ethos. Examine all types of C&amp;M taking place within your organisation and the existing documentation that is in place to support this. </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10</a:t>
            </a:fld>
            <a:endParaRPr lang="en-GB"/>
          </a:p>
        </p:txBody>
      </p:sp>
    </p:spTree>
    <p:extLst>
      <p:ext uri="{BB962C8B-B14F-4D97-AF65-F5344CB8AC3E}">
        <p14:creationId xmlns:p14="http://schemas.microsoft.com/office/powerpoint/2010/main" val="3766828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smtClean="0"/>
              <a:t>2.1</a:t>
            </a:r>
            <a:r>
              <a:rPr lang="en-GB" b="1" baseline="0" dirty="0" smtClean="0"/>
              <a:t> </a:t>
            </a:r>
            <a:r>
              <a:rPr lang="en-GB" b="1" dirty="0" smtClean="0"/>
              <a:t>Promoting</a:t>
            </a:r>
            <a:r>
              <a:rPr lang="en-GB" dirty="0" smtClean="0"/>
              <a:t> – raising awareness, internal</a:t>
            </a:r>
            <a:r>
              <a:rPr lang="en-GB" baseline="0" dirty="0" smtClean="0"/>
              <a:t> marketing for instance, exhibiting positive role-modelling. Focus on the potential benefits for all parties: If promoting to: </a:t>
            </a:r>
            <a:r>
              <a:rPr lang="en-GB" baseline="0" dirty="0" err="1" smtClean="0"/>
              <a:t>coachee</a:t>
            </a:r>
            <a:r>
              <a:rPr lang="en-GB" baseline="0" dirty="0" smtClean="0"/>
              <a:t>/mentee: work-related/performance benefits; career benefits; direct learning and skills development; enhanced self-management and learning skills; social/networking and building of contacts. In the case of promoting to a coach/mentor: personal satisfaction; improved working relationships; own performance benefits; insights into work issues; partnership approaches to work.  And how these tie into organisational benefits. Promoting to other stakeholders/decision makers: This could link with better employee retention rates, more productive teams, increased employee engagement, innovation and </a:t>
            </a:r>
            <a:r>
              <a:rPr lang="en-GB" dirty="0" smtClean="0"/>
              <a:t>creativity increased; productivity; loyalty and commitment; Improvement in communication,</a:t>
            </a:r>
            <a:r>
              <a:rPr lang="en-GB" baseline="0" dirty="0" smtClean="0"/>
              <a:t> </a:t>
            </a:r>
            <a:r>
              <a:rPr lang="en-GB" dirty="0" smtClean="0"/>
              <a:t>Improved customer satisfaction</a:t>
            </a:r>
          </a:p>
          <a:p>
            <a:endParaRPr lang="en-GB" baseline="0" dirty="0" smtClean="0"/>
          </a:p>
          <a:p>
            <a:endParaRPr lang="en-GB" baseline="0" dirty="0" smtClean="0"/>
          </a:p>
          <a:p>
            <a:r>
              <a:rPr lang="en-GB" b="1" baseline="0" dirty="0" smtClean="0"/>
              <a:t>2.2 Contributing</a:t>
            </a:r>
            <a:r>
              <a:rPr lang="en-GB" baseline="0" dirty="0" smtClean="0"/>
              <a:t> to the development – e.g. development of documentation –policies,  coaching plans, coaching contracts/mentoring agreements, codes of practice, guidance materials, design of processes to be used, selection and allocation of participants. </a:t>
            </a:r>
          </a:p>
          <a:p>
            <a:endParaRPr lang="en-GB" baseline="0" dirty="0" smtClean="0"/>
          </a:p>
          <a:p>
            <a:r>
              <a:rPr lang="en-GB" b="1" dirty="0" smtClean="0"/>
              <a:t>2.3 Skills,</a:t>
            </a:r>
            <a:r>
              <a:rPr lang="en-GB" b="1" baseline="0" dirty="0" smtClean="0"/>
              <a:t> knowledge and behaviours</a:t>
            </a:r>
            <a:r>
              <a:rPr lang="en-GB" b="1" dirty="0" smtClean="0"/>
              <a:t> – </a:t>
            </a:r>
            <a:r>
              <a:rPr lang="en-GB" b="0" dirty="0" smtClean="0"/>
              <a:t>e.g. through the delivery of training/learning initiatives e.g. a short presentation of what coaching and mentoring</a:t>
            </a:r>
            <a:r>
              <a:rPr lang="en-GB" b="0" baseline="0" dirty="0" smtClean="0"/>
              <a:t> is, the benefits </a:t>
            </a:r>
            <a:r>
              <a:rPr lang="en-GB" b="0" baseline="0" dirty="0" err="1" smtClean="0"/>
              <a:t>etc</a:t>
            </a:r>
            <a:r>
              <a:rPr lang="en-GB" b="0" baseline="0" dirty="0" smtClean="0"/>
              <a:t>, draw on the slides from the Understanding C&amp;M workshop.  On Moodle there is a copy of slide presentation from a company called </a:t>
            </a:r>
            <a:r>
              <a:rPr lang="en-GB" b="0" baseline="0" dirty="0" err="1" smtClean="0"/>
              <a:t>Momentwm</a:t>
            </a:r>
            <a:r>
              <a:rPr lang="en-GB" b="0" baseline="0" dirty="0" smtClean="0"/>
              <a:t>, which lays down some aspects you could consider on this on how to sell concept to stakeholders.   The development of guidance materials for coaches and mentors, provision of information and support meetings. Directive/non-directive approaches, relationship building skills, communication skills, coaching models and techniques, listening.  Could decide that emphatic/active listening skills are a key component, deliver or develop guidance/workshop around this for prospective coaches/mentors. </a:t>
            </a:r>
          </a:p>
          <a:p>
            <a:endParaRPr lang="en-GB" b="0" baseline="0" dirty="0" smtClean="0"/>
          </a:p>
          <a:p>
            <a:r>
              <a:rPr lang="en-GB" b="1" baseline="0" dirty="0" smtClean="0"/>
              <a:t>2.4 Assist </a:t>
            </a:r>
            <a:r>
              <a:rPr lang="en-GB" b="1" baseline="0" dirty="0" err="1" smtClean="0"/>
              <a:t>coachees</a:t>
            </a:r>
            <a:r>
              <a:rPr lang="en-GB" b="1" baseline="0" dirty="0" smtClean="0"/>
              <a:t>/mentees:  </a:t>
            </a:r>
            <a:r>
              <a:rPr lang="en-GB" b="0" baseline="0" dirty="0" smtClean="0"/>
              <a:t>enabling participation fully in programmes, Help them understand better the concepts, processes, roles and responsibilities, self-managed learning skills. </a:t>
            </a:r>
          </a:p>
          <a:p>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t>2.5 Evaluation –</a:t>
            </a:r>
            <a:r>
              <a:rPr lang="en-GB" b="0" baseline="0" dirty="0" smtClean="0"/>
              <a:t>establishing or co-ordinating evaluation systems, collecting feedback, co-ordinating coach/mentor meetings and/or communications, go into more detail around this later on, but could involve sending out 360 degree feedback or self assessment surveys such as the one by </a:t>
            </a:r>
            <a:r>
              <a:rPr lang="en-GB" b="0" baseline="0" dirty="0" err="1" smtClean="0"/>
              <a:t>Lansbberg</a:t>
            </a:r>
            <a:r>
              <a:rPr lang="en-GB" b="0" baseline="0" dirty="0" smtClean="0"/>
              <a:t> (2015) Tao of Coaching. </a:t>
            </a:r>
            <a:r>
              <a:rPr lang="en-GB" baseline="0" dirty="0" smtClean="0"/>
              <a:t>How can we tell there is a consistent approach, are coaches and mentors offered refresher training? Opportunities to develop practice further? </a:t>
            </a:r>
          </a:p>
          <a:p>
            <a:endParaRPr lang="en-GB" b="0" baseline="0" dirty="0" smtClean="0"/>
          </a:p>
          <a:p>
            <a:endParaRPr lang="en-GB" b="0" baseline="0" dirty="0" smtClean="0"/>
          </a:p>
          <a:p>
            <a:endParaRPr lang="en-GB" b="1" dirty="0" smtClean="0"/>
          </a:p>
          <a:p>
            <a:endParaRPr lang="en-GB" b="1" dirty="0"/>
          </a:p>
        </p:txBody>
      </p:sp>
      <p:sp>
        <p:nvSpPr>
          <p:cNvPr id="4" name="Slide Number Placeholder 3"/>
          <p:cNvSpPr>
            <a:spLocks noGrp="1"/>
          </p:cNvSpPr>
          <p:nvPr>
            <p:ph type="sldNum" sz="quarter" idx="10"/>
          </p:nvPr>
        </p:nvSpPr>
        <p:spPr/>
        <p:txBody>
          <a:bodyPr/>
          <a:lstStyle/>
          <a:p>
            <a:fld id="{96D10551-CAFF-4CFA-AD3F-8FD228291A76}" type="slidenum">
              <a:rPr lang="en-GB" smtClean="0"/>
              <a:t>11</a:t>
            </a:fld>
            <a:endParaRPr lang="en-GB"/>
          </a:p>
        </p:txBody>
      </p:sp>
    </p:spTree>
    <p:extLst>
      <p:ext uri="{BB962C8B-B14F-4D97-AF65-F5344CB8AC3E}">
        <p14:creationId xmlns:p14="http://schemas.microsoft.com/office/powerpoint/2010/main" val="1458264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a wide variety of evidence</a:t>
            </a:r>
            <a:r>
              <a:rPr lang="en-GB" baseline="0" dirty="0" smtClean="0"/>
              <a:t> mediums can be used across the two learning objectives: such as meeting notes, minutes, guidance, survey results, policies, toolkit materials, presentation slides, emails, posters, newsletter extracts promoting programmes/training/information sharing events, evaluation questionnaires, personal development plans. </a:t>
            </a:r>
          </a:p>
          <a:p>
            <a:endParaRPr lang="en-GB" baseline="0" dirty="0" smtClean="0"/>
          </a:p>
          <a:p>
            <a:endParaRPr lang="en-GB" baseline="0" dirty="0" smtClean="0"/>
          </a:p>
          <a:p>
            <a:r>
              <a:rPr lang="en-GB" baseline="0" dirty="0" smtClean="0"/>
              <a:t>In the case of communicating programmes or changes to programmes, it can be useful to share success stories if possible, any case studies, obviously with consent and agreement from all parties concerned.  It really brings alive for people what can be achieved in practice with a good example. If nothing to draw on, can use external examples such as Google that base their management ethos on coaching. </a:t>
            </a:r>
          </a:p>
          <a:p>
            <a:endParaRPr lang="en-GB" baseline="0" dirty="0" smtClean="0"/>
          </a:p>
          <a:p>
            <a:r>
              <a:rPr lang="en-GB" baseline="0" dirty="0" smtClean="0"/>
              <a:t>You may decide to formalise C&amp;M into the L&amp;D policy perhaps, produce flowcharts of process.</a:t>
            </a:r>
          </a:p>
          <a:p>
            <a:endParaRPr lang="en-GB" baseline="0" dirty="0" smtClean="0"/>
          </a:p>
          <a:p>
            <a:r>
              <a:rPr lang="en-GB" baseline="0" dirty="0" smtClean="0"/>
              <a:t>You may work to develop the skills of coaching champions, who do you select? From where in the organisation? Focus groups? Would you look for volunteers who wish to develop their skills in C&amp;M so you have willing participants to trial things? </a:t>
            </a:r>
          </a:p>
          <a:p>
            <a:endParaRPr lang="en-GB" baseline="0" dirty="0" smtClean="0"/>
          </a:p>
          <a:p>
            <a:r>
              <a:rPr lang="en-GB" baseline="0" dirty="0" smtClean="0"/>
              <a:t>By examining supervisions/appraisal process and PDPs, perhaps these can be followed by C&amp;M or C&amp;M being incorporated formally into the processes.</a:t>
            </a:r>
          </a:p>
          <a:p>
            <a:endParaRPr lang="en-GB" baseline="0" dirty="0" smtClean="0"/>
          </a:p>
          <a:p>
            <a:r>
              <a:rPr lang="en-GB" baseline="0" dirty="0" smtClean="0"/>
              <a:t>If you run information sessions or workshops, then as part of your evidence we’d typically ask for attendance lists as part of your evidence. </a:t>
            </a:r>
          </a:p>
          <a:p>
            <a:endParaRPr lang="en-GB" baseline="0" dirty="0" smtClean="0"/>
          </a:p>
          <a:p>
            <a:endParaRPr lang="en-GB" dirty="0" smtClean="0"/>
          </a:p>
          <a:p>
            <a:endParaRPr lang="en-GB" baseline="0"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12</a:t>
            </a:fld>
            <a:endParaRPr lang="en-GB"/>
          </a:p>
        </p:txBody>
      </p:sp>
    </p:spTree>
    <p:extLst>
      <p:ext uri="{BB962C8B-B14F-4D97-AF65-F5344CB8AC3E}">
        <p14:creationId xmlns:p14="http://schemas.microsoft.com/office/powerpoint/2010/main" val="3535536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effectively</a:t>
            </a:r>
            <a:r>
              <a:rPr lang="en-GB" baseline="0" dirty="0" smtClean="0"/>
              <a:t> sum up at the end of the second personal statement it would be great to see some self-reflection, an opportunity to reflect on what has been learned, what could be done differently and next steps for development</a:t>
            </a:r>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13</a:t>
            </a:fld>
            <a:endParaRPr lang="en-GB"/>
          </a:p>
        </p:txBody>
      </p:sp>
    </p:spTree>
    <p:extLst>
      <p:ext uri="{BB962C8B-B14F-4D97-AF65-F5344CB8AC3E}">
        <p14:creationId xmlns:p14="http://schemas.microsoft.com/office/powerpoint/2010/main" val="13889244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You can use the model to explore a situation yourself in the case of final</a:t>
            </a:r>
            <a:r>
              <a:rPr lang="en-GB" sz="1200" b="0" i="0" kern="1200" baseline="0" dirty="0" smtClean="0">
                <a:solidFill>
                  <a:schemeClr val="tx1"/>
                </a:solidFill>
                <a:effectLst/>
                <a:latin typeface="+mn-lt"/>
                <a:ea typeface="+mn-ea"/>
                <a:cs typeface="+mn-cs"/>
              </a:rPr>
              <a:t> thoughts for your personal statement</a:t>
            </a:r>
            <a:r>
              <a:rPr lang="en-GB" sz="1200" b="0" i="0" kern="1200" dirty="0" smtClean="0">
                <a:solidFill>
                  <a:schemeClr val="tx1"/>
                </a:solidFill>
                <a:effectLst/>
                <a:latin typeface="+mn-lt"/>
                <a:ea typeface="+mn-ea"/>
                <a:cs typeface="+mn-cs"/>
              </a:rPr>
              <a:t>, or you can use it with someone you're </a:t>
            </a:r>
            <a:r>
              <a:rPr lang="en-GB" sz="1200" b="1" i="0" u="none" strike="noStrike" kern="1200" dirty="0" smtClean="0">
                <a:solidFill>
                  <a:schemeClr val="tx1"/>
                </a:solidFill>
                <a:effectLst/>
                <a:latin typeface="+mn-lt"/>
                <a:ea typeface="+mn-ea"/>
                <a:cs typeface="+mn-cs"/>
                <a:hlinkClick r:id="rId3"/>
              </a:rPr>
              <a:t>coaching</a:t>
            </a:r>
            <a:r>
              <a:rPr lang="en-GB" dirty="0" smtClean="0"/>
              <a:t> </a:t>
            </a:r>
            <a:r>
              <a:rPr lang="en-GB" sz="1200" b="0" i="0" kern="1200" dirty="0" smtClean="0">
                <a:solidFill>
                  <a:schemeClr val="tx1"/>
                </a:solidFill>
                <a:effectLst/>
                <a:latin typeface="+mn-lt"/>
                <a:ea typeface="+mn-ea"/>
                <a:cs typeface="+mn-cs"/>
              </a:rPr>
              <a:t>/</a:t>
            </a:r>
            <a:r>
              <a:rPr lang="en-GB" sz="1200" b="0" i="0" kern="1200" baseline="0" dirty="0" smtClean="0">
                <a:solidFill>
                  <a:schemeClr val="tx1"/>
                </a:solidFill>
                <a:effectLst/>
                <a:latin typeface="+mn-lt"/>
                <a:ea typeface="+mn-ea"/>
                <a:cs typeface="+mn-cs"/>
              </a:rPr>
              <a:t> mentoring to help </a:t>
            </a:r>
            <a:r>
              <a:rPr lang="en-GB" sz="1200" b="0" i="0" kern="1200" dirty="0" smtClean="0">
                <a:solidFill>
                  <a:schemeClr val="tx1"/>
                </a:solidFill>
                <a:effectLst/>
                <a:latin typeface="+mn-lt"/>
                <a:ea typeface="+mn-ea"/>
                <a:cs typeface="+mn-cs"/>
              </a:rPr>
              <a:t>people make sense of situations at work, so that they can understand what they did well and what they could do better in the future.</a:t>
            </a:r>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Can be used in an evaluation context too, which is worth remembering for the second learning objective. </a:t>
            </a:r>
          </a:p>
          <a:p>
            <a:r>
              <a:rPr lang="en-GB" sz="1200" b="0" i="0" kern="1200" baseline="0" dirty="0" smtClean="0">
                <a:solidFill>
                  <a:schemeClr val="tx1"/>
                </a:solidFill>
                <a:effectLst/>
                <a:latin typeface="+mn-lt"/>
                <a:ea typeface="+mn-ea"/>
                <a:cs typeface="+mn-cs"/>
              </a:rPr>
              <a:t/>
            </a:r>
            <a:br>
              <a:rPr lang="en-GB" sz="1200" b="0" i="0" kern="1200" baseline="0" dirty="0" smtClean="0">
                <a:solidFill>
                  <a:schemeClr val="tx1"/>
                </a:solidFill>
                <a:effectLst/>
                <a:latin typeface="+mn-lt"/>
                <a:ea typeface="+mn-ea"/>
                <a:cs typeface="+mn-cs"/>
              </a:rPr>
            </a:br>
            <a:r>
              <a:rPr lang="en-GB" sz="1200" b="0" i="0" kern="1200" baseline="0" dirty="0" smtClean="0">
                <a:solidFill>
                  <a:schemeClr val="tx1"/>
                </a:solidFill>
                <a:effectLst/>
                <a:latin typeface="+mn-lt"/>
                <a:ea typeface="+mn-ea"/>
                <a:cs typeface="+mn-cs"/>
              </a:rPr>
              <a:t>So now we will be visiting the key elements to support you in developing this work for your assignment- questions?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14</a:t>
            </a:fld>
            <a:endParaRPr lang="en-GB"/>
          </a:p>
        </p:txBody>
      </p:sp>
    </p:spTree>
    <p:extLst>
      <p:ext uri="{BB962C8B-B14F-4D97-AF65-F5344CB8AC3E}">
        <p14:creationId xmlns:p14="http://schemas.microsoft.com/office/powerpoint/2010/main" val="2637603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Existing:</a:t>
            </a:r>
            <a:r>
              <a:rPr lang="en-GB" baseline="0" dirty="0" smtClean="0"/>
              <a:t> </a:t>
            </a:r>
            <a:endParaRPr lang="en-GB" dirty="0" smtClean="0"/>
          </a:p>
          <a:p>
            <a:endParaRPr lang="en-GB" dirty="0" smtClean="0"/>
          </a:p>
          <a:p>
            <a:r>
              <a:rPr lang="en-GB" dirty="0" smtClean="0"/>
              <a:t>Push – is done by the supplier to the consumer</a:t>
            </a:r>
          </a:p>
          <a:p>
            <a:r>
              <a:rPr lang="en-GB" dirty="0" smtClean="0"/>
              <a:t>Pull – is where the consumer ‘pulls’ forward the services or products of their own accord.</a:t>
            </a:r>
          </a:p>
          <a:p>
            <a:endParaRPr lang="en-GB" dirty="0" smtClean="0"/>
          </a:p>
          <a:p>
            <a:r>
              <a:rPr lang="en-GB" dirty="0" smtClean="0"/>
              <a:t>This can also be termed, wealth to wellbeing which</a:t>
            </a:r>
            <a:r>
              <a:rPr lang="en-GB" baseline="0" dirty="0" smtClean="0"/>
              <a:t> ties into the next one from achievement to balance. Purpose and meaning are consistently coming through in research as the driving factors in motivation in our work and the appreciation of a work/life balance. </a:t>
            </a:r>
            <a:endParaRPr lang="en-GB" dirty="0" smtClean="0"/>
          </a:p>
          <a:p>
            <a:endParaRPr lang="en-GB" dirty="0" smtClean="0"/>
          </a:p>
          <a:p>
            <a:r>
              <a:rPr lang="en-GB" dirty="0" smtClean="0"/>
              <a:t>Online subscriptions</a:t>
            </a:r>
            <a:r>
              <a:rPr lang="en-GB" baseline="0" dirty="0" smtClean="0"/>
              <a:t> or life access to learning/training courses are quite commonplace enabling access to the latest versions/updates </a:t>
            </a:r>
          </a:p>
          <a:p>
            <a:endParaRPr lang="en-GB" baseline="0" dirty="0" smtClean="0"/>
          </a:p>
          <a:p>
            <a:r>
              <a:rPr lang="en-GB" baseline="0" dirty="0" smtClean="0"/>
              <a:t>Benefits of sharing expertise to increase skills such a tech. </a:t>
            </a:r>
            <a:endParaRPr lang="en-GB" dirty="0" smtClean="0"/>
          </a:p>
          <a:p>
            <a:endParaRPr lang="en-GB" dirty="0" smtClean="0"/>
          </a:p>
          <a:p>
            <a:endParaRPr lang="en-GB" dirty="0" smtClean="0"/>
          </a:p>
          <a:p>
            <a:r>
              <a:rPr lang="en-GB" dirty="0" smtClean="0"/>
              <a:t>Emerging:</a:t>
            </a:r>
            <a:r>
              <a:rPr lang="en-GB" baseline="0" dirty="0" smtClean="0"/>
              <a:t> </a:t>
            </a:r>
          </a:p>
          <a:p>
            <a:endParaRPr lang="en-GB" dirty="0" smtClean="0"/>
          </a:p>
          <a:p>
            <a:r>
              <a:rPr lang="en-GB" dirty="0" smtClean="0"/>
              <a:t>Artificial intelligence coaching</a:t>
            </a:r>
          </a:p>
          <a:p>
            <a:endParaRPr lang="en-GB" dirty="0" smtClean="0"/>
          </a:p>
          <a:p>
            <a:r>
              <a:rPr lang="en-GB" dirty="0" smtClean="0"/>
              <a:t>Augmented reality</a:t>
            </a:r>
            <a:r>
              <a:rPr lang="en-GB" baseline="0" dirty="0" smtClean="0"/>
              <a:t> learning- </a:t>
            </a:r>
            <a:r>
              <a:rPr lang="en-GB" dirty="0" smtClean="0"/>
              <a:t> involves interactive 3D</a:t>
            </a:r>
            <a:r>
              <a:rPr lang="en-GB" baseline="0" dirty="0" smtClean="0"/>
              <a:t> experiences</a:t>
            </a:r>
          </a:p>
          <a:p>
            <a:endParaRPr lang="en-GB" baseline="0" dirty="0" smtClean="0"/>
          </a:p>
          <a:p>
            <a:r>
              <a:rPr lang="en-GB" baseline="0" dirty="0" smtClean="0"/>
              <a:t>Remote coaching – whilst was an emerging trend a year ago, this has now likely accelerated beyond expectations since the start of the global pandemic we find ourselves in.</a:t>
            </a:r>
          </a:p>
          <a:p>
            <a:endParaRPr lang="en-GB" baseline="0" dirty="0" smtClean="0"/>
          </a:p>
          <a:p>
            <a:r>
              <a:rPr lang="en-GB" dirty="0" smtClean="0"/>
              <a:t>Technology allows us to set up a business without</a:t>
            </a:r>
            <a:r>
              <a:rPr lang="en-GB" baseline="0" dirty="0" smtClean="0"/>
              <a:t> fancy office spaces and promote via various platforms.  </a:t>
            </a:r>
            <a:r>
              <a:rPr lang="en-GB" dirty="0" smtClean="0"/>
              <a:t>Simon</a:t>
            </a:r>
            <a:r>
              <a:rPr lang="en-GB" baseline="0" dirty="0" smtClean="0"/>
              <a:t> </a:t>
            </a:r>
            <a:r>
              <a:rPr lang="en-GB" baseline="0" dirty="0" err="1" smtClean="0"/>
              <a:t>Sineck</a:t>
            </a:r>
            <a:r>
              <a:rPr lang="en-GB" baseline="0" dirty="0" smtClean="0"/>
              <a:t> has written a book called First Start with why – If the why of a business is strong and clear it can be successful.  </a:t>
            </a:r>
            <a:r>
              <a:rPr lang="en-GB" sz="1200" b="0" i="0" kern="1200" dirty="0" smtClean="0">
                <a:solidFill>
                  <a:schemeClr val="tx1"/>
                </a:solidFill>
                <a:effectLst/>
                <a:latin typeface="+mn-lt"/>
                <a:ea typeface="+mn-ea"/>
                <a:cs typeface="+mn-cs"/>
              </a:rPr>
              <a:t>The WHY targets the limbic system of the brain which deals with emotions and memory. WHY inspires because people act on their emotions. People are prepared to pay high prices</a:t>
            </a:r>
            <a:r>
              <a:rPr lang="en-GB" sz="1200" b="0" i="0" kern="1200" baseline="0" dirty="0" smtClean="0">
                <a:solidFill>
                  <a:schemeClr val="tx1"/>
                </a:solidFill>
                <a:effectLst/>
                <a:latin typeface="+mn-lt"/>
                <a:ea typeface="+mn-ea"/>
                <a:cs typeface="+mn-cs"/>
              </a:rPr>
              <a:t> for Apple Products and wait in long queues because they connect to the why – change </a:t>
            </a:r>
            <a:r>
              <a:rPr lang="en-GB" sz="1200" b="0" i="0" kern="1200" dirty="0" smtClean="0">
                <a:solidFill>
                  <a:schemeClr val="tx1"/>
                </a:solidFill>
                <a:effectLst/>
                <a:latin typeface="+mn-lt"/>
                <a:ea typeface="+mn-ea"/>
                <a:cs typeface="+mn-cs"/>
              </a:rPr>
              <a:t>how people think and to advance humankind. </a:t>
            </a:r>
            <a:endParaRPr lang="en-GB" dirty="0" smtClean="0"/>
          </a:p>
          <a:p>
            <a:endParaRPr lang="en-GB" dirty="0" smtClean="0"/>
          </a:p>
          <a:p>
            <a:r>
              <a:rPr lang="en-GB" dirty="0" smtClean="0"/>
              <a:t>So coaches</a:t>
            </a:r>
            <a:r>
              <a:rPr lang="en-GB" baseline="0" dirty="0" smtClean="0"/>
              <a:t> with a clear and strong why for their coaching business, can connect to prospective clients through a range of media.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15</a:t>
            </a:fld>
            <a:endParaRPr lang="en-GB"/>
          </a:p>
        </p:txBody>
      </p:sp>
    </p:spTree>
    <p:extLst>
      <p:ext uri="{BB962C8B-B14F-4D97-AF65-F5344CB8AC3E}">
        <p14:creationId xmlns:p14="http://schemas.microsoft.com/office/powerpoint/2010/main" val="2186287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16</a:t>
            </a:fld>
            <a:endParaRPr lang="en-GB"/>
          </a:p>
        </p:txBody>
      </p:sp>
    </p:spTree>
    <p:extLst>
      <p:ext uri="{BB962C8B-B14F-4D97-AF65-F5344CB8AC3E}">
        <p14:creationId xmlns:p14="http://schemas.microsoft.com/office/powerpoint/2010/main" val="33452466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These were the key elements covered via</a:t>
            </a:r>
            <a:r>
              <a:rPr lang="en-GB" baseline="0" dirty="0" smtClean="0"/>
              <a:t> the last workshop and the resources uploaded onto Moodle. </a:t>
            </a:r>
          </a:p>
          <a:p>
            <a:endParaRPr lang="en-GB" baseline="0"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17</a:t>
            </a:fld>
            <a:endParaRPr lang="en-GB"/>
          </a:p>
        </p:txBody>
      </p:sp>
    </p:spTree>
    <p:extLst>
      <p:ext uri="{BB962C8B-B14F-4D97-AF65-F5344CB8AC3E}">
        <p14:creationId xmlns:p14="http://schemas.microsoft.com/office/powerpoint/2010/main" val="22178140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D10551-CAFF-4CFA-AD3F-8FD228291A76}" type="slidenum">
              <a:rPr lang="en-GB" smtClean="0"/>
              <a:t>18</a:t>
            </a:fld>
            <a:endParaRPr lang="en-GB"/>
          </a:p>
        </p:txBody>
      </p:sp>
    </p:spTree>
    <p:extLst>
      <p:ext uri="{BB962C8B-B14F-4D97-AF65-F5344CB8AC3E}">
        <p14:creationId xmlns:p14="http://schemas.microsoft.com/office/powerpoint/2010/main" val="28646214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t>Regardless</a:t>
            </a:r>
            <a:r>
              <a:rPr lang="en-GB" altLang="en-US" baseline="0" dirty="0" smtClean="0"/>
              <a:t> of the model in coaching or mentoring that you use, there are key skills that are predominantly needed in order for them to be effective.</a:t>
            </a:r>
            <a:endParaRPr lang="en-GB" altLang="en-US" dirty="0" smtClean="0"/>
          </a:p>
          <a:p>
            <a:pPr marL="0" indent="0">
              <a:buNone/>
            </a:pPr>
            <a:endParaRPr lang="en-GB" altLang="en-US" dirty="0" smtClean="0"/>
          </a:p>
          <a:p>
            <a:pPr>
              <a:buFont typeface="Arial" pitchFamily="34" charset="0"/>
              <a:buChar char="•"/>
            </a:pPr>
            <a:r>
              <a:rPr lang="en-GB" altLang="en-US" dirty="0" smtClean="0"/>
              <a:t>1. Building rapport – </a:t>
            </a:r>
            <a:r>
              <a:rPr lang="en-GB" baseline="0" dirty="0" smtClean="0"/>
              <a:t> In pairs discuss something you are really passionate about, a hobby for example, I know its hard to get excited about much these days, maybe you’ve discovered a new found talent or an expert banana bread maker.   Be enthusiastic in trying to share with your partner why it is something you love so much. Could talk about your family, kids, dog, anything. </a:t>
            </a:r>
          </a:p>
          <a:p>
            <a:pPr>
              <a:buFont typeface="Arial" pitchFamily="34" charset="0"/>
              <a:buNone/>
            </a:pPr>
            <a:r>
              <a:rPr lang="en-GB" baseline="0" dirty="0" smtClean="0"/>
              <a:t>For the listener – please Notice the energy levels, non verbal cues they are giving off. This is obviously more difficult in a virtual environment, but this is perhaps something you need to consider in your assignment as we are still very much in a global pandemic.  </a:t>
            </a:r>
          </a:p>
          <a:p>
            <a:pPr>
              <a:buFont typeface="Arial" pitchFamily="34" charset="0"/>
              <a:buNone/>
            </a:pPr>
            <a:endParaRPr lang="en-GB" baseline="0" dirty="0" smtClean="0"/>
          </a:p>
          <a:p>
            <a:pPr>
              <a:buFont typeface="Arial" pitchFamily="34" charset="0"/>
              <a:buNone/>
            </a:pPr>
            <a:r>
              <a:rPr lang="en-GB" baseline="0" dirty="0" smtClean="0"/>
              <a:t>So what did we notice? Perhaps they were sitting up more straight in their chair, their posture changed, were they very expressive, smiling, eye contact, closer to the camera? etc. </a:t>
            </a:r>
          </a:p>
          <a:p>
            <a:pPr>
              <a:buFont typeface="Arial" pitchFamily="34" charset="0"/>
              <a:buNone/>
            </a:pPr>
            <a:endParaRPr lang="en-GB" baseline="0" dirty="0" smtClean="0"/>
          </a:p>
          <a:p>
            <a:pPr marL="0" indent="0">
              <a:buNone/>
            </a:pPr>
            <a:r>
              <a:rPr lang="en-GB" altLang="en-US" dirty="0" smtClean="0"/>
              <a:t>When we talk about building rapport</a:t>
            </a:r>
            <a:r>
              <a:rPr lang="en-GB" altLang="en-US" baseline="0" dirty="0" smtClean="0"/>
              <a:t> it is the non verbal body language that often comes into play, </a:t>
            </a:r>
            <a:r>
              <a:rPr lang="en-GB" altLang="en-US" dirty="0" smtClean="0"/>
              <a:t>(match and mirror body language, energy levels, tone of the person we are coaching). When</a:t>
            </a:r>
            <a:r>
              <a:rPr lang="en-GB" altLang="en-US" baseline="0" dirty="0" smtClean="0"/>
              <a:t> you were listening, did you notice yourself mirroring the posture of your partner, did they sit more upright, and did you then do the same? If they were leaning on their hand on the table? Did you do the same perhaps? Subconscious and helps build rapport. </a:t>
            </a:r>
            <a:endParaRPr lang="en-GB" altLang="en-US" dirty="0" smtClean="0"/>
          </a:p>
          <a:p>
            <a:pPr marL="0" indent="0">
              <a:buNone/>
            </a:pPr>
            <a:endParaRPr lang="en-GB" altLang="en-US" dirty="0" smtClean="0"/>
          </a:p>
          <a:p>
            <a:pPr marL="0" indent="0">
              <a:buNone/>
            </a:pPr>
            <a:r>
              <a:rPr lang="en-GB" altLang="en-US" dirty="0" smtClean="0"/>
              <a:t>2. Questioning – Funnell technique </a:t>
            </a:r>
            <a:r>
              <a:rPr lang="en-GB" sz="1200" b="0" i="0" kern="1200" dirty="0" smtClean="0">
                <a:solidFill>
                  <a:schemeClr val="tx1"/>
                </a:solidFill>
                <a:effectLst/>
                <a:latin typeface="+mn-lt"/>
                <a:ea typeface="+mn-ea"/>
                <a:cs typeface="+mn-cs"/>
              </a:rPr>
              <a:t>This </a:t>
            </a:r>
            <a:r>
              <a:rPr lang="en-GB" sz="1200" b="1" i="0" kern="1200" dirty="0" smtClean="0">
                <a:solidFill>
                  <a:schemeClr val="tx1"/>
                </a:solidFill>
                <a:effectLst/>
                <a:latin typeface="+mn-lt"/>
                <a:ea typeface="+mn-ea"/>
                <a:cs typeface="+mn-cs"/>
              </a:rPr>
              <a:t>technique</a:t>
            </a:r>
            <a:r>
              <a:rPr lang="en-GB" sz="1200" b="0" i="0" kern="1200" dirty="0" smtClean="0">
                <a:solidFill>
                  <a:schemeClr val="tx1"/>
                </a:solidFill>
                <a:effectLst/>
                <a:latin typeface="+mn-lt"/>
                <a:ea typeface="+mn-ea"/>
                <a:cs typeface="+mn-cs"/>
              </a:rPr>
              <a:t> involves starting with general </a:t>
            </a:r>
            <a:r>
              <a:rPr lang="en-GB" sz="1200" b="1" i="0" kern="1200" dirty="0" smtClean="0">
                <a:solidFill>
                  <a:schemeClr val="tx1"/>
                </a:solidFill>
                <a:effectLst/>
                <a:latin typeface="+mn-lt"/>
                <a:ea typeface="+mn-ea"/>
                <a:cs typeface="+mn-cs"/>
              </a:rPr>
              <a:t>questions</a:t>
            </a:r>
            <a:r>
              <a:rPr lang="en-GB" sz="1200" b="0" i="0" kern="1200" dirty="0" smtClean="0">
                <a:solidFill>
                  <a:schemeClr val="tx1"/>
                </a:solidFill>
                <a:effectLst/>
                <a:latin typeface="+mn-lt"/>
                <a:ea typeface="+mn-ea"/>
                <a:cs typeface="+mn-cs"/>
              </a:rPr>
              <a:t>, and then drilling down to a more specific point in each </a:t>
            </a:r>
            <a:r>
              <a:rPr lang="en-GB" altLang="en-US" dirty="0" smtClean="0"/>
              <a:t>(Open, Probing, Closed) Powerful questions. Open questions, avoiding the use of why unless the situation is right based on your rapport and relationship with the</a:t>
            </a:r>
            <a:r>
              <a:rPr lang="en-GB" altLang="en-US" baseline="0" dirty="0" smtClean="0"/>
              <a:t> participant. </a:t>
            </a:r>
            <a:endParaRPr lang="en-GB" altLang="en-US" dirty="0" smtClean="0"/>
          </a:p>
          <a:p>
            <a:pPr marL="0" indent="0">
              <a:buNone/>
            </a:pPr>
            <a:r>
              <a:rPr lang="en-GB" altLang="en-US" dirty="0" smtClean="0"/>
              <a:t>3. Listening – 2 ears and one mouth, to be used in that ratio.  Stephen Covey emphasises the importance of emphatic listening.  SEEK FIRST TO UNDERSTAND, THEN TO BE UNDERSTOOD. </a:t>
            </a:r>
          </a:p>
          <a:p>
            <a:pPr marL="0" indent="0">
              <a:buNone/>
            </a:pPr>
            <a:r>
              <a:rPr lang="en-GB" altLang="en-US" dirty="0" smtClean="0"/>
              <a:t>4. Using pauses effectively – give the </a:t>
            </a:r>
            <a:r>
              <a:rPr lang="en-GB" altLang="en-US" dirty="0" err="1" smtClean="0"/>
              <a:t>coachee</a:t>
            </a:r>
            <a:r>
              <a:rPr lang="en-GB" altLang="en-US" dirty="0" smtClean="0"/>
              <a:t> chance to process things and respond in a time-frame that suits their personal style.</a:t>
            </a:r>
          </a:p>
          <a:p>
            <a:pPr marL="0" indent="0">
              <a:buNone/>
            </a:pPr>
            <a:r>
              <a:rPr lang="en-GB" altLang="en-US" dirty="0" smtClean="0"/>
              <a:t>5. Paraphrasing – in summarising your understanding of what</a:t>
            </a:r>
            <a:r>
              <a:rPr lang="en-GB" altLang="en-US" baseline="0" dirty="0" smtClean="0"/>
              <a:t> the </a:t>
            </a:r>
            <a:r>
              <a:rPr lang="en-GB" altLang="en-US" baseline="0" dirty="0" err="1" smtClean="0"/>
              <a:t>coachee</a:t>
            </a:r>
            <a:r>
              <a:rPr lang="en-GB" altLang="en-US" baseline="0" dirty="0" smtClean="0"/>
              <a:t> has said to confirm that understanding, builds rapport, and makes them feel really listened to. </a:t>
            </a:r>
            <a:endParaRPr lang="en-GB" alt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t>6. Demonstrating empathy – I’d also in</a:t>
            </a:r>
            <a:r>
              <a:rPr lang="en-GB" altLang="en-US" baseline="0" dirty="0" smtClean="0"/>
              <a:t> connection with this </a:t>
            </a:r>
            <a:r>
              <a:rPr lang="en-GB" altLang="en-US" dirty="0" smtClean="0"/>
              <a:t>Emotional</a:t>
            </a:r>
            <a:r>
              <a:rPr lang="en-GB" altLang="en-US" baseline="0" dirty="0" smtClean="0"/>
              <a:t> intelligence is also important – self awareness, empathy and self regulation would be key skills here too. </a:t>
            </a:r>
            <a:endParaRPr lang="en-GB" altLang="en-US" dirty="0" smtClean="0"/>
          </a:p>
          <a:p>
            <a:pPr marL="0" indent="0">
              <a:buNone/>
            </a:pPr>
            <a:r>
              <a:rPr lang="en-GB" altLang="en-US" dirty="0" smtClean="0"/>
              <a:t>7. ‘serving’ the other person – this is not about</a:t>
            </a:r>
            <a:r>
              <a:rPr lang="en-GB" altLang="en-US" baseline="0" dirty="0" smtClean="0"/>
              <a:t> us, it’s about them </a:t>
            </a:r>
            <a:endParaRPr lang="en-GB" altLang="en-US" dirty="0" smtClean="0"/>
          </a:p>
          <a:p>
            <a:pPr marL="0" indent="0">
              <a:buNone/>
            </a:pPr>
            <a:r>
              <a:rPr lang="en-GB" altLang="en-US" dirty="0" smtClean="0"/>
              <a:t>8. Not operating from our own autobiography, it’s so easy to wade in and naturally want to problem solve and draw on examples from our own</a:t>
            </a:r>
            <a:r>
              <a:rPr lang="en-GB" altLang="en-US" baseline="0" dirty="0" smtClean="0"/>
              <a:t> experience.  This is ok, if a </a:t>
            </a:r>
            <a:r>
              <a:rPr lang="en-GB" altLang="en-US" baseline="0" dirty="0" err="1" smtClean="0"/>
              <a:t>coachee</a:t>
            </a:r>
            <a:r>
              <a:rPr lang="en-GB" altLang="en-US" baseline="0" dirty="0" smtClean="0"/>
              <a:t> really needs some encouragement and is feeling stuck and the situation requires a more directive approach, but first give them the chance to come up with their own ideas, try further questioning to bring this out. </a:t>
            </a:r>
            <a:endParaRPr lang="en-GB" altLang="en-US" dirty="0" smtClean="0"/>
          </a:p>
          <a:p>
            <a:pPr marL="0" indent="0">
              <a:buNone/>
            </a:pPr>
            <a:r>
              <a:rPr lang="en-GB" altLang="en-US" dirty="0" smtClean="0"/>
              <a:t>9. Demonstrating Patience</a:t>
            </a:r>
          </a:p>
          <a:p>
            <a:pPr>
              <a:buFont typeface="Arial" pitchFamily="34" charset="0"/>
              <a:buNone/>
            </a:pPr>
            <a:endParaRPr lang="en-GB" baseline="0" dirty="0" smtClean="0"/>
          </a:p>
          <a:p>
            <a:r>
              <a:rPr lang="en-GB" baseline="0" dirty="0" smtClean="0"/>
              <a:t>Need to touch on ethical behaviour and knowledge around: </a:t>
            </a:r>
          </a:p>
          <a:p>
            <a:r>
              <a:rPr lang="en-GB" sz="1200" dirty="0" smtClean="0"/>
              <a:t>Confidentiality</a:t>
            </a:r>
          </a:p>
          <a:p>
            <a:r>
              <a:rPr lang="en-GB" sz="1200" dirty="0" smtClean="0"/>
              <a:t>Remaining detached</a:t>
            </a:r>
          </a:p>
          <a:p>
            <a:r>
              <a:rPr lang="en-GB" sz="1200" dirty="0" smtClean="0"/>
              <a:t>Not breaching the implied duty of trust and confidence if internal coaching/mentoring</a:t>
            </a:r>
          </a:p>
          <a:p>
            <a:r>
              <a:rPr lang="en-GB" sz="1200" dirty="0" smtClean="0"/>
              <a:t>Not abusing the psychological contract</a:t>
            </a:r>
          </a:p>
          <a:p>
            <a:r>
              <a:rPr lang="en-GB" sz="1200" dirty="0" smtClean="0"/>
              <a:t>Not leading/directing</a:t>
            </a:r>
          </a:p>
          <a:p>
            <a:r>
              <a:rPr lang="en-GB" sz="1200" dirty="0" smtClean="0"/>
              <a:t>No hidden agendas</a:t>
            </a:r>
          </a:p>
          <a:p>
            <a:r>
              <a:rPr lang="en-GB" sz="1200" dirty="0" smtClean="0"/>
              <a:t>No Ego</a:t>
            </a:r>
          </a:p>
          <a:p>
            <a:pPr>
              <a:buFont typeface="Arial" pitchFamily="34" charset="0"/>
              <a:buNone/>
            </a:pPr>
            <a:endParaRPr lang="en-GB" baseline="0" dirty="0" smtClean="0"/>
          </a:p>
          <a:p>
            <a:pPr>
              <a:buFont typeface="Arial" pitchFamily="34" charset="0"/>
              <a:buNone/>
            </a:pPr>
            <a:r>
              <a:rPr lang="en-GB" baseline="0" dirty="0" smtClean="0"/>
              <a:t>Understanding of GDPR compliance needs </a:t>
            </a:r>
          </a:p>
          <a:p>
            <a:pPr>
              <a:buFont typeface="Arial" pitchFamily="34" charset="0"/>
              <a:buNone/>
            </a:pPr>
            <a:endParaRPr lang="en-GB" dirty="0" smtClean="0"/>
          </a:p>
          <a:p>
            <a:pPr>
              <a:buFont typeface="Arial" pitchFamily="34" charset="0"/>
              <a:buNone/>
            </a:pPr>
            <a:r>
              <a:rPr lang="en-GB" dirty="0" smtClean="0"/>
              <a:t>Assertiveness? Motivated? Time Management, Organisational Skills,  Business Acumen?</a:t>
            </a:r>
            <a:endParaRPr lang="en-GB" baseline="0" dirty="0" smtClean="0"/>
          </a:p>
          <a:p>
            <a:pPr>
              <a:buFont typeface="Arial"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19</a:t>
            </a:fld>
            <a:endParaRPr lang="en-GB"/>
          </a:p>
        </p:txBody>
      </p:sp>
    </p:spTree>
    <p:extLst>
      <p:ext uri="{BB962C8B-B14F-4D97-AF65-F5344CB8AC3E}">
        <p14:creationId xmlns:p14="http://schemas.microsoft.com/office/powerpoint/2010/main" val="3866289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4 tiers</a:t>
            </a:r>
          </a:p>
          <a:p>
            <a:pPr>
              <a:buFont typeface="Arial" pitchFamily="34" charset="0"/>
              <a:buNone/>
            </a:pPr>
            <a:endParaRPr lang="en-GB" baseline="0" dirty="0" smtClean="0"/>
          </a:p>
          <a:p>
            <a:pPr>
              <a:buFont typeface="Arial" pitchFamily="34" charset="0"/>
              <a:buNone/>
            </a:pPr>
            <a:r>
              <a:rPr lang="en-GB" baseline="0" dirty="0" smtClean="0"/>
              <a:t>Workplace examples</a:t>
            </a:r>
          </a:p>
          <a:p>
            <a:pPr>
              <a:buFont typeface="Arial" pitchFamily="34" charset="0"/>
              <a:buNone/>
            </a:pPr>
            <a:endParaRPr lang="en-GB" baseline="0" dirty="0" smtClean="0"/>
          </a:p>
          <a:p>
            <a:pPr>
              <a:buFont typeface="Arial" pitchFamily="34" charset="0"/>
              <a:buNone/>
            </a:pPr>
            <a:r>
              <a:rPr lang="en-GB" baseline="0" dirty="0" smtClean="0"/>
              <a:t>So in engaging and preparing </a:t>
            </a:r>
            <a:r>
              <a:rPr lang="en-GB" baseline="0" dirty="0" err="1" smtClean="0"/>
              <a:t>coachees</a:t>
            </a:r>
            <a:r>
              <a:rPr lang="en-GB" baseline="0" dirty="0" smtClean="0"/>
              <a:t> and mentees in a programme we have to make sure that our own skills and those of coaches and mentors are there. </a:t>
            </a:r>
          </a:p>
          <a:p>
            <a:pPr>
              <a:buFont typeface="Arial" pitchFamily="34" charse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smtClean="0"/>
              <a:t>Stephen</a:t>
            </a:r>
            <a:r>
              <a:rPr lang="en-GB" altLang="en-US" baseline="0" dirty="0" smtClean="0"/>
              <a:t> Covey – 7 habits </a:t>
            </a:r>
            <a:r>
              <a:rPr lang="en-GB" altLang="en-US" dirty="0" smtClean="0"/>
              <a:t>– 2 ears and one mouth, to be used in that ratio. 5 types of listening: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smtClean="0"/>
              <a:t>ignoring – not really listening</a:t>
            </a:r>
            <a:r>
              <a:rPr lang="en-GB" altLang="en-US" baseline="0" dirty="0" smtClean="0"/>
              <a:t> at all</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smtClean="0"/>
              <a:t>Pretending – “Uh huh, yeah, right”</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smtClean="0"/>
              <a:t>Selective listening – hearing only certain parts of the conversation</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smtClean="0"/>
              <a:t>Attentive listening – paying attention and focussing energy on the words that are being said.</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smtClean="0"/>
              <a:t>But many fewer of us practice the fifth element, emphatic listening – listening with intent to understand </a:t>
            </a:r>
            <a:r>
              <a:rPr lang="en-GB" altLang="en-US" dirty="0" smtClean="0"/>
              <a:t>Stephen Covey emphasises the importance of emphatic listening.  SEEK FIRST TO UNDERSTAND, THEN TO BE UNDERSTOOD. This gets inside another</a:t>
            </a:r>
            <a:r>
              <a:rPr lang="en-GB" altLang="en-US" baseline="0" dirty="0" smtClean="0"/>
              <a:t> person’s frame of reference, you look through it, you see the world the way they see the world, you understand their paradigm, you understand how they feel. </a:t>
            </a:r>
            <a:endParaRPr lang="en-GB" altLang="en-US"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altLang="en-US"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smtClean="0"/>
              <a:t>I would also suggest you dip into:</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dirty="0" smtClean="0"/>
              <a:t>Egan’s 4</a:t>
            </a:r>
            <a:r>
              <a:rPr lang="en-GB" altLang="en-US" baseline="0" dirty="0" smtClean="0"/>
              <a:t> levels of listening</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altLang="en-US" baseline="0" dirty="0" smtClean="0"/>
              <a:t>Clutterbucks – 5 levels of listening too. </a:t>
            </a:r>
            <a:endParaRPr lang="en-GB" altLang="en-US" dirty="0" smtClean="0"/>
          </a:p>
          <a:p>
            <a:pPr>
              <a:buFont typeface="Arial" pitchFamily="34" charset="0"/>
              <a:buNone/>
            </a:pPr>
            <a:endParaRPr lang="en-GB" baseline="0" dirty="0" smtClean="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21</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dirty="0" smtClean="0"/>
              <a:t>The sliding scale of the coaching spectrum.  We start at telling individuals – and work to being non directive and helping them solve their own issues through raising awareness and allowing them to reflect.</a:t>
            </a:r>
          </a:p>
          <a:p>
            <a:endParaRPr lang="en-GB" altLang="en-US" dirty="0" smtClean="0"/>
          </a:p>
          <a:p>
            <a:r>
              <a:rPr lang="en-GB" altLang="en-US" dirty="0" smtClean="0"/>
              <a:t>Ask</a:t>
            </a:r>
            <a:r>
              <a:rPr lang="en-GB" altLang="en-US" baseline="0" dirty="0" smtClean="0"/>
              <a:t>/tell framework in the Tao of coaching by </a:t>
            </a:r>
            <a:r>
              <a:rPr lang="en-GB" altLang="en-US" baseline="0" dirty="0" err="1" smtClean="0"/>
              <a:t>Landsberg</a:t>
            </a:r>
            <a:r>
              <a:rPr lang="en-GB" altLang="en-US" baseline="0" dirty="0" smtClean="0"/>
              <a:t> </a:t>
            </a:r>
          </a:p>
          <a:p>
            <a:endParaRPr lang="en-GB" altLang="en-US" dirty="0" smtClean="0"/>
          </a:p>
          <a:p>
            <a:r>
              <a:rPr lang="en-GB" altLang="en-US" dirty="0" smtClean="0"/>
              <a:t>Link on Moodle to </a:t>
            </a:r>
            <a:r>
              <a:rPr lang="en-GB" altLang="en-US" baseline="0" dirty="0" smtClean="0"/>
              <a:t>powerful questions video. </a:t>
            </a:r>
            <a:endParaRPr lang="en-GB" altLang="en-US" dirty="0" smtClean="0"/>
          </a:p>
          <a:p>
            <a:endParaRPr lang="en-GB" alt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smtClean="0"/>
              <a:t>Also it is important to pause, give someone the space to answer. </a:t>
            </a:r>
          </a:p>
          <a:p>
            <a:pPr>
              <a:buFont typeface="Arial" pitchFamily="34" charset="0"/>
              <a:buChar char="•"/>
            </a:pPr>
            <a:endParaRPr lang="en-GB" baseline="0" dirty="0" smtClean="0"/>
          </a:p>
          <a:p>
            <a:pPr>
              <a:buFont typeface="Arial" pitchFamily="34" charset="0"/>
              <a:buChar char="•"/>
            </a:pPr>
            <a:r>
              <a:rPr lang="en-GB" baseline="0" dirty="0" smtClean="0"/>
              <a:t>Don’t be afraid as a coach or a mentor to use a pause for your own benefit too, if you need to collect your thoughts around the direction of your questioning or to formulate your paraphrasing etc. </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23</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t>This demonstrates the importance of outside factors rather than what we say.  Our tone of voice, energy, attitude, emotions, dress, body language, eye contact, facial expressions, movements and gestures have a stronger impact than words alone.  So when building rapport, there are all of these elements</a:t>
            </a:r>
            <a:r>
              <a:rPr lang="en-GB" altLang="en-US" baseline="0" dirty="0" smtClean="0"/>
              <a:t> in play not just what we say.  </a:t>
            </a:r>
            <a:r>
              <a:rPr lang="en-GB" altLang="en-US" dirty="0" smtClean="0"/>
              <a:t>As a coach we need to become self aware of our own behaviour and the impact and impression it can leave on others.</a:t>
            </a:r>
          </a:p>
          <a:p>
            <a:endParaRPr lang="en-GB"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So we’ve</a:t>
            </a:r>
            <a:r>
              <a:rPr lang="en-GB" sz="1200" b="0" i="0" kern="1200" baseline="0" dirty="0" smtClean="0">
                <a:solidFill>
                  <a:schemeClr val="tx1"/>
                </a:solidFill>
                <a:effectLst/>
                <a:latin typeface="+mn-lt"/>
                <a:ea typeface="+mn-ea"/>
                <a:cs typeface="+mn-cs"/>
              </a:rPr>
              <a:t> looked at skills, now we will look at attitude and behaviours.</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a:t>
            </a:r>
            <a:r>
              <a:rPr lang="en-GB" sz="1200" b="0" i="0" kern="1200" dirty="0" err="1" smtClean="0">
                <a:solidFill>
                  <a:schemeClr val="tx1"/>
                </a:solidFill>
                <a:effectLst/>
                <a:latin typeface="+mn-lt"/>
                <a:ea typeface="+mn-ea"/>
                <a:cs typeface="+mn-cs"/>
              </a:rPr>
              <a:t>Betari</a:t>
            </a:r>
            <a:r>
              <a:rPr lang="en-GB" sz="1200" b="0" i="0" kern="1200" dirty="0" smtClean="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smtClean="0">
                <a:solidFill>
                  <a:schemeClr val="tx1"/>
                </a:solidFill>
                <a:effectLst/>
                <a:latin typeface="+mn-lt"/>
                <a:ea typeface="+mn-ea"/>
                <a:cs typeface="+mn-cs"/>
              </a:rPr>
              <a:t> awareness to break these cycles and re-frame. </a:t>
            </a:r>
            <a:endParaRPr lang="en-GB" dirty="0" smtClean="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smtClean="0">
                <a:solidFill>
                  <a:schemeClr val="tx1"/>
                </a:solidFill>
                <a:effectLst/>
                <a:latin typeface="+mn-lt"/>
                <a:ea typeface="+mn-ea"/>
                <a:cs typeface="+mn-cs"/>
              </a:rPr>
              <a:t>Behaviour -- The way in which someone acts or conducts their self, especially towards others or in response to a situation or stimulus.</a:t>
            </a:r>
            <a:r>
              <a:rPr lang="en-GB" sz="1200" b="0" i="0" kern="1200" baseline="0" dirty="0" smtClean="0">
                <a:solidFill>
                  <a:schemeClr val="tx1"/>
                </a:solidFill>
                <a:effectLst/>
                <a:latin typeface="+mn-lt"/>
                <a:ea typeface="+mn-ea"/>
                <a:cs typeface="+mn-cs"/>
              </a:rPr>
              <a:t> So many definitions to chose from. </a:t>
            </a:r>
            <a:endParaRPr lang="en-GB" sz="1200" b="0" i="0" kern="1200" dirty="0" smtClean="0">
              <a:solidFill>
                <a:schemeClr val="tx1"/>
              </a:solidFill>
              <a:effectLst/>
              <a:latin typeface="+mn-lt"/>
              <a:ea typeface="+mn-ea"/>
              <a:cs typeface="+mn-cs"/>
            </a:endParaRPr>
          </a:p>
          <a:p>
            <a:pPr>
              <a:buFont typeface="Arial" pitchFamily="34" charset="0"/>
              <a:buNone/>
            </a:pPr>
            <a:endParaRPr lang="en-GB" baseline="0" dirty="0" smtClean="0"/>
          </a:p>
          <a:p>
            <a:pPr>
              <a:buFont typeface="Arial" pitchFamily="34" charset="0"/>
              <a:buChar char="•"/>
            </a:pPr>
            <a:r>
              <a:rPr lang="en-GB" baseline="0" dirty="0" smtClean="0"/>
              <a:t>This graphic here is from UK Coaching, via the source indicated – they undertook some research.  </a:t>
            </a:r>
            <a:r>
              <a:rPr lang="en-GB" sz="1200" b="0" i="0" kern="1200" dirty="0" smtClean="0">
                <a:solidFill>
                  <a:schemeClr val="tx1"/>
                </a:solidFill>
                <a:effectLst/>
                <a:latin typeface="+mn-lt"/>
                <a:ea typeface="+mn-ea"/>
                <a:cs typeface="+mn-cs"/>
              </a:rPr>
              <a:t>Behaviours are what people see. By defining coaching through behaviours, they have been able to present clearly what great coaching looks like through the eyes of the participant. Behaviours also provide a connection to the knowledge and skills required to help enhance a person’s experience or performance.  They grouped</a:t>
            </a:r>
            <a:r>
              <a:rPr lang="en-GB" sz="1200" b="0" i="0" kern="1200" baseline="0" dirty="0" smtClean="0">
                <a:solidFill>
                  <a:schemeClr val="tx1"/>
                </a:solidFill>
                <a:effectLst/>
                <a:latin typeface="+mn-lt"/>
                <a:ea typeface="+mn-ea"/>
                <a:cs typeface="+mn-cs"/>
              </a:rPr>
              <a:t> responses down to these 10 great coaching behaviours. These are further grouped into those that are people focussed, those that are personal and those that are developed and enhanced via coaching practice. </a:t>
            </a:r>
            <a:endParaRPr lang="en-GB" sz="1200" b="0" i="0" kern="1200" dirty="0" smtClean="0">
              <a:solidFill>
                <a:schemeClr val="tx1"/>
              </a:solidFill>
              <a:effectLst/>
              <a:latin typeface="+mn-lt"/>
              <a:ea typeface="+mn-ea"/>
              <a:cs typeface="+mn-cs"/>
            </a:endParaRPr>
          </a:p>
          <a:p>
            <a:pPr>
              <a:buFont typeface="Arial" pitchFamily="34" charset="0"/>
              <a:buNone/>
            </a:pPr>
            <a:endParaRPr lang="en-GB" baseline="0" dirty="0" smtClean="0"/>
          </a:p>
          <a:p>
            <a:pPr>
              <a:buFont typeface="Arial" pitchFamily="34" charset="0"/>
              <a:buNone/>
            </a:pPr>
            <a:endParaRPr lang="en-GB" baseline="0" dirty="0" smtClean="0"/>
          </a:p>
          <a:p>
            <a:pPr>
              <a:buFont typeface="Arial" pitchFamily="34" charset="0"/>
              <a:buNone/>
            </a:pPr>
            <a:r>
              <a:rPr lang="en-GB" baseline="0" dirty="0" smtClean="0"/>
              <a:t>So if we have a </a:t>
            </a:r>
            <a:r>
              <a:rPr lang="en-GB" baseline="0" dirty="0" err="1" smtClean="0"/>
              <a:t>coachee</a:t>
            </a:r>
            <a:r>
              <a:rPr lang="en-GB" baseline="0" dirty="0" smtClean="0"/>
              <a:t> that is resistant, perhaps, emotionally detached – locked in the past, or anticipating something negative about the future.  As the coach/mentor you need your client to be present and engaged don’t you? you must also be present and engaged, to support them in the best way that you can. </a:t>
            </a:r>
          </a:p>
          <a:p>
            <a:pPr>
              <a:buFont typeface="Arial" pitchFamily="34" charset="0"/>
              <a:buNone/>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5664233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26</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sz="1000" b="0" i="0" kern="1200" dirty="0" smtClean="0">
                <a:solidFill>
                  <a:schemeClr val="tx1"/>
                </a:solidFill>
                <a:effectLst/>
                <a:latin typeface="+mn-lt"/>
                <a:ea typeface="+mn-ea"/>
                <a:cs typeface="+mn-cs"/>
              </a:rPr>
              <a:t>Now we will look a</a:t>
            </a:r>
            <a:r>
              <a:rPr lang="en-GB" sz="1000" b="0" i="0" kern="1200" baseline="0" dirty="0" smtClean="0">
                <a:solidFill>
                  <a:schemeClr val="tx1"/>
                </a:solidFill>
                <a:effectLst/>
                <a:latin typeface="+mn-lt"/>
                <a:ea typeface="+mn-ea"/>
                <a:cs typeface="+mn-cs"/>
              </a:rPr>
              <a:t> bit further into behaviour and in particular, aspects around </a:t>
            </a:r>
            <a:r>
              <a:rPr lang="en-GB" sz="1000" b="0" i="0" kern="1200" dirty="0" err="1" smtClean="0">
                <a:solidFill>
                  <a:schemeClr val="tx1"/>
                </a:solidFill>
                <a:effectLst/>
                <a:latin typeface="+mn-lt"/>
                <a:ea typeface="+mn-ea"/>
                <a:cs typeface="+mn-cs"/>
              </a:rPr>
              <a:t>mindset</a:t>
            </a:r>
            <a:r>
              <a:rPr lang="en-GB" sz="1000" b="0" i="0" kern="1200" dirty="0" smtClean="0">
                <a:solidFill>
                  <a:schemeClr val="tx1"/>
                </a:solidFill>
                <a:effectLst/>
                <a:latin typeface="+mn-lt"/>
                <a:ea typeface="+mn-ea"/>
                <a:cs typeface="+mn-cs"/>
              </a:rPr>
              <a:t> and self-awareness</a:t>
            </a:r>
            <a:r>
              <a:rPr lang="en-GB" sz="1000" b="0" i="0" kern="1200" baseline="0" dirty="0" smtClean="0">
                <a:solidFill>
                  <a:schemeClr val="tx1"/>
                </a:solidFill>
                <a:effectLst/>
                <a:latin typeface="+mn-lt"/>
                <a:ea typeface="+mn-ea"/>
                <a:cs typeface="+mn-cs"/>
              </a:rPr>
              <a:t> </a:t>
            </a:r>
            <a:r>
              <a:rPr lang="en-GB" sz="1000" b="0" i="0" kern="1200" dirty="0" smtClean="0">
                <a:solidFill>
                  <a:schemeClr val="tx1"/>
                </a:solidFill>
                <a:effectLst/>
                <a:latin typeface="+mn-lt"/>
                <a:ea typeface="+mn-ea"/>
                <a:cs typeface="+mn-cs"/>
              </a:rPr>
              <a:t>and ways to support and help prepare</a:t>
            </a:r>
            <a:r>
              <a:rPr lang="en-GB" sz="1000" b="0" i="0" kern="1200" baseline="0" dirty="0" smtClean="0">
                <a:solidFill>
                  <a:schemeClr val="tx1"/>
                </a:solidFill>
                <a:effectLst/>
                <a:latin typeface="+mn-lt"/>
                <a:ea typeface="+mn-ea"/>
                <a:cs typeface="+mn-cs"/>
              </a:rPr>
              <a:t> participants for full participation in C&amp;M programmes.  Yes we can share our understanding of the concepts and the benefits. But there may be barriers or self-limiting beliefs standing in their way. </a:t>
            </a:r>
          </a:p>
          <a:p>
            <a:endParaRPr lang="en-GB" sz="1000" b="0" i="0" kern="1200" baseline="0" dirty="0" smtClean="0">
              <a:solidFill>
                <a:schemeClr val="tx1"/>
              </a:solidFill>
              <a:effectLst/>
              <a:latin typeface="+mn-lt"/>
              <a:ea typeface="+mn-ea"/>
              <a:cs typeface="+mn-cs"/>
            </a:endParaRPr>
          </a:p>
          <a:p>
            <a:r>
              <a:rPr lang="en-GB" sz="1000" b="0" i="0" kern="1200" dirty="0" smtClean="0">
                <a:solidFill>
                  <a:schemeClr val="tx1"/>
                </a:solidFill>
                <a:effectLst/>
                <a:latin typeface="+mn-lt"/>
                <a:ea typeface="+mn-ea"/>
                <a:cs typeface="+mn-cs"/>
              </a:rPr>
              <a:t>Johari’s window is a self-knowledge technique created in 1955 by the psychologists Joseph </a:t>
            </a:r>
            <a:r>
              <a:rPr lang="en-GB" sz="1000" b="0" i="0" kern="1200" dirty="0" err="1" smtClean="0">
                <a:solidFill>
                  <a:schemeClr val="tx1"/>
                </a:solidFill>
                <a:effectLst/>
                <a:latin typeface="+mn-lt"/>
                <a:ea typeface="+mn-ea"/>
                <a:cs typeface="+mn-cs"/>
              </a:rPr>
              <a:t>Luft</a:t>
            </a:r>
            <a:r>
              <a:rPr lang="en-GB" sz="1000" b="0" i="0" kern="1200" dirty="0" smtClean="0">
                <a:solidFill>
                  <a:schemeClr val="tx1"/>
                </a:solidFill>
                <a:effectLst/>
                <a:latin typeface="+mn-lt"/>
                <a:ea typeface="+mn-ea"/>
                <a:cs typeface="+mn-cs"/>
              </a:rPr>
              <a:t> and Harry </a:t>
            </a:r>
            <a:r>
              <a:rPr lang="en-GB" sz="1000" b="0" i="0" kern="1200" dirty="0" err="1" smtClean="0">
                <a:solidFill>
                  <a:schemeClr val="tx1"/>
                </a:solidFill>
                <a:effectLst/>
                <a:latin typeface="+mn-lt"/>
                <a:ea typeface="+mn-ea"/>
                <a:cs typeface="+mn-cs"/>
              </a:rPr>
              <a:t>Ingham</a:t>
            </a:r>
            <a:r>
              <a:rPr lang="en-GB" sz="1000" b="0" i="0" kern="1200" dirty="0" smtClean="0">
                <a:solidFill>
                  <a:schemeClr val="tx1"/>
                </a:solidFill>
                <a:effectLst/>
                <a:latin typeface="+mn-lt"/>
                <a:ea typeface="+mn-ea"/>
                <a:cs typeface="+mn-cs"/>
              </a:rPr>
              <a:t>.</a:t>
            </a:r>
            <a:r>
              <a:rPr lang="en-GB" sz="1000" b="0" i="0" kern="1200" baseline="0" dirty="0" smtClean="0">
                <a:solidFill>
                  <a:schemeClr val="tx1"/>
                </a:solidFill>
                <a:effectLst/>
                <a:latin typeface="+mn-lt"/>
                <a:ea typeface="+mn-ea"/>
                <a:cs typeface="+mn-cs"/>
              </a:rPr>
              <a:t>  </a:t>
            </a:r>
            <a:endParaRPr lang="en-GB" altLang="en-US" sz="800" dirty="0" smtClean="0"/>
          </a:p>
          <a:p>
            <a:endParaRPr lang="en-GB" altLang="en-US" sz="800" dirty="0" smtClean="0"/>
          </a:p>
          <a:p>
            <a:r>
              <a:rPr lang="en-GB" altLang="en-US" sz="800" dirty="0" smtClean="0"/>
              <a:t>Run through slide. </a:t>
            </a:r>
          </a:p>
          <a:p>
            <a:endParaRPr lang="en-GB" altLang="en-US" sz="800" dirty="0" smtClean="0"/>
          </a:p>
          <a:p>
            <a:r>
              <a:rPr lang="en-GB" altLang="en-US" sz="800" dirty="0" smtClean="0"/>
              <a:t>The size on the boxes are flexible.  Through coaching and giving feedback the objective is to extend the “open” window.  This then decreases the other area’s.</a:t>
            </a:r>
          </a:p>
          <a:p>
            <a:endParaRPr lang="en-GB" altLang="en-US" sz="800" dirty="0" smtClean="0"/>
          </a:p>
          <a:p>
            <a:r>
              <a:rPr lang="en-GB" altLang="en-US" sz="800" dirty="0" smtClean="0"/>
              <a:t>So for example in a team situation</a:t>
            </a:r>
            <a:r>
              <a:rPr lang="en-GB" altLang="en-US" sz="800" baseline="0" dirty="0" smtClean="0"/>
              <a:t> - </a:t>
            </a:r>
            <a:r>
              <a:rPr lang="en-GB" altLang="en-US" sz="800" dirty="0" smtClean="0"/>
              <a:t>A team works well together when they strive to increase their open areas, and minimise the other area’s.  The open area increases when trust is developed.  Also it becomes the norm to give feedback and for it to be discussed.</a:t>
            </a:r>
          </a:p>
          <a:p>
            <a:r>
              <a:rPr lang="en-GB" altLang="en-US" sz="800" dirty="0" smtClean="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r>
              <a:rPr lang="en-GB" altLang="en-US" sz="800" dirty="0" smtClean="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r>
              <a:rPr lang="en-GB" altLang="en-US" sz="800" dirty="0" smtClean="0"/>
              <a:t>Unknown – They will not participate in a group or give feedback.  They will say that they learn more from listening, although this is not true. They really aren’t operating at their full potential,</a:t>
            </a:r>
            <a:r>
              <a:rPr lang="en-GB" altLang="en-US" sz="800" baseline="0" dirty="0" smtClean="0"/>
              <a:t> lack of self awareness. </a:t>
            </a:r>
            <a:endParaRPr lang="en-GB" altLang="en-US" sz="800" dirty="0" smtClean="0"/>
          </a:p>
          <a:p>
            <a:endParaRPr lang="en-GB" altLang="en-US" sz="800" dirty="0" smtClean="0"/>
          </a:p>
          <a:p>
            <a:r>
              <a:rPr lang="en-GB" altLang="en-US" sz="800" dirty="0" smtClean="0"/>
              <a:t>The goal of coaching is to move information from the blind and hidden area’s into the open area. Moving from blind to open will involve others giving us feedback.  Moving from hidden to open will involve</a:t>
            </a:r>
            <a:r>
              <a:rPr lang="en-GB" altLang="en-US" sz="800" baseline="0" dirty="0" smtClean="0"/>
              <a:t> us being more authentic and opening up (disclosure) when we are more comfortable.</a:t>
            </a:r>
            <a:r>
              <a:rPr lang="en-GB" altLang="en-US" sz="800" dirty="0" smtClean="0"/>
              <a:t>  By doing this process, information from the unknown may become known through self discovery – an insight or inspiration!  A light bulb moment.  It should mean that individuals become more accepting of themselves</a:t>
            </a:r>
            <a:r>
              <a:rPr lang="en-GB" altLang="en-US" sz="800" baseline="0" dirty="0" smtClean="0"/>
              <a:t> and others. </a:t>
            </a:r>
            <a:endParaRPr lang="en-GB" altLang="en-US" sz="800" dirty="0" smtClean="0"/>
          </a:p>
          <a:p>
            <a:endParaRPr lang="en-GB" altLang="en-US" sz="800" dirty="0" smtClean="0"/>
          </a:p>
          <a:p>
            <a:r>
              <a:rPr lang="en-GB" altLang="en-US" sz="800" dirty="0" smtClean="0"/>
              <a:t>This can help teams build trust, also</a:t>
            </a:r>
            <a:r>
              <a:rPr lang="en-GB" altLang="en-US" sz="800" baseline="0" dirty="0" smtClean="0"/>
              <a:t> can be used for self-reflection as well as in a coaching situation.  See the link in your own time on this slide, to gain insights on how to apply it in practice in the case of coaching from coachingtools.com </a:t>
            </a:r>
          </a:p>
          <a:p>
            <a:endParaRPr lang="en-GB" altLang="en-US" sz="800" baseline="0" dirty="0" smtClean="0"/>
          </a:p>
          <a:p>
            <a:r>
              <a:rPr lang="en-GB" altLang="en-US" sz="800" baseline="0" dirty="0" smtClean="0"/>
              <a:t>When we are talking about self-limiting beliefs and problems that people encounter,  it helps to reframe- that is look at other perspectives, other options, other ways of thinking, which now leads me to talk about NLP.</a:t>
            </a:r>
          </a:p>
          <a:p>
            <a:endParaRPr lang="en-GB" sz="800" dirty="0" smtClean="0"/>
          </a:p>
          <a:p>
            <a:pPr marL="0" indent="0">
              <a:buFont typeface="Arial" pitchFamily="34" charset="0"/>
              <a:buNone/>
            </a:pPr>
            <a:r>
              <a:rPr lang="en-GB" sz="800" baseline="0" dirty="0" smtClean="0"/>
              <a:t>In the last workshop I touched upon NLP: Neuro Linguistic Programming</a:t>
            </a:r>
          </a:p>
          <a:p>
            <a:pPr fontAlgn="base"/>
            <a:r>
              <a:rPr lang="en-GB" sz="800" b="1" i="0" kern="1200" dirty="0" smtClean="0">
                <a:solidFill>
                  <a:schemeClr val="tx1"/>
                </a:solidFill>
                <a:effectLst/>
                <a:latin typeface="+mn-lt"/>
                <a:ea typeface="+mn-ea"/>
                <a:cs typeface="+mn-cs"/>
              </a:rPr>
              <a:t>N</a:t>
            </a:r>
            <a:r>
              <a:rPr lang="en-GB" sz="800" b="0" i="0" kern="1200" dirty="0" smtClean="0">
                <a:solidFill>
                  <a:schemeClr val="tx1"/>
                </a:solidFill>
                <a:effectLst/>
                <a:latin typeface="+mn-lt"/>
                <a:ea typeface="+mn-ea"/>
                <a:cs typeface="+mn-cs"/>
              </a:rPr>
              <a:t>euro (relating to the mind, </a:t>
            </a:r>
            <a:r>
              <a:rPr lang="en-GB" sz="800" b="0" i="0" kern="1200" dirty="0" err="1" smtClean="0">
                <a:solidFill>
                  <a:schemeClr val="tx1"/>
                </a:solidFill>
                <a:effectLst/>
                <a:latin typeface="+mn-lt"/>
                <a:ea typeface="+mn-ea"/>
                <a:cs typeface="+mn-cs"/>
              </a:rPr>
              <a:t>mindset</a:t>
            </a:r>
            <a:r>
              <a:rPr lang="en-GB" sz="800" b="0" i="0" kern="1200" dirty="0" smtClean="0">
                <a:solidFill>
                  <a:schemeClr val="tx1"/>
                </a:solidFill>
                <a:effectLst/>
                <a:latin typeface="+mn-lt"/>
                <a:ea typeface="+mn-ea"/>
                <a:cs typeface="+mn-cs"/>
              </a:rPr>
              <a:t> &amp; our thinking)</a:t>
            </a:r>
            <a:br>
              <a:rPr lang="en-GB" sz="800" b="0" i="0" kern="1200" dirty="0" smtClean="0">
                <a:solidFill>
                  <a:schemeClr val="tx1"/>
                </a:solidFill>
                <a:effectLst/>
                <a:latin typeface="+mn-lt"/>
                <a:ea typeface="+mn-ea"/>
                <a:cs typeface="+mn-cs"/>
              </a:rPr>
            </a:br>
            <a:r>
              <a:rPr lang="en-GB" sz="800" b="1" i="0" kern="1200" dirty="0" smtClean="0">
                <a:solidFill>
                  <a:schemeClr val="tx1"/>
                </a:solidFill>
                <a:effectLst/>
                <a:latin typeface="+mn-lt"/>
                <a:ea typeface="+mn-ea"/>
                <a:cs typeface="+mn-cs"/>
              </a:rPr>
              <a:t>L</a:t>
            </a:r>
            <a:r>
              <a:rPr lang="en-GB" sz="800" b="0" i="0" kern="1200" dirty="0" smtClean="0">
                <a:solidFill>
                  <a:schemeClr val="tx1"/>
                </a:solidFill>
                <a:effectLst/>
                <a:latin typeface="+mn-lt"/>
                <a:ea typeface="+mn-ea"/>
                <a:cs typeface="+mn-cs"/>
              </a:rPr>
              <a:t>inguistic (language – verbally &amp; non verbally)</a:t>
            </a:r>
            <a:br>
              <a:rPr lang="en-GB" sz="800" b="0" i="0" kern="1200" dirty="0" smtClean="0">
                <a:solidFill>
                  <a:schemeClr val="tx1"/>
                </a:solidFill>
                <a:effectLst/>
                <a:latin typeface="+mn-lt"/>
                <a:ea typeface="+mn-ea"/>
                <a:cs typeface="+mn-cs"/>
              </a:rPr>
            </a:br>
            <a:r>
              <a:rPr lang="en-GB" sz="800" b="1" i="0" kern="1200" dirty="0" smtClean="0">
                <a:solidFill>
                  <a:schemeClr val="tx1"/>
                </a:solidFill>
                <a:effectLst/>
                <a:latin typeface="+mn-lt"/>
                <a:ea typeface="+mn-ea"/>
                <a:cs typeface="+mn-cs"/>
              </a:rPr>
              <a:t>P</a:t>
            </a:r>
            <a:r>
              <a:rPr lang="en-GB" sz="800" b="0" i="0" kern="1200" dirty="0" smtClean="0">
                <a:solidFill>
                  <a:schemeClr val="tx1"/>
                </a:solidFill>
                <a:effectLst/>
                <a:latin typeface="+mn-lt"/>
                <a:ea typeface="+mn-ea"/>
                <a:cs typeface="+mn-cs"/>
              </a:rPr>
              <a:t>rogramming (our patterns of behaviour and our emotions)</a:t>
            </a:r>
          </a:p>
          <a:p>
            <a:pPr fontAlgn="base"/>
            <a:r>
              <a:rPr lang="en-GB" sz="800" b="0" i="0" kern="1200" dirty="0" smtClean="0">
                <a:solidFill>
                  <a:schemeClr val="tx1"/>
                </a:solidFill>
                <a:effectLst/>
                <a:latin typeface="+mn-lt"/>
                <a:ea typeface="+mn-ea"/>
                <a:cs typeface="+mn-cs"/>
              </a:rPr>
              <a:t>The techniques, principles and attitudes within this behavioural science approach to self development, provides a way for people to remove self-imposed limitations. It enables people to have choice over how they feel, their emotions, their behaviours and physical states. Put</a:t>
            </a:r>
            <a:r>
              <a:rPr lang="en-GB" sz="800" b="0" i="0" kern="1200" baseline="0" dirty="0" smtClean="0">
                <a:solidFill>
                  <a:schemeClr val="tx1"/>
                </a:solidFill>
                <a:effectLst/>
                <a:latin typeface="+mn-lt"/>
                <a:ea typeface="+mn-ea"/>
                <a:cs typeface="+mn-cs"/>
              </a:rPr>
              <a:t> simply i</a:t>
            </a:r>
            <a:r>
              <a:rPr lang="en-GB" sz="800" b="0" i="0" kern="1200" dirty="0" smtClean="0">
                <a:solidFill>
                  <a:schemeClr val="tx1"/>
                </a:solidFill>
                <a:effectLst/>
                <a:latin typeface="+mn-lt"/>
                <a:ea typeface="+mn-ea"/>
                <a:cs typeface="+mn-cs"/>
              </a:rPr>
              <a:t>f you change your thinking, you can change your results in business and</a:t>
            </a:r>
            <a:r>
              <a:rPr lang="en-GB" sz="800" b="0" i="0" kern="1200" baseline="0" dirty="0" smtClean="0">
                <a:solidFill>
                  <a:schemeClr val="tx1"/>
                </a:solidFill>
                <a:effectLst/>
                <a:latin typeface="+mn-lt"/>
                <a:ea typeface="+mn-ea"/>
                <a:cs typeface="+mn-cs"/>
              </a:rPr>
              <a:t> life in general.  So that may be a concept you may wish to explore further in respect of supporting participants of coaching and mentoring programmes. </a:t>
            </a:r>
            <a:endParaRPr lang="en-GB" sz="800" b="0" i="0" kern="1200" dirty="0" smtClean="0">
              <a:solidFill>
                <a:schemeClr val="tx1"/>
              </a:solidFill>
              <a:effectLst/>
              <a:latin typeface="+mn-lt"/>
              <a:ea typeface="+mn-ea"/>
              <a:cs typeface="+mn-cs"/>
            </a:endParaRPr>
          </a:p>
          <a:p>
            <a:pPr fontAlgn="base"/>
            <a:endParaRPr lang="en-GB" sz="800" b="0" i="0" kern="1200" dirty="0" smtClean="0">
              <a:solidFill>
                <a:schemeClr val="tx1"/>
              </a:solidFill>
              <a:effectLst/>
              <a:latin typeface="+mn-lt"/>
              <a:ea typeface="+mn-ea"/>
              <a:cs typeface="+mn-cs"/>
            </a:endParaRPr>
          </a:p>
          <a:p>
            <a:pPr fontAlgn="base"/>
            <a:r>
              <a:rPr lang="en-GB" sz="800" b="0" i="0" kern="1200" dirty="0" smtClean="0">
                <a:solidFill>
                  <a:schemeClr val="tx1"/>
                </a:solidFill>
                <a:effectLst/>
                <a:latin typeface="+mn-lt"/>
                <a:ea typeface="+mn-ea"/>
                <a:cs typeface="+mn-cs"/>
              </a:rPr>
              <a:t>Also to tie in with this, Carol</a:t>
            </a:r>
            <a:r>
              <a:rPr lang="en-GB" sz="800" b="0" i="0" kern="1200" baseline="0" dirty="0" smtClean="0">
                <a:solidFill>
                  <a:schemeClr val="tx1"/>
                </a:solidFill>
                <a:effectLst/>
                <a:latin typeface="+mn-lt"/>
                <a:ea typeface="+mn-ea"/>
                <a:cs typeface="+mn-cs"/>
              </a:rPr>
              <a:t> </a:t>
            </a:r>
            <a:r>
              <a:rPr lang="en-GB" sz="800" b="0" i="0" kern="1200" baseline="0" dirty="0" err="1" smtClean="0">
                <a:solidFill>
                  <a:schemeClr val="tx1"/>
                </a:solidFill>
                <a:effectLst/>
                <a:latin typeface="+mn-lt"/>
                <a:ea typeface="+mn-ea"/>
                <a:cs typeface="+mn-cs"/>
              </a:rPr>
              <a:t>Dweck</a:t>
            </a:r>
            <a:r>
              <a:rPr lang="en-GB" sz="800" b="0" i="0" kern="1200" baseline="0" dirty="0" smtClean="0">
                <a:solidFill>
                  <a:schemeClr val="tx1"/>
                </a:solidFill>
                <a:effectLst/>
                <a:latin typeface="+mn-lt"/>
                <a:ea typeface="+mn-ea"/>
                <a:cs typeface="+mn-cs"/>
              </a:rPr>
              <a:t> (2012) in her book </a:t>
            </a:r>
            <a:r>
              <a:rPr lang="en-GB" sz="800" b="0" i="0" kern="1200" baseline="0" dirty="0" err="1" smtClean="0">
                <a:solidFill>
                  <a:schemeClr val="tx1"/>
                </a:solidFill>
                <a:effectLst/>
                <a:latin typeface="+mn-lt"/>
                <a:ea typeface="+mn-ea"/>
                <a:cs typeface="+mn-cs"/>
              </a:rPr>
              <a:t>Mindset</a:t>
            </a:r>
            <a:r>
              <a:rPr lang="en-GB" sz="800" b="0" i="0" kern="1200" baseline="0" dirty="0" smtClean="0">
                <a:solidFill>
                  <a:schemeClr val="tx1"/>
                </a:solidFill>
                <a:effectLst/>
                <a:latin typeface="+mn-lt"/>
                <a:ea typeface="+mn-ea"/>
                <a:cs typeface="+mn-cs"/>
              </a:rPr>
              <a:t>, also describes how peoples </a:t>
            </a:r>
            <a:r>
              <a:rPr lang="en-GB" sz="800" b="0" i="0" kern="1200" baseline="0" dirty="0" err="1" smtClean="0">
                <a:solidFill>
                  <a:schemeClr val="tx1"/>
                </a:solidFill>
                <a:effectLst/>
                <a:latin typeface="+mn-lt"/>
                <a:ea typeface="+mn-ea"/>
                <a:cs typeface="+mn-cs"/>
              </a:rPr>
              <a:t>mindset’s</a:t>
            </a:r>
            <a:r>
              <a:rPr lang="en-GB" sz="800" b="0" i="0" kern="1200" baseline="0" dirty="0" smtClean="0">
                <a:solidFill>
                  <a:schemeClr val="tx1"/>
                </a:solidFill>
                <a:effectLst/>
                <a:latin typeface="+mn-lt"/>
                <a:ea typeface="+mn-ea"/>
                <a:cs typeface="+mn-cs"/>
              </a:rPr>
              <a:t> can influence their development and learning. In having what is termed a “growth” </a:t>
            </a:r>
            <a:r>
              <a:rPr lang="en-GB" sz="800" b="0" i="0" kern="1200" baseline="0" dirty="0" err="1" smtClean="0">
                <a:solidFill>
                  <a:schemeClr val="tx1"/>
                </a:solidFill>
                <a:effectLst/>
                <a:latin typeface="+mn-lt"/>
                <a:ea typeface="+mn-ea"/>
                <a:cs typeface="+mn-cs"/>
              </a:rPr>
              <a:t>mindset</a:t>
            </a:r>
            <a:r>
              <a:rPr lang="en-GB" sz="800" b="0" i="0" kern="1200" baseline="0" dirty="0" smtClean="0">
                <a:solidFill>
                  <a:schemeClr val="tx1"/>
                </a:solidFill>
                <a:effectLst/>
                <a:latin typeface="+mn-lt"/>
                <a:ea typeface="+mn-ea"/>
                <a:cs typeface="+mn-cs"/>
              </a:rPr>
              <a:t> you can fulfil your potential.  Whereas a fixed </a:t>
            </a:r>
            <a:r>
              <a:rPr lang="en-GB" sz="800" b="0" i="0" kern="1200" baseline="0" dirty="0" err="1" smtClean="0">
                <a:solidFill>
                  <a:schemeClr val="tx1"/>
                </a:solidFill>
                <a:effectLst/>
                <a:latin typeface="+mn-lt"/>
                <a:ea typeface="+mn-ea"/>
                <a:cs typeface="+mn-cs"/>
              </a:rPr>
              <a:t>mindset</a:t>
            </a:r>
            <a:r>
              <a:rPr lang="en-GB" sz="800" b="0" i="0" kern="1200" baseline="0" dirty="0" smtClean="0">
                <a:solidFill>
                  <a:schemeClr val="tx1"/>
                </a:solidFill>
                <a:effectLst/>
                <a:latin typeface="+mn-lt"/>
                <a:ea typeface="+mn-ea"/>
                <a:cs typeface="+mn-cs"/>
              </a:rPr>
              <a:t> very much a</a:t>
            </a:r>
            <a:r>
              <a:rPr lang="en-GB" sz="1000" b="0" i="0" kern="1200" dirty="0" smtClean="0">
                <a:solidFill>
                  <a:schemeClr val="tx1"/>
                </a:solidFill>
                <a:effectLst/>
                <a:latin typeface="+mn-lt"/>
                <a:ea typeface="+mn-ea"/>
                <a:cs typeface="+mn-cs"/>
              </a:rPr>
              <a:t>ssumes that our character, intelligence, and creative ability are static givens which we can’t change in any meaningful way, this makes those with</a:t>
            </a:r>
            <a:r>
              <a:rPr lang="en-GB" sz="1000" b="0" i="0" kern="1200" baseline="0" dirty="0" smtClean="0">
                <a:solidFill>
                  <a:schemeClr val="tx1"/>
                </a:solidFill>
                <a:effectLst/>
                <a:latin typeface="+mn-lt"/>
                <a:ea typeface="+mn-ea"/>
                <a:cs typeface="+mn-cs"/>
              </a:rPr>
              <a:t> a fixed </a:t>
            </a:r>
            <a:r>
              <a:rPr lang="en-GB" sz="1000" b="0" i="0" kern="1200" baseline="0" dirty="0" err="1" smtClean="0">
                <a:solidFill>
                  <a:schemeClr val="tx1"/>
                </a:solidFill>
                <a:effectLst/>
                <a:latin typeface="+mn-lt"/>
                <a:ea typeface="+mn-ea"/>
                <a:cs typeface="+mn-cs"/>
              </a:rPr>
              <a:t>mindset</a:t>
            </a:r>
            <a:r>
              <a:rPr lang="en-GB" sz="1000" b="0" i="0" kern="1200" baseline="0" dirty="0" smtClean="0">
                <a:solidFill>
                  <a:schemeClr val="tx1"/>
                </a:solidFill>
                <a:effectLst/>
                <a:latin typeface="+mn-lt"/>
                <a:ea typeface="+mn-ea"/>
                <a:cs typeface="+mn-cs"/>
              </a:rPr>
              <a:t> more difficult to engage in training and development. </a:t>
            </a:r>
            <a:endParaRPr lang="en-GB" sz="800" b="0" i="0" kern="1200" baseline="0" dirty="0" smtClean="0">
              <a:solidFill>
                <a:schemeClr val="tx1"/>
              </a:solidFill>
              <a:effectLst/>
              <a:latin typeface="+mn-lt"/>
              <a:ea typeface="+mn-ea"/>
              <a:cs typeface="+mn-cs"/>
            </a:endParaRPr>
          </a:p>
          <a:p>
            <a:pPr fontAlgn="base"/>
            <a:endParaRPr lang="en-GB" altLang="en-US" sz="800" dirty="0" smtClean="0"/>
          </a:p>
          <a:p>
            <a:r>
              <a:rPr lang="en-GB" altLang="en-US" sz="800" dirty="0" smtClean="0"/>
              <a:t>So by considering these concepts can</a:t>
            </a:r>
            <a:r>
              <a:rPr lang="en-GB" altLang="en-US" sz="800" baseline="0" dirty="0" smtClean="0"/>
              <a:t> </a:t>
            </a:r>
            <a:r>
              <a:rPr lang="en-GB" altLang="en-US" sz="800" dirty="0" smtClean="0"/>
              <a:t>help</a:t>
            </a:r>
            <a:r>
              <a:rPr lang="en-GB" altLang="en-US" sz="800" baseline="0" dirty="0" smtClean="0"/>
              <a:t> prospective </a:t>
            </a:r>
            <a:r>
              <a:rPr lang="en-GB" altLang="en-US" sz="800" baseline="0" dirty="0" err="1" smtClean="0"/>
              <a:t>coachees</a:t>
            </a:r>
            <a:r>
              <a:rPr lang="en-GB" altLang="en-US" sz="800" baseline="0" dirty="0" smtClean="0"/>
              <a:t> and mentees prepare for full participation in programmes if we help them look at their self-limiting beliefs and help self confidence and self-esteem. And can also be used to support and develop coaches and mentors. </a:t>
            </a:r>
            <a:endParaRPr lang="en-GB" altLang="en-US" sz="800" dirty="0" smtClean="0"/>
          </a:p>
          <a:p>
            <a:endParaRPr lang="en-GB" altLang="en-US" sz="1000"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last workshop we looked briefly at GROW and OSCAR as well as the Instant Pay Off Coaching Model. </a:t>
            </a:r>
          </a:p>
          <a:p>
            <a:endParaRPr lang="en-GB" dirty="0" smtClean="0"/>
          </a:p>
          <a:p>
            <a:r>
              <a:rPr lang="en-GB" baseline="0" dirty="0" smtClean="0"/>
              <a:t>Practice together. </a:t>
            </a:r>
          </a:p>
          <a:p>
            <a:pPr marL="233881" indent="-233881">
              <a:buAutoNum type="arabicPeriod"/>
            </a:pPr>
            <a:endParaRPr lang="en-GB" altLang="en-US" dirty="0" smtClean="0"/>
          </a:p>
          <a:p>
            <a:r>
              <a:rPr lang="en-GB" dirty="0" smtClean="0"/>
              <a:t>The key is not</a:t>
            </a:r>
            <a:r>
              <a:rPr lang="en-GB" baseline="0" dirty="0" smtClean="0"/>
              <a:t> to get bogged down in following a rigid template or model to the letter, they are designed to help steer the conversation if either party get stuck. As with most things, it gets easier with practice and may feel clunky at first. </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It’s important to choose a model that works best for you, the</a:t>
            </a:r>
            <a:r>
              <a:rPr lang="en-GB" baseline="0" dirty="0" smtClean="0"/>
              <a:t> common themes of questioning, listening, clarifying and reframing are typical of many of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If you have not had much previous experience, then perhaps GROW is best for you as a starting point. If you have some experience, perhaps try one that you have not used before, if familiar with all, then perhaps try the one that you are least experienced with.  Have go, ten minutes each way. Have a think of something you’d like to talk about, it can be on anything, work, study, family, fitness, new year resolutions that aren’t going so well, new goal you’ve been toying with, exploring where you will start with this assignment to get a clearer perspective? Just to get a feel for the process of coaching.  Really listening to your </a:t>
            </a:r>
            <a:r>
              <a:rPr lang="en-GB" baseline="0" dirty="0" err="1" smtClean="0"/>
              <a:t>coachee</a:t>
            </a:r>
            <a:r>
              <a:rPr lang="en-GB" baseline="0" dirty="0" smtClean="0"/>
              <a:t>, paraphrasing is helpful. </a:t>
            </a:r>
          </a:p>
          <a:p>
            <a:pPr marL="0" indent="0">
              <a:buNone/>
            </a:pPr>
            <a:endParaRPr lang="en-GB" altLang="en-US" dirty="0" smtClean="0"/>
          </a:p>
          <a:p>
            <a:endParaRPr lang="en-GB" baseline="0" dirty="0" smtClean="0"/>
          </a:p>
        </p:txBody>
      </p:sp>
      <p:sp>
        <p:nvSpPr>
          <p:cNvPr id="4" name="Slide Number Placeholder 3"/>
          <p:cNvSpPr>
            <a:spLocks noGrp="1"/>
          </p:cNvSpPr>
          <p:nvPr>
            <p:ph type="sldNum" sz="quarter" idx="5"/>
          </p:nvPr>
        </p:nvSpPr>
        <p:spPr/>
        <p:txBody>
          <a:bodyPr/>
          <a:lstStyle/>
          <a:p>
            <a:fld id="{96D10551-CAFF-4CFA-AD3F-8FD228291A76}" type="slidenum">
              <a:rPr lang="en-GB" smtClean="0"/>
              <a:t>27</a:t>
            </a:fld>
            <a:endParaRPr lang="en-GB"/>
          </a:p>
        </p:txBody>
      </p:sp>
    </p:spTree>
    <p:extLst>
      <p:ext uri="{BB962C8B-B14F-4D97-AF65-F5344CB8AC3E}">
        <p14:creationId xmlns:p14="http://schemas.microsoft.com/office/powerpoint/2010/main" val="18931968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D06EE-3361-48F3-A994-570D5E6BCC70}"/>
              </a:ext>
            </a:extLst>
          </p:cNvPr>
          <p:cNvSpPr>
            <a:spLocks noGrp="1" noChangeArrowheads="1"/>
          </p:cNvSpPr>
          <p:nvPr>
            <p:ph type="sldNum" sz="quarter" idx="5"/>
          </p:nvPr>
        </p:nvSpPr>
        <p:spPr>
          <a:ln/>
        </p:spPr>
        <p:txBody>
          <a:bodyPr/>
          <a:lstStyle/>
          <a:p>
            <a:fld id="{9345063A-1901-4B93-BF21-A34949D51888}" type="slidenum">
              <a:rPr lang="en-GB" altLang="en-US"/>
              <a:pPr/>
              <a:t>28</a:t>
            </a:fld>
            <a:endParaRPr lang="en-GB" altLang="en-US"/>
          </a:p>
        </p:txBody>
      </p:sp>
      <p:sp>
        <p:nvSpPr>
          <p:cNvPr id="111618" name="Rectangle 2">
            <a:extLst>
              <a:ext uri="{FF2B5EF4-FFF2-40B4-BE49-F238E27FC236}">
                <a16:creationId xmlns:a16="http://schemas.microsoft.com/office/drawing/2014/main" id="{26AD459D-332A-4A3D-809B-59D4A86892C1}"/>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2EA6BF39-15BB-4F8D-A3A5-65A49C471DA9}"/>
              </a:ext>
            </a:extLst>
          </p:cNvPr>
          <p:cNvSpPr>
            <a:spLocks noGrp="1" noChangeArrowheads="1"/>
          </p:cNvSpPr>
          <p:nvPr>
            <p:ph type="body" idx="1"/>
          </p:nvPr>
        </p:nvSpPr>
        <p:spPr/>
        <p:txBody>
          <a:bodyPr/>
          <a:lstStyle/>
          <a:p>
            <a:pPr marL="232898" marR="0" lvl="0" indent="-232898" algn="l" defTabSz="914400" rtl="0" eaLnBrk="1" fontAlgn="auto" latinLnBrk="0" hangingPunct="1">
              <a:lnSpc>
                <a:spcPct val="100000"/>
              </a:lnSpc>
              <a:spcBef>
                <a:spcPts val="0"/>
              </a:spcBef>
              <a:spcAft>
                <a:spcPts val="0"/>
              </a:spcAft>
              <a:buClrTx/>
              <a:buSzTx/>
              <a:buFontTx/>
              <a:buNone/>
              <a:tabLst/>
              <a:defRPr/>
            </a:pPr>
            <a:r>
              <a:rPr lang="en-GB" altLang="en-US" baseline="0" dirty="0" smtClean="0"/>
              <a:t>Coaching is feedback but as you’ll now appreciate it is far more than that. </a:t>
            </a:r>
            <a:endParaRPr lang="en-GB" altLang="en-US" dirty="0" smtClean="0"/>
          </a:p>
          <a:p>
            <a:pPr marL="232898" indent="-232898"/>
            <a:r>
              <a:rPr lang="en-GB" altLang="en-US" baseline="0" dirty="0" smtClean="0"/>
              <a:t>Part of your research for the assignment, you may be observing sessions, supporting others or developing your own practice for instance, so it is useful to think about some guiding principles around giving feedback and things to think about in gaining meaningful feedback on your activities. </a:t>
            </a:r>
          </a:p>
          <a:p>
            <a:pPr marL="232898" indent="-232898"/>
            <a:endParaRPr lang="en-GB" altLang="en-US" dirty="0" smtClean="0"/>
          </a:p>
          <a:p>
            <a:pPr marL="232898" indent="-232898"/>
            <a:r>
              <a:rPr lang="en-GB" altLang="en-US" dirty="0" smtClean="0"/>
              <a:t>Giving feedback:</a:t>
            </a:r>
          </a:p>
          <a:p>
            <a:pPr marL="232898" indent="-232898"/>
            <a:endParaRPr lang="en-GB" altLang="en-US" dirty="0" smtClean="0"/>
          </a:p>
          <a:p>
            <a:pPr marL="232898" indent="-232898"/>
            <a:r>
              <a:rPr lang="en-GB" altLang="en-US" dirty="0" smtClean="0"/>
              <a:t>3.  Be specific – describe specific behaviours or areas of performance, particularly those they should keep and those they should change.</a:t>
            </a:r>
          </a:p>
          <a:p>
            <a:pPr marL="0" indent="0">
              <a:buFontTx/>
              <a:buNone/>
            </a:pPr>
            <a:r>
              <a:rPr lang="en-GB" altLang="en-US" dirty="0" smtClean="0"/>
              <a:t>5.</a:t>
            </a:r>
            <a:r>
              <a:rPr lang="en-GB" altLang="en-US" baseline="0" dirty="0" smtClean="0"/>
              <a:t>  </a:t>
            </a:r>
            <a:r>
              <a:rPr lang="en-GB" altLang="en-US" dirty="0" smtClean="0"/>
              <a:t>Be descriptive but not judgemental.</a:t>
            </a:r>
          </a:p>
          <a:p>
            <a:pPr marL="0" indent="0">
              <a:buFontTx/>
              <a:buNone/>
            </a:pPr>
            <a:r>
              <a:rPr lang="en-GB" altLang="en-US" dirty="0" smtClean="0"/>
              <a:t>7.  Own your own feedback.</a:t>
            </a:r>
          </a:p>
          <a:p>
            <a:pPr marL="232898" indent="-232898">
              <a:buFontTx/>
              <a:buAutoNum type="arabicPeriod" startAt="6"/>
            </a:pPr>
            <a:endParaRPr lang="en-GB" altLang="en-US" dirty="0" smtClean="0"/>
          </a:p>
          <a:p>
            <a:pPr marL="0" indent="0">
              <a:buFontTx/>
              <a:buNone/>
            </a:pPr>
            <a:endParaRPr lang="en-GB" altLang="en-US" dirty="0" smtClean="0"/>
          </a:p>
          <a:p>
            <a:pPr marL="0" indent="0">
              <a:buFontTx/>
              <a:buNone/>
            </a:pPr>
            <a:r>
              <a:rPr lang="en-GB" altLang="en-US" dirty="0" smtClean="0"/>
              <a:t>Conversely, if you have asked</a:t>
            </a:r>
            <a:r>
              <a:rPr lang="en-GB" altLang="en-US" baseline="0" dirty="0" smtClean="0"/>
              <a:t> for feedback yourself, so you </a:t>
            </a:r>
            <a:r>
              <a:rPr lang="en-GB" altLang="en-US" baseline="0" dirty="0" err="1" smtClean="0"/>
              <a:t>arer</a:t>
            </a:r>
            <a:r>
              <a:rPr lang="en-GB" altLang="en-US" baseline="0" dirty="0" smtClean="0"/>
              <a:t> </a:t>
            </a:r>
            <a:r>
              <a:rPr lang="en-GB" altLang="en-US" dirty="0" err="1" smtClean="0"/>
              <a:t>eceiving</a:t>
            </a:r>
            <a:r>
              <a:rPr lang="en-GB" altLang="en-US" dirty="0" smtClean="0"/>
              <a:t> feedback:</a:t>
            </a:r>
            <a:r>
              <a:rPr lang="en-GB" altLang="en-US" baseline="0" dirty="0" smtClean="0"/>
              <a:t> </a:t>
            </a:r>
            <a:endParaRPr lang="en-GB" altLang="en-US" dirty="0" smtClean="0"/>
          </a:p>
          <a:p>
            <a:pPr marL="232898" indent="-232898">
              <a:buFontTx/>
              <a:buAutoNum type="arabicPeriod" startAt="6"/>
            </a:pPr>
            <a:endParaRPr lang="en-GB" altLang="en-US" dirty="0" smtClean="0"/>
          </a:p>
          <a:p>
            <a:pPr marL="232898" indent="-232898">
              <a:buFontTx/>
              <a:buAutoNum type="arabicPeriod"/>
            </a:pPr>
            <a:r>
              <a:rPr lang="en-GB" altLang="en-US" dirty="0" smtClean="0"/>
              <a:t>Ask the person to be specific and descriptive asking for examples.</a:t>
            </a:r>
          </a:p>
          <a:p>
            <a:pPr marL="232898" indent="-232898">
              <a:buFontTx/>
              <a:buAutoNum type="arabicPeriod"/>
            </a:pPr>
            <a:r>
              <a:rPr lang="en-GB" altLang="en-US" dirty="0" smtClean="0"/>
              <a:t>If you need information or answers, ask for it.  Tell the person what your goals are and the kind of feedback that will be particularly helpful.</a:t>
            </a:r>
          </a:p>
          <a:p>
            <a:pPr marL="232898" indent="-232898">
              <a:buFontTx/>
              <a:buAutoNum type="arabicPeriod"/>
            </a:pPr>
            <a:r>
              <a:rPr lang="en-GB" altLang="en-US" dirty="0" smtClean="0"/>
              <a:t>Do not defend or justify your behaviour.  If you disagree, ask for further examples and ask “why.”</a:t>
            </a:r>
            <a:endParaRPr lang="en-GB" alt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smtClean="0"/>
              <a:t>2.4 describes - establishing or co-ordinating evaluation systems, collecting feedback, co-ordinating coach/mentor meetings and/or communications, but could involve sending out 360 degree feedback or self assessment surveys such as the one by </a:t>
            </a:r>
            <a:r>
              <a:rPr lang="en-GB" b="0" baseline="0" dirty="0" err="1" smtClean="0"/>
              <a:t>Landsberg</a:t>
            </a:r>
            <a:r>
              <a:rPr lang="en-GB" b="0" baseline="0" dirty="0" smtClean="0"/>
              <a:t> (2015) Tao of Coaching. </a:t>
            </a:r>
          </a:p>
          <a:p>
            <a:endParaRPr lang="en-GB" b="0" baseline="0" dirty="0" smtClean="0"/>
          </a:p>
          <a:p>
            <a:r>
              <a:rPr lang="en-GB" baseline="0" dirty="0" smtClean="0"/>
              <a:t>How does evaluation fit? In the case of induction and buddying/mentoring programmes, what is measured in probation reviews and against what baselines? </a:t>
            </a:r>
          </a:p>
          <a:p>
            <a:r>
              <a:rPr lang="en-GB" baseline="0" dirty="0" smtClean="0"/>
              <a:t>What existing evaluation frameworks associated with L&amp;D already exist in your organisation that you can review or develop? </a:t>
            </a:r>
          </a:p>
          <a:p>
            <a:endParaRPr lang="en-GB" baseline="0" dirty="0" smtClean="0"/>
          </a:p>
          <a:p>
            <a:r>
              <a:rPr lang="en-GB" baseline="0" dirty="0" smtClean="0"/>
              <a:t>Kirkpatrick 4 levels of evaluation measures: </a:t>
            </a:r>
          </a:p>
          <a:p>
            <a:endParaRPr lang="en-GB" baseline="0" dirty="0" smtClean="0"/>
          </a:p>
          <a:p>
            <a:r>
              <a:rPr lang="en-GB" sz="1200" b="1" i="0" kern="1200" dirty="0" smtClean="0">
                <a:solidFill>
                  <a:schemeClr val="tx1"/>
                </a:solidFill>
                <a:effectLst/>
                <a:latin typeface="+mn-lt"/>
                <a:ea typeface="+mn-ea"/>
                <a:cs typeface="+mn-cs"/>
              </a:rPr>
              <a:t>Reaction of student</a:t>
            </a:r>
            <a:r>
              <a:rPr lang="en-GB" sz="1200" b="0" i="0" kern="1200" dirty="0" smtClean="0">
                <a:solidFill>
                  <a:schemeClr val="tx1"/>
                </a:solidFill>
                <a:effectLst/>
                <a:latin typeface="+mn-lt"/>
                <a:ea typeface="+mn-ea"/>
                <a:cs typeface="+mn-cs"/>
              </a:rPr>
              <a:t> - what they thought and felt about the training/session</a:t>
            </a:r>
          </a:p>
          <a:p>
            <a:r>
              <a:rPr lang="en-GB" sz="1200" b="1" i="0" kern="1200" dirty="0" smtClean="0">
                <a:solidFill>
                  <a:schemeClr val="tx1"/>
                </a:solidFill>
                <a:effectLst/>
                <a:latin typeface="+mn-lt"/>
                <a:ea typeface="+mn-ea"/>
                <a:cs typeface="+mn-cs"/>
              </a:rPr>
              <a:t>Learning</a:t>
            </a:r>
            <a:r>
              <a:rPr lang="en-GB" sz="1200" b="0" i="0" kern="1200" dirty="0" smtClean="0">
                <a:solidFill>
                  <a:schemeClr val="tx1"/>
                </a:solidFill>
                <a:effectLst/>
                <a:latin typeface="+mn-lt"/>
                <a:ea typeface="+mn-ea"/>
                <a:cs typeface="+mn-cs"/>
              </a:rPr>
              <a:t> - the resulting increase in knowledge or capability</a:t>
            </a:r>
          </a:p>
          <a:p>
            <a:r>
              <a:rPr lang="en-GB" sz="1200" b="1" i="0" kern="1200" dirty="0" smtClean="0">
                <a:solidFill>
                  <a:schemeClr val="tx1"/>
                </a:solidFill>
                <a:effectLst/>
                <a:latin typeface="+mn-lt"/>
                <a:ea typeface="+mn-ea"/>
                <a:cs typeface="+mn-cs"/>
              </a:rPr>
              <a:t>Behaviour</a:t>
            </a:r>
            <a:r>
              <a:rPr lang="en-GB" sz="1200" b="0" i="0" kern="1200" dirty="0" smtClean="0">
                <a:solidFill>
                  <a:schemeClr val="tx1"/>
                </a:solidFill>
                <a:effectLst/>
                <a:latin typeface="+mn-lt"/>
                <a:ea typeface="+mn-ea"/>
                <a:cs typeface="+mn-cs"/>
              </a:rPr>
              <a:t> - extent of behaviour and capability improvement and implementation/application</a:t>
            </a:r>
          </a:p>
          <a:p>
            <a:r>
              <a:rPr lang="en-GB" sz="1200" b="1" i="0" kern="1200" dirty="0" smtClean="0">
                <a:solidFill>
                  <a:schemeClr val="tx1"/>
                </a:solidFill>
                <a:effectLst/>
                <a:latin typeface="+mn-lt"/>
                <a:ea typeface="+mn-ea"/>
                <a:cs typeface="+mn-cs"/>
              </a:rPr>
              <a:t>Results</a:t>
            </a:r>
            <a:r>
              <a:rPr lang="en-GB" sz="1200" b="0" i="0" kern="1200" dirty="0" smtClean="0">
                <a:solidFill>
                  <a:schemeClr val="tx1"/>
                </a:solidFill>
                <a:effectLst/>
                <a:latin typeface="+mn-lt"/>
                <a:ea typeface="+mn-ea"/>
                <a:cs typeface="+mn-cs"/>
              </a:rPr>
              <a:t> - the effects on the business or environment resulting from the trainee's performance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Whilst the</a:t>
            </a:r>
            <a:r>
              <a:rPr lang="en-GB" sz="1200" b="0" i="0" kern="1200" baseline="0" dirty="0" smtClean="0">
                <a:solidFill>
                  <a:schemeClr val="tx1"/>
                </a:solidFill>
                <a:effectLst/>
                <a:latin typeface="+mn-lt"/>
                <a:ea typeface="+mn-ea"/>
                <a:cs typeface="+mn-cs"/>
              </a:rPr>
              <a:t> onus here is on evaluation of traditional training, some of these elements can be utilised in assessing effectiveness of coaching and mentoring. </a:t>
            </a:r>
            <a:endParaRPr lang="en-GB" sz="1200" b="0" i="0" kern="1200" dirty="0" smtClean="0">
              <a:solidFill>
                <a:schemeClr val="tx1"/>
              </a:solidFill>
              <a:effectLst/>
              <a:latin typeface="+mn-lt"/>
              <a:ea typeface="+mn-ea"/>
              <a:cs typeface="+mn-cs"/>
            </a:endParaRPr>
          </a:p>
          <a:p>
            <a:endParaRPr lang="en-GB" baseline="0" dirty="0" smtClean="0"/>
          </a:p>
          <a:p>
            <a:r>
              <a:rPr lang="en-GB" baseline="0" dirty="0" smtClean="0"/>
              <a:t>The link gives some ideas on how to collect this information.</a:t>
            </a:r>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96D10551-CAFF-4CFA-AD3F-8FD228291A76}" type="slidenum">
              <a:rPr lang="en-GB" smtClean="0"/>
              <a:t>29</a:t>
            </a:fld>
            <a:endParaRPr lang="en-GB"/>
          </a:p>
        </p:txBody>
      </p:sp>
    </p:spTree>
    <p:extLst>
      <p:ext uri="{BB962C8B-B14F-4D97-AF65-F5344CB8AC3E}">
        <p14:creationId xmlns:p14="http://schemas.microsoft.com/office/powerpoint/2010/main" val="3525918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30</a:t>
            </a:fld>
            <a:endParaRPr lang="en-GB"/>
          </a:p>
        </p:txBody>
      </p:sp>
    </p:spTree>
    <p:extLst>
      <p:ext uri="{BB962C8B-B14F-4D97-AF65-F5344CB8AC3E}">
        <p14:creationId xmlns:p14="http://schemas.microsoft.com/office/powerpoint/2010/main" val="36860682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Moodle resources</a:t>
            </a:r>
            <a:r>
              <a:rPr lang="en-GB" baseline="0" dirty="0" smtClean="0"/>
              <a:t> in addition to these.</a:t>
            </a:r>
          </a:p>
          <a:p>
            <a:endParaRPr lang="en-GB" baseline="0" dirty="0" smtClean="0"/>
          </a:p>
          <a:p>
            <a:r>
              <a:rPr lang="en-GB" baseline="0" dirty="0" smtClean="0"/>
              <a:t>Submission due date reminder for the first workshop is 15</a:t>
            </a:r>
            <a:r>
              <a:rPr lang="en-GB" baseline="30000" dirty="0" smtClean="0"/>
              <a:t>th</a:t>
            </a:r>
            <a:r>
              <a:rPr lang="en-GB" baseline="0" dirty="0" smtClean="0"/>
              <a:t> February.</a:t>
            </a:r>
          </a:p>
          <a:p>
            <a:endParaRPr lang="en-GB" baseline="0" dirty="0" smtClean="0"/>
          </a:p>
          <a:p>
            <a:r>
              <a:rPr lang="en-GB" baseline="0" dirty="0" smtClean="0"/>
              <a:t>Submission for this workshop is due on 15</a:t>
            </a:r>
            <a:r>
              <a:rPr lang="en-GB" baseline="30000" dirty="0" smtClean="0"/>
              <a:t>th</a:t>
            </a:r>
            <a:r>
              <a:rPr lang="en-GB" baseline="0" dirty="0" smtClean="0"/>
              <a:t> March. </a:t>
            </a:r>
          </a:p>
          <a:p>
            <a:endParaRPr lang="en-GB" baseline="0" dirty="0" smtClean="0"/>
          </a:p>
          <a:p>
            <a:r>
              <a:rPr lang="en-GB" baseline="0" dirty="0" smtClean="0"/>
              <a:t>Also the student CIPD conference is next month so get your online tickets if you haven’t already . </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31</a:t>
            </a:fld>
            <a:endParaRPr lang="en-GB"/>
          </a:p>
        </p:txBody>
      </p:sp>
    </p:spTree>
    <p:extLst>
      <p:ext uri="{BB962C8B-B14F-4D97-AF65-F5344CB8AC3E}">
        <p14:creationId xmlns:p14="http://schemas.microsoft.com/office/powerpoint/2010/main" val="3921182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11/02/2021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11/02/2021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11/02/2021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11/02/2021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11/02/2021</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11/02/2021</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11/02/2021</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11/02/2021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11/02/2021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11/02/2021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11/02/2021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19484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43934" y="125413"/>
            <a:ext cx="11808884"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609600" y="836613"/>
            <a:ext cx="109728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8737600" y="6245225"/>
            <a:ext cx="28448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2441002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11/02/2021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19.xml"/><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2.xml"/><Relationship Id="rId7" Type="http://schemas.openxmlformats.org/officeDocument/2006/relationships/hyperlink" Target="https://creativecommons.org/licenses/by-sa/3.0/"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commons.wikimedia.org/wiki/File:Alarm_Clocks_20101107a.jpg" TargetMode="External"/><Relationship Id="rId5" Type="http://schemas.openxmlformats.org/officeDocument/2006/relationships/image" Target="../media/image7.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7" Type="http://schemas.openxmlformats.org/officeDocument/2006/relationships/image" Target="../media/image3.png"/><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8.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9.jpeg"/><Relationship Id="rId5" Type="http://schemas.openxmlformats.org/officeDocument/2006/relationships/hyperlink" Target="https://www.ukcoaching.org/resources/guides/coaching-behaviours" TargetMode="External"/><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7" Type="http://schemas.openxmlformats.org/officeDocument/2006/relationships/image" Target="../media/image3.png"/><Relationship Id="rId2" Type="http://schemas.microsoft.com/office/2007/relationships/media" Target="../media/media26.m4a"/><Relationship Id="rId1" Type="http://schemas.openxmlformats.org/officeDocument/2006/relationships/tags" Target="../tags/tag3.xml"/><Relationship Id="rId6" Type="http://schemas.openxmlformats.org/officeDocument/2006/relationships/hyperlink" Target="https://www.thecoachingtoolscompany.com/how-to-use-the-johari-window-tool-for-a-new-perspective-on-the-inner-critic-by-ruby-mcguire/" TargetMode="External"/><Relationship Id="rId5" Type="http://schemas.openxmlformats.org/officeDocument/2006/relationships/notesSlide" Target="../notesSlides/notesSlide26.xml"/><Relationship Id="rId4"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png"/><Relationship Id="rId5" Type="http://schemas.openxmlformats.org/officeDocument/2006/relationships/hyperlink" Target="https://www.businessballs.com/facilitation-workshops-and-training/kirkpatrick-evaluation-method/" TargetMode="External"/><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3.png"/><Relationship Id="rId5" Type="http://schemas.openxmlformats.org/officeDocument/2006/relationships/hyperlink" Target="https://www.youtube.com/watch?v=QXU-tAkz_TY" TargetMode="External"/><Relationship Id="rId4" Type="http://schemas.openxmlformats.org/officeDocument/2006/relationships/notesSlide" Target="../notesSlides/notesSlide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Coaching and Mentoring</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t>5ADCM</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8556653"/>
      </p:ext>
    </p:extLst>
  </p:cSld>
  <p:clrMapOvr>
    <a:masterClrMapping/>
  </p:clrMapOvr>
  <mc:AlternateContent xmlns:mc="http://schemas.openxmlformats.org/markup-compatibility/2006" xmlns:p14="http://schemas.microsoft.com/office/powerpoint/2010/main">
    <mc:Choice Requires="p14">
      <p:transition spd="slow" p14:dur="2000" advTm="6973"/>
    </mc:Choice>
    <mc:Fallback xmlns="">
      <p:transition spd="slow" advTm="6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 for Today</a:t>
            </a:r>
          </a:p>
        </p:txBody>
      </p:sp>
      <p:sp>
        <p:nvSpPr>
          <p:cNvPr id="3" name="Content Placeholder 2"/>
          <p:cNvSpPr>
            <a:spLocks noGrp="1"/>
          </p:cNvSpPr>
          <p:nvPr>
            <p:ph idx="1"/>
          </p:nvPr>
        </p:nvSpPr>
        <p:spPr/>
        <p:txBody>
          <a:bodyPr>
            <a:normAutofit fontScale="62500" lnSpcReduction="20000"/>
          </a:bodyPr>
          <a:lstStyle/>
          <a:p>
            <a:r>
              <a:rPr lang="en-GB" dirty="0" smtClean="0"/>
              <a:t>Reflections</a:t>
            </a:r>
          </a:p>
          <a:p>
            <a:r>
              <a:rPr lang="en-GB" dirty="0" smtClean="0"/>
              <a:t>Portfolio guidance/learning plan, personal statements</a:t>
            </a:r>
          </a:p>
          <a:p>
            <a:r>
              <a:rPr lang="en-GB" dirty="0" smtClean="0"/>
              <a:t>Emerging and existing trends driving coaching/mentoring</a:t>
            </a:r>
          </a:p>
          <a:p>
            <a:r>
              <a:rPr lang="en-GB" dirty="0" smtClean="0"/>
              <a:t>Coaching and Mentoring Recap</a:t>
            </a:r>
          </a:p>
          <a:p>
            <a:r>
              <a:rPr lang="en-GB" dirty="0" smtClean="0"/>
              <a:t>Coaching and mentoring skills – activity </a:t>
            </a:r>
          </a:p>
          <a:p>
            <a:r>
              <a:rPr lang="en-GB" dirty="0"/>
              <a:t>Break around 10:30am for 10 minutes </a:t>
            </a:r>
            <a:endParaRPr lang="en-GB" dirty="0" smtClean="0"/>
          </a:p>
          <a:p>
            <a:r>
              <a:rPr lang="en-GB" dirty="0" smtClean="0"/>
              <a:t>Coaching </a:t>
            </a:r>
            <a:r>
              <a:rPr lang="en-GB" dirty="0"/>
              <a:t>and mentoring </a:t>
            </a:r>
            <a:r>
              <a:rPr lang="en-GB" dirty="0" smtClean="0"/>
              <a:t>behaviours</a:t>
            </a:r>
          </a:p>
          <a:p>
            <a:r>
              <a:rPr lang="en-GB" dirty="0" smtClean="0"/>
              <a:t>Coaching and mentoring models – practical exercises </a:t>
            </a:r>
          </a:p>
          <a:p>
            <a:r>
              <a:rPr lang="en-GB" dirty="0" smtClean="0"/>
              <a:t>Giving feedback principles</a:t>
            </a:r>
          </a:p>
          <a:p>
            <a:r>
              <a:rPr lang="en-GB" dirty="0" smtClean="0"/>
              <a:t>Evaluation </a:t>
            </a:r>
          </a:p>
          <a:p>
            <a:r>
              <a:rPr lang="en-GB" dirty="0" smtClean="0"/>
              <a:t>Questions </a:t>
            </a:r>
          </a:p>
          <a:p>
            <a:r>
              <a:rPr lang="en-GB" dirty="0" smtClean="0"/>
              <a:t>Session Close</a:t>
            </a:r>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3653101"/>
      </p:ext>
    </p:extLst>
  </p:cSld>
  <p:clrMapOvr>
    <a:masterClrMapping/>
  </p:clrMapOvr>
  <mc:AlternateContent xmlns:mc="http://schemas.openxmlformats.org/markup-compatibility/2006" xmlns:p14="http://schemas.microsoft.com/office/powerpoint/2010/main">
    <mc:Choice Requires="p14">
      <p:transition spd="slow" p14:dur="2000" advTm="4579"/>
    </mc:Choice>
    <mc:Fallback xmlns="">
      <p:transition spd="slow" advTm="4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smtClean="0"/>
              <a:t>Portfolio </a:t>
            </a:r>
            <a:r>
              <a:rPr lang="en-GB" dirty="0"/>
              <a:t>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a:xfrm>
            <a:off x="2195938" y="3135015"/>
            <a:ext cx="8534400" cy="1752600"/>
          </a:xfrm>
        </p:spPr>
        <p:txBody>
          <a:bodyPr/>
          <a:lstStyle/>
          <a:p>
            <a:r>
              <a:rPr lang="en-GB" dirty="0"/>
              <a:t>5ADCM– Contributing to Coaching and Mentoring</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73804595"/>
      </p:ext>
    </p:extLst>
  </p:cSld>
  <p:clrMapOvr>
    <a:masterClrMapping/>
  </p:clrMapOvr>
  <mc:AlternateContent xmlns:mc="http://schemas.openxmlformats.org/markup-compatibility/2006" xmlns:p14="http://schemas.microsoft.com/office/powerpoint/2010/main">
    <mc:Choice Requires="p14">
      <p:transition spd="slow" p14:dur="2000" advTm="4994"/>
    </mc:Choice>
    <mc:Fallback xmlns="">
      <p:transition spd="slow" advTm="4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3" y="0"/>
            <a:ext cx="10972800" cy="5271247"/>
          </a:xfrm>
        </p:spPr>
        <p:txBody>
          <a:bodyPr>
            <a:normAutofit fontScale="90000"/>
          </a:bodyPr>
          <a:lstStyle/>
          <a:p>
            <a:r>
              <a:rPr lang="en-GB" dirty="0" smtClean="0"/>
              <a:t/>
            </a:r>
            <a:br>
              <a:rPr lang="en-GB" dirty="0" smtClean="0"/>
            </a:br>
            <a:r>
              <a:rPr lang="en-GB" dirty="0"/>
              <a:t/>
            </a:r>
            <a:br>
              <a:rPr lang="en-GB" dirty="0"/>
            </a:br>
            <a:r>
              <a:rPr lang="en-GB" dirty="0" smtClean="0"/>
              <a:t>LO1: Be able to assess the impact of coaching and mentoring activity within an organisation and make recommendations for further development </a:t>
            </a:r>
            <a:br>
              <a:rPr lang="en-GB" dirty="0" smtClean="0"/>
            </a:br>
            <a:r>
              <a:rPr lang="en-GB" dirty="0" smtClean="0"/>
              <a:t/>
            </a:r>
            <a:br>
              <a:rPr lang="en-GB" dirty="0" smtClean="0"/>
            </a:br>
            <a:r>
              <a:rPr lang="en-GB" dirty="0" smtClean="0"/>
              <a:t>LO2: Be able to support the implementation of coaching and/or mentoring programmes within an organisation</a:t>
            </a:r>
            <a:br>
              <a:rPr lang="en-GB" dirty="0" smtClean="0"/>
            </a:br>
            <a:r>
              <a:rPr lang="en-GB" dirty="0"/>
              <a:t/>
            </a:r>
            <a:br>
              <a:rPr lang="en-GB" dirty="0"/>
            </a:br>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1668064"/>
      </p:ext>
    </p:extLst>
  </p:cSld>
  <p:clrMapOvr>
    <a:masterClrMapping/>
  </p:clrMapOvr>
  <mc:AlternateContent xmlns:mc="http://schemas.openxmlformats.org/markup-compatibility/2006" xmlns:p14="http://schemas.microsoft.com/office/powerpoint/2010/main">
    <mc:Choice Requires="p14">
      <p:transition spd="slow" p14:dur="2000" advTm="68602"/>
    </mc:Choice>
    <mc:Fallback xmlns="">
      <p:transition spd="slow" advTm="68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although this may be supplemented by other types of evidence,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69197266"/>
      </p:ext>
    </p:extLst>
  </p:cSld>
  <p:clrMapOvr>
    <a:masterClrMapping/>
  </p:clrMapOvr>
  <mc:AlternateContent xmlns:mc="http://schemas.openxmlformats.org/markup-compatibility/2006" xmlns:p14="http://schemas.microsoft.com/office/powerpoint/2010/main">
    <mc:Choice Requires="p14">
      <p:transition spd="slow" p14:dur="2000" advTm="4877"/>
    </mc:Choice>
    <mc:Fallback xmlns="">
      <p:transition spd="slow" advTm="4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p:txBody>
          <a:bodyPr>
            <a:normAutofit fontScale="925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45935325"/>
      </p:ext>
    </p:extLst>
  </p:cSld>
  <p:clrMapOvr>
    <a:masterClrMapping/>
  </p:clrMapOvr>
  <mc:AlternateContent xmlns:mc="http://schemas.openxmlformats.org/markup-compatibility/2006" xmlns:p14="http://schemas.microsoft.com/office/powerpoint/2010/main">
    <mc:Choice Requires="p14">
      <p:transition spd="slow" p14:dur="2000" advTm="5590"/>
    </mc:Choice>
    <mc:Fallback xmlns="">
      <p:transition spd="slow" advTm="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lstStyle/>
          <a:p>
            <a:r>
              <a:rPr lang="en-GB" dirty="0"/>
              <a:t>Approximately </a:t>
            </a:r>
            <a:r>
              <a:rPr lang="en-GB" dirty="0" smtClean="0">
                <a:solidFill>
                  <a:srgbClr val="FF0000"/>
                </a:solidFill>
              </a:rPr>
              <a:t>1000-1500 </a:t>
            </a:r>
            <a:r>
              <a:rPr lang="en-GB" dirty="0"/>
              <a:t>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Refer to your evidence (number each piece of evidence)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22252185"/>
      </p:ext>
    </p:extLst>
  </p:cSld>
  <p:clrMapOvr>
    <a:masterClrMapping/>
  </p:clrMapOvr>
  <mc:AlternateContent xmlns:mc="http://schemas.openxmlformats.org/markup-compatibility/2006" xmlns:p14="http://schemas.microsoft.com/office/powerpoint/2010/main">
    <mc:Choice Requires="p14">
      <p:transition spd="slow" p14:dur="2000" advTm="11885"/>
    </mc:Choice>
    <mc:Fallback xmlns="">
      <p:transition spd="slow" advTm="11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tx1"/>
                </a:solidFill>
              </a:rPr>
              <a:t> Remember to Consider the Stakeholders in your Organisation</a:t>
            </a:r>
            <a:r>
              <a:rPr lang="en-GB" dirty="0"/>
              <a:t/>
            </a:r>
            <a:br>
              <a:rPr lang="en-GB" dirty="0"/>
            </a:br>
            <a:endParaRPr lang="en-GB" dirty="0"/>
          </a:p>
        </p:txBody>
      </p:sp>
      <p:sp>
        <p:nvSpPr>
          <p:cNvPr id="5" name="Vertical Text Placeholder 4"/>
          <p:cNvSpPr>
            <a:spLocks noGrp="1"/>
          </p:cNvSpPr>
          <p:nvPr>
            <p:ph type="body" orient="vert" idx="1"/>
          </p:nvPr>
        </p:nvSpPr>
        <p:spPr>
          <a:xfrm>
            <a:off x="1936584" y="994117"/>
            <a:ext cx="8318832" cy="4392488"/>
          </a:xfrm>
        </p:spPr>
        <p:txBody>
          <a:bodyPr>
            <a:normAutofit/>
          </a:bodyPr>
          <a:lstStyle/>
          <a:p>
            <a:pPr marL="0" indent="0">
              <a:buNone/>
            </a:pPr>
            <a:r>
              <a:rPr lang="en-GB" u="sng" dirty="0"/>
              <a:t>Key Stakeholders:</a:t>
            </a:r>
          </a:p>
          <a:p>
            <a:pPr lvl="0"/>
            <a:r>
              <a:rPr lang="en-GB" dirty="0"/>
              <a:t>Employees / </a:t>
            </a:r>
            <a:r>
              <a:rPr lang="en-GB" dirty="0" err="1"/>
              <a:t>Coachees</a:t>
            </a:r>
            <a:r>
              <a:rPr lang="en-GB" dirty="0"/>
              <a:t>/Mentees</a:t>
            </a:r>
          </a:p>
          <a:p>
            <a:pPr lvl="0"/>
            <a:r>
              <a:rPr lang="en-GB" dirty="0"/>
              <a:t>Coach/Mentor/Line Manager</a:t>
            </a:r>
          </a:p>
          <a:p>
            <a:pPr lvl="0"/>
            <a:r>
              <a:rPr lang="en-GB" dirty="0"/>
              <a:t>The organisation</a:t>
            </a:r>
          </a:p>
          <a:p>
            <a:pPr lvl="0"/>
            <a:r>
              <a:rPr lang="en-GB" dirty="0"/>
              <a:t>Shareholders</a:t>
            </a:r>
          </a:p>
          <a:p>
            <a:pPr lvl="0"/>
            <a:r>
              <a:rPr lang="en-GB" dirty="0"/>
              <a:t>Customers</a:t>
            </a:r>
          </a:p>
          <a:p>
            <a:pPr lvl="0"/>
            <a:r>
              <a:rPr lang="en-GB" dirty="0"/>
              <a:t>Suppliers</a:t>
            </a:r>
          </a:p>
          <a:p>
            <a:endParaRPr lang="en-GB" sz="2400" dirty="0"/>
          </a:p>
          <a:p>
            <a:pPr marL="0" indent="0">
              <a:buNone/>
            </a:pPr>
            <a:endParaRPr lang="en-GB" sz="24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8290518"/>
      </p:ext>
    </p:extLst>
  </p:cSld>
  <p:clrMapOvr>
    <a:masterClrMapping/>
  </p:clrMapOvr>
  <mc:AlternateContent xmlns:mc="http://schemas.openxmlformats.org/markup-compatibility/2006" xmlns:p14="http://schemas.microsoft.com/office/powerpoint/2010/main">
    <mc:Choice Requires="p14">
      <p:transition spd="slow" p14:dur="2000" advTm="5700"/>
    </mc:Choice>
    <mc:Fallback xmlns="">
      <p:transition spd="slow" advTm="5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rmAutofit fontScale="90000"/>
          </a:bodyPr>
          <a:lstStyle/>
          <a:p>
            <a:r>
              <a:rPr lang="en-GB" sz="2800" b="1" dirty="0"/>
              <a:t>LO1 -</a:t>
            </a:r>
            <a:r>
              <a:rPr lang="en-GB" sz="3100" b="1" dirty="0"/>
              <a:t>Be able to assess the impact of coaching and mentoring activity within an organisation and make recommendations for further </a:t>
            </a:r>
            <a:r>
              <a:rPr lang="en-GB" sz="3100" b="1" dirty="0" smtClean="0"/>
              <a:t>development</a:t>
            </a:r>
            <a:endParaRPr lang="en-GB" sz="2800" dirty="0"/>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a:xfrm>
            <a:off x="609600" y="2205319"/>
            <a:ext cx="10972800" cy="3917032"/>
          </a:xfrm>
        </p:spPr>
        <p:txBody>
          <a:bodyPr>
            <a:normAutofit fontScale="85000" lnSpcReduction="10000"/>
          </a:bodyPr>
          <a:lstStyle/>
          <a:p>
            <a:pPr marL="0" indent="0">
              <a:buNone/>
            </a:pPr>
            <a:r>
              <a:rPr lang="en-GB" dirty="0" smtClean="0"/>
              <a:t>1.1 &amp; 1.2 Learners </a:t>
            </a:r>
            <a:r>
              <a:rPr lang="en-GB" dirty="0"/>
              <a:t>should investigate the extent to which coaching and mentoring takes place within their organisation and </a:t>
            </a:r>
            <a:r>
              <a:rPr lang="en-GB" dirty="0" smtClean="0"/>
              <a:t>evaluate how </a:t>
            </a:r>
            <a:r>
              <a:rPr lang="en-GB" dirty="0"/>
              <a:t>effective this is in supporting achievement of objectives. </a:t>
            </a:r>
          </a:p>
          <a:p>
            <a:pPr marL="0" indent="0">
              <a:buNone/>
            </a:pPr>
            <a:r>
              <a:rPr lang="en-GB" dirty="0" smtClean="0"/>
              <a:t>1.3 Learners </a:t>
            </a:r>
            <a:r>
              <a:rPr lang="en-GB" dirty="0"/>
              <a:t>should </a:t>
            </a:r>
            <a:r>
              <a:rPr lang="en-GB" dirty="0" smtClean="0"/>
              <a:t>then assess factors in the organisation which could impact on the further development of coaching and mentoring. </a:t>
            </a:r>
            <a:endParaRPr lang="en-GB" dirty="0"/>
          </a:p>
          <a:p>
            <a:pPr marL="0" indent="0">
              <a:buNone/>
            </a:pPr>
            <a:r>
              <a:rPr lang="en-GB" dirty="0" smtClean="0"/>
              <a:t>1.4 Findings </a:t>
            </a:r>
            <a:r>
              <a:rPr lang="en-GB" dirty="0"/>
              <a:t>from all these activities should be used to make and justify recommendations for how coaching and or mentoring could be further developed.</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02185951"/>
      </p:ext>
    </p:extLst>
  </p:cSld>
  <p:clrMapOvr>
    <a:masterClrMapping/>
  </p:clrMapOvr>
  <mc:AlternateContent xmlns:mc="http://schemas.openxmlformats.org/markup-compatibility/2006" xmlns:p14="http://schemas.microsoft.com/office/powerpoint/2010/main">
    <mc:Choice Requires="p14">
      <p:transition spd="slow" p14:dur="2000" advTm="324883"/>
    </mc:Choice>
    <mc:Fallback xmlns="">
      <p:transition spd="slow" advTm="324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A955-64E4-4F92-9FCA-FD7B3F94AFD7}"/>
              </a:ext>
            </a:extLst>
          </p:cNvPr>
          <p:cNvSpPr>
            <a:spLocks noGrp="1"/>
          </p:cNvSpPr>
          <p:nvPr>
            <p:ph type="title"/>
          </p:nvPr>
        </p:nvSpPr>
        <p:spPr/>
        <p:txBody>
          <a:bodyPr/>
          <a:lstStyle/>
          <a:p>
            <a:r>
              <a:rPr lang="en-GB" dirty="0"/>
              <a:t>Evidence for LO1</a:t>
            </a:r>
          </a:p>
        </p:txBody>
      </p:sp>
      <p:sp>
        <p:nvSpPr>
          <p:cNvPr id="3" name="Content Placeholder 2">
            <a:extLst>
              <a:ext uri="{FF2B5EF4-FFF2-40B4-BE49-F238E27FC236}">
                <a16:creationId xmlns:a16="http://schemas.microsoft.com/office/drawing/2014/main" id="{2E56067D-C26D-4B64-AEC5-D190B050C792}"/>
              </a:ext>
            </a:extLst>
          </p:cNvPr>
          <p:cNvSpPr>
            <a:spLocks noGrp="1"/>
          </p:cNvSpPr>
          <p:nvPr>
            <p:ph idx="1"/>
          </p:nvPr>
        </p:nvSpPr>
        <p:spPr/>
        <p:txBody>
          <a:bodyPr>
            <a:normAutofit lnSpcReduction="10000"/>
          </a:bodyPr>
          <a:lstStyle/>
          <a:p>
            <a:pPr lvl="0"/>
            <a:r>
              <a:rPr lang="en-GB" dirty="0"/>
              <a:t>Notes from </a:t>
            </a:r>
            <a:r>
              <a:rPr lang="en-GB" dirty="0" smtClean="0"/>
              <a:t>investigations</a:t>
            </a:r>
            <a:endParaRPr lang="en-GB" dirty="0"/>
          </a:p>
          <a:p>
            <a:pPr lvl="0"/>
            <a:r>
              <a:rPr lang="en-GB" dirty="0"/>
              <a:t>Written explanation of extent and effectiveness of current coaching and mentoring activity</a:t>
            </a:r>
          </a:p>
          <a:p>
            <a:pPr lvl="0"/>
            <a:r>
              <a:rPr lang="en-GB" dirty="0"/>
              <a:t>Written assessment of factors which could impact on further implementation</a:t>
            </a:r>
          </a:p>
          <a:p>
            <a:r>
              <a:rPr lang="en-GB" dirty="0"/>
              <a:t>Written recommendations for appropriate strategies to further develop coaching and/or mentoring in the organisation.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61650939"/>
      </p:ext>
    </p:extLst>
  </p:cSld>
  <p:clrMapOvr>
    <a:masterClrMapping/>
  </p:clrMapOvr>
  <mc:AlternateContent xmlns:mc="http://schemas.openxmlformats.org/markup-compatibility/2006" xmlns:p14="http://schemas.microsoft.com/office/powerpoint/2010/main">
    <mc:Choice Requires="p14">
      <p:transition spd="slow" p14:dur="2000" advTm="107322"/>
    </mc:Choice>
    <mc:Fallback xmlns="">
      <p:transition spd="slow" advTm="107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p:txBody>
          <a:bodyPr>
            <a:normAutofit/>
          </a:bodyPr>
          <a:lstStyle/>
          <a:p>
            <a:r>
              <a:rPr lang="en-GB" sz="2800" b="1" dirty="0"/>
              <a:t>LO2 – Be able to support the implementation of coaching and/or mentoring programmes within an </a:t>
            </a:r>
            <a:r>
              <a:rPr lang="en-GB" sz="2800" b="1" dirty="0" smtClean="0"/>
              <a:t>organisation</a:t>
            </a:r>
            <a:endParaRPr lang="en-GB" sz="2800" dirty="0"/>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p:txBody>
          <a:bodyPr>
            <a:normAutofit fontScale="85000" lnSpcReduction="20000"/>
          </a:bodyPr>
          <a:lstStyle/>
          <a:p>
            <a:pPr marL="0" indent="0">
              <a:buNone/>
            </a:pPr>
            <a:r>
              <a:rPr lang="en-GB" dirty="0" smtClean="0"/>
              <a:t>2.1 &amp; 2.2 Learners </a:t>
            </a:r>
            <a:r>
              <a:rPr lang="en-GB" dirty="0"/>
              <a:t>should actively </a:t>
            </a:r>
            <a:r>
              <a:rPr lang="en-GB" dirty="0" smtClean="0"/>
              <a:t>promote and contribute </a:t>
            </a:r>
            <a:r>
              <a:rPr lang="en-GB" dirty="0"/>
              <a:t>to the development of coaching and/or mentoring in their organisation. </a:t>
            </a:r>
          </a:p>
          <a:p>
            <a:pPr marL="0" indent="0">
              <a:buNone/>
            </a:pPr>
            <a:r>
              <a:rPr lang="en-GB" dirty="0" smtClean="0"/>
              <a:t>2.3 Learners </a:t>
            </a:r>
            <a:r>
              <a:rPr lang="en-GB" dirty="0"/>
              <a:t>should also identify the skills, knowledge and behaviours needed by coach/mentors and support the development of </a:t>
            </a:r>
            <a:r>
              <a:rPr lang="en-GB" dirty="0" smtClean="0"/>
              <a:t>these roles</a:t>
            </a:r>
          </a:p>
          <a:p>
            <a:pPr marL="0" indent="0">
              <a:buNone/>
            </a:pPr>
            <a:r>
              <a:rPr lang="en-GB" dirty="0" smtClean="0"/>
              <a:t>2.4 Assist potential coaches/mentees to understand and participate fully in programmes </a:t>
            </a:r>
            <a:endParaRPr lang="en-GB" dirty="0"/>
          </a:p>
          <a:p>
            <a:pPr marL="0" indent="0">
              <a:buNone/>
            </a:pPr>
            <a:r>
              <a:rPr lang="en-GB" dirty="0" smtClean="0"/>
              <a:t>2.5 Learners </a:t>
            </a:r>
            <a:r>
              <a:rPr lang="en-GB" dirty="0"/>
              <a:t>should contribute to on-going evaluation and improvement (e.g. by establishing or co-ordinating evaluation systems, collecting feedback, co-ordinating coach/mentor meetings and/or communications).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0132849"/>
      </p:ext>
    </p:extLst>
  </p:cSld>
  <p:clrMapOvr>
    <a:masterClrMapping/>
  </p:clrMapOvr>
  <mc:AlternateContent xmlns:mc="http://schemas.openxmlformats.org/markup-compatibility/2006" xmlns:p14="http://schemas.microsoft.com/office/powerpoint/2010/main">
    <mc:Choice Requires="p14">
      <p:transition spd="slow" p14:dur="2000" advTm="223128"/>
    </mc:Choice>
    <mc:Fallback xmlns="">
      <p:transition spd="slow" advTm="223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lstStyle/>
          <a:p>
            <a:r>
              <a:rPr lang="en-GB" dirty="0"/>
              <a:t>Evidence for LO2</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idx="1"/>
          </p:nvPr>
        </p:nvSpPr>
        <p:spPr>
          <a:xfrm>
            <a:off x="609600" y="1535185"/>
            <a:ext cx="10972800" cy="3982048"/>
          </a:xfrm>
        </p:spPr>
        <p:txBody>
          <a:bodyPr>
            <a:normAutofit fontScale="85000" lnSpcReduction="10000"/>
          </a:bodyPr>
          <a:lstStyle/>
          <a:p>
            <a:pPr lvl="0"/>
            <a:endParaRPr lang="en-GB" dirty="0"/>
          </a:p>
          <a:p>
            <a:pPr lvl="0"/>
            <a:r>
              <a:rPr lang="en-GB" dirty="0"/>
              <a:t>Explanation of </a:t>
            </a:r>
            <a:r>
              <a:rPr lang="en-GB" dirty="0" smtClean="0"/>
              <a:t>materials </a:t>
            </a:r>
            <a:r>
              <a:rPr lang="en-GB" dirty="0"/>
              <a:t>or communications (work products) </a:t>
            </a:r>
            <a:r>
              <a:rPr lang="en-GB" dirty="0" smtClean="0"/>
              <a:t>from </a:t>
            </a:r>
            <a:r>
              <a:rPr lang="en-GB" dirty="0"/>
              <a:t>promoting coaching and/or mentoring and contributing to processes.</a:t>
            </a:r>
          </a:p>
          <a:p>
            <a:pPr lvl="0"/>
            <a:r>
              <a:rPr lang="en-GB" dirty="0"/>
              <a:t>Evidence of directly supporting coach/mentor capability and assisting </a:t>
            </a:r>
            <a:r>
              <a:rPr lang="en-GB" dirty="0" err="1" smtClean="0"/>
              <a:t>coachee</a:t>
            </a:r>
            <a:r>
              <a:rPr lang="en-GB" dirty="0" smtClean="0"/>
              <a:t>/mentee </a:t>
            </a:r>
            <a:r>
              <a:rPr lang="en-GB" dirty="0"/>
              <a:t>participation.</a:t>
            </a:r>
          </a:p>
          <a:p>
            <a:pPr lvl="0"/>
            <a:r>
              <a:rPr lang="en-GB" dirty="0"/>
              <a:t>Explanation of how on-going evaluation and improvement has been supported. </a:t>
            </a:r>
          </a:p>
          <a:p>
            <a:r>
              <a:rPr lang="en-GB" dirty="0"/>
              <a:t>Confirmation from other(s) that the learner’s support was effective and met requirements.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47104848"/>
      </p:ext>
    </p:extLst>
  </p:cSld>
  <p:clrMapOvr>
    <a:masterClrMapping/>
  </p:clrMapOvr>
  <mc:AlternateContent xmlns:mc="http://schemas.openxmlformats.org/markup-compatibility/2006" xmlns:p14="http://schemas.microsoft.com/office/powerpoint/2010/main">
    <mc:Choice Requires="p14">
      <p:transition spd="slow" p14:dur="2000" advTm="110738"/>
    </mc:Choice>
    <mc:Fallback xmlns="">
      <p:transition spd="slow" advTm="110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Reflection</a:t>
            </a:r>
          </a:p>
        </p:txBody>
      </p:sp>
      <p:sp>
        <p:nvSpPr>
          <p:cNvPr id="3" name="Content Placeholder 2"/>
          <p:cNvSpPr>
            <a:spLocks noGrp="1"/>
          </p:cNvSpPr>
          <p:nvPr>
            <p:ph idx="1"/>
          </p:nvPr>
        </p:nvSpPr>
        <p:spPr/>
        <p:txBody>
          <a:bodyPr>
            <a:normAutofit fontScale="92500" lnSpcReduction="10000"/>
          </a:bodyPr>
          <a:lstStyle/>
          <a:p>
            <a:r>
              <a:rPr lang="en-GB" dirty="0"/>
              <a:t>Forms the basis of Continuous Professional Development</a:t>
            </a:r>
          </a:p>
          <a:p>
            <a:r>
              <a:rPr lang="en-GB" dirty="0"/>
              <a:t>Constantly learning from our experiences and applying what we have learnt – a continuous cycle</a:t>
            </a:r>
          </a:p>
          <a:p>
            <a:r>
              <a:rPr lang="en-GB" dirty="0"/>
              <a:t>When reflecting you can use a model such as Gibb’s reflective cycle as a framework</a:t>
            </a:r>
          </a:p>
          <a:p>
            <a:r>
              <a:rPr lang="en-GB" dirty="0"/>
              <a:t>State what you have learnt, what you will do differently next time, using theory to underpin your work. </a:t>
            </a:r>
          </a:p>
          <a:p>
            <a:r>
              <a:rPr lang="en-GB" dirty="0"/>
              <a:t>Write in the first person. </a:t>
            </a:r>
          </a:p>
          <a:p>
            <a:endParaRPr lang="en-GB" dirty="0"/>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0796470"/>
      </p:ext>
    </p:extLst>
  </p:cSld>
  <p:clrMapOvr>
    <a:masterClrMapping/>
  </p:clrMapOvr>
  <mc:AlternateContent xmlns:mc="http://schemas.openxmlformats.org/markup-compatibility/2006" xmlns:p14="http://schemas.microsoft.com/office/powerpoint/2010/main">
    <mc:Choice Requires="p14">
      <p:transition spd="slow" p14:dur="2000" advTm="17525"/>
    </mc:Choice>
    <mc:Fallback xmlns="">
      <p:transition spd="slow" advTm="17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624349" y="1417638"/>
            <a:ext cx="5045825" cy="3674268"/>
          </a:xfr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39457390"/>
      </p:ext>
    </p:extLst>
  </p:cSld>
  <p:clrMapOvr>
    <a:masterClrMapping/>
  </p:clrMapOvr>
  <mc:AlternateContent xmlns:mc="http://schemas.openxmlformats.org/markup-compatibility/2006" xmlns:p14="http://schemas.microsoft.com/office/powerpoint/2010/main">
    <mc:Choice Requires="p14">
      <p:transition spd="slow" p14:dur="2000" advTm="34772"/>
    </mc:Choice>
    <mc:Fallback xmlns="">
      <p:transition spd="slow" advTm="34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&amp; Mentoring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240971"/>
            <a:ext cx="5486400" cy="4146545"/>
          </a:xfrm>
        </p:spPr>
        <p:txBody>
          <a:bodyPr>
            <a:normAutofit fontScale="85000" lnSpcReduction="20000"/>
          </a:bodyPr>
          <a:lstStyle/>
          <a:p>
            <a:r>
              <a:rPr lang="en-GB" b="1" dirty="0"/>
              <a:t>Existing</a:t>
            </a:r>
          </a:p>
          <a:p>
            <a:r>
              <a:rPr lang="en-GB" dirty="0"/>
              <a:t>From ‘push’ to ‘pull</a:t>
            </a:r>
          </a:p>
          <a:p>
            <a:r>
              <a:rPr lang="en-GB" dirty="0"/>
              <a:t>From capitalist to </a:t>
            </a:r>
            <a:r>
              <a:rPr lang="en-GB" dirty="0" smtClean="0"/>
              <a:t>spiritualist</a:t>
            </a:r>
          </a:p>
          <a:p>
            <a:r>
              <a:rPr lang="en-GB" dirty="0"/>
              <a:t>From achievement to </a:t>
            </a:r>
            <a:r>
              <a:rPr lang="en-GB" dirty="0" smtClean="0"/>
              <a:t>balance</a:t>
            </a:r>
            <a:endParaRPr lang="en-GB" dirty="0"/>
          </a:p>
          <a:p>
            <a:r>
              <a:rPr lang="en-GB" dirty="0"/>
              <a:t>From ‘owning’ to ‘accessing’</a:t>
            </a:r>
          </a:p>
          <a:p>
            <a:r>
              <a:rPr lang="en-GB" dirty="0"/>
              <a:t>From ‘traditional mentoring’ to ‘reverse mentoring’ </a:t>
            </a:r>
          </a:p>
          <a:p>
            <a:r>
              <a:rPr lang="en-GB" dirty="0" smtClean="0"/>
              <a:t>Virtual </a:t>
            </a:r>
            <a:r>
              <a:rPr lang="en-GB" dirty="0"/>
              <a:t>coaches and coaching programmes</a:t>
            </a:r>
          </a:p>
          <a:p>
            <a:r>
              <a:rPr lang="en-GB" dirty="0"/>
              <a:t>Growth in ‘influencers’ </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221695"/>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Artificial intelligence coaching </a:t>
            </a:r>
          </a:p>
          <a:p>
            <a:r>
              <a:rPr lang="en-GB" dirty="0"/>
              <a:t>Augmented reality learning</a:t>
            </a:r>
          </a:p>
          <a:p>
            <a:r>
              <a:rPr lang="en-GB" dirty="0"/>
              <a:t>More emphasis on creative work and collaboration</a:t>
            </a:r>
          </a:p>
          <a:p>
            <a:r>
              <a:rPr lang="en-GB" dirty="0"/>
              <a:t>Remote coaching</a:t>
            </a:r>
          </a:p>
          <a:p>
            <a:r>
              <a:rPr lang="en-GB" dirty="0"/>
              <a:t>The ‘pc’ has given the individual the capability of a business – Apple’s ethos are driving this (“First Start with Why” book.</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5029765"/>
      </p:ext>
    </p:extLst>
  </p:cSld>
  <p:clrMapOvr>
    <a:masterClrMapping/>
  </p:clrMapOvr>
  <mc:AlternateContent xmlns:mc="http://schemas.openxmlformats.org/markup-compatibility/2006" xmlns:p14="http://schemas.microsoft.com/office/powerpoint/2010/main">
    <mc:Choice Requires="p14">
      <p:transition spd="slow" p14:dur="2000" advTm="152633"/>
    </mc:Choice>
    <mc:Fallback xmlns="">
      <p:transition spd="slow" advTm="15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Broader Trends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470484"/>
            <a:ext cx="5486400" cy="4146545"/>
          </a:xfrm>
        </p:spPr>
        <p:txBody>
          <a:bodyPr>
            <a:normAutofit/>
          </a:bodyPr>
          <a:lstStyle/>
          <a:p>
            <a:r>
              <a:rPr lang="en-GB" b="1" dirty="0"/>
              <a:t>Existing</a:t>
            </a:r>
          </a:p>
          <a:p>
            <a:r>
              <a:rPr lang="en-GB" dirty="0"/>
              <a:t>Demographic differences</a:t>
            </a:r>
          </a:p>
          <a:p>
            <a:r>
              <a:rPr lang="en-GB" dirty="0"/>
              <a:t>Agile working</a:t>
            </a:r>
          </a:p>
          <a:p>
            <a:r>
              <a:rPr lang="en-GB" dirty="0"/>
              <a:t>V</a:t>
            </a:r>
            <a:r>
              <a:rPr lang="en-GB" dirty="0" smtClean="0"/>
              <a:t>olatility</a:t>
            </a:r>
            <a:r>
              <a:rPr lang="en-GB" dirty="0"/>
              <a:t>, uncertainty, complexity, and ambiguity (VUCA)</a:t>
            </a:r>
          </a:p>
          <a:p>
            <a:pPr marL="0" indent="0">
              <a:buNone/>
            </a:pPr>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Emerging</a:t>
            </a:r>
          </a:p>
          <a:p>
            <a:r>
              <a:rPr lang="en-GB" dirty="0"/>
              <a:t>Dramatic upskilling agenda</a:t>
            </a:r>
          </a:p>
          <a:p>
            <a:r>
              <a:rPr lang="en-GB" dirty="0"/>
              <a:t>BREXIT uncertainty</a:t>
            </a:r>
          </a:p>
          <a:p>
            <a:r>
              <a:rPr lang="en-GB" dirty="0"/>
              <a:t>Emerging Asian economies</a:t>
            </a:r>
          </a:p>
          <a:p>
            <a:r>
              <a:rPr lang="en-GB" dirty="0"/>
              <a:t>Neuro-science developments</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8845646"/>
      </p:ext>
    </p:extLst>
  </p:cSld>
  <p:clrMapOvr>
    <a:masterClrMapping/>
  </p:clrMapOvr>
  <mc:AlternateContent xmlns:mc="http://schemas.openxmlformats.org/markup-compatibility/2006" xmlns:p14="http://schemas.microsoft.com/office/powerpoint/2010/main">
    <mc:Choice Requires="p14">
      <p:transition spd="slow" p14:dur="2000" advTm="6703"/>
    </mc:Choice>
    <mc:Fallback xmlns="">
      <p:transition spd="slow" advTm="6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fontScale="90000"/>
          </a:bodyPr>
          <a:lstStyle/>
          <a:p>
            <a:r>
              <a:rPr lang="en-GB" dirty="0"/>
              <a:t>Coaching and Mentoring</a:t>
            </a:r>
            <a:br>
              <a:rPr lang="en-GB" dirty="0"/>
            </a:br>
            <a:r>
              <a:rPr lang="en-GB" dirty="0"/>
              <a:t>Key Ingredients Recap</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0" y="1470484"/>
            <a:ext cx="5486400" cy="3917032"/>
          </a:xfrm>
        </p:spPr>
        <p:txBody>
          <a:bodyPr>
            <a:normAutofit fontScale="85000" lnSpcReduction="20000"/>
          </a:bodyPr>
          <a:lstStyle/>
          <a:p>
            <a:r>
              <a:rPr lang="en-GB" dirty="0"/>
              <a:t>Definitions</a:t>
            </a:r>
          </a:p>
          <a:p>
            <a:r>
              <a:rPr lang="en-GB" dirty="0"/>
              <a:t>Similarities and differences</a:t>
            </a:r>
          </a:p>
          <a:p>
            <a:r>
              <a:rPr lang="en-GB" dirty="0"/>
              <a:t>Academic viewpoints</a:t>
            </a:r>
          </a:p>
          <a:p>
            <a:r>
              <a:rPr lang="en-GB" dirty="0"/>
              <a:t>Business leader viewpoints</a:t>
            </a:r>
          </a:p>
          <a:p>
            <a:r>
              <a:rPr lang="en-GB" dirty="0"/>
              <a:t>Best practice examples </a:t>
            </a:r>
          </a:p>
          <a:p>
            <a:r>
              <a:rPr lang="en-GB" dirty="0"/>
              <a:t>Line Manager as the coach / mentor</a:t>
            </a:r>
          </a:p>
          <a:p>
            <a:r>
              <a:rPr lang="en-GB" dirty="0"/>
              <a:t>Evaluating a ROI</a:t>
            </a:r>
          </a:p>
          <a:p>
            <a:r>
              <a:rPr lang="en-GB" dirty="0"/>
              <a:t>Regulatory practices</a:t>
            </a:r>
          </a:p>
          <a:p>
            <a:endParaRPr lang="en-GB" dirty="0"/>
          </a:p>
        </p:txBody>
      </p:sp>
      <p:sp>
        <p:nvSpPr>
          <p:cNvPr id="4" name="Content Placeholder 2">
            <a:extLst>
              <a:ext uri="{FF2B5EF4-FFF2-40B4-BE49-F238E27FC236}">
                <a16:creationId xmlns:a16="http://schemas.microsoft.com/office/drawing/2014/main" id="{A35DC017-877D-456E-86F1-7A4FFC854358}"/>
              </a:ext>
            </a:extLst>
          </p:cNvPr>
          <p:cNvSpPr txBox="1">
            <a:spLocks/>
          </p:cNvSpPr>
          <p:nvPr/>
        </p:nvSpPr>
        <p:spPr>
          <a:xfrm>
            <a:off x="6096000" y="1470484"/>
            <a:ext cx="5486400"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Quality assurance of coaching / mentoring</a:t>
            </a:r>
          </a:p>
          <a:p>
            <a:r>
              <a:rPr lang="en-GB" dirty="0"/>
              <a:t>Barriers – culture/structure/resources</a:t>
            </a:r>
          </a:p>
          <a:p>
            <a:r>
              <a:rPr lang="en-GB" dirty="0"/>
              <a:t>Other similar learning interventions</a:t>
            </a:r>
          </a:p>
          <a:p>
            <a:r>
              <a:rPr lang="en-GB" dirty="0"/>
              <a:t>Emerging and future trends driving coaching and mentoring </a:t>
            </a:r>
          </a:p>
          <a:p>
            <a:r>
              <a:rPr lang="en-GB" dirty="0"/>
              <a:t>Coaching and mentoring and AI / technology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30503798"/>
      </p:ext>
    </p:extLst>
  </p:cSld>
  <p:clrMapOvr>
    <a:masterClrMapping/>
  </p:clrMapOvr>
  <mc:AlternateContent xmlns:mc="http://schemas.openxmlformats.org/markup-compatibility/2006" xmlns:p14="http://schemas.microsoft.com/office/powerpoint/2010/main">
    <mc:Choice Requires="p14">
      <p:transition spd="slow" p14:dur="2000" advTm="8258"/>
    </mc:Choice>
    <mc:Fallback xmlns="">
      <p:transition spd="slow" advTm="8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i="1" dirty="0" smtClean="0"/>
              <a:t>Group work – what skills do we think Coaches and Mentors need to be effective? </a:t>
            </a:r>
            <a:endParaRPr lang="en-GB" sz="3200" i="1"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198430" y="1600200"/>
            <a:ext cx="7795140" cy="3916363"/>
          </a:xfr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8471232"/>
      </p:ext>
    </p:extLst>
  </p:cSld>
  <p:clrMapOvr>
    <a:masterClrMapping/>
  </p:clrMapOvr>
  <mc:AlternateContent xmlns:mc="http://schemas.openxmlformats.org/markup-compatibility/2006" xmlns:p14="http://schemas.microsoft.com/office/powerpoint/2010/main">
    <mc:Choice Requires="p14">
      <p:transition spd="slow" p14:dur="2000" advTm="19922"/>
    </mc:Choice>
    <mc:Fallback xmlns="">
      <p:transition spd="slow" advTm="19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Skills for effective coaching and mentoring - activity</a:t>
            </a:r>
            <a:endParaRPr lang="en-GB" dirty="0"/>
          </a:p>
        </p:txBody>
      </p:sp>
      <p:sp>
        <p:nvSpPr>
          <p:cNvPr id="3" name="Content Placeholder 2"/>
          <p:cNvSpPr>
            <a:spLocks noGrp="1"/>
          </p:cNvSpPr>
          <p:nvPr>
            <p:ph idx="1"/>
          </p:nvPr>
        </p:nvSpPr>
        <p:spPr/>
        <p:txBody>
          <a:bodyPr>
            <a:normAutofit fontScale="77500" lnSpcReduction="20000"/>
          </a:bodyPr>
          <a:lstStyle/>
          <a:p>
            <a:pPr marL="514350" indent="-514350">
              <a:buAutoNum type="arabicPeriod"/>
            </a:pPr>
            <a:r>
              <a:rPr lang="en-GB" altLang="en-US" dirty="0" smtClean="0"/>
              <a:t>Building </a:t>
            </a:r>
            <a:r>
              <a:rPr lang="en-GB" altLang="en-US" dirty="0"/>
              <a:t>rapport </a:t>
            </a:r>
            <a:endParaRPr lang="en-GB" altLang="en-US" dirty="0" smtClean="0"/>
          </a:p>
          <a:p>
            <a:pPr marL="514350" indent="-514350">
              <a:buAutoNum type="arabicPeriod"/>
            </a:pPr>
            <a:r>
              <a:rPr lang="en-GB" altLang="en-US" dirty="0" smtClean="0"/>
              <a:t>Questioning </a:t>
            </a:r>
          </a:p>
          <a:p>
            <a:pPr marL="514350" indent="-514350">
              <a:buAutoNum type="arabicPeriod"/>
            </a:pPr>
            <a:r>
              <a:rPr lang="en-GB" altLang="en-US" dirty="0" smtClean="0"/>
              <a:t>Listening </a:t>
            </a:r>
            <a:endParaRPr lang="en-GB" altLang="en-US" dirty="0"/>
          </a:p>
          <a:p>
            <a:pPr marL="514350" indent="-514350">
              <a:buAutoNum type="arabicPeriod" startAt="4"/>
            </a:pPr>
            <a:r>
              <a:rPr lang="en-GB" altLang="en-US" dirty="0" smtClean="0"/>
              <a:t>Using </a:t>
            </a:r>
            <a:r>
              <a:rPr lang="en-GB" altLang="en-US" dirty="0"/>
              <a:t>pauses effectively </a:t>
            </a:r>
            <a:endParaRPr lang="en-GB" altLang="en-US" dirty="0" smtClean="0"/>
          </a:p>
          <a:p>
            <a:pPr marL="514350" indent="-514350">
              <a:buAutoNum type="arabicPeriod" startAt="4"/>
            </a:pPr>
            <a:r>
              <a:rPr lang="en-GB" altLang="en-US" dirty="0" smtClean="0"/>
              <a:t>Paraphrasing </a:t>
            </a:r>
          </a:p>
          <a:p>
            <a:pPr marL="514350" indent="-514350">
              <a:buAutoNum type="arabicPeriod" startAt="4"/>
            </a:pPr>
            <a:r>
              <a:rPr lang="en-GB" altLang="en-US" dirty="0" smtClean="0"/>
              <a:t>Demonstrating </a:t>
            </a:r>
            <a:r>
              <a:rPr lang="en-GB" altLang="en-US" dirty="0"/>
              <a:t>empathy</a:t>
            </a:r>
          </a:p>
          <a:p>
            <a:pPr marL="0" indent="0">
              <a:buNone/>
            </a:pPr>
            <a:r>
              <a:rPr lang="en-GB" altLang="en-US" dirty="0"/>
              <a:t>7</a:t>
            </a:r>
            <a:r>
              <a:rPr lang="en-GB" altLang="en-US" dirty="0" smtClean="0"/>
              <a:t>.  ‘Serving</a:t>
            </a:r>
            <a:r>
              <a:rPr lang="en-GB" altLang="en-US" dirty="0"/>
              <a:t>’ the other person</a:t>
            </a:r>
          </a:p>
          <a:p>
            <a:pPr marL="0" indent="0">
              <a:buNone/>
            </a:pPr>
            <a:r>
              <a:rPr lang="en-GB" altLang="en-US" dirty="0"/>
              <a:t>8</a:t>
            </a:r>
            <a:r>
              <a:rPr lang="en-GB" altLang="en-US" dirty="0" smtClean="0"/>
              <a:t>.  Not </a:t>
            </a:r>
            <a:r>
              <a:rPr lang="en-GB" altLang="en-US" dirty="0"/>
              <a:t>operating from our own autobiography</a:t>
            </a:r>
          </a:p>
          <a:p>
            <a:pPr marL="514350" indent="-514350">
              <a:buAutoNum type="arabicPeriod" startAt="9"/>
            </a:pPr>
            <a:r>
              <a:rPr lang="en-GB" altLang="en-US" dirty="0" smtClean="0"/>
              <a:t>Demonstrating Patience</a:t>
            </a:r>
          </a:p>
          <a:p>
            <a:pPr marL="0" indent="0">
              <a:buNone/>
            </a:pPr>
            <a:r>
              <a:rPr lang="en-GB" altLang="en-US" dirty="0"/>
              <a:t> </a:t>
            </a:r>
            <a:r>
              <a:rPr lang="en-GB" altLang="en-US" dirty="0" smtClean="0"/>
              <a:t>     Any more? </a:t>
            </a:r>
            <a:endParaRPr lang="en-GB" altLang="en-US" dirty="0"/>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846384580"/>
      </p:ext>
    </p:extLst>
  </p:cSld>
  <p:clrMapOvr>
    <a:masterClrMapping/>
  </p:clrMapOvr>
  <mc:AlternateContent xmlns:mc="http://schemas.openxmlformats.org/markup-compatibility/2006" xmlns:p14="http://schemas.microsoft.com/office/powerpoint/2010/main">
    <mc:Choice Requires="p14">
      <p:transition p14:dur="0" advTm="304239"/>
    </mc:Choice>
    <mc:Fallback xmlns="">
      <p:transition advTm="304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1"/>
                </a:solidFill>
              </a:rPr>
              <a:t>Listening </a:t>
            </a:r>
            <a:r>
              <a:rPr lang="en-GB" dirty="0">
                <a:solidFill>
                  <a:schemeClr val="tx1"/>
                </a:solidFill>
              </a:rPr>
              <a:t>(Starr, 2011)</a:t>
            </a: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32000" y="1358900"/>
            <a:ext cx="8128000" cy="414020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71790550"/>
      </p:ext>
    </p:extLst>
  </p:cSld>
  <p:clrMapOvr>
    <a:masterClrMapping/>
  </p:clrMapOvr>
  <mc:AlternateContent xmlns:mc="http://schemas.openxmlformats.org/markup-compatibility/2006" xmlns:p14="http://schemas.microsoft.com/office/powerpoint/2010/main">
    <mc:Choice Requires="p14">
      <p:transition spd="slow" p14:dur="2000" advTm="180026"/>
    </mc:Choice>
    <mc:Fallback xmlns="">
      <p:transition spd="slow" advTm="180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3071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2711450" y="50133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3216275" y="4581526"/>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3792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4583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5159376"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5951539"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5880101"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7535864"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1524001"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1847851" y="5013326"/>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8904289"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9264651" y="1052514"/>
            <a:ext cx="917575"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687084" y="481014"/>
            <a:ext cx="4834149" cy="1143000"/>
          </a:xfrm>
        </p:spPr>
        <p:txBody>
          <a:bodyPr>
            <a:normAutofit/>
          </a:bodyPr>
          <a:lstStyle/>
          <a:p>
            <a:r>
              <a:rPr lang="en-GB" sz="3200" dirty="0" smtClean="0"/>
              <a:t>Questioning </a:t>
            </a:r>
            <a:r>
              <a:rPr lang="en-GB" sz="3200" dirty="0"/>
              <a:t>Skills</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306"/>
    </mc:Choice>
    <mc:Fallback xmlns="">
      <p:transition spd="slow" advTm="38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1"/>
                </a:solidFill>
              </a:rPr>
              <a:t>Pausing</a:t>
            </a:r>
            <a:endParaRPr lang="en-GB" dirty="0">
              <a:solidFill>
                <a:schemeClr val="tx1"/>
              </a:solidFill>
            </a:endParaRPr>
          </a:p>
        </p:txBody>
      </p:sp>
      <p:sp>
        <p:nvSpPr>
          <p:cNvPr id="5" name="Vertical Text Placeholder 4"/>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tretch>
            <a:fillRect/>
          </a:stretch>
        </p:blipFill>
        <p:spPr>
          <a:xfrm>
            <a:off x="4655841" y="744421"/>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4655841" y="5622660"/>
            <a:ext cx="3580505" cy="230832"/>
          </a:xfrm>
          <a:prstGeom prst="rect">
            <a:avLst/>
          </a:prstGeom>
          <a:noFill/>
        </p:spPr>
        <p:txBody>
          <a:bodyPr wrap="square" rtlCol="0">
            <a:spAutoFit/>
          </a:bodyPr>
          <a:lstStyle/>
          <a:p>
            <a:r>
              <a:rPr lang="en-GB" sz="900">
                <a:hlinkClick r:id="rId6" tooltip="http://commons.wikimedia.org/wiki/File:Alarm_Clocks_20101107a.jpg"/>
              </a:rPr>
              <a:t>This Photo</a:t>
            </a:r>
            <a:r>
              <a:rPr lang="en-GB" sz="900"/>
              <a:t> by Unknown Author is licensed under </a:t>
            </a:r>
            <a:r>
              <a:rPr lang="en-GB" sz="900">
                <a:hlinkClick r:id="rId7" tooltip="https://creativecommons.org/licenses/by-sa/3.0/"/>
              </a:rPr>
              <a:t>CC BY-SA</a:t>
            </a:r>
            <a:endParaRPr lang="en-GB" sz="9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9165054"/>
      </p:ext>
    </p:extLst>
  </p:cSld>
  <p:clrMapOvr>
    <a:masterClrMapping/>
  </p:clrMapOvr>
  <mc:AlternateContent xmlns:mc="http://schemas.openxmlformats.org/markup-compatibility/2006" xmlns:p14="http://schemas.microsoft.com/office/powerpoint/2010/main">
    <mc:Choice Requires="p14">
      <p:transition spd="slow" p14:dur="2000" advTm="32272"/>
    </mc:Choice>
    <mc:Fallback xmlns="">
      <p:transition spd="slow" advTm="32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r>
              <a:rPr lang="en-GB" altLang="en-US" b="0"/>
              <a:t/>
            </a:r>
            <a:br>
              <a:rPr lang="en-GB" altLang="en-US" b="0"/>
            </a:br>
            <a:r>
              <a:rPr lang="en-GB" altLang="en-US" b="0"/>
              <a:t>Effective communication</a:t>
            </a:r>
            <a:br>
              <a:rPr lang="en-GB" altLang="en-US" b="0"/>
            </a:br>
            <a:endParaRPr lang="en-GB" altLang="en-US" b="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1847849" y="1268413"/>
            <a:ext cx="8654303"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latin typeface="Arial" panose="020B0604020202020204" pitchFamily="34" charset="0"/>
                <a:cs typeface="Arial" panose="020B0604020202020204" pitchFamily="34" charset="0"/>
              </a:rPr>
              <a:t>In any communication, the listener’s impression is based on…</a:t>
            </a:r>
          </a:p>
          <a:p>
            <a:pPr>
              <a:buFontTx/>
              <a:buNone/>
            </a:pPr>
            <a:endParaRPr lang="en-US" altLang="en-US" dirty="0">
              <a:latin typeface="Arial" panose="020B0604020202020204" pitchFamily="34" charset="0"/>
              <a:cs typeface="Arial" panose="020B0604020202020204" pitchFamily="34" charset="0"/>
            </a:endParaRPr>
          </a:p>
          <a:p>
            <a:pPr>
              <a:buFontTx/>
              <a:buNone/>
            </a:pPr>
            <a:r>
              <a:rPr lang="en-US" altLang="en-US" dirty="0">
                <a:latin typeface="Arial" panose="020B0604020202020204" pitchFamily="34" charset="0"/>
                <a:cs typeface="Arial" panose="020B0604020202020204" pitchFamily="34" charset="0"/>
              </a:rPr>
              <a:t>Body language (55%)</a:t>
            </a:r>
          </a:p>
          <a:p>
            <a:pPr>
              <a:buFontTx/>
              <a:buNone/>
            </a:pPr>
            <a:r>
              <a:rPr lang="en-US" altLang="en-US" dirty="0">
                <a:latin typeface="Arial" panose="020B0604020202020204" pitchFamily="34" charset="0"/>
                <a:cs typeface="Arial" panose="020B0604020202020204" pitchFamily="34" charset="0"/>
              </a:rPr>
              <a:t>Tone (38%)</a:t>
            </a:r>
          </a:p>
          <a:p>
            <a:pPr>
              <a:buFontTx/>
              <a:buNone/>
            </a:pPr>
            <a:r>
              <a:rPr lang="en-US" altLang="en-US" dirty="0">
                <a:latin typeface="Arial" panose="020B0604020202020204" pitchFamily="34" charset="0"/>
                <a:cs typeface="Arial" panose="020B0604020202020204" pitchFamily="34" charset="0"/>
              </a:rPr>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08889" y="3068639"/>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3183"/>
    </mc:Choice>
    <mc:Fallback xmlns="">
      <p:transition spd="slow" advTm="53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495800" y="304801"/>
            <a:ext cx="31686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4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3975085" y="936991"/>
            <a:ext cx="4419600" cy="6096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3975085" y="4941168"/>
            <a:ext cx="4419600" cy="6096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934200" y="3222991"/>
            <a:ext cx="3962400" cy="6096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1219200" y="3124200"/>
            <a:ext cx="4114800" cy="6096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028407" y="2590800"/>
            <a:ext cx="1883849" cy="707886"/>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a:t>EFFECT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6974"/>
    </mc:Choice>
    <mc:Fallback xmlns="">
      <p:transition spd="slow" advTm="36974"/>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5" presetClass="entr" presetSubtype="0" fill="hold" grpId="0" nodeType="afterEffect">
                                  <p:stCondLst>
                                    <p:cond delay="0"/>
                                  </p:stCondLst>
                                  <p:childTnLst>
                                    <p:set>
                                      <p:cBhvr>
                                        <p:cTn id="9" dur="1" fill="hold">
                                          <p:stCondLst>
                                            <p:cond delay="0"/>
                                          </p:stCondLst>
                                        </p:cTn>
                                        <p:tgtEl>
                                          <p:spTgt spid="13324"/>
                                        </p:tgtEl>
                                        <p:attrNameLst>
                                          <p:attrName>style.visibility</p:attrName>
                                        </p:attrNameLst>
                                      </p:cBhvr>
                                      <p:to>
                                        <p:strVal val="visible"/>
                                      </p:to>
                                    </p:set>
                                    <p:anim calcmode="lin" valueType="num">
                                      <p:cBhvr>
                                        <p:cTn id="10" dur="1000" fill="hold"/>
                                        <p:tgtEl>
                                          <p:spTgt spid="13324"/>
                                        </p:tgtEl>
                                        <p:attrNameLst>
                                          <p:attrName>ppt_w</p:attrName>
                                        </p:attrNameLst>
                                      </p:cBhvr>
                                      <p:tavLst>
                                        <p:tav tm="0">
                                          <p:val>
                                            <p:fltVal val="0"/>
                                          </p:val>
                                        </p:tav>
                                        <p:tav tm="100000">
                                          <p:val>
                                            <p:strVal val="#ppt_w"/>
                                          </p:val>
                                        </p:tav>
                                      </p:tavLst>
                                    </p:anim>
                                    <p:anim calcmode="lin" valueType="num">
                                      <p:cBhvr>
                                        <p:cTn id="11" dur="1000" fill="hold"/>
                                        <p:tgtEl>
                                          <p:spTgt spid="13324"/>
                                        </p:tgtEl>
                                        <p:attrNameLst>
                                          <p:attrName>ppt_h</p:attrName>
                                        </p:attrNameLst>
                                      </p:cBhvr>
                                      <p:tavLst>
                                        <p:tav tm="0">
                                          <p:val>
                                            <p:fltVal val="0"/>
                                          </p:val>
                                        </p:tav>
                                        <p:tav tm="100000">
                                          <p:val>
                                            <p:strVal val="#ppt_h"/>
                                          </p:val>
                                        </p:tav>
                                      </p:tavLst>
                                    </p:anim>
                                    <p:anim calcmode="lin" valueType="num">
                                      <p:cBhvr>
                                        <p:cTn id="12" dur="1000" fill="hold"/>
                                        <p:tgtEl>
                                          <p:spTgt spid="13324"/>
                                        </p:tgtEl>
                                        <p:attrNameLst>
                                          <p:attrName>ppt_x</p:attrName>
                                        </p:attrNameLst>
                                      </p:cBhvr>
                                      <p:tavLst>
                                        <p:tav tm="0" fmla="#ppt_x+(cos(-2*pi*(1-$))*-#ppt_x-sin(-2*pi*(1-$))*(1-#ppt_y))*(1-$)">
                                          <p:val>
                                            <p:fltVal val="0"/>
                                          </p:val>
                                        </p:tav>
                                        <p:tav tm="100000">
                                          <p:val>
                                            <p:fltVal val="1"/>
                                          </p:val>
                                        </p:tav>
                                      </p:tavLst>
                                    </p:anim>
                                    <p:anim calcmode="lin" valueType="num">
                                      <p:cBhvr>
                                        <p:cTn id="13" dur="1000" fill="hold"/>
                                        <p:tgtEl>
                                          <p:spTgt spid="13324"/>
                                        </p:tgtEl>
                                        <p:attrNameLst>
                                          <p:attrName>ppt_y</p:attrName>
                                        </p:attrNameLst>
                                      </p:cBhvr>
                                      <p:tavLst>
                                        <p:tav tm="0" fmla="#ppt_y+(sin(-2*pi*(1-$))*-#ppt_x+cos(-2*pi*(1-$))*(1-#ppt_y))*(1-$)">
                                          <p:val>
                                            <p:fltVal val="0"/>
                                          </p:val>
                                        </p:tav>
                                        <p:tav tm="100000">
                                          <p:val>
                                            <p:fltVal val="1"/>
                                          </p:val>
                                        </p:tav>
                                      </p:tavLst>
                                    </p:anim>
                                  </p:childTnLst>
                                </p:cTn>
                              </p:par>
                            </p:childTnLst>
                          </p:cTn>
                        </p:par>
                        <p:par>
                          <p:cTn id="14" fill="hold" nodeType="afterGroup">
                            <p:stCondLst>
                              <p:cond delay="1000"/>
                            </p:stCondLst>
                            <p:childTnLst>
                              <p:par>
                                <p:cTn id="15" presetID="2" presetClass="entr" presetSubtype="8" fill="hold" grpId="0" nodeType="afterEffect">
                                  <p:stCondLst>
                                    <p:cond delay="1000"/>
                                  </p:stCondLst>
                                  <p:childTnLst>
                                    <p:set>
                                      <p:cBhvr>
                                        <p:cTn id="16" dur="1" fill="hold">
                                          <p:stCondLst>
                                            <p:cond delay="0"/>
                                          </p:stCondLst>
                                        </p:cTn>
                                        <p:tgtEl>
                                          <p:spTgt spid="13320"/>
                                        </p:tgtEl>
                                        <p:attrNameLst>
                                          <p:attrName>style.visibility</p:attrName>
                                        </p:attrNameLst>
                                      </p:cBhvr>
                                      <p:to>
                                        <p:strVal val="visible"/>
                                      </p:to>
                                    </p:set>
                                    <p:anim calcmode="lin" valueType="num">
                                      <p:cBhvr additive="base">
                                        <p:cTn id="17" dur="500" fill="hold"/>
                                        <p:tgtEl>
                                          <p:spTgt spid="13320"/>
                                        </p:tgtEl>
                                        <p:attrNameLst>
                                          <p:attrName>ppt_x</p:attrName>
                                        </p:attrNameLst>
                                      </p:cBhvr>
                                      <p:tavLst>
                                        <p:tav tm="0">
                                          <p:val>
                                            <p:strVal val="0-#ppt_w/2"/>
                                          </p:val>
                                        </p:tav>
                                        <p:tav tm="100000">
                                          <p:val>
                                            <p:strVal val="#ppt_x"/>
                                          </p:val>
                                        </p:tav>
                                      </p:tavLst>
                                    </p:anim>
                                    <p:anim calcmode="lin" valueType="num">
                                      <p:cBhvr additive="base">
                                        <p:cTn id="18" dur="500" fill="hold"/>
                                        <p:tgtEl>
                                          <p:spTgt spid="13320"/>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2500"/>
                            </p:stCondLst>
                            <p:childTnLst>
                              <p:par>
                                <p:cTn id="20" presetID="2" presetClass="entr" presetSubtype="1" fill="hold" grpId="0" nodeType="afterEffect">
                                  <p:stCondLst>
                                    <p:cond delay="1000"/>
                                  </p:stCondLst>
                                  <p:childTnLst>
                                    <p:set>
                                      <p:cBhvr>
                                        <p:cTn id="21" dur="1" fill="hold">
                                          <p:stCondLst>
                                            <p:cond delay="0"/>
                                          </p:stCondLst>
                                        </p:cTn>
                                        <p:tgtEl>
                                          <p:spTgt spid="13322"/>
                                        </p:tgtEl>
                                        <p:attrNameLst>
                                          <p:attrName>style.visibility</p:attrName>
                                        </p:attrNameLst>
                                      </p:cBhvr>
                                      <p:to>
                                        <p:strVal val="visible"/>
                                      </p:to>
                                    </p:set>
                                    <p:anim calcmode="lin" valueType="num">
                                      <p:cBhvr additive="base">
                                        <p:cTn id="22" dur="500" fill="hold"/>
                                        <p:tgtEl>
                                          <p:spTgt spid="13322"/>
                                        </p:tgtEl>
                                        <p:attrNameLst>
                                          <p:attrName>ppt_x</p:attrName>
                                        </p:attrNameLst>
                                      </p:cBhvr>
                                      <p:tavLst>
                                        <p:tav tm="0">
                                          <p:val>
                                            <p:strVal val="#ppt_x"/>
                                          </p:val>
                                        </p:tav>
                                        <p:tav tm="100000">
                                          <p:val>
                                            <p:strVal val="#ppt_x"/>
                                          </p:val>
                                        </p:tav>
                                      </p:tavLst>
                                    </p:anim>
                                    <p:anim calcmode="lin" valueType="num">
                                      <p:cBhvr additive="base">
                                        <p:cTn id="23" dur="500" fill="hold"/>
                                        <p:tgtEl>
                                          <p:spTgt spid="13322"/>
                                        </p:tgtEl>
                                        <p:attrNameLst>
                                          <p:attrName>ppt_y</p:attrName>
                                        </p:attrNameLst>
                                      </p:cBhvr>
                                      <p:tavLst>
                                        <p:tav tm="0">
                                          <p:val>
                                            <p:strVal val="0-#ppt_h/2"/>
                                          </p:val>
                                        </p:tav>
                                        <p:tav tm="100000">
                                          <p:val>
                                            <p:strVal val="#ppt_y"/>
                                          </p:val>
                                        </p:tav>
                                      </p:tavLst>
                                    </p:anim>
                                  </p:childTnLst>
                                </p:cTn>
                              </p:par>
                            </p:childTnLst>
                          </p:cTn>
                        </p:par>
                        <p:par>
                          <p:cTn id="24" fill="hold" nodeType="afterGroup">
                            <p:stCondLst>
                              <p:cond delay="4000"/>
                            </p:stCondLst>
                            <p:childTnLst>
                              <p:par>
                                <p:cTn id="25" presetID="2" presetClass="entr" presetSubtype="2" fill="hold" grpId="0" nodeType="afterEffect">
                                  <p:stCondLst>
                                    <p:cond delay="1000"/>
                                  </p:stCondLst>
                                  <p:childTnLst>
                                    <p:set>
                                      <p:cBhvr>
                                        <p:cTn id="26" dur="1" fill="hold">
                                          <p:stCondLst>
                                            <p:cond delay="0"/>
                                          </p:stCondLst>
                                        </p:cTn>
                                        <p:tgtEl>
                                          <p:spTgt spid="13321"/>
                                        </p:tgtEl>
                                        <p:attrNameLst>
                                          <p:attrName>style.visibility</p:attrName>
                                        </p:attrNameLst>
                                      </p:cBhvr>
                                      <p:to>
                                        <p:strVal val="visible"/>
                                      </p:to>
                                    </p:set>
                                    <p:anim calcmode="lin" valueType="num">
                                      <p:cBhvr additive="base">
                                        <p:cTn id="27" dur="500" fill="hold"/>
                                        <p:tgtEl>
                                          <p:spTgt spid="13321"/>
                                        </p:tgtEl>
                                        <p:attrNameLst>
                                          <p:attrName>ppt_x</p:attrName>
                                        </p:attrNameLst>
                                      </p:cBhvr>
                                      <p:tavLst>
                                        <p:tav tm="0">
                                          <p:val>
                                            <p:strVal val="1+#ppt_w/2"/>
                                          </p:val>
                                        </p:tav>
                                        <p:tav tm="100000">
                                          <p:val>
                                            <p:strVal val="#ppt_x"/>
                                          </p:val>
                                        </p:tav>
                                      </p:tavLst>
                                    </p:anim>
                                    <p:anim calcmode="lin" valueType="num">
                                      <p:cBhvr additive="base">
                                        <p:cTn id="28" dur="500" fill="hold"/>
                                        <p:tgtEl>
                                          <p:spTgt spid="13321"/>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5500"/>
                            </p:stCondLst>
                            <p:childTnLst>
                              <p:par>
                                <p:cTn id="30" presetID="2" presetClass="entr" presetSubtype="4" fill="hold" grpId="0" nodeType="afterEffect">
                                  <p:stCondLst>
                                    <p:cond delay="1000"/>
                                  </p:stCondLst>
                                  <p:childTnLst>
                                    <p:set>
                                      <p:cBhvr>
                                        <p:cTn id="31" dur="1" fill="hold">
                                          <p:stCondLst>
                                            <p:cond delay="0"/>
                                          </p:stCondLst>
                                        </p:cTn>
                                        <p:tgtEl>
                                          <p:spTgt spid="13323"/>
                                        </p:tgtEl>
                                        <p:attrNameLst>
                                          <p:attrName>style.visibility</p:attrName>
                                        </p:attrNameLst>
                                      </p:cBhvr>
                                      <p:to>
                                        <p:strVal val="visible"/>
                                      </p:to>
                                    </p:set>
                                    <p:anim calcmode="lin" valueType="num">
                                      <p:cBhvr additive="base">
                                        <p:cTn id="32" dur="500" fill="hold"/>
                                        <p:tgtEl>
                                          <p:spTgt spid="13323"/>
                                        </p:tgtEl>
                                        <p:attrNameLst>
                                          <p:attrName>ppt_x</p:attrName>
                                        </p:attrNameLst>
                                      </p:cBhvr>
                                      <p:tavLst>
                                        <p:tav tm="0">
                                          <p:val>
                                            <p:strVal val="#ppt_x"/>
                                          </p:val>
                                        </p:tav>
                                        <p:tav tm="100000">
                                          <p:val>
                                            <p:strVal val="#ppt_x"/>
                                          </p:val>
                                        </p:tav>
                                      </p:tavLst>
                                    </p:anim>
                                    <p:anim calcmode="lin" valueType="num">
                                      <p:cBhvr additive="base">
                                        <p:cTn id="33" dur="500" fill="hold"/>
                                        <p:tgtEl>
                                          <p:spTgt spid="133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2"/>
                </p:tgtEl>
              </p:cMediaNode>
            </p:audio>
          </p:childTnLst>
        </p:cTn>
      </p:par>
    </p:tnLst>
    <p:bldLst>
      <p:bldP spid="13320" grpId="0" animBg="1" autoUpdateAnimBg="0"/>
      <p:bldP spid="13321" grpId="0" animBg="1" autoUpdateAnimBg="0"/>
      <p:bldP spid="13322" grpId="0" animBg="1" autoUpdateAnimBg="0"/>
      <p:bldP spid="13323" grpId="0" animBg="1" autoUpdateAnimBg="0"/>
      <p:bldP spid="1332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5520" y="14463"/>
            <a:ext cx="8892480" cy="1143000"/>
          </a:xfrm>
        </p:spPr>
        <p:txBody>
          <a:bodyPr>
            <a:normAutofit/>
          </a:bodyPr>
          <a:lstStyle/>
          <a:p>
            <a:r>
              <a:rPr lang="en-GB" dirty="0" smtClean="0">
                <a:solidFill>
                  <a:schemeClr val="tx1"/>
                </a:solidFill>
              </a:rPr>
              <a:t>Behaviours</a:t>
            </a:r>
            <a:r>
              <a:rPr lang="en-GB" dirty="0" smtClean="0"/>
              <a:t> </a:t>
            </a:r>
            <a:r>
              <a:rPr lang="en-GB" sz="1600" dirty="0">
                <a:hlinkClick r:id="rId5"/>
              </a:rPr>
              <a:t>https://www.ukcoaching.org/resources/guides/coaching-behaviours</a:t>
            </a:r>
            <a:endParaRPr lang="en-GB" sz="1600" dirty="0"/>
          </a:p>
        </p:txBody>
      </p:sp>
      <p:pic>
        <p:nvPicPr>
          <p:cNvPr id="5" name="Picture 4" descr="https://www.ukcoaching.org/image.ashx?image=~/UKCoaching/media/coaching-images/Entity%20base/Graphics/coaching-behaviours-wheel-new.jpg?ext=.jpg&amp;width=1144&amp;height=1144&amp;mode=max">
            <a:hlinkClick r:id="rId5" tooltip="&quot;&quot;"/>
            <a:extLst>
              <a:ext uri="{FF2B5EF4-FFF2-40B4-BE49-F238E27FC236}">
                <a16:creationId xmlns:a16="http://schemas.microsoft.com/office/drawing/2014/main" id="{F30E7A01-C37E-4AA9-8DAC-2462656E3E6A}"/>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2495600" y="908720"/>
            <a:ext cx="7272808" cy="4824536"/>
          </a:xfrm>
          <a:prstGeom prst="rect">
            <a:avLst/>
          </a:prstGeom>
          <a:noFill/>
          <a:ln>
            <a:noFill/>
          </a:ln>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86577079"/>
      </p:ext>
    </p:extLst>
  </p:cSld>
  <p:clrMapOvr>
    <a:masterClrMapping/>
  </p:clrMapOvr>
  <mc:AlternateContent xmlns:mc="http://schemas.openxmlformats.org/markup-compatibility/2006" xmlns:p14="http://schemas.microsoft.com/office/powerpoint/2010/main">
    <mc:Choice Requires="p14">
      <p:transition spd="slow" p14:dur="2000" advTm="89248"/>
    </mc:Choice>
    <mc:Fallback xmlns="">
      <p:transition spd="slow" advTm="89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extLst>
              <p:ext uri="{D42A27DB-BD31-4B8C-83A1-F6EECF244321}">
                <p14:modId xmlns:p14="http://schemas.microsoft.com/office/powerpoint/2010/main" val="2191768925"/>
              </p:ext>
            </p:extLst>
          </p:nvPr>
        </p:nvGraphicFramePr>
        <p:xfrm>
          <a:off x="1981200" y="836615"/>
          <a:ext cx="7848600" cy="3963985"/>
        </p:xfrm>
        <a:graphic>
          <a:graphicData uri="http://schemas.openxmlformats.org/drawingml/2006/table">
            <a:tbl>
              <a:tblPr/>
              <a:tblGrid>
                <a:gridCol w="1736564">
                  <a:extLst>
                    <a:ext uri="{9D8B030D-6E8A-4147-A177-3AD203B41FA5}">
                      <a16:colId xmlns:a16="http://schemas.microsoft.com/office/drawing/2014/main" val="3462165954"/>
                    </a:ext>
                  </a:extLst>
                </a:gridCol>
                <a:gridCol w="3058289">
                  <a:extLst>
                    <a:ext uri="{9D8B030D-6E8A-4147-A177-3AD203B41FA5}">
                      <a16:colId xmlns:a16="http://schemas.microsoft.com/office/drawing/2014/main" val="2964774702"/>
                    </a:ext>
                  </a:extLst>
                </a:gridCol>
                <a:gridCol w="3053747">
                  <a:extLst>
                    <a:ext uri="{9D8B030D-6E8A-4147-A177-3AD203B41FA5}">
                      <a16:colId xmlns:a16="http://schemas.microsoft.com/office/drawing/2014/main" val="2599807096"/>
                    </a:ext>
                  </a:extLst>
                </a:gridCol>
              </a:tblGrid>
              <a:tr h="836855">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156356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156356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
        <p:nvSpPr>
          <p:cNvPr id="2" name="Rectangle 1"/>
          <p:cNvSpPr/>
          <p:nvPr/>
        </p:nvSpPr>
        <p:spPr>
          <a:xfrm>
            <a:off x="358588" y="4800600"/>
            <a:ext cx="10278035" cy="646331"/>
          </a:xfrm>
          <a:prstGeom prst="rect">
            <a:avLst/>
          </a:prstGeom>
        </p:spPr>
        <p:txBody>
          <a:bodyPr wrap="square">
            <a:spAutoFit/>
          </a:bodyPr>
          <a:lstStyle/>
          <a:p>
            <a:r>
              <a:rPr lang="en-GB" dirty="0">
                <a:hlinkClick r:id="rId6"/>
              </a:rPr>
              <a:t>https://www.thecoachingtoolscompany.com/how-to-use-the-johari-window-tool-for-a-new-perspective-on-the-inner-critic-by-ruby-mcguire</a:t>
            </a:r>
            <a:r>
              <a:rPr lang="en-GB" dirty="0" smtClean="0">
                <a:hlinkClick r:id="rId6"/>
              </a:rPr>
              <a:t>/</a:t>
            </a:r>
            <a:r>
              <a:rPr lang="en-GB" dirty="0" smtClean="0"/>
              <a:t> </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55931"/>
    </mc:Choice>
    <mc:Fallback xmlns="">
      <p:transition spd="slow" advTm="35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normAutofit/>
          </a:bodyPr>
          <a:lstStyle/>
          <a:p>
            <a:r>
              <a:rPr lang="en-GB" dirty="0"/>
              <a:t>Coaching and Mentoring Models</a:t>
            </a:r>
          </a:p>
        </p:txBody>
      </p:sp>
      <p:sp>
        <p:nvSpPr>
          <p:cNvPr id="4" name="Content Placeholder 2">
            <a:extLst>
              <a:ext uri="{FF2B5EF4-FFF2-40B4-BE49-F238E27FC236}">
                <a16:creationId xmlns:a16="http://schemas.microsoft.com/office/drawing/2014/main" id="{E21D1683-B529-443C-ABE0-536DDF92653C}"/>
              </a:ext>
            </a:extLst>
          </p:cNvPr>
          <p:cNvSpPr>
            <a:spLocks noGrp="1"/>
          </p:cNvSpPr>
          <p:nvPr>
            <p:ph idx="1"/>
          </p:nvPr>
        </p:nvSpPr>
        <p:spPr>
          <a:xfrm>
            <a:off x="609600" y="1600200"/>
            <a:ext cx="10972800" cy="3916363"/>
          </a:xfrm>
        </p:spPr>
        <p:txBody>
          <a:bodyPr/>
          <a:lstStyle/>
          <a:p>
            <a:pPr marL="476250" indent="-476250" eaLnBrk="1" hangingPunct="1"/>
            <a:r>
              <a:rPr lang="en-GB" sz="2800" dirty="0">
                <a:latin typeface="Arial" charset="0"/>
                <a:cs typeface="Arial" charset="0"/>
              </a:rPr>
              <a:t>GROW – Performance Coaching</a:t>
            </a:r>
          </a:p>
          <a:p>
            <a:pPr marL="476250" indent="-476250" eaLnBrk="1" hangingPunct="1"/>
            <a:r>
              <a:rPr lang="en-GB" sz="2800" dirty="0">
                <a:latin typeface="Arial" charset="0"/>
                <a:cs typeface="Arial" charset="0"/>
              </a:rPr>
              <a:t>CLEAR – Performance / transformational</a:t>
            </a:r>
          </a:p>
          <a:p>
            <a:pPr marL="476250" indent="-476250" eaLnBrk="1" hangingPunct="1"/>
            <a:r>
              <a:rPr lang="en-GB" sz="2800" dirty="0">
                <a:latin typeface="Arial" charset="0"/>
                <a:cs typeface="Arial" charset="0"/>
              </a:rPr>
              <a:t>OSCAR – Performance </a:t>
            </a:r>
            <a:r>
              <a:rPr lang="en-GB" sz="2800" dirty="0" smtClean="0">
                <a:latin typeface="Arial" charset="0"/>
                <a:cs typeface="Arial" charset="0"/>
              </a:rPr>
              <a:t>Coaching</a:t>
            </a:r>
            <a:endParaRPr lang="en-GB" sz="2800" dirty="0">
              <a:latin typeface="Arial" charset="0"/>
              <a:cs typeface="Arial" charset="0"/>
            </a:endParaRPr>
          </a:p>
          <a:p>
            <a:pPr marL="476250" indent="-476250" eaLnBrk="1" hangingPunct="1"/>
            <a:r>
              <a:rPr lang="en-GB" sz="2800" dirty="0">
                <a:latin typeface="Arial" charset="0"/>
                <a:cs typeface="Arial" charset="0"/>
              </a:rPr>
              <a:t>Instant pay-off – </a:t>
            </a:r>
            <a:r>
              <a:rPr lang="en-GB" sz="2800" dirty="0" smtClean="0">
                <a:latin typeface="Arial" charset="0"/>
                <a:cs typeface="Arial" charset="0"/>
              </a:rPr>
              <a:t>Corridor </a:t>
            </a:r>
            <a:r>
              <a:rPr lang="en-GB" sz="2800" dirty="0">
                <a:latin typeface="Arial" charset="0"/>
                <a:cs typeface="Arial" charset="0"/>
              </a:rPr>
              <a:t>coaching and coaching conversations</a:t>
            </a:r>
          </a:p>
          <a:p>
            <a:pPr marL="476250" indent="-476250" eaLnBrk="1" hangingPunct="1"/>
            <a:r>
              <a:rPr lang="en-GB" sz="2800" dirty="0" smtClean="0">
                <a:latin typeface="Arial" charset="0"/>
                <a:cs typeface="Arial" charset="0"/>
              </a:rPr>
              <a:t>Transpersonal </a:t>
            </a:r>
            <a:r>
              <a:rPr lang="en-GB" sz="2800" dirty="0">
                <a:latin typeface="Arial" charset="0"/>
                <a:cs typeface="Arial" charset="0"/>
              </a:rPr>
              <a:t>– Enlightened thinking – </a:t>
            </a:r>
            <a:r>
              <a:rPr lang="en-GB" sz="2800" dirty="0" smtClean="0">
                <a:latin typeface="Arial" charset="0"/>
                <a:cs typeface="Arial" charset="0"/>
              </a:rPr>
              <a:t>“beyond the person”.  </a:t>
            </a:r>
            <a:r>
              <a:rPr lang="en-GB" sz="2800" dirty="0">
                <a:latin typeface="Arial" charset="0"/>
                <a:cs typeface="Arial" charset="0"/>
              </a:rPr>
              <a:t>(See academic view points document).</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10332460"/>
      </p:ext>
    </p:extLst>
  </p:cSld>
  <p:clrMapOvr>
    <a:masterClrMapping/>
  </p:clrMapOvr>
  <mc:AlternateContent xmlns:mc="http://schemas.openxmlformats.org/markup-compatibility/2006" xmlns:p14="http://schemas.microsoft.com/office/powerpoint/2010/main">
    <mc:Choice Requires="p14">
      <p:transition spd="slow" p14:dur="2000" advTm="92348"/>
    </mc:Choice>
    <mc:Fallback xmlns="">
      <p:transition spd="slow" advTm="9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CD33788-4BDE-4362-BC6B-A73B6397AF65}"/>
              </a:ext>
            </a:extLst>
          </p:cNvPr>
          <p:cNvSpPr>
            <a:spLocks noGrp="1" noChangeArrowheads="1"/>
          </p:cNvSpPr>
          <p:nvPr>
            <p:ph type="title"/>
          </p:nvPr>
        </p:nvSpPr>
        <p:spPr/>
        <p:txBody>
          <a:bodyPr>
            <a:normAutofit/>
          </a:bodyPr>
          <a:lstStyle/>
          <a:p>
            <a:r>
              <a:rPr lang="en-GB" altLang="en-US" sz="3200" dirty="0" smtClean="0"/>
              <a:t>Principles in giving </a:t>
            </a:r>
            <a:r>
              <a:rPr lang="en-GB" altLang="en-US" sz="3200" dirty="0"/>
              <a:t>feedback</a:t>
            </a:r>
          </a:p>
        </p:txBody>
      </p:sp>
      <p:sp>
        <p:nvSpPr>
          <p:cNvPr id="109572" name="Rectangle 4">
            <a:extLst>
              <a:ext uri="{FF2B5EF4-FFF2-40B4-BE49-F238E27FC236}">
                <a16:creationId xmlns:a16="http://schemas.microsoft.com/office/drawing/2014/main" id="{2087EB6B-C4E7-4410-87F1-2C9AC02F10F1}"/>
              </a:ext>
            </a:extLst>
          </p:cNvPr>
          <p:cNvSpPr>
            <a:spLocks noGrp="1" noChangeArrowheads="1"/>
          </p:cNvSpPr>
          <p:nvPr>
            <p:ph type="body" sz="half" idx="1"/>
          </p:nvPr>
        </p:nvSpPr>
        <p:spPr>
          <a:xfrm>
            <a:off x="434789" y="1559860"/>
            <a:ext cx="5384800" cy="4437528"/>
          </a:xfrm>
        </p:spPr>
        <p:txBody>
          <a:bodyPr>
            <a:noAutofit/>
          </a:bodyPr>
          <a:lstStyle/>
          <a:p>
            <a:pPr marL="381000" indent="-381000">
              <a:buNone/>
            </a:pPr>
            <a:r>
              <a:rPr lang="en-GB" altLang="en-US" sz="2400" dirty="0"/>
              <a:t>1. Prepare for the feedback</a:t>
            </a:r>
          </a:p>
          <a:p>
            <a:pPr marL="381000" indent="-381000">
              <a:buNone/>
            </a:pPr>
            <a:r>
              <a:rPr lang="en-GB" altLang="en-US" sz="2400" dirty="0"/>
              <a:t>    session</a:t>
            </a:r>
          </a:p>
          <a:p>
            <a:pPr marL="381000" indent="-381000">
              <a:buNone/>
            </a:pPr>
            <a:r>
              <a:rPr lang="en-GB" altLang="en-US" sz="2400" dirty="0"/>
              <a:t>2. As soon as possible</a:t>
            </a:r>
          </a:p>
          <a:p>
            <a:pPr marL="381000" indent="-381000">
              <a:buNone/>
            </a:pPr>
            <a:r>
              <a:rPr lang="en-GB" altLang="en-US" sz="2400" dirty="0"/>
              <a:t>3. Be specific</a:t>
            </a:r>
          </a:p>
          <a:p>
            <a:pPr marL="381000" indent="-381000">
              <a:buNone/>
            </a:pPr>
            <a:r>
              <a:rPr lang="en-GB" altLang="en-US" sz="2400" dirty="0"/>
              <a:t>4. Ask for their evaluation of the </a:t>
            </a:r>
          </a:p>
          <a:p>
            <a:pPr marL="381000" indent="-381000">
              <a:buNone/>
            </a:pPr>
            <a:r>
              <a:rPr lang="en-GB" altLang="en-US" sz="2400" dirty="0"/>
              <a:t>    performance</a:t>
            </a:r>
          </a:p>
          <a:p>
            <a:pPr marL="381000" indent="-381000">
              <a:buNone/>
            </a:pPr>
            <a:r>
              <a:rPr lang="en-GB" altLang="en-US" sz="2400" dirty="0"/>
              <a:t>5. Do not be judgemental</a:t>
            </a:r>
          </a:p>
          <a:p>
            <a:pPr marL="381000" indent="-381000">
              <a:buNone/>
            </a:pPr>
            <a:r>
              <a:rPr lang="en-GB" altLang="en-US" sz="2400" dirty="0"/>
              <a:t>6. Praise or criticise the act not </a:t>
            </a:r>
          </a:p>
          <a:p>
            <a:pPr marL="381000" indent="-381000">
              <a:buNone/>
            </a:pPr>
            <a:r>
              <a:rPr lang="en-GB" altLang="en-US" sz="2400" dirty="0"/>
              <a:t>    the person </a:t>
            </a:r>
          </a:p>
        </p:txBody>
      </p:sp>
      <p:sp>
        <p:nvSpPr>
          <p:cNvPr id="109573" name="Rectangle 5">
            <a:extLst>
              <a:ext uri="{FF2B5EF4-FFF2-40B4-BE49-F238E27FC236}">
                <a16:creationId xmlns:a16="http://schemas.microsoft.com/office/drawing/2014/main" id="{F5EDD71E-373F-4098-BBA0-20C733CA7DB9}"/>
              </a:ext>
            </a:extLst>
          </p:cNvPr>
          <p:cNvSpPr>
            <a:spLocks noGrp="1" noChangeArrowheads="1"/>
          </p:cNvSpPr>
          <p:nvPr>
            <p:ph type="body" sz="half" idx="2"/>
          </p:nvPr>
        </p:nvSpPr>
        <p:spPr>
          <a:xfrm>
            <a:off x="6197600" y="1579004"/>
            <a:ext cx="5384800" cy="3989040"/>
          </a:xfrm>
        </p:spPr>
        <p:txBody>
          <a:bodyPr/>
          <a:lstStyle/>
          <a:p>
            <a:pPr marL="381000" indent="-381000">
              <a:buNone/>
            </a:pPr>
            <a:r>
              <a:rPr lang="en-GB" altLang="en-US" sz="2400" dirty="0"/>
              <a:t>7. </a:t>
            </a:r>
            <a:r>
              <a:rPr lang="en-GB" altLang="en-US" sz="2400" dirty="0" smtClean="0"/>
              <a:t>  Speak </a:t>
            </a:r>
            <a:r>
              <a:rPr lang="en-GB" altLang="en-US" sz="2400" dirty="0"/>
              <a:t>for yourself not </a:t>
            </a:r>
            <a:r>
              <a:rPr lang="en-GB" altLang="en-US" sz="2400" dirty="0" smtClean="0"/>
              <a:t>others</a:t>
            </a:r>
            <a:endParaRPr lang="en-GB" altLang="en-US" sz="1800" dirty="0"/>
          </a:p>
          <a:p>
            <a:pPr marL="381000" indent="-381000">
              <a:buNone/>
            </a:pPr>
            <a:r>
              <a:rPr lang="en-GB" altLang="en-US" sz="2400" dirty="0"/>
              <a:t>8.   Pitch at the correct level</a:t>
            </a:r>
          </a:p>
          <a:p>
            <a:pPr marL="381000" indent="-381000">
              <a:buNone/>
            </a:pPr>
            <a:r>
              <a:rPr lang="en-GB" altLang="en-US" sz="2400" dirty="0"/>
              <a:t>9.   Ask recipient to</a:t>
            </a:r>
          </a:p>
          <a:p>
            <a:pPr marL="381000" indent="-381000">
              <a:buNone/>
            </a:pPr>
            <a:r>
              <a:rPr lang="en-GB" altLang="en-US" sz="2400" dirty="0"/>
              <a:t>      summarise feedback     </a:t>
            </a:r>
          </a:p>
          <a:p>
            <a:pPr marL="381000" indent="-381000">
              <a:buNone/>
            </a:pPr>
            <a:r>
              <a:rPr lang="en-GB" altLang="en-US" sz="2400" dirty="0"/>
              <a:t>10. Summarise as coach at  </a:t>
            </a:r>
          </a:p>
          <a:p>
            <a:pPr marL="381000" indent="-381000">
              <a:buNone/>
            </a:pPr>
            <a:r>
              <a:rPr lang="en-GB" altLang="en-US" sz="2400" dirty="0"/>
              <a:t>      regular intervals   </a:t>
            </a:r>
          </a:p>
          <a:p>
            <a:pPr marL="381000" indent="-381000">
              <a:buNone/>
            </a:pPr>
            <a:r>
              <a:rPr lang="en-GB" altLang="en-US" sz="2400" dirty="0"/>
              <a:t>11. ‘Put yourself in the others   </a:t>
            </a:r>
          </a:p>
          <a:p>
            <a:pPr marL="381000" indent="-381000">
              <a:buNone/>
            </a:pPr>
            <a:r>
              <a:rPr lang="en-GB" altLang="en-US" sz="2400" dirty="0"/>
              <a:t>       shoes’ (NLP) </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4381"/>
    </mc:Choice>
    <mc:Fallback xmlns="">
      <p:transition spd="slow" advTm="14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Rectangle 2"/>
          <p:cNvSpPr/>
          <p:nvPr/>
        </p:nvSpPr>
        <p:spPr>
          <a:xfrm>
            <a:off x="1434352" y="1735594"/>
            <a:ext cx="9551895" cy="3046988"/>
          </a:xfrm>
          <a:prstGeom prst="rect">
            <a:avLst/>
          </a:prstGeom>
        </p:spPr>
        <p:txBody>
          <a:bodyPr wrap="square">
            <a:spAutoFit/>
          </a:bodyPr>
          <a:lstStyle/>
          <a:p>
            <a:pPr marL="457200" indent="-457200">
              <a:buFont typeface="Arial" panose="020B0604020202020204" pitchFamily="34" charset="0"/>
              <a:buChar char="•"/>
            </a:pPr>
            <a:r>
              <a:rPr lang="en-GB" sz="2400" dirty="0" smtClean="0"/>
              <a:t>360°  feedback questionnaires</a:t>
            </a:r>
          </a:p>
          <a:p>
            <a:pPr marL="457200" indent="-457200">
              <a:buFont typeface="Arial" panose="020B0604020202020204" pitchFamily="34" charset="0"/>
              <a:buChar char="•"/>
            </a:pPr>
            <a:r>
              <a:rPr lang="en-GB" sz="2400" dirty="0"/>
              <a:t>Coaching self assessment form – </a:t>
            </a:r>
            <a:r>
              <a:rPr lang="en-GB" sz="2400" dirty="0" err="1"/>
              <a:t>Landsberg</a:t>
            </a:r>
            <a:r>
              <a:rPr lang="en-GB" sz="2400" dirty="0"/>
              <a:t> (2015) on </a:t>
            </a:r>
            <a:r>
              <a:rPr lang="en-GB" sz="2400" dirty="0" smtClean="0"/>
              <a:t>Moodle</a:t>
            </a:r>
            <a:endParaRPr lang="en-GB" sz="2400" dirty="0"/>
          </a:p>
          <a:p>
            <a:pPr marL="457200" indent="-457200">
              <a:buFont typeface="Arial" panose="020B0604020202020204" pitchFamily="34" charset="0"/>
              <a:buChar char="•"/>
            </a:pPr>
            <a:r>
              <a:rPr lang="en-GB" sz="2400" dirty="0" smtClean="0"/>
              <a:t>Drawing </a:t>
            </a:r>
            <a:r>
              <a:rPr lang="en-GB" sz="2400" dirty="0"/>
              <a:t>up coaching plans – keeping </a:t>
            </a:r>
            <a:r>
              <a:rPr lang="en-GB" sz="2400" dirty="0" smtClean="0"/>
              <a:t>track and monitoring </a:t>
            </a:r>
          </a:p>
          <a:p>
            <a:pPr marL="457200" indent="-457200">
              <a:buFont typeface="Arial" panose="020B0604020202020204" pitchFamily="34" charset="0"/>
              <a:buChar char="•"/>
            </a:pPr>
            <a:r>
              <a:rPr lang="en-GB" sz="2400" dirty="0" smtClean="0"/>
              <a:t>Kirkpatrick’s model – useful guide can </a:t>
            </a:r>
            <a:r>
              <a:rPr lang="en-GB" sz="2400" dirty="0"/>
              <a:t>be found at </a:t>
            </a:r>
            <a:r>
              <a:rPr lang="en-GB" sz="2400" dirty="0">
                <a:hlinkClick r:id="rId5"/>
              </a:rPr>
              <a:t>https://www.businessballs.com/facilitation-workshops-and-training/kirkpatrick-evaluation-method</a:t>
            </a:r>
            <a:r>
              <a:rPr lang="en-GB" sz="2400" dirty="0" smtClean="0">
                <a:hlinkClick r:id="rId5"/>
              </a:rPr>
              <a:t>/</a:t>
            </a:r>
            <a:r>
              <a:rPr lang="en-GB" sz="2400" dirty="0" smtClean="0"/>
              <a:t> </a:t>
            </a:r>
            <a:endParaRPr lang="en-GB" sz="2400" dirty="0"/>
          </a:p>
          <a:p>
            <a:pPr marL="457200" indent="-457200">
              <a:buFont typeface="Arial" panose="020B0604020202020204" pitchFamily="34" charset="0"/>
              <a:buChar char="•"/>
            </a:pPr>
            <a:r>
              <a:rPr lang="en-GB" sz="2400" dirty="0"/>
              <a:t>Reflection – Gibbs </a:t>
            </a:r>
            <a:r>
              <a:rPr lang="en-GB" sz="2400" dirty="0" smtClean="0"/>
              <a:t>model as </a:t>
            </a:r>
            <a:r>
              <a:rPr lang="en-GB" sz="2400" dirty="0"/>
              <a:t>seen </a:t>
            </a:r>
            <a:r>
              <a:rPr lang="en-GB" sz="2400" dirty="0" smtClean="0"/>
              <a:t>earlier</a:t>
            </a:r>
          </a:p>
          <a:p>
            <a:pPr marL="457200" indent="-457200">
              <a:buFont typeface="Arial" panose="020B0604020202020204" pitchFamily="34" charset="0"/>
              <a:buChar char="•"/>
            </a:pPr>
            <a:r>
              <a:rPr lang="en-GB" sz="2400" dirty="0" err="1" smtClean="0"/>
              <a:t>Arema</a:t>
            </a:r>
            <a:r>
              <a:rPr lang="en-GB" sz="2400" dirty="0" smtClean="0"/>
              <a:t> document on Moodle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099774"/>
      </p:ext>
    </p:extLst>
  </p:cSld>
  <p:clrMapOvr>
    <a:masterClrMapping/>
  </p:clrMapOvr>
  <mc:AlternateContent xmlns:mc="http://schemas.openxmlformats.org/markup-compatibility/2006" xmlns:p14="http://schemas.microsoft.com/office/powerpoint/2010/main">
    <mc:Choice Requires="p14">
      <p:transition spd="slow" p14:dur="2000" advTm="85495"/>
    </mc:Choice>
    <mc:Fallback xmlns="">
      <p:transition spd="slow" advTm="85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fontScale="25000" lnSpcReduction="20000"/>
          </a:bodyPr>
          <a:lstStyle/>
          <a:p>
            <a:r>
              <a:rPr lang="en-GB" sz="9600" dirty="0" smtClean="0">
                <a:latin typeface="Arial" panose="020B0604020202020204" pitchFamily="34" charset="0"/>
                <a:cs typeface="Arial" panose="020B0604020202020204" pitchFamily="34" charset="0"/>
              </a:rPr>
              <a:t>Resources on Moodle </a:t>
            </a:r>
          </a:p>
          <a:p>
            <a:r>
              <a:rPr lang="en-GB" sz="9600" dirty="0" smtClean="0">
                <a:latin typeface="Arial" panose="020B0604020202020204" pitchFamily="34" charset="0"/>
                <a:cs typeface="Arial" panose="020B0604020202020204" pitchFamily="34" charset="0"/>
              </a:rPr>
              <a:t>Cox</a:t>
            </a:r>
            <a:r>
              <a:rPr lang="en-GB" sz="9600" dirty="0">
                <a:latin typeface="Arial" panose="020B0604020202020204" pitchFamily="34" charset="0"/>
                <a:cs typeface="Arial" panose="020B0604020202020204" pitchFamily="34" charset="0"/>
              </a:rPr>
              <a:t>,  E. and </a:t>
            </a:r>
            <a:r>
              <a:rPr lang="en-GB" sz="9600" dirty="0" err="1">
                <a:latin typeface="Arial" panose="020B0604020202020204" pitchFamily="34" charset="0"/>
                <a:cs typeface="Arial" panose="020B0604020202020204" pitchFamily="34" charset="0"/>
              </a:rPr>
              <a:t>Bachkriova</a:t>
            </a:r>
            <a:r>
              <a:rPr lang="en-GB" sz="9600" dirty="0">
                <a:latin typeface="Arial" panose="020B0604020202020204" pitchFamily="34" charset="0"/>
                <a:cs typeface="Arial" panose="020B0604020202020204" pitchFamily="34" charset="0"/>
              </a:rPr>
              <a:t>, T. and Clutterbuck, D.(2018) </a:t>
            </a:r>
            <a:r>
              <a:rPr lang="en-GB" sz="9600" i="1" dirty="0">
                <a:latin typeface="Arial" panose="020B0604020202020204" pitchFamily="34" charset="0"/>
                <a:cs typeface="Arial" panose="020B0604020202020204" pitchFamily="34" charset="0"/>
              </a:rPr>
              <a:t>The Complete Handbook of Coaching </a:t>
            </a:r>
            <a:r>
              <a:rPr lang="en-GB" sz="9600" dirty="0">
                <a:latin typeface="Arial" panose="020B0604020202020204" pitchFamily="34" charset="0"/>
                <a:cs typeface="Arial" panose="020B0604020202020204" pitchFamily="34" charset="0"/>
              </a:rPr>
              <a:t>3</a:t>
            </a:r>
            <a:r>
              <a:rPr lang="en-GB" sz="9600" baseline="30000" dirty="0">
                <a:latin typeface="Arial" panose="020B0604020202020204" pitchFamily="34" charset="0"/>
                <a:cs typeface="Arial" panose="020B0604020202020204" pitchFamily="34" charset="0"/>
              </a:rPr>
              <a:t>rd</a:t>
            </a:r>
            <a:r>
              <a:rPr lang="en-GB" sz="9600" dirty="0">
                <a:latin typeface="Arial" panose="020B0604020202020204" pitchFamily="34" charset="0"/>
                <a:cs typeface="Arial" panose="020B0604020202020204" pitchFamily="34" charset="0"/>
              </a:rPr>
              <a:t> Ed. London: SAGE.</a:t>
            </a:r>
          </a:p>
          <a:p>
            <a:r>
              <a:rPr lang="en-GB" sz="9600" dirty="0">
                <a:latin typeface="Arial" panose="020B0604020202020204" pitchFamily="34" charset="0"/>
                <a:cs typeface="Arial" panose="020B0604020202020204" pitchFamily="34" charset="0"/>
              </a:rPr>
              <a:t>Clutterbuck, D. and Megginson, D. and Bajer, A. (2016) </a:t>
            </a:r>
            <a:r>
              <a:rPr lang="en-GB" sz="9600" i="1" dirty="0">
                <a:latin typeface="Arial" panose="020B0604020202020204" pitchFamily="34" charset="0"/>
                <a:cs typeface="Arial" panose="020B0604020202020204" pitchFamily="34" charset="0"/>
              </a:rPr>
              <a:t>Building and Sustaining a Coaching Culture</a:t>
            </a:r>
            <a:r>
              <a:rPr lang="en-GB" sz="9600" dirty="0">
                <a:latin typeface="Arial" panose="020B0604020202020204" pitchFamily="34" charset="0"/>
                <a:cs typeface="Arial" panose="020B0604020202020204" pitchFamily="34" charset="0"/>
              </a:rPr>
              <a:t>. London: Chartered Institute of Personnel and Development.</a:t>
            </a:r>
          </a:p>
          <a:p>
            <a:r>
              <a:rPr lang="en-GB" sz="9600" dirty="0">
                <a:latin typeface="Arial" panose="020B0604020202020204" pitchFamily="34" charset="0"/>
                <a:cs typeface="Arial" panose="020B0604020202020204" pitchFamily="34" charset="0"/>
              </a:rPr>
              <a:t>Clutterbuck, D. and Megginson, D. (2012) </a:t>
            </a:r>
            <a:r>
              <a:rPr lang="en-GB" sz="9600" i="1" dirty="0">
                <a:latin typeface="Arial" panose="020B0604020202020204" pitchFamily="34" charset="0"/>
                <a:cs typeface="Arial" panose="020B0604020202020204" pitchFamily="34" charset="0"/>
              </a:rPr>
              <a:t>Making Coaching Work</a:t>
            </a:r>
            <a:r>
              <a:rPr lang="en-GB" sz="9600" dirty="0">
                <a:latin typeface="Arial" panose="020B0604020202020204" pitchFamily="34" charset="0"/>
                <a:cs typeface="Arial" panose="020B0604020202020204" pitchFamily="34" charset="0"/>
              </a:rPr>
              <a:t>. London: Chartered Institute of Personnel and Development.</a:t>
            </a:r>
          </a:p>
          <a:p>
            <a:r>
              <a:rPr lang="en-GB" sz="9600" dirty="0" smtClean="0">
                <a:latin typeface="Arial" panose="020B0604020202020204" pitchFamily="34" charset="0"/>
                <a:cs typeface="Arial" panose="020B0604020202020204" pitchFamily="34" charset="0"/>
              </a:rPr>
              <a:t>Stewart, J. and Cureton, P. (2016) </a:t>
            </a:r>
            <a:r>
              <a:rPr lang="en-GB" sz="9600" i="1" dirty="0" smtClean="0">
                <a:latin typeface="Arial" panose="020B0604020202020204" pitchFamily="34" charset="0"/>
                <a:cs typeface="Arial" panose="020B0604020202020204" pitchFamily="34" charset="0"/>
              </a:rPr>
              <a:t>Designing, Delivering and Evaluating L&amp;D: Essentials </a:t>
            </a:r>
            <a:r>
              <a:rPr lang="en-GB" sz="9600" i="1" dirty="0">
                <a:latin typeface="Arial" panose="020B0604020202020204" pitchFamily="34" charset="0"/>
                <a:cs typeface="Arial" panose="020B0604020202020204" pitchFamily="34" charset="0"/>
              </a:rPr>
              <a:t>for Practice</a:t>
            </a:r>
            <a:r>
              <a:rPr lang="en-GB" sz="9600" dirty="0">
                <a:latin typeface="Arial" panose="020B0604020202020204" pitchFamily="34" charset="0"/>
                <a:cs typeface="Arial" panose="020B0604020202020204" pitchFamily="34" charset="0"/>
              </a:rPr>
              <a:t>. London: Chartered Institute of Personnel and Development</a:t>
            </a:r>
            <a:r>
              <a:rPr lang="en-GB" sz="9600" dirty="0" smtClean="0">
                <a:latin typeface="Arial" panose="020B0604020202020204" pitchFamily="34" charset="0"/>
                <a:cs typeface="Arial" panose="020B0604020202020204" pitchFamily="34" charset="0"/>
              </a:rPr>
              <a:t>.</a:t>
            </a:r>
          </a:p>
          <a:p>
            <a:r>
              <a:rPr lang="en-GB" sz="9600" dirty="0" smtClean="0">
                <a:latin typeface="Arial" panose="020B0604020202020204" pitchFamily="34" charset="0"/>
                <a:cs typeface="Arial" panose="020B0604020202020204" pitchFamily="34" charset="0"/>
              </a:rPr>
              <a:t>Hoyle, R (2015) </a:t>
            </a:r>
            <a:r>
              <a:rPr lang="en-GB" sz="9600" i="1" dirty="0">
                <a:latin typeface="Arial" panose="020B0604020202020204" pitchFamily="34" charset="0"/>
                <a:cs typeface="Arial" panose="020B0604020202020204" pitchFamily="34" charset="0"/>
              </a:rPr>
              <a:t>I</a:t>
            </a:r>
            <a:r>
              <a:rPr lang="en-GB" sz="9600" i="1" dirty="0" smtClean="0">
                <a:latin typeface="Arial" panose="020B0604020202020204" pitchFamily="34" charset="0"/>
                <a:cs typeface="Arial" panose="020B0604020202020204" pitchFamily="34" charset="0"/>
              </a:rPr>
              <a:t>nformal Learning in Organizations: how to create a continuous learning culture </a:t>
            </a:r>
            <a:r>
              <a:rPr lang="en-GB" sz="9600" dirty="0" smtClean="0">
                <a:latin typeface="Arial" panose="020B0604020202020204" pitchFamily="34" charset="0"/>
                <a:cs typeface="Arial" panose="020B0604020202020204" pitchFamily="34" charset="0"/>
              </a:rPr>
              <a:t>London: </a:t>
            </a:r>
            <a:r>
              <a:rPr lang="en-GB" sz="9600" dirty="0" err="1" smtClean="0">
                <a:latin typeface="Arial" panose="020B0604020202020204" pitchFamily="34" charset="0"/>
                <a:cs typeface="Arial" panose="020B0604020202020204" pitchFamily="34" charset="0"/>
              </a:rPr>
              <a:t>Kogan</a:t>
            </a:r>
            <a:r>
              <a:rPr lang="en-GB" sz="9600" dirty="0" smtClean="0">
                <a:latin typeface="Arial" panose="020B0604020202020204" pitchFamily="34" charset="0"/>
                <a:cs typeface="Arial" panose="020B0604020202020204" pitchFamily="34" charset="0"/>
              </a:rPr>
              <a:t> Page</a:t>
            </a:r>
          </a:p>
          <a:p>
            <a:endParaRPr lang="en-GB" sz="96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65477820"/>
      </p:ext>
    </p:extLst>
  </p:cSld>
  <p:clrMapOvr>
    <a:masterClrMapping/>
  </p:clrMapOvr>
  <mc:AlternateContent xmlns:mc="http://schemas.openxmlformats.org/markup-compatibility/2006" xmlns:p14="http://schemas.microsoft.com/office/powerpoint/2010/main">
    <mc:Choice Requires="p14">
      <p:transition spd="slow" p14:dur="2000" advTm="13534"/>
    </mc:Choice>
    <mc:Fallback xmlns="">
      <p:transition spd="slow" advTm="13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a:xfrm>
            <a:off x="609600" y="1417638"/>
            <a:ext cx="10972800" cy="3969878"/>
          </a:xfrm>
        </p:spPr>
        <p:txBody>
          <a:bodyPr>
            <a:normAutofit fontScale="92500" lnSpcReduction="20000"/>
          </a:bodyPr>
          <a:lstStyle/>
          <a:p>
            <a:r>
              <a:rPr lang="en-GB" sz="2500" dirty="0">
                <a:latin typeface="Arial" panose="020B0604020202020204" pitchFamily="34" charset="0"/>
                <a:cs typeface="Arial" panose="020B0604020202020204" pitchFamily="34" charset="0"/>
              </a:rPr>
              <a:t>Clutterbuck, D. (2014</a:t>
            </a:r>
            <a:r>
              <a:rPr lang="en-GB" sz="2500" i="1" dirty="0">
                <a:latin typeface="Arial" panose="020B0604020202020204" pitchFamily="34" charset="0"/>
                <a:cs typeface="Arial" panose="020B0604020202020204" pitchFamily="34" charset="0"/>
              </a:rPr>
              <a:t>)  Powerful Questions with Professor David Clutterbuck</a:t>
            </a:r>
            <a:r>
              <a:rPr lang="en-GB" sz="2500" dirty="0">
                <a:latin typeface="Arial" panose="020B0604020202020204" pitchFamily="34" charset="0"/>
                <a:cs typeface="Arial" panose="020B0604020202020204" pitchFamily="34" charset="0"/>
              </a:rPr>
              <a:t> [Internet] Available at: </a:t>
            </a:r>
            <a:r>
              <a:rPr lang="en-GB" sz="2500" u="sng" dirty="0">
                <a:latin typeface="Arial" panose="020B0604020202020204" pitchFamily="34" charset="0"/>
                <a:cs typeface="Arial" panose="020B0604020202020204" pitchFamily="34" charset="0"/>
                <a:hlinkClick r:id="rId5"/>
              </a:rPr>
              <a:t>https://www.youtube.com/watch?v=QXU-tAkz_TY</a:t>
            </a:r>
            <a:r>
              <a:rPr lang="en-GB" sz="2500" dirty="0">
                <a:latin typeface="Arial" panose="020B0604020202020204" pitchFamily="34" charset="0"/>
                <a:cs typeface="Arial" panose="020B0604020202020204" pitchFamily="34" charset="0"/>
              </a:rPr>
              <a:t> (Accessed: </a:t>
            </a:r>
            <a:r>
              <a:rPr lang="en-GB" sz="2500" dirty="0" smtClean="0">
                <a:latin typeface="Arial" panose="020B0604020202020204" pitchFamily="34" charset="0"/>
                <a:cs typeface="Arial" panose="020B0604020202020204" pitchFamily="34" charset="0"/>
              </a:rPr>
              <a:t>3</a:t>
            </a:r>
            <a:r>
              <a:rPr lang="en-GB" sz="2500" baseline="30000" dirty="0" smtClean="0">
                <a:latin typeface="Arial" panose="020B0604020202020204" pitchFamily="34" charset="0"/>
                <a:cs typeface="Arial" panose="020B0604020202020204" pitchFamily="34" charset="0"/>
              </a:rPr>
              <a:t>rd</a:t>
            </a:r>
            <a:r>
              <a:rPr lang="en-GB" sz="2500" dirty="0" smtClean="0">
                <a:latin typeface="Arial" panose="020B0604020202020204" pitchFamily="34" charset="0"/>
                <a:cs typeface="Arial" panose="020B0604020202020204" pitchFamily="34" charset="0"/>
              </a:rPr>
              <a:t> February 2021).</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Whitmore, J. (2017) </a:t>
            </a:r>
            <a:r>
              <a:rPr lang="en-GB" sz="2500" i="1" dirty="0">
                <a:latin typeface="Arial" panose="020B0604020202020204" pitchFamily="34" charset="0"/>
                <a:cs typeface="Arial" panose="020B0604020202020204" pitchFamily="34" charset="0"/>
              </a:rPr>
              <a:t>Coaching for Performance The Principals and Practice of Coaching and Leadership</a:t>
            </a:r>
            <a:r>
              <a:rPr lang="en-GB" sz="2500" dirty="0">
                <a:latin typeface="Arial" panose="020B0604020202020204" pitchFamily="34" charset="0"/>
                <a:cs typeface="Arial" panose="020B0604020202020204" pitchFamily="34" charset="0"/>
              </a:rPr>
              <a:t> 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Ed. London: Nicholas Brealey Publishing.</a:t>
            </a:r>
          </a:p>
          <a:p>
            <a:r>
              <a:rPr lang="en-GB" sz="2500" dirty="0" err="1">
                <a:latin typeface="Arial" panose="020B0604020202020204" pitchFamily="34" charset="0"/>
                <a:cs typeface="Arial" panose="020B0604020202020204" pitchFamily="34" charset="0"/>
              </a:rPr>
              <a:t>Nawalkha</a:t>
            </a:r>
            <a:r>
              <a:rPr lang="en-GB" sz="2500" dirty="0">
                <a:latin typeface="Arial" panose="020B0604020202020204" pitchFamily="34" charset="0"/>
                <a:cs typeface="Arial" panose="020B0604020202020204" pitchFamily="34" charset="0"/>
              </a:rPr>
              <a:t>, A. Bhushan, N. (2017) </a:t>
            </a:r>
            <a:r>
              <a:rPr lang="en-GB" sz="2500" i="1" dirty="0">
                <a:latin typeface="Arial" panose="020B0604020202020204" pitchFamily="34" charset="0"/>
                <a:cs typeface="Arial" panose="020B0604020202020204" pitchFamily="34" charset="0"/>
              </a:rPr>
              <a:t>The Book of Coaching for Extraordinary Coaches</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Mindvalley</a:t>
            </a:r>
            <a:r>
              <a:rPr lang="en-GB" sz="2500" dirty="0">
                <a:latin typeface="Arial" panose="020B0604020202020204" pitchFamily="34" charset="0"/>
                <a:cs typeface="Arial" panose="020B0604020202020204" pitchFamily="34" charset="0"/>
              </a:rPr>
              <a:t> Beaverton: USA.</a:t>
            </a:r>
          </a:p>
          <a:p>
            <a:r>
              <a:rPr lang="en-GB" sz="2500" dirty="0">
                <a:latin typeface="Arial" panose="020B0604020202020204" pitchFamily="34" charset="0"/>
                <a:cs typeface="Arial" panose="020B0604020202020204" pitchFamily="34" charset="0"/>
              </a:rPr>
              <a:t>Covey, S. (2013) </a:t>
            </a:r>
            <a:r>
              <a:rPr lang="en-GB" sz="2500" i="1" dirty="0">
                <a:latin typeface="Arial" panose="020B0604020202020204" pitchFamily="34" charset="0"/>
                <a:cs typeface="Arial" panose="020B0604020202020204" pitchFamily="34" charset="0"/>
              </a:rPr>
              <a:t>The 7  Habits of highly effective people: powerful lessons in personal change</a:t>
            </a:r>
            <a:r>
              <a:rPr lang="en-GB" sz="2500" dirty="0">
                <a:latin typeface="Arial" panose="020B0604020202020204" pitchFamily="34" charset="0"/>
                <a:cs typeface="Arial" panose="020B0604020202020204" pitchFamily="34" charset="0"/>
              </a:rPr>
              <a:t>. New York: Free Press</a:t>
            </a:r>
          </a:p>
          <a:p>
            <a:r>
              <a:rPr lang="en-GB" sz="2500" dirty="0" err="1" smtClean="0">
                <a:latin typeface="Arial" panose="020B0604020202020204" pitchFamily="34" charset="0"/>
                <a:cs typeface="Arial" panose="020B0604020202020204" pitchFamily="34" charset="0"/>
              </a:rPr>
              <a:t>Landsberg</a:t>
            </a:r>
            <a:r>
              <a:rPr lang="en-GB" sz="2500" dirty="0" smtClean="0">
                <a:latin typeface="Arial" panose="020B0604020202020204" pitchFamily="34" charset="0"/>
                <a:cs typeface="Arial" panose="020B0604020202020204" pitchFamily="34" charset="0"/>
              </a:rPr>
              <a:t>, M (2015) </a:t>
            </a:r>
            <a:r>
              <a:rPr lang="en-GB" sz="2500" i="1" dirty="0" smtClean="0">
                <a:latin typeface="Arial" panose="020B0604020202020204" pitchFamily="34" charset="0"/>
                <a:cs typeface="Arial" panose="020B0604020202020204" pitchFamily="34" charset="0"/>
              </a:rPr>
              <a:t>The Tao of Coaching: Boost your effectiveness at work by developing those around you. </a:t>
            </a:r>
            <a:r>
              <a:rPr lang="en-GB" sz="2500" dirty="0" smtClean="0">
                <a:latin typeface="Arial" panose="020B0604020202020204" pitchFamily="34" charset="0"/>
                <a:cs typeface="Arial" panose="020B0604020202020204" pitchFamily="34" charset="0"/>
              </a:rPr>
              <a:t>London: Profile Books</a:t>
            </a:r>
          </a:p>
          <a:p>
            <a:r>
              <a:rPr lang="en-GB" sz="2500" dirty="0" err="1" smtClean="0">
                <a:latin typeface="Arial" panose="020B0604020202020204" pitchFamily="34" charset="0"/>
                <a:cs typeface="Arial" panose="020B0604020202020204" pitchFamily="34" charset="0"/>
              </a:rPr>
              <a:t>Dweck</a:t>
            </a:r>
            <a:r>
              <a:rPr lang="en-GB" sz="2500" dirty="0" smtClean="0">
                <a:latin typeface="Arial" panose="020B0604020202020204" pitchFamily="34" charset="0"/>
                <a:cs typeface="Arial" panose="020B0604020202020204" pitchFamily="34" charset="0"/>
              </a:rPr>
              <a:t>, C (2012) </a:t>
            </a:r>
            <a:r>
              <a:rPr lang="en-GB" sz="2500" dirty="0" err="1" smtClean="0">
                <a:latin typeface="Arial" panose="020B0604020202020204" pitchFamily="34" charset="0"/>
                <a:cs typeface="Arial" panose="020B0604020202020204" pitchFamily="34" charset="0"/>
              </a:rPr>
              <a:t>Mindset</a:t>
            </a:r>
            <a:r>
              <a:rPr lang="en-GB" sz="2500" dirty="0" smtClean="0">
                <a:latin typeface="Arial" panose="020B0604020202020204" pitchFamily="34" charset="0"/>
                <a:cs typeface="Arial" panose="020B0604020202020204" pitchFamily="34" charset="0"/>
              </a:rPr>
              <a:t>: </a:t>
            </a:r>
            <a:r>
              <a:rPr lang="en-GB" sz="2500" i="1" dirty="0" smtClean="0">
                <a:latin typeface="Arial" panose="020B0604020202020204" pitchFamily="34" charset="0"/>
                <a:cs typeface="Arial" panose="020B0604020202020204" pitchFamily="34" charset="0"/>
              </a:rPr>
              <a:t>How you can fulfil your potential. </a:t>
            </a:r>
            <a:r>
              <a:rPr lang="en-GB" sz="2500" dirty="0" smtClean="0">
                <a:latin typeface="Arial" panose="020B0604020202020204" pitchFamily="34" charset="0"/>
                <a:cs typeface="Arial" panose="020B0604020202020204" pitchFamily="34" charset="0"/>
              </a:rPr>
              <a:t>London: Robinson </a:t>
            </a:r>
            <a:endParaRPr lang="en-GB" sz="2500" i="1"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i="1"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12609630"/>
      </p:ext>
    </p:extLst>
  </p:cSld>
  <p:clrMapOvr>
    <a:masterClrMapping/>
  </p:clrMapOvr>
  <mc:AlternateContent xmlns:mc="http://schemas.openxmlformats.org/markup-compatibility/2006" xmlns:p14="http://schemas.microsoft.com/office/powerpoint/2010/main">
    <mc:Choice Requires="p14">
      <p:transition spd="slow" p14:dur="2000" advTm="51056"/>
    </mc:Choice>
    <mc:Fallback xmlns="">
      <p:transition spd="slow" advTm="51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0.6|97.3|38.4|12.9|9.8|12|16.2|6.7|25.3|3.8"/>
</p:tagLst>
</file>

<file path=ppt/tags/tag2.xml><?xml version="1.0" encoding="utf-8"?>
<p:tagLst xmlns:a="http://schemas.openxmlformats.org/drawingml/2006/main" xmlns:r="http://schemas.openxmlformats.org/officeDocument/2006/relationships" xmlns:p="http://schemas.openxmlformats.org/presentationml/2006/main">
  <p:tag name="TIMING" val="|0.9|0.5|0.5|0.5"/>
</p:tagLst>
</file>

<file path=ppt/tags/tag3.xml><?xml version="1.0" encoding="utf-8"?>
<p:tagLst xmlns:a="http://schemas.openxmlformats.org/drawingml/2006/main" xmlns:r="http://schemas.openxmlformats.org/officeDocument/2006/relationships" xmlns:p="http://schemas.openxmlformats.org/presentationml/2006/main">
  <p:tag name="TIMING" val="|6.3"/>
</p:tagLst>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3138</TotalTime>
  <Words>6411</Words>
  <Application>Microsoft Office PowerPoint</Application>
  <PresentationFormat>Widescreen</PresentationFormat>
  <Paragraphs>498</Paragraphs>
  <Slides>31</Slides>
  <Notes>31</Notes>
  <HiddenSlides>0</HiddenSlides>
  <MMClips>31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Comic Sans MS</vt:lpstr>
      <vt:lpstr>Myriad Pro</vt:lpstr>
      <vt:lpstr>Tahoma</vt:lpstr>
      <vt:lpstr>Times New Roman</vt:lpstr>
      <vt:lpstr>ThemeUWTSD</vt:lpstr>
      <vt:lpstr>Contributing to Coaching and Mentoring</vt:lpstr>
      <vt:lpstr>Schedule for Today</vt:lpstr>
      <vt:lpstr>Portfolio Guidance</vt:lpstr>
      <vt:lpstr>  LO1: Be able to assess the impact of coaching and mentoring activity within an organisation and make recommendations for further development   LO2: Be able to support the implementation of coaching and/or mentoring programmes within an organisation  </vt:lpstr>
      <vt:lpstr>Requirements</vt:lpstr>
      <vt:lpstr>Structure</vt:lpstr>
      <vt:lpstr>Personal Statements</vt:lpstr>
      <vt:lpstr> Remember to Consider the Stakeholders in your Organisation </vt:lpstr>
      <vt:lpstr>LO1 -Be able to assess the impact of coaching and mentoring activity within an organisation and make recommendations for further development</vt:lpstr>
      <vt:lpstr>Evidence for LO1</vt:lpstr>
      <vt:lpstr>LO2 – Be able to support the implementation of coaching and/or mentoring programmes within an organisation</vt:lpstr>
      <vt:lpstr>Evidence for LO2</vt:lpstr>
      <vt:lpstr>Importance of Reflection</vt:lpstr>
      <vt:lpstr>Gibb’s Reflective Cycle</vt:lpstr>
      <vt:lpstr>Coaching &amp; Mentoring Trends</vt:lpstr>
      <vt:lpstr>Broader Trends</vt:lpstr>
      <vt:lpstr>Coaching and Mentoring Key Ingredients Recap</vt:lpstr>
      <vt:lpstr>Group work – what skills do we think Coaches and Mentors need to be effective? </vt:lpstr>
      <vt:lpstr>Skills for effective coaching and mentoring - activity</vt:lpstr>
      <vt:lpstr>Listening (Starr, 2011)</vt:lpstr>
      <vt:lpstr>Questioning Skills</vt:lpstr>
      <vt:lpstr>Pausing</vt:lpstr>
      <vt:lpstr> Effective communication </vt:lpstr>
      <vt:lpstr>PowerPoint Presentation</vt:lpstr>
      <vt:lpstr>Behaviours https://www.ukcoaching.org/resources/guides/coaching-behaviours</vt:lpstr>
      <vt:lpstr>Johari’s window</vt:lpstr>
      <vt:lpstr>Coaching and Mentoring Models</vt:lpstr>
      <vt:lpstr>Principles in giving feedback</vt:lpstr>
      <vt:lpstr>Evaluation</vt:lpstr>
      <vt:lpstr>Further Resources</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Admin </cp:lastModifiedBy>
  <cp:revision>161</cp:revision>
  <dcterms:created xsi:type="dcterms:W3CDTF">2019-04-02T09:25:36Z</dcterms:created>
  <dcterms:modified xsi:type="dcterms:W3CDTF">2021-02-11T14:47:16Z</dcterms:modified>
</cp:coreProperties>
</file>