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68" d="100"/>
          <a:sy n="168" d="100"/>
        </p:scale>
        <p:origin x="584"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38590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3B45"/>
        </a:solidFill>
        <a:effectLst/>
      </p:bgPr>
    </p:bg>
    <p:spTree>
      <p:nvGrpSpPr>
        <p:cNvPr id="1" name=""/>
        <p:cNvGrpSpPr/>
        <p:nvPr/>
      </p:nvGrpSpPr>
      <p:grpSpPr>
        <a:xfrm>
          <a:off x="0" y="0"/>
          <a:ext cx="0" cy="0"/>
          <a:chOff x="0" y="0"/>
          <a:chExt cx="0" cy="0"/>
        </a:xfrm>
      </p:grpSpPr>
      <p:sp>
        <p:nvSpPr>
          <p:cNvPr id="2" name="Shape 0"/>
          <p:cNvSpPr/>
          <p:nvPr/>
        </p:nvSpPr>
        <p:spPr>
          <a:xfrm>
            <a:off x="6583680" y="-1371600"/>
            <a:ext cx="3657600" cy="3657600"/>
          </a:xfrm>
          <a:prstGeom prst="ellipse">
            <a:avLst/>
          </a:prstGeom>
          <a:solidFill>
            <a:srgbClr val="028090">
              <a:alpha val="30000"/>
            </a:srgbClr>
          </a:solidFill>
          <a:ln/>
        </p:spPr>
        <p:txBody>
          <a:bodyPr/>
          <a:lstStyle/>
          <a:p>
            <a:endParaRPr lang="en-US"/>
          </a:p>
        </p:txBody>
      </p:sp>
      <p:sp>
        <p:nvSpPr>
          <p:cNvPr id="3" name="Shape 1"/>
          <p:cNvSpPr/>
          <p:nvPr/>
        </p:nvSpPr>
        <p:spPr>
          <a:xfrm>
            <a:off x="-548640" y="3840480"/>
            <a:ext cx="1828800" cy="1828800"/>
          </a:xfrm>
          <a:prstGeom prst="ellipse">
            <a:avLst/>
          </a:prstGeom>
          <a:solidFill>
            <a:srgbClr val="02C39A">
              <a:alpha val="30000"/>
            </a:srgbClr>
          </a:solidFill>
          <a:ln/>
        </p:spPr>
        <p:txBody>
          <a:bodyPr/>
          <a:lstStyle/>
          <a:p>
            <a:endParaRPr lang="en-US"/>
          </a:p>
        </p:txBody>
      </p:sp>
      <p:sp>
        <p:nvSpPr>
          <p:cNvPr id="4" name="Text 2"/>
          <p:cNvSpPr txBox="1"/>
          <p:nvPr/>
        </p:nvSpPr>
        <p:spPr>
          <a:xfrm>
            <a:off x="548640" y="502920"/>
            <a:ext cx="7772400" cy="320040"/>
          </a:xfrm>
          <a:prstGeom prst="rect">
            <a:avLst/>
          </a:prstGeom>
          <a:noFill/>
          <a:ln/>
        </p:spPr>
        <p:txBody>
          <a:bodyPr wrap="square" lIns="0" tIns="0" rIns="0" bIns="0" rtlCol="0" anchor="ctr"/>
          <a:lstStyle/>
          <a:p>
            <a:pPr marL="0" indent="0">
              <a:buNone/>
            </a:pPr>
            <a:r>
              <a:rPr lang="en-US" sz="1100" dirty="0">
                <a:solidFill>
                  <a:srgbClr val="7EC8D2"/>
                </a:solidFill>
                <a:latin typeface="Calibri" pitchFamily="34" charset="0"/>
                <a:ea typeface="Calibri" pitchFamily="34" charset="-122"/>
                <a:cs typeface="Calibri" pitchFamily="34" charset="-120"/>
              </a:rPr>
              <a:t>BMHP6030 | Health, Wellbeing and Sustainable Development</a:t>
            </a:r>
            <a:endParaRPr lang="en-US" sz="1100" dirty="0"/>
          </a:p>
        </p:txBody>
      </p:sp>
      <p:sp>
        <p:nvSpPr>
          <p:cNvPr id="5" name="Shape 3"/>
          <p:cNvSpPr/>
          <p:nvPr/>
        </p:nvSpPr>
        <p:spPr>
          <a:xfrm>
            <a:off x="548640" y="896112"/>
            <a:ext cx="5029200" cy="41148"/>
          </a:xfrm>
          <a:prstGeom prst="rect">
            <a:avLst/>
          </a:prstGeom>
          <a:solidFill>
            <a:srgbClr val="02C39A"/>
          </a:solidFill>
          <a:ln/>
        </p:spPr>
        <p:txBody>
          <a:bodyPr/>
          <a:lstStyle/>
          <a:p>
            <a:endParaRPr lang="en-US"/>
          </a:p>
        </p:txBody>
      </p:sp>
      <p:sp>
        <p:nvSpPr>
          <p:cNvPr id="6" name="Text 4"/>
          <p:cNvSpPr txBox="1"/>
          <p:nvPr/>
        </p:nvSpPr>
        <p:spPr>
          <a:xfrm>
            <a:off x="548640" y="1005840"/>
            <a:ext cx="7315200" cy="1463040"/>
          </a:xfrm>
          <a:prstGeom prst="rect">
            <a:avLst/>
          </a:prstGeom>
          <a:noFill/>
          <a:ln/>
        </p:spPr>
        <p:txBody>
          <a:bodyPr wrap="square" lIns="0" tIns="0" rIns="0" bIns="0" rtlCol="0" anchor="ctr"/>
          <a:lstStyle/>
          <a:p>
            <a:pPr marL="0" indent="0">
              <a:lnSpc>
                <a:spcPct val="115000"/>
              </a:lnSpc>
              <a:buNone/>
            </a:pPr>
            <a:r>
              <a:rPr lang="en-US" sz="3400" b="1" dirty="0">
                <a:solidFill>
                  <a:srgbClr val="FFFFFF"/>
                </a:solidFill>
                <a:latin typeface="Cambria" pitchFamily="34" charset="0"/>
                <a:ea typeface="Cambria" pitchFamily="34" charset="-122"/>
                <a:cs typeface="Cambria" pitchFamily="34" charset="-120"/>
              </a:rPr>
              <a:t>Health, Wellbeing and</a:t>
            </a:r>
            <a:endParaRPr lang="en-US" sz="3400" dirty="0"/>
          </a:p>
          <a:p>
            <a:pPr marL="0" indent="0">
              <a:lnSpc>
                <a:spcPct val="115000"/>
              </a:lnSpc>
              <a:buNone/>
            </a:pPr>
            <a:r>
              <a:rPr lang="en-US" sz="3400" b="1" dirty="0">
                <a:solidFill>
                  <a:srgbClr val="FFFFFF"/>
                </a:solidFill>
                <a:latin typeface="Cambria" pitchFamily="34" charset="0"/>
                <a:ea typeface="Cambria" pitchFamily="34" charset="-122"/>
                <a:cs typeface="Cambria" pitchFamily="34" charset="-120"/>
              </a:rPr>
              <a:t>Sustainable Development</a:t>
            </a:r>
            <a:endParaRPr lang="en-US" sz="3400" dirty="0"/>
          </a:p>
        </p:txBody>
      </p:sp>
      <p:sp>
        <p:nvSpPr>
          <p:cNvPr id="7" name="Text 5"/>
          <p:cNvSpPr txBox="1"/>
          <p:nvPr/>
        </p:nvSpPr>
        <p:spPr>
          <a:xfrm>
            <a:off x="548640" y="2514600"/>
            <a:ext cx="7315200" cy="411480"/>
          </a:xfrm>
          <a:prstGeom prst="rect">
            <a:avLst/>
          </a:prstGeom>
          <a:noFill/>
          <a:ln/>
        </p:spPr>
        <p:txBody>
          <a:bodyPr wrap="square" lIns="0" tIns="0" rIns="0" bIns="0" rtlCol="0" anchor="ctr"/>
          <a:lstStyle/>
          <a:p>
            <a:pPr marL="0" indent="0">
              <a:buNone/>
            </a:pPr>
            <a:r>
              <a:rPr lang="en-US" sz="1500" i="1" dirty="0">
                <a:solidFill>
                  <a:srgbClr val="B0D8DF"/>
                </a:solidFill>
                <a:latin typeface="Calibri" pitchFamily="34" charset="0"/>
                <a:ea typeface="Calibri" pitchFamily="34" charset="-122"/>
                <a:cs typeface="Calibri" pitchFamily="34" charset="-120"/>
              </a:rPr>
              <a:t>A Critical Examination of Integration in Health and Social Care</a:t>
            </a:r>
            <a:endParaRPr lang="en-US" sz="1500" dirty="0"/>
          </a:p>
        </p:txBody>
      </p:sp>
      <p:sp>
        <p:nvSpPr>
          <p:cNvPr id="8" name="Shape 6"/>
          <p:cNvSpPr/>
          <p:nvPr/>
        </p:nvSpPr>
        <p:spPr>
          <a:xfrm>
            <a:off x="548640" y="3108960"/>
            <a:ext cx="4754880" cy="1463040"/>
          </a:xfrm>
          <a:prstGeom prst="rect">
            <a:avLst/>
          </a:prstGeom>
          <a:solidFill>
            <a:srgbClr val="FFFFFF">
              <a:alpha val="12000"/>
            </a:srgbClr>
          </a:solidFill>
          <a:ln/>
        </p:spPr>
        <p:txBody>
          <a:bodyPr/>
          <a:lstStyle/>
          <a:p>
            <a:endParaRPr lang="en-US"/>
          </a:p>
        </p:txBody>
      </p:sp>
      <p:sp>
        <p:nvSpPr>
          <p:cNvPr id="9" name="Text 7"/>
          <p:cNvSpPr txBox="1"/>
          <p:nvPr/>
        </p:nvSpPr>
        <p:spPr>
          <a:xfrm>
            <a:off x="685800" y="3200400"/>
            <a:ext cx="4389120" cy="1280160"/>
          </a:xfrm>
          <a:prstGeom prst="rect">
            <a:avLst/>
          </a:prstGeom>
          <a:noFill/>
          <a:ln/>
        </p:spPr>
        <p:txBody>
          <a:bodyPr wrap="square" lIns="0" tIns="0" rIns="0" bIns="0" rtlCol="0" anchor="ctr"/>
          <a:lstStyle/>
          <a:p>
            <a:pPr marL="0" indent="0">
              <a:lnSpc>
                <a:spcPct val="150000"/>
              </a:lnSpc>
              <a:buNone/>
            </a:pPr>
            <a:r>
              <a:rPr lang="en-US" sz="1100" dirty="0">
                <a:solidFill>
                  <a:srgbClr val="FFFFFF"/>
                </a:solidFill>
                <a:latin typeface="Calibri" pitchFamily="34" charset="0"/>
                <a:ea typeface="Calibri" pitchFamily="34" charset="-122"/>
                <a:cs typeface="Calibri" pitchFamily="34" charset="-120"/>
              </a:rPr>
              <a:t>Student Name: </a:t>
            </a:r>
            <a:r>
              <a:rPr lang="en-US" sz="1100">
                <a:solidFill>
                  <a:srgbClr val="FFFFFF"/>
                </a:solidFill>
                <a:latin typeface="Calibri" pitchFamily="34" charset="0"/>
                <a:ea typeface="Calibri" pitchFamily="34" charset="-122"/>
                <a:cs typeface="Calibri" pitchFamily="34" charset="-120"/>
              </a:rPr>
              <a:t>Arnaz Arif</a:t>
            </a:r>
            <a:endParaRPr lang="en-US" sz="1100" dirty="0"/>
          </a:p>
          <a:p>
            <a:pPr marL="0" indent="0">
              <a:lnSpc>
                <a:spcPct val="150000"/>
              </a:lnSpc>
              <a:buNone/>
            </a:pPr>
            <a:r>
              <a:rPr lang="en-US" sz="1100" dirty="0">
                <a:solidFill>
                  <a:srgbClr val="FFFFFF"/>
                </a:solidFill>
                <a:latin typeface="Calibri" pitchFamily="34" charset="0"/>
                <a:ea typeface="Calibri" pitchFamily="34" charset="-122"/>
                <a:cs typeface="Calibri" pitchFamily="34" charset="-120"/>
              </a:rPr>
              <a:t>Student ID: 2322735</a:t>
            </a:r>
            <a:endParaRPr lang="en-US" sz="1100" dirty="0"/>
          </a:p>
          <a:p>
            <a:pPr marL="0" indent="0">
              <a:lnSpc>
                <a:spcPct val="150000"/>
              </a:lnSpc>
              <a:buNone/>
            </a:pPr>
            <a:r>
              <a:rPr lang="en-US" sz="1100" dirty="0">
                <a:solidFill>
                  <a:srgbClr val="FFFFFF"/>
                </a:solidFill>
                <a:latin typeface="Calibri" pitchFamily="34" charset="0"/>
                <a:ea typeface="Calibri" pitchFamily="34" charset="-122"/>
                <a:cs typeface="Calibri" pitchFamily="34" charset="-120"/>
              </a:rPr>
              <a:t>Lecturer: Parese Ahmed, Olufemi Oluranti and Zakiyyah Ahmed</a:t>
            </a:r>
            <a:endParaRPr lang="en-US" sz="1100" dirty="0"/>
          </a:p>
          <a:p>
            <a:pPr marL="0" indent="0">
              <a:lnSpc>
                <a:spcPct val="150000"/>
              </a:lnSpc>
              <a:buNone/>
            </a:pPr>
            <a:r>
              <a:rPr lang="en-US" sz="1100" dirty="0">
                <a:solidFill>
                  <a:srgbClr val="FFFFFF"/>
                </a:solidFill>
                <a:latin typeface="Calibri" pitchFamily="34" charset="0"/>
                <a:ea typeface="Calibri" pitchFamily="34" charset="-122"/>
                <a:cs typeface="Calibri" pitchFamily="34" charset="-120"/>
              </a:rPr>
              <a:t>Module Code: BMHP6030</a:t>
            </a:r>
            <a:endParaRPr lang="en-US" sz="1100" dirty="0"/>
          </a:p>
        </p:txBody>
      </p:sp>
      <p:sp>
        <p:nvSpPr>
          <p:cNvPr id="10" name="Text 8"/>
          <p:cNvSpPr txBox="1"/>
          <p:nvPr/>
        </p:nvSpPr>
        <p:spPr>
          <a:xfrm>
            <a:off x="8321040" y="4846320"/>
            <a:ext cx="731520" cy="201168"/>
          </a:xfrm>
          <a:prstGeom prst="rect">
            <a:avLst/>
          </a:prstGeom>
          <a:noFill/>
          <a:ln/>
        </p:spPr>
        <p:txBody>
          <a:bodyPr wrap="square" lIns="0" tIns="0" rIns="0" bIns="0" rtlCol="0" anchor="ctr"/>
          <a:lstStyle/>
          <a:p>
            <a:pPr marL="0" indent="0" algn="r">
              <a:buNone/>
            </a:pPr>
            <a:r>
              <a:rPr lang="en-US" sz="900" dirty="0">
                <a:solidFill>
                  <a:srgbClr val="7EC8D2"/>
                </a:solidFill>
                <a:latin typeface="Calibri" pitchFamily="34" charset="0"/>
                <a:ea typeface="Calibri" pitchFamily="34" charset="-122"/>
                <a:cs typeface="Calibri" pitchFamily="34" charset="-120"/>
              </a:rPr>
              <a:t>Slide 1</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560320" cy="5143500"/>
          </a:xfrm>
          <a:prstGeom prst="rect">
            <a:avLst/>
          </a:prstGeom>
          <a:solidFill>
            <a:srgbClr val="0D3B45"/>
          </a:solidFill>
          <a:ln/>
        </p:spPr>
        <p:txBody>
          <a:bodyPr/>
          <a:lstStyle/>
          <a:p>
            <a:endParaRPr lang="en-US"/>
          </a:p>
        </p:txBody>
      </p:sp>
      <p:sp>
        <p:nvSpPr>
          <p:cNvPr id="3" name="Text 1"/>
          <p:cNvSpPr txBox="1"/>
          <p:nvPr/>
        </p:nvSpPr>
        <p:spPr>
          <a:xfrm>
            <a:off x="137160" y="1645920"/>
            <a:ext cx="2286000" cy="1280160"/>
          </a:xfrm>
          <a:prstGeom prst="rect">
            <a:avLst/>
          </a:prstGeom>
          <a:noFill/>
          <a:ln/>
        </p:spPr>
        <p:txBody>
          <a:bodyPr wrap="square" lIns="0" tIns="0" rIns="0" bIns="0" rtlCol="0" anchor="ctr"/>
          <a:lstStyle/>
          <a:p>
            <a:pPr marL="0" indent="0" algn="ctr">
              <a:lnSpc>
                <a:spcPct val="120000"/>
              </a:lnSpc>
              <a:buNone/>
            </a:pPr>
            <a:r>
              <a:rPr lang="en-US" sz="2000" b="1" dirty="0">
                <a:solidFill>
                  <a:srgbClr val="FFFFFF"/>
                </a:solidFill>
                <a:latin typeface="Cambria" pitchFamily="34" charset="0"/>
                <a:ea typeface="Cambria" pitchFamily="34" charset="-122"/>
                <a:cs typeface="Cambria" pitchFamily="34" charset="-120"/>
              </a:rPr>
              <a:t>Presentation</a:t>
            </a:r>
            <a:endParaRPr lang="en-US" sz="2000" dirty="0"/>
          </a:p>
          <a:p>
            <a:pPr marL="0" indent="0" algn="ctr">
              <a:lnSpc>
                <a:spcPct val="120000"/>
              </a:lnSpc>
              <a:buNone/>
            </a:pPr>
            <a:r>
              <a:rPr lang="en-US" sz="2000" b="1" dirty="0">
                <a:solidFill>
                  <a:srgbClr val="FFFFFF"/>
                </a:solidFill>
                <a:latin typeface="Cambria" pitchFamily="34" charset="0"/>
                <a:ea typeface="Cambria" pitchFamily="34" charset="-122"/>
                <a:cs typeface="Cambria" pitchFamily="34" charset="-120"/>
              </a:rPr>
              <a:t>Overview</a:t>
            </a:r>
            <a:endParaRPr lang="en-US" sz="2000" dirty="0"/>
          </a:p>
        </p:txBody>
      </p:sp>
      <p:sp>
        <p:nvSpPr>
          <p:cNvPr id="4" name="Shape 2"/>
          <p:cNvSpPr/>
          <p:nvPr/>
        </p:nvSpPr>
        <p:spPr>
          <a:xfrm>
            <a:off x="2743200" y="384048"/>
            <a:ext cx="6126480" cy="470916"/>
          </a:xfrm>
          <a:prstGeom prst="rect">
            <a:avLst/>
          </a:prstGeom>
          <a:solidFill>
            <a:srgbClr val="E0F4F7"/>
          </a:solidFill>
          <a:ln/>
        </p:spPr>
        <p:txBody>
          <a:bodyPr/>
          <a:lstStyle/>
          <a:p>
            <a:endParaRPr lang="en-US"/>
          </a:p>
        </p:txBody>
      </p:sp>
      <p:sp>
        <p:nvSpPr>
          <p:cNvPr id="5" name="Text 3"/>
          <p:cNvSpPr txBox="1"/>
          <p:nvPr/>
        </p:nvSpPr>
        <p:spPr>
          <a:xfrm>
            <a:off x="2880360" y="411480"/>
            <a:ext cx="5943600" cy="438912"/>
          </a:xfrm>
          <a:prstGeom prst="rect">
            <a:avLst/>
          </a:prstGeom>
          <a:noFill/>
          <a:ln/>
        </p:spPr>
        <p:txBody>
          <a:bodyPr wrap="square" lIns="0" tIns="0" rIns="0" bIns="0" rtlCol="0" anchor="ctr"/>
          <a:lstStyle/>
          <a:p>
            <a:pPr marL="0" indent="0">
              <a:buNone/>
            </a:pPr>
            <a:r>
              <a:rPr lang="en-US" sz="1250" b="1" dirty="0">
                <a:solidFill>
                  <a:srgbClr val="1C2D3A"/>
                </a:solidFill>
                <a:latin typeface="Calibri" pitchFamily="34" charset="0"/>
                <a:ea typeface="Calibri" pitchFamily="34" charset="-122"/>
                <a:cs typeface="Calibri" pitchFamily="34" charset="-120"/>
              </a:rPr>
              <a:t>1.  Introduction</a:t>
            </a:r>
            <a:endParaRPr lang="en-US" sz="1250" dirty="0"/>
          </a:p>
        </p:txBody>
      </p:sp>
      <p:sp>
        <p:nvSpPr>
          <p:cNvPr id="6" name="Shape 4"/>
          <p:cNvSpPr/>
          <p:nvPr/>
        </p:nvSpPr>
        <p:spPr>
          <a:xfrm>
            <a:off x="2743200" y="891540"/>
            <a:ext cx="6126480" cy="470916"/>
          </a:xfrm>
          <a:prstGeom prst="rect">
            <a:avLst/>
          </a:prstGeom>
          <a:solidFill>
            <a:srgbClr val="FFFFFF"/>
          </a:solidFill>
          <a:ln/>
        </p:spPr>
        <p:txBody>
          <a:bodyPr/>
          <a:lstStyle/>
          <a:p>
            <a:endParaRPr lang="en-US"/>
          </a:p>
        </p:txBody>
      </p:sp>
      <p:sp>
        <p:nvSpPr>
          <p:cNvPr id="7" name="Text 5"/>
          <p:cNvSpPr txBox="1"/>
          <p:nvPr/>
        </p:nvSpPr>
        <p:spPr>
          <a:xfrm>
            <a:off x="2880360" y="918972"/>
            <a:ext cx="5943600" cy="438912"/>
          </a:xfrm>
          <a:prstGeom prst="rect">
            <a:avLst/>
          </a:prstGeom>
          <a:noFill/>
          <a:ln/>
        </p:spPr>
        <p:txBody>
          <a:bodyPr wrap="square" lIns="0" tIns="0" rIns="0" bIns="0" rtlCol="0" anchor="ctr"/>
          <a:lstStyle/>
          <a:p>
            <a:pPr marL="0" indent="0">
              <a:buNone/>
            </a:pPr>
            <a:r>
              <a:rPr lang="en-US" sz="1250" dirty="0">
                <a:solidFill>
                  <a:srgbClr val="1C2D3A"/>
                </a:solidFill>
                <a:latin typeface="Calibri" pitchFamily="34" charset="0"/>
                <a:ea typeface="Calibri" pitchFamily="34" charset="-122"/>
                <a:cs typeface="Calibri" pitchFamily="34" charset="-120"/>
              </a:rPr>
              <a:t>2.  Social Determinants of Health</a:t>
            </a:r>
            <a:endParaRPr lang="en-US" sz="1250" dirty="0"/>
          </a:p>
        </p:txBody>
      </p:sp>
      <p:sp>
        <p:nvSpPr>
          <p:cNvPr id="8" name="Shape 6"/>
          <p:cNvSpPr/>
          <p:nvPr/>
        </p:nvSpPr>
        <p:spPr>
          <a:xfrm>
            <a:off x="2743200" y="1399032"/>
            <a:ext cx="6126480" cy="470916"/>
          </a:xfrm>
          <a:prstGeom prst="rect">
            <a:avLst/>
          </a:prstGeom>
          <a:solidFill>
            <a:srgbClr val="E0F4F7"/>
          </a:solidFill>
          <a:ln/>
        </p:spPr>
        <p:txBody>
          <a:bodyPr/>
          <a:lstStyle/>
          <a:p>
            <a:endParaRPr lang="en-US"/>
          </a:p>
        </p:txBody>
      </p:sp>
      <p:sp>
        <p:nvSpPr>
          <p:cNvPr id="9" name="Text 7"/>
          <p:cNvSpPr txBox="1"/>
          <p:nvPr/>
        </p:nvSpPr>
        <p:spPr>
          <a:xfrm>
            <a:off x="2880360" y="1426464"/>
            <a:ext cx="5943600" cy="438912"/>
          </a:xfrm>
          <a:prstGeom prst="rect">
            <a:avLst/>
          </a:prstGeom>
          <a:noFill/>
          <a:ln/>
        </p:spPr>
        <p:txBody>
          <a:bodyPr wrap="square" lIns="0" tIns="0" rIns="0" bIns="0" rtlCol="0" anchor="ctr"/>
          <a:lstStyle/>
          <a:p>
            <a:pPr marL="0" indent="0">
              <a:buNone/>
            </a:pPr>
            <a:r>
              <a:rPr lang="en-US" sz="1250" dirty="0">
                <a:solidFill>
                  <a:srgbClr val="1C2D3A"/>
                </a:solidFill>
                <a:latin typeface="Calibri" pitchFamily="34" charset="0"/>
                <a:ea typeface="Calibri" pitchFamily="34" charset="-122"/>
                <a:cs typeface="Calibri" pitchFamily="34" charset="-120"/>
              </a:rPr>
              <a:t>3.  Key Definitions and Concepts</a:t>
            </a:r>
            <a:endParaRPr lang="en-US" sz="1250" dirty="0"/>
          </a:p>
        </p:txBody>
      </p:sp>
      <p:sp>
        <p:nvSpPr>
          <p:cNvPr id="10" name="Shape 8"/>
          <p:cNvSpPr/>
          <p:nvPr/>
        </p:nvSpPr>
        <p:spPr>
          <a:xfrm>
            <a:off x="2743200" y="1906524"/>
            <a:ext cx="6126480" cy="470916"/>
          </a:xfrm>
          <a:prstGeom prst="rect">
            <a:avLst/>
          </a:prstGeom>
          <a:solidFill>
            <a:srgbClr val="FFFFFF"/>
          </a:solidFill>
          <a:ln/>
        </p:spPr>
        <p:txBody>
          <a:bodyPr/>
          <a:lstStyle/>
          <a:p>
            <a:endParaRPr lang="en-US"/>
          </a:p>
        </p:txBody>
      </p:sp>
      <p:sp>
        <p:nvSpPr>
          <p:cNvPr id="11" name="Text 9"/>
          <p:cNvSpPr txBox="1"/>
          <p:nvPr/>
        </p:nvSpPr>
        <p:spPr>
          <a:xfrm>
            <a:off x="2880360" y="1933956"/>
            <a:ext cx="5943600" cy="438912"/>
          </a:xfrm>
          <a:prstGeom prst="rect">
            <a:avLst/>
          </a:prstGeom>
          <a:noFill/>
          <a:ln/>
        </p:spPr>
        <p:txBody>
          <a:bodyPr wrap="square" lIns="0" tIns="0" rIns="0" bIns="0" rtlCol="0" anchor="ctr"/>
          <a:lstStyle/>
          <a:p>
            <a:pPr marL="0" indent="0">
              <a:buNone/>
            </a:pPr>
            <a:r>
              <a:rPr lang="en-US" sz="1250" dirty="0">
                <a:solidFill>
                  <a:srgbClr val="1C2D3A"/>
                </a:solidFill>
                <a:latin typeface="Calibri" pitchFamily="34" charset="0"/>
                <a:ea typeface="Calibri" pitchFamily="34" charset="-122"/>
                <a:cs typeface="Calibri" pitchFamily="34" charset="-120"/>
              </a:rPr>
              <a:t>4.  Theoretical Models</a:t>
            </a:r>
            <a:endParaRPr lang="en-US" sz="1250" dirty="0"/>
          </a:p>
        </p:txBody>
      </p:sp>
      <p:sp>
        <p:nvSpPr>
          <p:cNvPr id="12" name="Shape 10"/>
          <p:cNvSpPr/>
          <p:nvPr/>
        </p:nvSpPr>
        <p:spPr>
          <a:xfrm>
            <a:off x="2743200" y="2414016"/>
            <a:ext cx="6126480" cy="470916"/>
          </a:xfrm>
          <a:prstGeom prst="rect">
            <a:avLst/>
          </a:prstGeom>
          <a:solidFill>
            <a:srgbClr val="E0F4F7"/>
          </a:solidFill>
          <a:ln/>
        </p:spPr>
        <p:txBody>
          <a:bodyPr/>
          <a:lstStyle/>
          <a:p>
            <a:endParaRPr lang="en-US"/>
          </a:p>
        </p:txBody>
      </p:sp>
      <p:sp>
        <p:nvSpPr>
          <p:cNvPr id="13" name="Text 11"/>
          <p:cNvSpPr txBox="1"/>
          <p:nvPr/>
        </p:nvSpPr>
        <p:spPr>
          <a:xfrm>
            <a:off x="2880360" y="2441448"/>
            <a:ext cx="5943600" cy="438912"/>
          </a:xfrm>
          <a:prstGeom prst="rect">
            <a:avLst/>
          </a:prstGeom>
          <a:noFill/>
          <a:ln/>
        </p:spPr>
        <p:txBody>
          <a:bodyPr wrap="square" lIns="0" tIns="0" rIns="0" bIns="0" rtlCol="0" anchor="ctr"/>
          <a:lstStyle/>
          <a:p>
            <a:pPr marL="0" indent="0">
              <a:buNone/>
            </a:pPr>
            <a:r>
              <a:rPr lang="en-US" sz="1250" dirty="0">
                <a:solidFill>
                  <a:srgbClr val="1C2D3A"/>
                </a:solidFill>
                <a:latin typeface="Calibri" pitchFamily="34" charset="0"/>
                <a:ea typeface="Calibri" pitchFamily="34" charset="-122"/>
                <a:cs typeface="Calibri" pitchFamily="34" charset="-120"/>
              </a:rPr>
              <a:t>5.  SDG 3 and Policy Frameworks</a:t>
            </a:r>
            <a:endParaRPr lang="en-US" sz="1250" dirty="0"/>
          </a:p>
        </p:txBody>
      </p:sp>
      <p:sp>
        <p:nvSpPr>
          <p:cNvPr id="14" name="Shape 12"/>
          <p:cNvSpPr/>
          <p:nvPr/>
        </p:nvSpPr>
        <p:spPr>
          <a:xfrm>
            <a:off x="2743200" y="2921508"/>
            <a:ext cx="6126480" cy="470916"/>
          </a:xfrm>
          <a:prstGeom prst="rect">
            <a:avLst/>
          </a:prstGeom>
          <a:solidFill>
            <a:srgbClr val="FFFFFF"/>
          </a:solidFill>
          <a:ln/>
        </p:spPr>
        <p:txBody>
          <a:bodyPr/>
          <a:lstStyle/>
          <a:p>
            <a:endParaRPr lang="en-US"/>
          </a:p>
        </p:txBody>
      </p:sp>
      <p:sp>
        <p:nvSpPr>
          <p:cNvPr id="15" name="Text 13"/>
          <p:cNvSpPr txBox="1"/>
          <p:nvPr/>
        </p:nvSpPr>
        <p:spPr>
          <a:xfrm>
            <a:off x="2880360" y="2948940"/>
            <a:ext cx="5943600" cy="438912"/>
          </a:xfrm>
          <a:prstGeom prst="rect">
            <a:avLst/>
          </a:prstGeom>
          <a:noFill/>
          <a:ln/>
        </p:spPr>
        <p:txBody>
          <a:bodyPr wrap="square" lIns="0" tIns="0" rIns="0" bIns="0" rtlCol="0" anchor="ctr"/>
          <a:lstStyle/>
          <a:p>
            <a:pPr marL="0" indent="0">
              <a:buNone/>
            </a:pPr>
            <a:r>
              <a:rPr lang="en-US" sz="1250" dirty="0">
                <a:solidFill>
                  <a:srgbClr val="1C2D3A"/>
                </a:solidFill>
                <a:latin typeface="Calibri" pitchFamily="34" charset="0"/>
                <a:ea typeface="Calibri" pitchFamily="34" charset="-122"/>
                <a:cs typeface="Calibri" pitchFamily="34" charset="-120"/>
              </a:rPr>
              <a:t>6.  Case Study: NHS Diabetes Prevention Programme</a:t>
            </a:r>
            <a:endParaRPr lang="en-US" sz="1250" dirty="0"/>
          </a:p>
        </p:txBody>
      </p:sp>
      <p:sp>
        <p:nvSpPr>
          <p:cNvPr id="16" name="Shape 14"/>
          <p:cNvSpPr/>
          <p:nvPr/>
        </p:nvSpPr>
        <p:spPr>
          <a:xfrm>
            <a:off x="2743200" y="3429000"/>
            <a:ext cx="6126480" cy="470916"/>
          </a:xfrm>
          <a:prstGeom prst="rect">
            <a:avLst/>
          </a:prstGeom>
          <a:solidFill>
            <a:srgbClr val="E0F4F7"/>
          </a:solidFill>
          <a:ln/>
        </p:spPr>
        <p:txBody>
          <a:bodyPr/>
          <a:lstStyle/>
          <a:p>
            <a:endParaRPr lang="en-US"/>
          </a:p>
        </p:txBody>
      </p:sp>
      <p:sp>
        <p:nvSpPr>
          <p:cNvPr id="17" name="Text 15"/>
          <p:cNvSpPr txBox="1"/>
          <p:nvPr/>
        </p:nvSpPr>
        <p:spPr>
          <a:xfrm>
            <a:off x="2880360" y="3456432"/>
            <a:ext cx="5943600" cy="438912"/>
          </a:xfrm>
          <a:prstGeom prst="rect">
            <a:avLst/>
          </a:prstGeom>
          <a:noFill/>
          <a:ln/>
        </p:spPr>
        <p:txBody>
          <a:bodyPr wrap="square" lIns="0" tIns="0" rIns="0" bIns="0" rtlCol="0" anchor="ctr"/>
          <a:lstStyle/>
          <a:p>
            <a:pPr marL="0" indent="0">
              <a:buNone/>
            </a:pPr>
            <a:r>
              <a:rPr lang="en-US" sz="1250" dirty="0">
                <a:solidFill>
                  <a:srgbClr val="1C2D3A"/>
                </a:solidFill>
                <a:latin typeface="Calibri" pitchFamily="34" charset="0"/>
                <a:ea typeface="Calibri" pitchFamily="34" charset="-122"/>
                <a:cs typeface="Calibri" pitchFamily="34" charset="-120"/>
              </a:rPr>
              <a:t>7.  HBM Framework Diagram</a:t>
            </a:r>
            <a:endParaRPr lang="en-US" sz="1250" dirty="0"/>
          </a:p>
        </p:txBody>
      </p:sp>
      <p:sp>
        <p:nvSpPr>
          <p:cNvPr id="18" name="Shape 16"/>
          <p:cNvSpPr/>
          <p:nvPr/>
        </p:nvSpPr>
        <p:spPr>
          <a:xfrm>
            <a:off x="2743200" y="3936492"/>
            <a:ext cx="6126480" cy="470916"/>
          </a:xfrm>
          <a:prstGeom prst="rect">
            <a:avLst/>
          </a:prstGeom>
          <a:solidFill>
            <a:srgbClr val="FFFFFF"/>
          </a:solidFill>
          <a:ln/>
        </p:spPr>
        <p:txBody>
          <a:bodyPr/>
          <a:lstStyle/>
          <a:p>
            <a:endParaRPr lang="en-US"/>
          </a:p>
        </p:txBody>
      </p:sp>
      <p:sp>
        <p:nvSpPr>
          <p:cNvPr id="19" name="Text 17"/>
          <p:cNvSpPr txBox="1"/>
          <p:nvPr/>
        </p:nvSpPr>
        <p:spPr>
          <a:xfrm>
            <a:off x="2880360" y="3963924"/>
            <a:ext cx="5943600" cy="438912"/>
          </a:xfrm>
          <a:prstGeom prst="rect">
            <a:avLst/>
          </a:prstGeom>
          <a:noFill/>
          <a:ln/>
        </p:spPr>
        <p:txBody>
          <a:bodyPr wrap="square" lIns="0" tIns="0" rIns="0" bIns="0" rtlCol="0" anchor="ctr"/>
          <a:lstStyle/>
          <a:p>
            <a:pPr marL="0" indent="0">
              <a:buNone/>
            </a:pPr>
            <a:r>
              <a:rPr lang="en-US" sz="1250" dirty="0">
                <a:solidFill>
                  <a:srgbClr val="1C2D3A"/>
                </a:solidFill>
                <a:latin typeface="Calibri" pitchFamily="34" charset="0"/>
                <a:ea typeface="Calibri" pitchFamily="34" charset="-122"/>
                <a:cs typeface="Calibri" pitchFamily="34" charset="-120"/>
              </a:rPr>
              <a:t>8.  Equity and Access</a:t>
            </a:r>
            <a:endParaRPr lang="en-US" sz="1250" dirty="0"/>
          </a:p>
        </p:txBody>
      </p:sp>
      <p:sp>
        <p:nvSpPr>
          <p:cNvPr id="20" name="Shape 18"/>
          <p:cNvSpPr/>
          <p:nvPr/>
        </p:nvSpPr>
        <p:spPr>
          <a:xfrm>
            <a:off x="2743200" y="4443984"/>
            <a:ext cx="6126480" cy="470916"/>
          </a:xfrm>
          <a:prstGeom prst="rect">
            <a:avLst/>
          </a:prstGeom>
          <a:solidFill>
            <a:srgbClr val="E0F4F7"/>
          </a:solidFill>
          <a:ln/>
        </p:spPr>
        <p:txBody>
          <a:bodyPr/>
          <a:lstStyle/>
          <a:p>
            <a:endParaRPr lang="en-US"/>
          </a:p>
        </p:txBody>
      </p:sp>
      <p:sp>
        <p:nvSpPr>
          <p:cNvPr id="21" name="Text 19"/>
          <p:cNvSpPr txBox="1"/>
          <p:nvPr/>
        </p:nvSpPr>
        <p:spPr>
          <a:xfrm>
            <a:off x="2880360" y="4471416"/>
            <a:ext cx="5943600" cy="438912"/>
          </a:xfrm>
          <a:prstGeom prst="rect">
            <a:avLst/>
          </a:prstGeom>
          <a:noFill/>
          <a:ln/>
        </p:spPr>
        <p:txBody>
          <a:bodyPr wrap="square" lIns="0" tIns="0" rIns="0" bIns="0" rtlCol="0" anchor="ctr"/>
          <a:lstStyle/>
          <a:p>
            <a:pPr marL="0" indent="0">
              <a:buNone/>
            </a:pPr>
            <a:r>
              <a:rPr lang="en-US" sz="1250" dirty="0">
                <a:solidFill>
                  <a:srgbClr val="1C2D3A"/>
                </a:solidFill>
                <a:latin typeface="Calibri" pitchFamily="34" charset="0"/>
                <a:ea typeface="Calibri" pitchFamily="34" charset="-122"/>
                <a:cs typeface="Calibri" pitchFamily="34" charset="-120"/>
              </a:rPr>
              <a:t>9.  Conclusion</a:t>
            </a:r>
            <a:endParaRPr lang="en-US" sz="1250" dirty="0"/>
          </a:p>
        </p:txBody>
      </p:sp>
      <p:sp>
        <p:nvSpPr>
          <p:cNvPr id="22" name="Text 20"/>
          <p:cNvSpPr txBox="1"/>
          <p:nvPr/>
        </p:nvSpPr>
        <p:spPr>
          <a:xfrm>
            <a:off x="8321040" y="4846320"/>
            <a:ext cx="731520" cy="201168"/>
          </a:xfrm>
          <a:prstGeom prst="rect">
            <a:avLst/>
          </a:prstGeom>
          <a:noFill/>
          <a:ln/>
        </p:spPr>
        <p:txBody>
          <a:bodyPr wrap="square" lIns="0" tIns="0" rIns="0" bIns="0" rtlCol="0" anchor="ctr"/>
          <a:lstStyle/>
          <a:p>
            <a:pPr marL="0" indent="0" algn="r">
              <a:buNone/>
            </a:pPr>
            <a:r>
              <a:rPr lang="en-US" sz="900" dirty="0">
                <a:solidFill>
                  <a:srgbClr val="607D8B"/>
                </a:solidFill>
                <a:latin typeface="Calibri" pitchFamily="34" charset="0"/>
                <a:ea typeface="Calibri" pitchFamily="34" charset="-122"/>
                <a:cs typeface="Calibri" pitchFamily="34" charset="-120"/>
              </a:rPr>
              <a:t>Slide 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457200" y="292608"/>
            <a:ext cx="8229600" cy="502920"/>
          </a:xfrm>
          <a:prstGeom prst="rect">
            <a:avLst/>
          </a:prstGeom>
          <a:noFill/>
          <a:ln/>
        </p:spPr>
        <p:txBody>
          <a:bodyPr wrap="square" lIns="0" tIns="0" rIns="0" bIns="0" rtlCol="0" anchor="ctr"/>
          <a:lstStyle/>
          <a:p>
            <a:pPr marL="0" indent="0" algn="l">
              <a:buNone/>
            </a:pPr>
            <a:r>
              <a:rPr lang="en-US" sz="2600" b="1" dirty="0">
                <a:solidFill>
                  <a:srgbClr val="0D3B45"/>
                </a:solidFill>
                <a:latin typeface="Cambria" pitchFamily="34" charset="0"/>
                <a:ea typeface="Cambria" pitchFamily="34" charset="-122"/>
                <a:cs typeface="Cambria" pitchFamily="34" charset="-120"/>
              </a:rPr>
              <a:t>Introduction</a:t>
            </a:r>
            <a:endParaRPr lang="en-US" sz="2600" dirty="0"/>
          </a:p>
        </p:txBody>
      </p:sp>
      <p:sp>
        <p:nvSpPr>
          <p:cNvPr id="3" name="Shape 1"/>
          <p:cNvSpPr/>
          <p:nvPr/>
        </p:nvSpPr>
        <p:spPr>
          <a:xfrm>
            <a:off x="457200" y="822960"/>
            <a:ext cx="8229600" cy="36576"/>
          </a:xfrm>
          <a:prstGeom prst="rect">
            <a:avLst/>
          </a:prstGeom>
          <a:solidFill>
            <a:srgbClr val="028090"/>
          </a:solidFill>
          <a:ln/>
        </p:spPr>
        <p:txBody>
          <a:bodyPr/>
          <a:lstStyle/>
          <a:p>
            <a:endParaRPr lang="en-US"/>
          </a:p>
        </p:txBody>
      </p:sp>
      <p:sp>
        <p:nvSpPr>
          <p:cNvPr id="4" name="Text 2"/>
          <p:cNvSpPr txBox="1"/>
          <p:nvPr/>
        </p:nvSpPr>
        <p:spPr>
          <a:xfrm>
            <a:off x="457200" y="1005840"/>
            <a:ext cx="7947660" cy="777240"/>
          </a:xfrm>
          <a:prstGeom prst="rect">
            <a:avLst/>
          </a:prstGeom>
          <a:noFill/>
          <a:ln/>
        </p:spPr>
        <p:txBody>
          <a:bodyPr wrap="square" lIns="0" tIns="0" rIns="0" bIns="0" rtlCol="0" anchor="ctr"/>
          <a:lstStyle/>
          <a:p>
            <a:pPr marL="0" indent="0">
              <a:lnSpc>
                <a:spcPct val="140000"/>
              </a:lnSpc>
              <a:buNone/>
            </a:pPr>
            <a:r>
              <a:rPr lang="en-US" sz="1100" dirty="0">
                <a:solidFill>
                  <a:srgbClr val="0A0A0A"/>
                </a:solidFill>
                <a:latin typeface="Calibri" panose="020F0502020204030204" pitchFamily="34" charset="0"/>
                <a:cs typeface="Calibri" panose="020F0502020204030204" pitchFamily="34" charset="0"/>
              </a:rPr>
              <a:t>Sustainable development, health and wellbeing are three pillars that are related to one another and define the modern health and social care delivery. To create future-ready care systems and build resilient systems that are equitable, they must be integrated.</a:t>
            </a:r>
            <a:endParaRPr lang="en-US" sz="1100" dirty="0">
              <a:latin typeface="Calibri" panose="020F0502020204030204" pitchFamily="34" charset="0"/>
              <a:cs typeface="Calibri" panose="020F0502020204030204" pitchFamily="34" charset="0"/>
            </a:endParaRPr>
          </a:p>
        </p:txBody>
      </p:sp>
      <p:sp>
        <p:nvSpPr>
          <p:cNvPr id="5" name="Shape 3"/>
          <p:cNvSpPr/>
          <p:nvPr/>
        </p:nvSpPr>
        <p:spPr>
          <a:xfrm>
            <a:off x="457200" y="1965960"/>
            <a:ext cx="2651760" cy="2788920"/>
          </a:xfrm>
          <a:prstGeom prst="rect">
            <a:avLst/>
          </a:prstGeom>
          <a:solidFill>
            <a:srgbClr val="028090"/>
          </a:solidFill>
          <a:ln/>
        </p:spPr>
        <p:txBody>
          <a:bodyPr/>
          <a:lstStyle/>
          <a:p>
            <a:endParaRPr lang="en-US"/>
          </a:p>
        </p:txBody>
      </p:sp>
      <p:sp>
        <p:nvSpPr>
          <p:cNvPr id="6" name="Text 4"/>
          <p:cNvSpPr txBox="1"/>
          <p:nvPr/>
        </p:nvSpPr>
        <p:spPr>
          <a:xfrm>
            <a:off x="457200" y="2057400"/>
            <a:ext cx="2651760" cy="548640"/>
          </a:xfrm>
          <a:prstGeom prst="rect">
            <a:avLst/>
          </a:prstGeom>
          <a:noFill/>
          <a:ln/>
        </p:spPr>
        <p:txBody>
          <a:bodyPr wrap="square" lIns="0" tIns="0" rIns="0" bIns="0" rtlCol="0" anchor="ctr"/>
          <a:lstStyle/>
          <a:p>
            <a:pPr marL="0" indent="0" algn="ctr">
              <a:buNone/>
            </a:pPr>
            <a:r>
              <a:rPr lang="en-US" sz="2200" dirty="0">
                <a:solidFill>
                  <a:srgbClr val="FFFFFF"/>
                </a:solidFill>
                <a:latin typeface="Calibri" pitchFamily="34" charset="0"/>
                <a:ea typeface="Calibri" pitchFamily="34" charset="-122"/>
                <a:cs typeface="Calibri" pitchFamily="34" charset="-120"/>
              </a:rPr>
              <a:t>+</a:t>
            </a:r>
            <a:endParaRPr lang="en-US" sz="2200" dirty="0"/>
          </a:p>
        </p:txBody>
      </p:sp>
      <p:sp>
        <p:nvSpPr>
          <p:cNvPr id="7" name="Text 5"/>
          <p:cNvSpPr txBox="1"/>
          <p:nvPr/>
        </p:nvSpPr>
        <p:spPr>
          <a:xfrm>
            <a:off x="548640" y="2633472"/>
            <a:ext cx="2468880" cy="36576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HEALTH</a:t>
            </a:r>
            <a:endParaRPr lang="en-US" sz="1200" dirty="0"/>
          </a:p>
        </p:txBody>
      </p:sp>
      <p:sp>
        <p:nvSpPr>
          <p:cNvPr id="8" name="Shape 6"/>
          <p:cNvSpPr/>
          <p:nvPr/>
        </p:nvSpPr>
        <p:spPr>
          <a:xfrm>
            <a:off x="685800" y="3063240"/>
            <a:ext cx="2194560" cy="41148"/>
          </a:xfrm>
          <a:prstGeom prst="rect">
            <a:avLst/>
          </a:prstGeom>
          <a:solidFill>
            <a:srgbClr val="FFFFFF">
              <a:alpha val="40000"/>
            </a:srgbClr>
          </a:solidFill>
          <a:ln/>
        </p:spPr>
        <p:txBody>
          <a:bodyPr/>
          <a:lstStyle/>
          <a:p>
            <a:endParaRPr lang="en-US"/>
          </a:p>
        </p:txBody>
      </p:sp>
      <p:sp>
        <p:nvSpPr>
          <p:cNvPr id="9" name="Text 7"/>
          <p:cNvSpPr txBox="1"/>
          <p:nvPr/>
        </p:nvSpPr>
        <p:spPr>
          <a:xfrm>
            <a:off x="566928" y="3182112"/>
            <a:ext cx="2432304" cy="1371600"/>
          </a:xfrm>
          <a:prstGeom prst="rect">
            <a:avLst/>
          </a:prstGeom>
          <a:noFill/>
          <a:ln/>
        </p:spPr>
        <p:txBody>
          <a:bodyPr wrap="square" lIns="0" tIns="0" rIns="0" bIns="0" rtlCol="0" anchor="ctr"/>
          <a:lstStyle/>
          <a:p>
            <a:pPr marL="0" indent="0" algn="ctr">
              <a:lnSpc>
                <a:spcPct val="130000"/>
              </a:lnSpc>
              <a:buNone/>
            </a:pPr>
            <a:r>
              <a:rPr lang="en-US" sz="1100" dirty="0">
                <a:solidFill>
                  <a:srgbClr val="D4EEF1"/>
                </a:solidFill>
                <a:latin typeface="Calibri" pitchFamily="34" charset="0"/>
                <a:ea typeface="Calibri" pitchFamily="34" charset="-122"/>
                <a:cs typeface="Calibri" pitchFamily="34" charset="-120"/>
              </a:rPr>
              <a:t>Physical, mental and social well-being beyond absence of disease</a:t>
            </a:r>
            <a:endParaRPr lang="en-US" sz="1100" dirty="0"/>
          </a:p>
        </p:txBody>
      </p:sp>
      <p:sp>
        <p:nvSpPr>
          <p:cNvPr id="10" name="Shape 8"/>
          <p:cNvSpPr/>
          <p:nvPr/>
        </p:nvSpPr>
        <p:spPr>
          <a:xfrm>
            <a:off x="3355848" y="1965960"/>
            <a:ext cx="2651760" cy="2788920"/>
          </a:xfrm>
          <a:prstGeom prst="rect">
            <a:avLst/>
          </a:prstGeom>
          <a:solidFill>
            <a:srgbClr val="028090"/>
          </a:solidFill>
          <a:ln/>
        </p:spPr>
        <p:txBody>
          <a:bodyPr/>
          <a:lstStyle/>
          <a:p>
            <a:endParaRPr lang="en-US"/>
          </a:p>
        </p:txBody>
      </p:sp>
      <p:sp>
        <p:nvSpPr>
          <p:cNvPr id="11" name="Text 9"/>
          <p:cNvSpPr txBox="1"/>
          <p:nvPr/>
        </p:nvSpPr>
        <p:spPr>
          <a:xfrm>
            <a:off x="3355848" y="2057400"/>
            <a:ext cx="2651760" cy="548640"/>
          </a:xfrm>
          <a:prstGeom prst="rect">
            <a:avLst/>
          </a:prstGeom>
          <a:noFill/>
          <a:ln/>
        </p:spPr>
        <p:txBody>
          <a:bodyPr wrap="square" lIns="0" tIns="0" rIns="0" bIns="0" rtlCol="0" anchor="ctr"/>
          <a:lstStyle/>
          <a:p>
            <a:pPr marL="0" indent="0" algn="ctr">
              <a:buNone/>
            </a:pPr>
            <a:r>
              <a:rPr lang="en-US" sz="2200" dirty="0">
                <a:solidFill>
                  <a:srgbClr val="FFFFFF"/>
                </a:solidFill>
                <a:latin typeface="Calibri" pitchFamily="34" charset="0"/>
                <a:ea typeface="Calibri" pitchFamily="34" charset="-122"/>
                <a:cs typeface="Calibri" pitchFamily="34" charset="-120"/>
              </a:rPr>
              <a:t>♥</a:t>
            </a:r>
            <a:endParaRPr lang="en-US" sz="2200" dirty="0"/>
          </a:p>
        </p:txBody>
      </p:sp>
      <p:sp>
        <p:nvSpPr>
          <p:cNvPr id="12" name="Text 10"/>
          <p:cNvSpPr txBox="1"/>
          <p:nvPr/>
        </p:nvSpPr>
        <p:spPr>
          <a:xfrm>
            <a:off x="3447288" y="2633472"/>
            <a:ext cx="2468880" cy="36576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WELLBEING</a:t>
            </a:r>
            <a:endParaRPr lang="en-US" sz="1200" dirty="0"/>
          </a:p>
        </p:txBody>
      </p:sp>
      <p:sp>
        <p:nvSpPr>
          <p:cNvPr id="13" name="Shape 11"/>
          <p:cNvSpPr/>
          <p:nvPr/>
        </p:nvSpPr>
        <p:spPr>
          <a:xfrm>
            <a:off x="3584448" y="3063240"/>
            <a:ext cx="2194560" cy="41148"/>
          </a:xfrm>
          <a:prstGeom prst="rect">
            <a:avLst/>
          </a:prstGeom>
          <a:solidFill>
            <a:srgbClr val="FFFFFF">
              <a:alpha val="40000"/>
            </a:srgbClr>
          </a:solidFill>
          <a:ln/>
        </p:spPr>
        <p:txBody>
          <a:bodyPr/>
          <a:lstStyle/>
          <a:p>
            <a:endParaRPr lang="en-US"/>
          </a:p>
        </p:txBody>
      </p:sp>
      <p:sp>
        <p:nvSpPr>
          <p:cNvPr id="14" name="Text 12"/>
          <p:cNvSpPr txBox="1"/>
          <p:nvPr/>
        </p:nvSpPr>
        <p:spPr>
          <a:xfrm>
            <a:off x="3465576" y="3182112"/>
            <a:ext cx="2432304" cy="1371600"/>
          </a:xfrm>
          <a:prstGeom prst="rect">
            <a:avLst/>
          </a:prstGeom>
          <a:noFill/>
          <a:ln/>
        </p:spPr>
        <p:txBody>
          <a:bodyPr wrap="square" lIns="0" tIns="0" rIns="0" bIns="0" rtlCol="0" anchor="ctr"/>
          <a:lstStyle/>
          <a:p>
            <a:pPr marL="0" indent="0" algn="ctr">
              <a:lnSpc>
                <a:spcPct val="130000"/>
              </a:lnSpc>
              <a:buNone/>
            </a:pPr>
            <a:r>
              <a:rPr lang="en-US" sz="1100" dirty="0">
                <a:solidFill>
                  <a:srgbClr val="D4EEF1"/>
                </a:solidFill>
                <a:latin typeface="Calibri" pitchFamily="34" charset="0"/>
                <a:ea typeface="Calibri" pitchFamily="34" charset="-122"/>
                <a:cs typeface="Calibri" pitchFamily="34" charset="-120"/>
              </a:rPr>
              <a:t>Holistic state encompassing emotional, social and mental flourishing</a:t>
            </a:r>
            <a:endParaRPr lang="en-US" sz="1100" dirty="0"/>
          </a:p>
        </p:txBody>
      </p:sp>
      <p:sp>
        <p:nvSpPr>
          <p:cNvPr id="15" name="Shape 13"/>
          <p:cNvSpPr/>
          <p:nvPr/>
        </p:nvSpPr>
        <p:spPr>
          <a:xfrm>
            <a:off x="6254496" y="1965960"/>
            <a:ext cx="2651760" cy="2788920"/>
          </a:xfrm>
          <a:prstGeom prst="rect">
            <a:avLst/>
          </a:prstGeom>
          <a:solidFill>
            <a:srgbClr val="025F6A"/>
          </a:solidFill>
          <a:ln/>
        </p:spPr>
        <p:txBody>
          <a:bodyPr/>
          <a:lstStyle/>
          <a:p>
            <a:endParaRPr lang="en-US"/>
          </a:p>
        </p:txBody>
      </p:sp>
      <p:sp>
        <p:nvSpPr>
          <p:cNvPr id="16" name="Text 14"/>
          <p:cNvSpPr txBox="1"/>
          <p:nvPr/>
        </p:nvSpPr>
        <p:spPr>
          <a:xfrm>
            <a:off x="6254496" y="2057400"/>
            <a:ext cx="2651760" cy="548640"/>
          </a:xfrm>
          <a:prstGeom prst="rect">
            <a:avLst/>
          </a:prstGeom>
          <a:noFill/>
          <a:ln/>
        </p:spPr>
        <p:txBody>
          <a:bodyPr wrap="square" lIns="0" tIns="0" rIns="0" bIns="0" rtlCol="0" anchor="ctr"/>
          <a:lstStyle/>
          <a:p>
            <a:pPr marL="0" indent="0" algn="ctr">
              <a:buNone/>
            </a:pPr>
            <a:r>
              <a:rPr lang="en-US" sz="2200" dirty="0">
                <a:solidFill>
                  <a:srgbClr val="FFFFFF"/>
                </a:solidFill>
                <a:latin typeface="Calibri" pitchFamily="34" charset="0"/>
                <a:ea typeface="Calibri" pitchFamily="34" charset="-122"/>
                <a:cs typeface="Calibri" pitchFamily="34" charset="-120"/>
              </a:rPr>
              <a:t>⟲</a:t>
            </a:r>
            <a:endParaRPr lang="en-US" sz="2200" dirty="0"/>
          </a:p>
        </p:txBody>
      </p:sp>
      <p:sp>
        <p:nvSpPr>
          <p:cNvPr id="17" name="Text 15"/>
          <p:cNvSpPr txBox="1"/>
          <p:nvPr/>
        </p:nvSpPr>
        <p:spPr>
          <a:xfrm>
            <a:off x="6345936" y="2633472"/>
            <a:ext cx="2468880" cy="36576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SUSTAINABLE DEV.</a:t>
            </a:r>
            <a:endParaRPr lang="en-US" sz="1200" dirty="0"/>
          </a:p>
        </p:txBody>
      </p:sp>
      <p:sp>
        <p:nvSpPr>
          <p:cNvPr id="18" name="Shape 16"/>
          <p:cNvSpPr/>
          <p:nvPr/>
        </p:nvSpPr>
        <p:spPr>
          <a:xfrm>
            <a:off x="6483096" y="3063240"/>
            <a:ext cx="2194560" cy="41148"/>
          </a:xfrm>
          <a:prstGeom prst="rect">
            <a:avLst/>
          </a:prstGeom>
          <a:solidFill>
            <a:srgbClr val="FFFFFF">
              <a:alpha val="40000"/>
            </a:srgbClr>
          </a:solidFill>
          <a:ln/>
        </p:spPr>
        <p:txBody>
          <a:bodyPr/>
          <a:lstStyle/>
          <a:p>
            <a:endParaRPr lang="en-US"/>
          </a:p>
        </p:txBody>
      </p:sp>
      <p:sp>
        <p:nvSpPr>
          <p:cNvPr id="19" name="Text 17"/>
          <p:cNvSpPr txBox="1"/>
          <p:nvPr/>
        </p:nvSpPr>
        <p:spPr>
          <a:xfrm>
            <a:off x="6364224" y="3182112"/>
            <a:ext cx="2432304" cy="1371600"/>
          </a:xfrm>
          <a:prstGeom prst="rect">
            <a:avLst/>
          </a:prstGeom>
          <a:noFill/>
          <a:ln/>
        </p:spPr>
        <p:txBody>
          <a:bodyPr wrap="square" lIns="0" tIns="0" rIns="0" bIns="0" rtlCol="0" anchor="ctr"/>
          <a:lstStyle/>
          <a:p>
            <a:pPr marL="0" indent="0" algn="ctr">
              <a:lnSpc>
                <a:spcPct val="130000"/>
              </a:lnSpc>
              <a:buNone/>
            </a:pPr>
            <a:r>
              <a:rPr lang="en-US" sz="1100" dirty="0">
                <a:solidFill>
                  <a:srgbClr val="D4EEF1"/>
                </a:solidFill>
                <a:latin typeface="Calibri" pitchFamily="34" charset="0"/>
                <a:ea typeface="Calibri" pitchFamily="34" charset="-122"/>
                <a:cs typeface="Calibri" pitchFamily="34" charset="-120"/>
              </a:rPr>
              <a:t>Meeting present needs without compromising future generations</a:t>
            </a:r>
            <a:endParaRPr lang="en-US" sz="1100" dirty="0"/>
          </a:p>
        </p:txBody>
      </p:sp>
      <p:sp>
        <p:nvSpPr>
          <p:cNvPr id="20" name="Text 18"/>
          <p:cNvSpPr txBox="1"/>
          <p:nvPr/>
        </p:nvSpPr>
        <p:spPr>
          <a:xfrm>
            <a:off x="8321040" y="4846320"/>
            <a:ext cx="731520" cy="201168"/>
          </a:xfrm>
          <a:prstGeom prst="rect">
            <a:avLst/>
          </a:prstGeom>
          <a:noFill/>
          <a:ln/>
        </p:spPr>
        <p:txBody>
          <a:bodyPr wrap="square" lIns="0" tIns="0" rIns="0" bIns="0" rtlCol="0" anchor="ctr"/>
          <a:lstStyle/>
          <a:p>
            <a:pPr marL="0" indent="0" algn="r">
              <a:buNone/>
            </a:pPr>
            <a:r>
              <a:rPr lang="en-US" sz="900" dirty="0">
                <a:solidFill>
                  <a:srgbClr val="607D8B"/>
                </a:solidFill>
                <a:latin typeface="Calibri" pitchFamily="34" charset="0"/>
                <a:ea typeface="Calibri" pitchFamily="34" charset="-122"/>
                <a:cs typeface="Calibri" pitchFamily="34" charset="-120"/>
              </a:rPr>
              <a:t>Slide 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457200" y="292608"/>
            <a:ext cx="8229600" cy="502920"/>
          </a:xfrm>
          <a:prstGeom prst="rect">
            <a:avLst/>
          </a:prstGeom>
          <a:noFill/>
          <a:ln/>
        </p:spPr>
        <p:txBody>
          <a:bodyPr wrap="square" lIns="0" tIns="0" rIns="0" bIns="0" rtlCol="0" anchor="ctr"/>
          <a:lstStyle/>
          <a:p>
            <a:pPr marL="0" indent="0" algn="l">
              <a:buNone/>
            </a:pPr>
            <a:r>
              <a:rPr lang="en-US" sz="2600" b="1" dirty="0">
                <a:solidFill>
                  <a:srgbClr val="0D3B45"/>
                </a:solidFill>
                <a:latin typeface="Cambria" pitchFamily="34" charset="0"/>
                <a:ea typeface="Cambria" pitchFamily="34" charset="-122"/>
                <a:cs typeface="Cambria" pitchFamily="34" charset="-120"/>
              </a:rPr>
              <a:t>Social Determinants of Health</a:t>
            </a:r>
            <a:endParaRPr lang="en-US" sz="2600" dirty="0"/>
          </a:p>
        </p:txBody>
      </p:sp>
      <p:sp>
        <p:nvSpPr>
          <p:cNvPr id="3" name="Shape 1"/>
          <p:cNvSpPr/>
          <p:nvPr/>
        </p:nvSpPr>
        <p:spPr>
          <a:xfrm>
            <a:off x="457200" y="822960"/>
            <a:ext cx="8229600" cy="36576"/>
          </a:xfrm>
          <a:prstGeom prst="rect">
            <a:avLst/>
          </a:prstGeom>
          <a:solidFill>
            <a:srgbClr val="028090"/>
          </a:solidFill>
          <a:ln/>
        </p:spPr>
        <p:txBody>
          <a:bodyPr/>
          <a:lstStyle/>
          <a:p>
            <a:endParaRPr lang="en-US"/>
          </a:p>
        </p:txBody>
      </p:sp>
      <p:sp>
        <p:nvSpPr>
          <p:cNvPr id="4" name="Text 2"/>
          <p:cNvSpPr txBox="1"/>
          <p:nvPr/>
        </p:nvSpPr>
        <p:spPr>
          <a:xfrm>
            <a:off x="457200" y="960120"/>
            <a:ext cx="3657600" cy="1097280"/>
          </a:xfrm>
          <a:prstGeom prst="rect">
            <a:avLst/>
          </a:prstGeom>
          <a:noFill/>
          <a:ln/>
        </p:spPr>
        <p:txBody>
          <a:bodyPr wrap="square" lIns="0" tIns="0" rIns="0" bIns="0" rtlCol="0" anchor="ctr"/>
          <a:lstStyle/>
          <a:p>
            <a:pPr marL="0" indent="0">
              <a:lnSpc>
                <a:spcPct val="100000"/>
              </a:lnSpc>
              <a:buNone/>
            </a:pPr>
            <a:r>
              <a:rPr lang="en-US" sz="1100" dirty="0">
                <a:solidFill>
                  <a:srgbClr val="0A0A0A"/>
                </a:solidFill>
                <a:latin typeface="Calibri" panose="020F0502020204030204" pitchFamily="34" charset="0"/>
                <a:cs typeface="Calibri" panose="020F0502020204030204" pitchFamily="34" charset="0"/>
              </a:rPr>
              <a:t>Clinical care is only one of the factors that influence Health outcomes. The social determinants model demonstrates that health is predetermined through the multifocal layers of impact, starting with personal biology and then continuing to the large societal and economic circumstances (Marmot et al., 2020)</a:t>
            </a:r>
            <a:r>
              <a:rPr lang="en-US" sz="1100" dirty="0">
                <a:solidFill>
                  <a:srgbClr val="1C2D3A"/>
                </a:solidFill>
                <a:latin typeface="Calibri" panose="020F0502020204030204" pitchFamily="34" charset="0"/>
                <a:ea typeface="Calibri" pitchFamily="34" charset="-122"/>
                <a:cs typeface="Calibri" panose="020F0502020204030204" pitchFamily="34" charset="0"/>
              </a:rPr>
              <a:t>.</a:t>
            </a:r>
            <a:endParaRPr lang="en-US" sz="1100" dirty="0">
              <a:latin typeface="Calibri" panose="020F0502020204030204" pitchFamily="34" charset="0"/>
              <a:cs typeface="Calibri" panose="020F0502020204030204" pitchFamily="34" charset="0"/>
            </a:endParaRPr>
          </a:p>
        </p:txBody>
      </p:sp>
      <p:sp>
        <p:nvSpPr>
          <p:cNvPr id="5" name="Shape 3"/>
          <p:cNvSpPr/>
          <p:nvPr/>
        </p:nvSpPr>
        <p:spPr>
          <a:xfrm>
            <a:off x="457200" y="2240280"/>
            <a:ext cx="256032" cy="256032"/>
          </a:xfrm>
          <a:prstGeom prst="rect">
            <a:avLst/>
          </a:prstGeom>
          <a:solidFill>
            <a:srgbClr val="1A5C6B"/>
          </a:solidFill>
          <a:ln/>
        </p:spPr>
        <p:txBody>
          <a:bodyPr/>
          <a:lstStyle/>
          <a:p>
            <a:endParaRPr lang="en-US"/>
          </a:p>
        </p:txBody>
      </p:sp>
      <p:sp>
        <p:nvSpPr>
          <p:cNvPr id="6" name="Text 4"/>
          <p:cNvSpPr txBox="1"/>
          <p:nvPr/>
        </p:nvSpPr>
        <p:spPr>
          <a:xfrm>
            <a:off x="804672" y="2240280"/>
            <a:ext cx="3200400" cy="274320"/>
          </a:xfrm>
          <a:prstGeom prst="rect">
            <a:avLst/>
          </a:prstGeom>
          <a:noFill/>
          <a:ln/>
        </p:spPr>
        <p:txBody>
          <a:bodyPr wrap="square" lIns="0" tIns="0" rIns="0" bIns="0" rtlCol="0" anchor="ctr"/>
          <a:lstStyle/>
          <a:p>
            <a:pPr marL="0" indent="0">
              <a:buNone/>
            </a:pPr>
            <a:r>
              <a:rPr lang="en-US" sz="1000" dirty="0">
                <a:solidFill>
                  <a:srgbClr val="1C2D3A"/>
                </a:solidFill>
                <a:latin typeface="Calibri" pitchFamily="34" charset="0"/>
                <a:ea typeface="Calibri" pitchFamily="34" charset="-122"/>
                <a:cs typeface="Calibri" pitchFamily="34" charset="-120"/>
              </a:rPr>
              <a:t>Socioeconomic and Environmental Conditions</a:t>
            </a:r>
            <a:endParaRPr lang="en-US" sz="1000" dirty="0"/>
          </a:p>
        </p:txBody>
      </p:sp>
      <p:sp>
        <p:nvSpPr>
          <p:cNvPr id="7" name="Shape 5"/>
          <p:cNvSpPr/>
          <p:nvPr/>
        </p:nvSpPr>
        <p:spPr>
          <a:xfrm>
            <a:off x="457200" y="2724912"/>
            <a:ext cx="256032" cy="256032"/>
          </a:xfrm>
          <a:prstGeom prst="rect">
            <a:avLst/>
          </a:prstGeom>
          <a:solidFill>
            <a:srgbClr val="028090"/>
          </a:solidFill>
          <a:ln/>
        </p:spPr>
        <p:txBody>
          <a:bodyPr/>
          <a:lstStyle/>
          <a:p>
            <a:endParaRPr lang="en-US"/>
          </a:p>
        </p:txBody>
      </p:sp>
      <p:sp>
        <p:nvSpPr>
          <p:cNvPr id="8" name="Text 6"/>
          <p:cNvSpPr txBox="1"/>
          <p:nvPr/>
        </p:nvSpPr>
        <p:spPr>
          <a:xfrm>
            <a:off x="804672" y="2724912"/>
            <a:ext cx="3200400" cy="274320"/>
          </a:xfrm>
          <a:prstGeom prst="rect">
            <a:avLst/>
          </a:prstGeom>
          <a:noFill/>
          <a:ln/>
        </p:spPr>
        <p:txBody>
          <a:bodyPr wrap="square" lIns="0" tIns="0" rIns="0" bIns="0" rtlCol="0" anchor="ctr"/>
          <a:lstStyle/>
          <a:p>
            <a:pPr marL="0" indent="0">
              <a:buNone/>
            </a:pPr>
            <a:r>
              <a:rPr lang="en-US" sz="1000" dirty="0">
                <a:solidFill>
                  <a:srgbClr val="1C2D3A"/>
                </a:solidFill>
                <a:latin typeface="Calibri" pitchFamily="34" charset="0"/>
                <a:ea typeface="Calibri" pitchFamily="34" charset="-122"/>
                <a:cs typeface="Calibri" pitchFamily="34" charset="-120"/>
              </a:rPr>
              <a:t>Living and Working Conditions</a:t>
            </a:r>
            <a:endParaRPr lang="en-US" sz="1000" dirty="0"/>
          </a:p>
        </p:txBody>
      </p:sp>
      <p:sp>
        <p:nvSpPr>
          <p:cNvPr id="9" name="Shape 7"/>
          <p:cNvSpPr/>
          <p:nvPr/>
        </p:nvSpPr>
        <p:spPr>
          <a:xfrm>
            <a:off x="457200" y="3209544"/>
            <a:ext cx="256032" cy="256032"/>
          </a:xfrm>
          <a:prstGeom prst="rect">
            <a:avLst/>
          </a:prstGeom>
          <a:solidFill>
            <a:srgbClr val="02A88F"/>
          </a:solidFill>
          <a:ln/>
        </p:spPr>
        <p:txBody>
          <a:bodyPr/>
          <a:lstStyle/>
          <a:p>
            <a:endParaRPr lang="en-US"/>
          </a:p>
        </p:txBody>
      </p:sp>
      <p:sp>
        <p:nvSpPr>
          <p:cNvPr id="10" name="Text 8"/>
          <p:cNvSpPr txBox="1"/>
          <p:nvPr/>
        </p:nvSpPr>
        <p:spPr>
          <a:xfrm>
            <a:off x="804672" y="3209544"/>
            <a:ext cx="3200400" cy="274320"/>
          </a:xfrm>
          <a:prstGeom prst="rect">
            <a:avLst/>
          </a:prstGeom>
          <a:noFill/>
          <a:ln/>
        </p:spPr>
        <p:txBody>
          <a:bodyPr wrap="square" lIns="0" tIns="0" rIns="0" bIns="0" rtlCol="0" anchor="ctr"/>
          <a:lstStyle/>
          <a:p>
            <a:pPr marL="0" indent="0">
              <a:buNone/>
            </a:pPr>
            <a:r>
              <a:rPr lang="en-US" sz="1000" dirty="0">
                <a:solidFill>
                  <a:srgbClr val="1C2D3A"/>
                </a:solidFill>
                <a:latin typeface="Calibri" pitchFamily="34" charset="0"/>
                <a:ea typeface="Calibri" pitchFamily="34" charset="-122"/>
                <a:cs typeface="Calibri" pitchFamily="34" charset="-120"/>
              </a:rPr>
              <a:t>Social and Community Networks</a:t>
            </a:r>
            <a:endParaRPr lang="en-US" sz="1000" dirty="0"/>
          </a:p>
        </p:txBody>
      </p:sp>
      <p:sp>
        <p:nvSpPr>
          <p:cNvPr id="11" name="Shape 9"/>
          <p:cNvSpPr/>
          <p:nvPr/>
        </p:nvSpPr>
        <p:spPr>
          <a:xfrm>
            <a:off x="457200" y="3694176"/>
            <a:ext cx="256032" cy="256032"/>
          </a:xfrm>
          <a:prstGeom prst="rect">
            <a:avLst/>
          </a:prstGeom>
          <a:solidFill>
            <a:srgbClr val="02C39A"/>
          </a:solidFill>
          <a:ln/>
        </p:spPr>
        <p:txBody>
          <a:bodyPr/>
          <a:lstStyle/>
          <a:p>
            <a:endParaRPr lang="en-US"/>
          </a:p>
        </p:txBody>
      </p:sp>
      <p:sp>
        <p:nvSpPr>
          <p:cNvPr id="12" name="Text 10"/>
          <p:cNvSpPr txBox="1"/>
          <p:nvPr/>
        </p:nvSpPr>
        <p:spPr>
          <a:xfrm>
            <a:off x="804672" y="3694176"/>
            <a:ext cx="3200400" cy="274320"/>
          </a:xfrm>
          <a:prstGeom prst="rect">
            <a:avLst/>
          </a:prstGeom>
          <a:noFill/>
          <a:ln/>
        </p:spPr>
        <p:txBody>
          <a:bodyPr wrap="square" lIns="0" tIns="0" rIns="0" bIns="0" rtlCol="0" anchor="ctr"/>
          <a:lstStyle/>
          <a:p>
            <a:pPr marL="0" indent="0">
              <a:buNone/>
            </a:pPr>
            <a:r>
              <a:rPr lang="en-US" sz="1000" dirty="0">
                <a:solidFill>
                  <a:srgbClr val="1C2D3A"/>
                </a:solidFill>
                <a:latin typeface="Calibri" pitchFamily="34" charset="0"/>
                <a:ea typeface="Calibri" pitchFamily="34" charset="-122"/>
                <a:cs typeface="Calibri" pitchFamily="34" charset="-120"/>
              </a:rPr>
              <a:t>Individual Lifestyle Factors</a:t>
            </a:r>
            <a:endParaRPr lang="en-US" sz="1000" dirty="0"/>
          </a:p>
        </p:txBody>
      </p:sp>
      <p:sp>
        <p:nvSpPr>
          <p:cNvPr id="13" name="Shape 11"/>
          <p:cNvSpPr/>
          <p:nvPr/>
        </p:nvSpPr>
        <p:spPr>
          <a:xfrm>
            <a:off x="457200" y="4178808"/>
            <a:ext cx="256032" cy="256032"/>
          </a:xfrm>
          <a:prstGeom prst="rect">
            <a:avLst/>
          </a:prstGeom>
          <a:solidFill>
            <a:srgbClr val="0D3B45"/>
          </a:solidFill>
          <a:ln/>
        </p:spPr>
        <p:txBody>
          <a:bodyPr/>
          <a:lstStyle/>
          <a:p>
            <a:endParaRPr lang="en-US"/>
          </a:p>
        </p:txBody>
      </p:sp>
      <p:sp>
        <p:nvSpPr>
          <p:cNvPr id="14" name="Text 12"/>
          <p:cNvSpPr txBox="1"/>
          <p:nvPr/>
        </p:nvSpPr>
        <p:spPr>
          <a:xfrm>
            <a:off x="804672" y="4178808"/>
            <a:ext cx="3200400" cy="274320"/>
          </a:xfrm>
          <a:prstGeom prst="rect">
            <a:avLst/>
          </a:prstGeom>
          <a:noFill/>
          <a:ln/>
        </p:spPr>
        <p:txBody>
          <a:bodyPr wrap="square" lIns="0" tIns="0" rIns="0" bIns="0" rtlCol="0" anchor="ctr"/>
          <a:lstStyle/>
          <a:p>
            <a:pPr marL="0" indent="0">
              <a:buNone/>
            </a:pPr>
            <a:r>
              <a:rPr lang="en-US" sz="1000" dirty="0">
                <a:solidFill>
                  <a:srgbClr val="1C2D3A"/>
                </a:solidFill>
                <a:latin typeface="Calibri" pitchFamily="34" charset="0"/>
                <a:ea typeface="Calibri" pitchFamily="34" charset="-122"/>
                <a:cs typeface="Calibri" pitchFamily="34" charset="-120"/>
              </a:rPr>
              <a:t>Age, Sex and Genetic Factors (Core)</a:t>
            </a:r>
            <a:endParaRPr lang="en-US" sz="1000" dirty="0"/>
          </a:p>
        </p:txBody>
      </p:sp>
      <p:sp>
        <p:nvSpPr>
          <p:cNvPr id="15" name="Shape 13"/>
          <p:cNvSpPr/>
          <p:nvPr/>
        </p:nvSpPr>
        <p:spPr>
          <a:xfrm>
            <a:off x="4617720" y="731520"/>
            <a:ext cx="4480560" cy="4114800"/>
          </a:xfrm>
          <a:prstGeom prst="ellipse">
            <a:avLst/>
          </a:prstGeom>
          <a:solidFill>
            <a:srgbClr val="1A5C6B"/>
          </a:solidFill>
          <a:ln/>
        </p:spPr>
        <p:txBody>
          <a:bodyPr/>
          <a:lstStyle/>
          <a:p>
            <a:endParaRPr lang="en-US"/>
          </a:p>
        </p:txBody>
      </p:sp>
      <p:sp>
        <p:nvSpPr>
          <p:cNvPr id="16" name="Shape 14"/>
          <p:cNvSpPr/>
          <p:nvPr/>
        </p:nvSpPr>
        <p:spPr>
          <a:xfrm>
            <a:off x="5074920" y="1234440"/>
            <a:ext cx="3566160" cy="3108960"/>
          </a:xfrm>
          <a:prstGeom prst="ellipse">
            <a:avLst/>
          </a:prstGeom>
          <a:solidFill>
            <a:srgbClr val="028090"/>
          </a:solidFill>
          <a:ln/>
        </p:spPr>
        <p:txBody>
          <a:bodyPr/>
          <a:lstStyle/>
          <a:p>
            <a:endParaRPr lang="en-US"/>
          </a:p>
        </p:txBody>
      </p:sp>
      <p:sp>
        <p:nvSpPr>
          <p:cNvPr id="17" name="Shape 15"/>
          <p:cNvSpPr/>
          <p:nvPr/>
        </p:nvSpPr>
        <p:spPr>
          <a:xfrm>
            <a:off x="5532120" y="1691640"/>
            <a:ext cx="2651760" cy="2194560"/>
          </a:xfrm>
          <a:prstGeom prst="ellipse">
            <a:avLst/>
          </a:prstGeom>
          <a:solidFill>
            <a:srgbClr val="02A88F"/>
          </a:solidFill>
          <a:ln/>
        </p:spPr>
        <p:txBody>
          <a:bodyPr/>
          <a:lstStyle/>
          <a:p>
            <a:endParaRPr lang="en-US"/>
          </a:p>
        </p:txBody>
      </p:sp>
      <p:sp>
        <p:nvSpPr>
          <p:cNvPr id="18" name="Shape 16"/>
          <p:cNvSpPr/>
          <p:nvPr/>
        </p:nvSpPr>
        <p:spPr>
          <a:xfrm>
            <a:off x="5989320" y="2103120"/>
            <a:ext cx="1737360" cy="1371600"/>
          </a:xfrm>
          <a:prstGeom prst="ellipse">
            <a:avLst/>
          </a:prstGeom>
          <a:solidFill>
            <a:srgbClr val="02C39A"/>
          </a:solidFill>
          <a:ln/>
        </p:spPr>
        <p:txBody>
          <a:bodyPr/>
          <a:lstStyle/>
          <a:p>
            <a:endParaRPr lang="en-US"/>
          </a:p>
        </p:txBody>
      </p:sp>
      <p:sp>
        <p:nvSpPr>
          <p:cNvPr id="19" name="Shape 17"/>
          <p:cNvSpPr/>
          <p:nvPr/>
        </p:nvSpPr>
        <p:spPr>
          <a:xfrm>
            <a:off x="6400800" y="2468880"/>
            <a:ext cx="914400" cy="640080"/>
          </a:xfrm>
          <a:prstGeom prst="ellipse">
            <a:avLst/>
          </a:prstGeom>
          <a:solidFill>
            <a:srgbClr val="0D3B45"/>
          </a:solidFill>
          <a:ln/>
        </p:spPr>
        <p:txBody>
          <a:bodyPr/>
          <a:lstStyle/>
          <a:p>
            <a:endParaRPr lang="en-US"/>
          </a:p>
        </p:txBody>
      </p:sp>
      <p:sp>
        <p:nvSpPr>
          <p:cNvPr id="20" name="Text 18"/>
          <p:cNvSpPr txBox="1"/>
          <p:nvPr/>
        </p:nvSpPr>
        <p:spPr>
          <a:xfrm>
            <a:off x="7406640" y="1965960"/>
            <a:ext cx="1645920" cy="411480"/>
          </a:xfrm>
          <a:prstGeom prst="rect">
            <a:avLst/>
          </a:prstGeom>
          <a:noFill/>
          <a:ln/>
        </p:spPr>
        <p:txBody>
          <a:bodyPr wrap="square" lIns="0" tIns="0" rIns="0" bIns="0" rtlCol="0" anchor="ctr"/>
          <a:lstStyle/>
          <a:p>
            <a:pPr marL="0" indent="0" algn="ctr">
              <a:lnSpc>
                <a:spcPct val="110000"/>
              </a:lnSpc>
              <a:buNone/>
            </a:pPr>
            <a:r>
              <a:rPr lang="en-US" sz="750" b="1" dirty="0">
                <a:solidFill>
                  <a:srgbClr val="FFFFFF"/>
                </a:solidFill>
                <a:latin typeface="Calibri" pitchFamily="34" charset="0"/>
                <a:ea typeface="Calibri" pitchFamily="34" charset="-122"/>
                <a:cs typeface="Calibri" pitchFamily="34" charset="-120"/>
              </a:rPr>
              <a:t>Socioeconomic</a:t>
            </a:r>
            <a:endParaRPr lang="en-US" sz="750" dirty="0"/>
          </a:p>
          <a:p>
            <a:pPr marL="0" indent="0" algn="ctr">
              <a:lnSpc>
                <a:spcPct val="110000"/>
              </a:lnSpc>
              <a:buNone/>
            </a:pPr>
            <a:r>
              <a:rPr lang="en-US" sz="750" b="1" dirty="0">
                <a:solidFill>
                  <a:srgbClr val="FFFFFF"/>
                </a:solidFill>
                <a:latin typeface="Calibri" pitchFamily="34" charset="0"/>
                <a:ea typeface="Calibri" pitchFamily="34" charset="-122"/>
                <a:cs typeface="Calibri" pitchFamily="34" charset="-120"/>
              </a:rPr>
              <a:t>&amp; Environmental</a:t>
            </a:r>
            <a:endParaRPr lang="en-US" sz="750" dirty="0"/>
          </a:p>
        </p:txBody>
      </p:sp>
      <p:sp>
        <p:nvSpPr>
          <p:cNvPr id="21" name="Text 19"/>
          <p:cNvSpPr txBox="1"/>
          <p:nvPr/>
        </p:nvSpPr>
        <p:spPr>
          <a:xfrm>
            <a:off x="7315200" y="2194560"/>
            <a:ext cx="1188720" cy="411480"/>
          </a:xfrm>
          <a:prstGeom prst="rect">
            <a:avLst/>
          </a:prstGeom>
          <a:noFill/>
          <a:ln/>
        </p:spPr>
        <p:txBody>
          <a:bodyPr wrap="square" lIns="0" tIns="0" rIns="0" bIns="0" rtlCol="0" anchor="ctr"/>
          <a:lstStyle/>
          <a:p>
            <a:pPr marL="0" indent="0" algn="ctr">
              <a:lnSpc>
                <a:spcPct val="110000"/>
              </a:lnSpc>
              <a:buNone/>
            </a:pPr>
            <a:r>
              <a:rPr lang="en-US" sz="750" b="1" dirty="0">
                <a:solidFill>
                  <a:srgbClr val="FFFFFF"/>
                </a:solidFill>
                <a:latin typeface="Calibri" pitchFamily="34" charset="0"/>
                <a:ea typeface="Calibri" pitchFamily="34" charset="-122"/>
                <a:cs typeface="Calibri" pitchFamily="34" charset="-120"/>
              </a:rPr>
              <a:t>Living &amp;</a:t>
            </a:r>
            <a:endParaRPr lang="en-US" sz="750" dirty="0"/>
          </a:p>
          <a:p>
            <a:pPr marL="0" indent="0" algn="ctr">
              <a:lnSpc>
                <a:spcPct val="110000"/>
              </a:lnSpc>
              <a:buNone/>
            </a:pPr>
            <a:r>
              <a:rPr lang="en-US" sz="750" b="1" dirty="0">
                <a:solidFill>
                  <a:srgbClr val="FFFFFF"/>
                </a:solidFill>
                <a:latin typeface="Calibri" pitchFamily="34" charset="0"/>
                <a:ea typeface="Calibri" pitchFamily="34" charset="-122"/>
                <a:cs typeface="Calibri" pitchFamily="34" charset="-120"/>
              </a:rPr>
              <a:t>Working</a:t>
            </a:r>
            <a:endParaRPr lang="en-US" sz="750" dirty="0"/>
          </a:p>
        </p:txBody>
      </p:sp>
      <p:sp>
        <p:nvSpPr>
          <p:cNvPr id="22" name="Text 20"/>
          <p:cNvSpPr txBox="1"/>
          <p:nvPr/>
        </p:nvSpPr>
        <p:spPr>
          <a:xfrm>
            <a:off x="6949440" y="2377440"/>
            <a:ext cx="1097280" cy="411480"/>
          </a:xfrm>
          <a:prstGeom prst="rect">
            <a:avLst/>
          </a:prstGeom>
          <a:noFill/>
          <a:ln/>
        </p:spPr>
        <p:txBody>
          <a:bodyPr wrap="square" lIns="0" tIns="0" rIns="0" bIns="0" rtlCol="0" anchor="ctr"/>
          <a:lstStyle/>
          <a:p>
            <a:pPr marL="0" indent="0" algn="ctr">
              <a:lnSpc>
                <a:spcPct val="110000"/>
              </a:lnSpc>
              <a:buNone/>
            </a:pPr>
            <a:r>
              <a:rPr lang="en-US" sz="700" b="1" dirty="0">
                <a:solidFill>
                  <a:srgbClr val="FFFFFF"/>
                </a:solidFill>
                <a:latin typeface="Calibri" pitchFamily="34" charset="0"/>
                <a:ea typeface="Calibri" pitchFamily="34" charset="-122"/>
                <a:cs typeface="Calibri" pitchFamily="34" charset="-120"/>
              </a:rPr>
              <a:t>Social &amp;</a:t>
            </a:r>
            <a:endParaRPr lang="en-US" sz="700" dirty="0"/>
          </a:p>
          <a:p>
            <a:pPr marL="0" indent="0" algn="ctr">
              <a:lnSpc>
                <a:spcPct val="110000"/>
              </a:lnSpc>
              <a:buNone/>
            </a:pPr>
            <a:r>
              <a:rPr lang="en-US" sz="700" b="1" dirty="0">
                <a:solidFill>
                  <a:srgbClr val="FFFFFF"/>
                </a:solidFill>
                <a:latin typeface="Calibri" pitchFamily="34" charset="0"/>
                <a:ea typeface="Calibri" pitchFamily="34" charset="-122"/>
                <a:cs typeface="Calibri" pitchFamily="34" charset="-120"/>
              </a:rPr>
              <a:t>Community</a:t>
            </a:r>
            <a:endParaRPr lang="en-US" sz="700" dirty="0"/>
          </a:p>
        </p:txBody>
      </p:sp>
      <p:sp>
        <p:nvSpPr>
          <p:cNvPr id="23" name="Text 21"/>
          <p:cNvSpPr txBox="1"/>
          <p:nvPr/>
        </p:nvSpPr>
        <p:spPr>
          <a:xfrm>
            <a:off x="6629400" y="2514600"/>
            <a:ext cx="914400" cy="411480"/>
          </a:xfrm>
          <a:prstGeom prst="rect">
            <a:avLst/>
          </a:prstGeom>
          <a:noFill/>
          <a:ln/>
        </p:spPr>
        <p:txBody>
          <a:bodyPr wrap="square" lIns="0" tIns="0" rIns="0" bIns="0" rtlCol="0" anchor="ctr"/>
          <a:lstStyle/>
          <a:p>
            <a:pPr marL="0" indent="0" algn="ctr">
              <a:lnSpc>
                <a:spcPct val="110000"/>
              </a:lnSpc>
              <a:buNone/>
            </a:pPr>
            <a:r>
              <a:rPr lang="en-US" sz="700" b="1" dirty="0">
                <a:solidFill>
                  <a:srgbClr val="FFFFFF"/>
                </a:solidFill>
                <a:latin typeface="Calibri" pitchFamily="34" charset="0"/>
                <a:ea typeface="Calibri" pitchFamily="34" charset="-122"/>
                <a:cs typeface="Calibri" pitchFamily="34" charset="-120"/>
              </a:rPr>
              <a:t>Lifestyle</a:t>
            </a:r>
            <a:endParaRPr lang="en-US" sz="700" dirty="0"/>
          </a:p>
        </p:txBody>
      </p:sp>
      <p:sp>
        <p:nvSpPr>
          <p:cNvPr id="24" name="Text 22"/>
          <p:cNvSpPr txBox="1"/>
          <p:nvPr/>
        </p:nvSpPr>
        <p:spPr>
          <a:xfrm>
            <a:off x="6400800" y="2606040"/>
            <a:ext cx="914400" cy="411480"/>
          </a:xfrm>
          <a:prstGeom prst="rect">
            <a:avLst/>
          </a:prstGeom>
          <a:noFill/>
          <a:ln/>
        </p:spPr>
        <p:txBody>
          <a:bodyPr wrap="square" lIns="0" tIns="0" rIns="0" bIns="0" rtlCol="0" anchor="ctr"/>
          <a:lstStyle/>
          <a:p>
            <a:pPr marL="0" indent="0" algn="ctr">
              <a:lnSpc>
                <a:spcPct val="110000"/>
              </a:lnSpc>
              <a:buNone/>
            </a:pPr>
            <a:r>
              <a:rPr lang="en-US" sz="700" b="1" dirty="0">
                <a:solidFill>
                  <a:srgbClr val="FFFFFF"/>
                </a:solidFill>
                <a:latin typeface="Calibri" pitchFamily="34" charset="0"/>
                <a:ea typeface="Calibri" pitchFamily="34" charset="-122"/>
                <a:cs typeface="Calibri" pitchFamily="34" charset="-120"/>
              </a:rPr>
              <a:t>Core</a:t>
            </a:r>
            <a:endParaRPr lang="en-US" sz="700" dirty="0"/>
          </a:p>
        </p:txBody>
      </p:sp>
      <p:sp>
        <p:nvSpPr>
          <p:cNvPr id="25" name="Text 23"/>
          <p:cNvSpPr txBox="1"/>
          <p:nvPr/>
        </p:nvSpPr>
        <p:spPr>
          <a:xfrm>
            <a:off x="8321040" y="4846320"/>
            <a:ext cx="731520" cy="201168"/>
          </a:xfrm>
          <a:prstGeom prst="rect">
            <a:avLst/>
          </a:prstGeom>
          <a:noFill/>
          <a:ln/>
        </p:spPr>
        <p:txBody>
          <a:bodyPr wrap="square" lIns="0" tIns="0" rIns="0" bIns="0" rtlCol="0" anchor="ctr"/>
          <a:lstStyle/>
          <a:p>
            <a:pPr marL="0" indent="0" algn="r">
              <a:buNone/>
            </a:pPr>
            <a:r>
              <a:rPr lang="en-US" sz="900" dirty="0">
                <a:solidFill>
                  <a:srgbClr val="607D8B"/>
                </a:solidFill>
                <a:latin typeface="Calibri" pitchFamily="34" charset="0"/>
                <a:ea typeface="Calibri" pitchFamily="34" charset="-122"/>
                <a:cs typeface="Calibri" pitchFamily="34" charset="-120"/>
              </a:rPr>
              <a:t>Slide 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457200" y="292608"/>
            <a:ext cx="8229600" cy="502920"/>
          </a:xfrm>
          <a:prstGeom prst="rect">
            <a:avLst/>
          </a:prstGeom>
          <a:noFill/>
          <a:ln/>
        </p:spPr>
        <p:txBody>
          <a:bodyPr wrap="square" lIns="0" tIns="0" rIns="0" bIns="0" rtlCol="0" anchor="ctr"/>
          <a:lstStyle/>
          <a:p>
            <a:pPr marL="0" indent="0" algn="l">
              <a:buNone/>
            </a:pPr>
            <a:r>
              <a:rPr lang="en-US" sz="2600" b="1" dirty="0">
                <a:solidFill>
                  <a:srgbClr val="0D3B45"/>
                </a:solidFill>
                <a:latin typeface="Cambria" pitchFamily="34" charset="0"/>
                <a:ea typeface="Cambria" pitchFamily="34" charset="-122"/>
                <a:cs typeface="Cambria" pitchFamily="34" charset="-120"/>
              </a:rPr>
              <a:t>Key Definitions and Concepts</a:t>
            </a:r>
            <a:endParaRPr lang="en-US" sz="2600" dirty="0"/>
          </a:p>
        </p:txBody>
      </p:sp>
      <p:sp>
        <p:nvSpPr>
          <p:cNvPr id="3" name="Shape 1"/>
          <p:cNvSpPr/>
          <p:nvPr/>
        </p:nvSpPr>
        <p:spPr>
          <a:xfrm>
            <a:off x="457200" y="822960"/>
            <a:ext cx="8229600" cy="36576"/>
          </a:xfrm>
          <a:prstGeom prst="rect">
            <a:avLst/>
          </a:prstGeom>
          <a:solidFill>
            <a:srgbClr val="028090"/>
          </a:solidFill>
          <a:ln/>
        </p:spPr>
        <p:txBody>
          <a:bodyPr/>
          <a:lstStyle/>
          <a:p>
            <a:endParaRPr lang="en-US"/>
          </a:p>
        </p:txBody>
      </p:sp>
      <p:sp>
        <p:nvSpPr>
          <p:cNvPr id="4" name="Shape 2"/>
          <p:cNvSpPr/>
          <p:nvPr/>
        </p:nvSpPr>
        <p:spPr>
          <a:xfrm>
            <a:off x="457200" y="960120"/>
            <a:ext cx="256032" cy="1143000"/>
          </a:xfrm>
          <a:prstGeom prst="rect">
            <a:avLst/>
          </a:prstGeom>
          <a:solidFill>
            <a:srgbClr val="028090"/>
          </a:solidFill>
          <a:ln/>
        </p:spPr>
        <p:txBody>
          <a:bodyPr/>
          <a:lstStyle/>
          <a:p>
            <a:endParaRPr lang="en-US"/>
          </a:p>
        </p:txBody>
      </p:sp>
      <p:sp>
        <p:nvSpPr>
          <p:cNvPr id="5" name="Shape 3"/>
          <p:cNvSpPr/>
          <p:nvPr/>
        </p:nvSpPr>
        <p:spPr>
          <a:xfrm>
            <a:off x="749808" y="960120"/>
            <a:ext cx="8229600" cy="1143000"/>
          </a:xfrm>
          <a:prstGeom prst="rect">
            <a:avLst/>
          </a:prstGeom>
          <a:solidFill>
            <a:srgbClr val="E0F4F7"/>
          </a:solidFill>
          <a:ln/>
        </p:spPr>
        <p:txBody>
          <a:bodyPr/>
          <a:lstStyle/>
          <a:p>
            <a:endParaRPr lang="en-US"/>
          </a:p>
        </p:txBody>
      </p:sp>
      <p:sp>
        <p:nvSpPr>
          <p:cNvPr id="6" name="Text 4"/>
          <p:cNvSpPr txBox="1"/>
          <p:nvPr/>
        </p:nvSpPr>
        <p:spPr>
          <a:xfrm>
            <a:off x="914400" y="1033272"/>
            <a:ext cx="7909560" cy="347472"/>
          </a:xfrm>
          <a:prstGeom prst="rect">
            <a:avLst/>
          </a:prstGeom>
          <a:noFill/>
          <a:ln/>
        </p:spPr>
        <p:txBody>
          <a:bodyPr wrap="square" lIns="0" tIns="0" rIns="0" bIns="0" rtlCol="0" anchor="ctr"/>
          <a:lstStyle/>
          <a:p>
            <a:pPr marL="0" indent="0">
              <a:buNone/>
            </a:pPr>
            <a:r>
              <a:rPr lang="en-US" sz="1400" b="1" dirty="0">
                <a:solidFill>
                  <a:srgbClr val="0D3B45"/>
                </a:solidFill>
                <a:latin typeface="Cambria" pitchFamily="34" charset="0"/>
                <a:ea typeface="Cambria" pitchFamily="34" charset="-122"/>
                <a:cs typeface="Cambria" pitchFamily="34" charset="-120"/>
              </a:rPr>
              <a:t>Health</a:t>
            </a:r>
            <a:endParaRPr lang="en-US" sz="1400" dirty="0"/>
          </a:p>
        </p:txBody>
      </p:sp>
      <p:sp>
        <p:nvSpPr>
          <p:cNvPr id="7" name="Text 5"/>
          <p:cNvSpPr txBox="1"/>
          <p:nvPr/>
        </p:nvSpPr>
        <p:spPr>
          <a:xfrm>
            <a:off x="914400" y="1417320"/>
            <a:ext cx="7909560" cy="658368"/>
          </a:xfrm>
          <a:prstGeom prst="rect">
            <a:avLst/>
          </a:prstGeom>
          <a:noFill/>
          <a:ln/>
        </p:spPr>
        <p:txBody>
          <a:bodyPr wrap="square" lIns="0" tIns="0" rIns="0" bIns="0" rtlCol="0" anchor="ctr"/>
          <a:lstStyle/>
          <a:p>
            <a:r>
              <a:rPr lang="en-US" sz="1100" dirty="0">
                <a:solidFill>
                  <a:srgbClr val="1C2D3A"/>
                </a:solidFill>
                <a:latin typeface="Calibri" pitchFamily="34" charset="0"/>
                <a:ea typeface="Calibri" pitchFamily="34" charset="-122"/>
                <a:cs typeface="Calibri" pitchFamily="34" charset="-120"/>
              </a:rPr>
              <a:t>"A state of complete physical, mental and social well-being and not merely the absence of disease or infirmity." </a:t>
            </a:r>
            <a:r>
              <a:rPr lang="en-IN" sz="1100" dirty="0"/>
              <a:t>Goes beyond biomedical to include social determinants</a:t>
            </a:r>
            <a:r>
              <a:rPr lang="en-US" sz="1100" dirty="0">
                <a:solidFill>
                  <a:srgbClr val="1C2D3A"/>
                </a:solidFill>
                <a:latin typeface="Calibri" pitchFamily="34" charset="0"/>
                <a:cs typeface="Calibri" pitchFamily="34" charset="-120"/>
              </a:rPr>
              <a:t> </a:t>
            </a:r>
            <a:r>
              <a:rPr lang="en-US" sz="1100" dirty="0">
                <a:solidFill>
                  <a:srgbClr val="1C2D3A"/>
                </a:solidFill>
                <a:latin typeface="Calibri" pitchFamily="34" charset="0"/>
                <a:ea typeface="Calibri" pitchFamily="34" charset="-122"/>
                <a:cs typeface="Calibri" pitchFamily="34" charset="-120"/>
              </a:rPr>
              <a:t>(WHO, 2024).</a:t>
            </a:r>
            <a:endParaRPr lang="en-US" sz="1100" dirty="0"/>
          </a:p>
        </p:txBody>
      </p:sp>
      <p:sp>
        <p:nvSpPr>
          <p:cNvPr id="8" name="Shape 6"/>
          <p:cNvSpPr/>
          <p:nvPr/>
        </p:nvSpPr>
        <p:spPr>
          <a:xfrm>
            <a:off x="457200" y="2331720"/>
            <a:ext cx="256032" cy="1143000"/>
          </a:xfrm>
          <a:prstGeom prst="rect">
            <a:avLst/>
          </a:prstGeom>
          <a:solidFill>
            <a:srgbClr val="026B78"/>
          </a:solidFill>
          <a:ln/>
        </p:spPr>
        <p:txBody>
          <a:bodyPr/>
          <a:lstStyle/>
          <a:p>
            <a:endParaRPr lang="en-US"/>
          </a:p>
        </p:txBody>
      </p:sp>
      <p:sp>
        <p:nvSpPr>
          <p:cNvPr id="9" name="Shape 7"/>
          <p:cNvSpPr/>
          <p:nvPr/>
        </p:nvSpPr>
        <p:spPr>
          <a:xfrm>
            <a:off x="749808" y="2331720"/>
            <a:ext cx="8229600" cy="1143000"/>
          </a:xfrm>
          <a:prstGeom prst="rect">
            <a:avLst/>
          </a:prstGeom>
          <a:solidFill>
            <a:srgbClr val="E0F4F7"/>
          </a:solidFill>
          <a:ln/>
        </p:spPr>
        <p:txBody>
          <a:bodyPr/>
          <a:lstStyle/>
          <a:p>
            <a:endParaRPr lang="en-US"/>
          </a:p>
        </p:txBody>
      </p:sp>
      <p:sp>
        <p:nvSpPr>
          <p:cNvPr id="10" name="Text 8"/>
          <p:cNvSpPr txBox="1"/>
          <p:nvPr/>
        </p:nvSpPr>
        <p:spPr>
          <a:xfrm>
            <a:off x="914400" y="2404872"/>
            <a:ext cx="7909560" cy="347472"/>
          </a:xfrm>
          <a:prstGeom prst="rect">
            <a:avLst/>
          </a:prstGeom>
          <a:noFill/>
          <a:ln/>
        </p:spPr>
        <p:txBody>
          <a:bodyPr wrap="square" lIns="0" tIns="0" rIns="0" bIns="0" rtlCol="0" anchor="ctr"/>
          <a:lstStyle/>
          <a:p>
            <a:pPr marL="0" indent="0">
              <a:buNone/>
            </a:pPr>
            <a:r>
              <a:rPr lang="en-US" sz="1400" b="1" dirty="0">
                <a:solidFill>
                  <a:srgbClr val="0D3B45"/>
                </a:solidFill>
                <a:latin typeface="Cambria" pitchFamily="34" charset="0"/>
                <a:ea typeface="Cambria" pitchFamily="34" charset="-122"/>
                <a:cs typeface="Cambria" pitchFamily="34" charset="-120"/>
              </a:rPr>
              <a:t>Wellbeing</a:t>
            </a:r>
            <a:endParaRPr lang="en-US" sz="1400" dirty="0"/>
          </a:p>
        </p:txBody>
      </p:sp>
      <p:sp>
        <p:nvSpPr>
          <p:cNvPr id="11" name="Text 9"/>
          <p:cNvSpPr txBox="1"/>
          <p:nvPr/>
        </p:nvSpPr>
        <p:spPr>
          <a:xfrm>
            <a:off x="914400" y="2788920"/>
            <a:ext cx="7909560" cy="658368"/>
          </a:xfrm>
          <a:prstGeom prst="rect">
            <a:avLst/>
          </a:prstGeom>
          <a:noFill/>
          <a:ln/>
        </p:spPr>
        <p:txBody>
          <a:bodyPr wrap="square" lIns="0" tIns="0" rIns="0" bIns="0" rtlCol="0" anchor="ctr"/>
          <a:lstStyle/>
          <a:p>
            <a:r>
              <a:rPr lang="en-IN" sz="1100" dirty="0">
                <a:latin typeface="Calibri" panose="020F0502020204030204" pitchFamily="34" charset="0"/>
                <a:cs typeface="Calibri" panose="020F0502020204030204" pitchFamily="34" charset="0"/>
              </a:rPr>
              <a:t>Includes both the subjective (life satisfaction, happiness) and objective wellbeing (living conditions, access to services). ONS measures in 10 domains such as health, relationships and environment (ONS, 2023).</a:t>
            </a:r>
            <a:endParaRPr lang="en-US" sz="1100" dirty="0">
              <a:latin typeface="Calibri" panose="020F0502020204030204" pitchFamily="34" charset="0"/>
              <a:cs typeface="Calibri" panose="020F0502020204030204" pitchFamily="34" charset="0"/>
            </a:endParaRPr>
          </a:p>
        </p:txBody>
      </p:sp>
      <p:sp>
        <p:nvSpPr>
          <p:cNvPr id="12" name="Shape 10"/>
          <p:cNvSpPr/>
          <p:nvPr/>
        </p:nvSpPr>
        <p:spPr>
          <a:xfrm>
            <a:off x="457200" y="3703320"/>
            <a:ext cx="256032" cy="1143000"/>
          </a:xfrm>
          <a:prstGeom prst="rect">
            <a:avLst/>
          </a:prstGeom>
          <a:solidFill>
            <a:srgbClr val="024F5A"/>
          </a:solidFill>
          <a:ln/>
        </p:spPr>
        <p:txBody>
          <a:bodyPr/>
          <a:lstStyle/>
          <a:p>
            <a:endParaRPr lang="en-US"/>
          </a:p>
        </p:txBody>
      </p:sp>
      <p:sp>
        <p:nvSpPr>
          <p:cNvPr id="13" name="Shape 11"/>
          <p:cNvSpPr/>
          <p:nvPr/>
        </p:nvSpPr>
        <p:spPr>
          <a:xfrm>
            <a:off x="749808" y="3703320"/>
            <a:ext cx="8229600" cy="1143000"/>
          </a:xfrm>
          <a:prstGeom prst="rect">
            <a:avLst/>
          </a:prstGeom>
          <a:solidFill>
            <a:srgbClr val="E0F4F7"/>
          </a:solidFill>
          <a:ln/>
        </p:spPr>
        <p:txBody>
          <a:bodyPr/>
          <a:lstStyle/>
          <a:p>
            <a:endParaRPr lang="en-US"/>
          </a:p>
        </p:txBody>
      </p:sp>
      <p:sp>
        <p:nvSpPr>
          <p:cNvPr id="14" name="Text 12"/>
          <p:cNvSpPr txBox="1"/>
          <p:nvPr/>
        </p:nvSpPr>
        <p:spPr>
          <a:xfrm>
            <a:off x="914400" y="3776472"/>
            <a:ext cx="7909560" cy="347472"/>
          </a:xfrm>
          <a:prstGeom prst="rect">
            <a:avLst/>
          </a:prstGeom>
          <a:noFill/>
          <a:ln/>
        </p:spPr>
        <p:txBody>
          <a:bodyPr wrap="square" lIns="0" tIns="0" rIns="0" bIns="0" rtlCol="0" anchor="ctr"/>
          <a:lstStyle/>
          <a:p>
            <a:pPr marL="0" indent="0">
              <a:buNone/>
            </a:pPr>
            <a:r>
              <a:rPr lang="en-US" sz="1400" b="1" dirty="0">
                <a:solidFill>
                  <a:srgbClr val="0D3B45"/>
                </a:solidFill>
                <a:latin typeface="Cambria" pitchFamily="34" charset="0"/>
                <a:ea typeface="Cambria" pitchFamily="34" charset="-122"/>
                <a:cs typeface="Cambria" pitchFamily="34" charset="-120"/>
              </a:rPr>
              <a:t>Sustainable Development</a:t>
            </a:r>
            <a:endParaRPr lang="en-US" sz="1400" dirty="0"/>
          </a:p>
        </p:txBody>
      </p:sp>
      <p:sp>
        <p:nvSpPr>
          <p:cNvPr id="15" name="Text 13"/>
          <p:cNvSpPr txBox="1"/>
          <p:nvPr/>
        </p:nvSpPr>
        <p:spPr>
          <a:xfrm>
            <a:off x="914400" y="4160520"/>
            <a:ext cx="7909560" cy="658368"/>
          </a:xfrm>
          <a:prstGeom prst="rect">
            <a:avLst/>
          </a:prstGeom>
          <a:noFill/>
          <a:ln/>
        </p:spPr>
        <p:txBody>
          <a:bodyPr wrap="square" lIns="0" tIns="0" rIns="0" bIns="0" rtlCol="0" anchor="ctr"/>
          <a:lstStyle/>
          <a:p>
            <a:r>
              <a:rPr lang="en-US" sz="1100" dirty="0">
                <a:solidFill>
                  <a:srgbClr val="1C2D3A"/>
                </a:solidFill>
                <a:latin typeface="Calibri" panose="020F0502020204030204" pitchFamily="34" charset="0"/>
                <a:ea typeface="Calibri" pitchFamily="34" charset="-122"/>
                <a:cs typeface="Calibri" panose="020F0502020204030204" pitchFamily="34" charset="0"/>
              </a:rPr>
              <a:t>"Development that meets the needs of the present without compromising the ability of future generations to meet their own needs." </a:t>
            </a:r>
            <a:r>
              <a:rPr lang="en-IN" sz="1100" dirty="0">
                <a:latin typeface="Calibri" panose="020F0502020204030204" pitchFamily="34" charset="0"/>
                <a:cs typeface="Calibri" panose="020F0502020204030204" pitchFamily="34" charset="0"/>
              </a:rPr>
              <a:t>At the core of the 2030 Agenda of UN and through the WHO Health in All Policies framework, embedded in health policy (Green et al., 2021).</a:t>
            </a:r>
            <a:endParaRPr lang="en-US" sz="1100" dirty="0">
              <a:latin typeface="Calibri" panose="020F0502020204030204" pitchFamily="34" charset="0"/>
              <a:cs typeface="Calibri" panose="020F0502020204030204" pitchFamily="34" charset="0"/>
            </a:endParaRPr>
          </a:p>
        </p:txBody>
      </p:sp>
      <p:sp>
        <p:nvSpPr>
          <p:cNvPr id="16" name="Text 14"/>
          <p:cNvSpPr txBox="1"/>
          <p:nvPr/>
        </p:nvSpPr>
        <p:spPr>
          <a:xfrm>
            <a:off x="8321040" y="4846320"/>
            <a:ext cx="731520" cy="201168"/>
          </a:xfrm>
          <a:prstGeom prst="rect">
            <a:avLst/>
          </a:prstGeom>
          <a:noFill/>
          <a:ln/>
        </p:spPr>
        <p:txBody>
          <a:bodyPr wrap="square" lIns="0" tIns="0" rIns="0" bIns="0" rtlCol="0" anchor="ctr"/>
          <a:lstStyle/>
          <a:p>
            <a:pPr marL="0" indent="0" algn="r">
              <a:buNone/>
            </a:pPr>
            <a:r>
              <a:rPr lang="en-US" sz="900" dirty="0">
                <a:solidFill>
                  <a:srgbClr val="607D8B"/>
                </a:solidFill>
                <a:latin typeface="Calibri" pitchFamily="34" charset="0"/>
                <a:ea typeface="Calibri" pitchFamily="34" charset="-122"/>
                <a:cs typeface="Calibri" pitchFamily="34" charset="-120"/>
              </a:rPr>
              <a:t>Slide 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457200" y="292608"/>
            <a:ext cx="8229600" cy="502920"/>
          </a:xfrm>
          <a:prstGeom prst="rect">
            <a:avLst/>
          </a:prstGeom>
          <a:noFill/>
          <a:ln/>
        </p:spPr>
        <p:txBody>
          <a:bodyPr wrap="square" lIns="0" tIns="0" rIns="0" bIns="0" rtlCol="0" anchor="ctr"/>
          <a:lstStyle/>
          <a:p>
            <a:pPr marL="0" indent="0" algn="l">
              <a:buNone/>
            </a:pPr>
            <a:r>
              <a:rPr lang="en-US" sz="2600" b="1" dirty="0">
                <a:solidFill>
                  <a:srgbClr val="0D3B45"/>
                </a:solidFill>
                <a:latin typeface="Cambria" pitchFamily="34" charset="0"/>
                <a:ea typeface="Cambria" pitchFamily="34" charset="-122"/>
                <a:cs typeface="Cambria" pitchFamily="34" charset="-120"/>
              </a:rPr>
              <a:t>Theoretical Models of Health</a:t>
            </a:r>
            <a:endParaRPr lang="en-US" sz="2600" dirty="0"/>
          </a:p>
        </p:txBody>
      </p:sp>
      <p:sp>
        <p:nvSpPr>
          <p:cNvPr id="3" name="Shape 1"/>
          <p:cNvSpPr/>
          <p:nvPr/>
        </p:nvSpPr>
        <p:spPr>
          <a:xfrm>
            <a:off x="457200" y="822960"/>
            <a:ext cx="8229600" cy="36576"/>
          </a:xfrm>
          <a:prstGeom prst="rect">
            <a:avLst/>
          </a:prstGeom>
          <a:solidFill>
            <a:srgbClr val="028090"/>
          </a:solidFill>
          <a:ln/>
        </p:spPr>
        <p:txBody>
          <a:bodyPr/>
          <a:lstStyle/>
          <a:p>
            <a:endParaRPr lang="en-US"/>
          </a:p>
        </p:txBody>
      </p:sp>
      <p:sp>
        <p:nvSpPr>
          <p:cNvPr id="4" name="Shape 2"/>
          <p:cNvSpPr/>
          <p:nvPr/>
        </p:nvSpPr>
        <p:spPr>
          <a:xfrm>
            <a:off x="457200" y="960120"/>
            <a:ext cx="2651760" cy="548640"/>
          </a:xfrm>
          <a:prstGeom prst="rect">
            <a:avLst/>
          </a:prstGeom>
          <a:solidFill>
            <a:srgbClr val="028090"/>
          </a:solidFill>
          <a:ln/>
        </p:spPr>
        <p:txBody>
          <a:bodyPr/>
          <a:lstStyle/>
          <a:p>
            <a:endParaRPr lang="en-US"/>
          </a:p>
        </p:txBody>
      </p:sp>
      <p:sp>
        <p:nvSpPr>
          <p:cNvPr id="5" name="Text 3"/>
          <p:cNvSpPr txBox="1"/>
          <p:nvPr/>
        </p:nvSpPr>
        <p:spPr>
          <a:xfrm>
            <a:off x="502920" y="987552"/>
            <a:ext cx="2560320" cy="493776"/>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Biomedical Model</a:t>
            </a:r>
            <a:endParaRPr lang="en-US" sz="1150" dirty="0"/>
          </a:p>
        </p:txBody>
      </p:sp>
      <p:sp>
        <p:nvSpPr>
          <p:cNvPr id="6" name="Shape 4"/>
          <p:cNvSpPr/>
          <p:nvPr/>
        </p:nvSpPr>
        <p:spPr>
          <a:xfrm>
            <a:off x="457200" y="1536192"/>
            <a:ext cx="2651760" cy="347472"/>
          </a:xfrm>
          <a:prstGeom prst="rect">
            <a:avLst/>
          </a:prstGeom>
          <a:solidFill>
            <a:srgbClr val="E0F4F7"/>
          </a:solidFill>
          <a:ln/>
        </p:spPr>
        <p:txBody>
          <a:bodyPr/>
          <a:lstStyle/>
          <a:p>
            <a:endParaRPr lang="en-US"/>
          </a:p>
        </p:txBody>
      </p:sp>
      <p:sp>
        <p:nvSpPr>
          <p:cNvPr id="7" name="Text 5"/>
          <p:cNvSpPr txBox="1"/>
          <p:nvPr/>
        </p:nvSpPr>
        <p:spPr>
          <a:xfrm>
            <a:off x="530352" y="1554480"/>
            <a:ext cx="2505456" cy="310896"/>
          </a:xfrm>
          <a:prstGeom prst="rect">
            <a:avLst/>
          </a:prstGeom>
          <a:noFill/>
          <a:ln/>
        </p:spPr>
        <p:txBody>
          <a:bodyPr wrap="square" lIns="0" tIns="0" rIns="0" bIns="0" rtlCol="0" anchor="ctr"/>
          <a:lstStyle/>
          <a:p>
            <a:pPr marL="0" indent="0">
              <a:buNone/>
            </a:pPr>
            <a:r>
              <a:rPr lang="en-US" sz="1000" i="1" dirty="0">
                <a:solidFill>
                  <a:srgbClr val="0D3B45"/>
                </a:solidFill>
                <a:latin typeface="Calibri" pitchFamily="34" charset="0"/>
                <a:ea typeface="Calibri" pitchFamily="34" charset="-122"/>
                <a:cs typeface="Calibri" pitchFamily="34" charset="-120"/>
              </a:rPr>
              <a:t>Focus: Disease and biology only</a:t>
            </a:r>
            <a:endParaRPr lang="en-US" sz="1000" dirty="0"/>
          </a:p>
        </p:txBody>
      </p:sp>
      <p:sp>
        <p:nvSpPr>
          <p:cNvPr id="8" name="Text 6"/>
          <p:cNvSpPr txBox="1"/>
          <p:nvPr/>
        </p:nvSpPr>
        <p:spPr>
          <a:xfrm>
            <a:off x="530352" y="1938528"/>
            <a:ext cx="2505456" cy="274320"/>
          </a:xfrm>
          <a:prstGeom prst="rect">
            <a:avLst/>
          </a:prstGeom>
          <a:noFill/>
          <a:ln/>
        </p:spPr>
        <p:txBody>
          <a:bodyPr wrap="square" lIns="0" tIns="0" rIns="0" bIns="0" rtlCol="0" anchor="ctr"/>
          <a:lstStyle/>
          <a:p>
            <a:pPr marL="0" indent="0">
              <a:buNone/>
            </a:pPr>
            <a:r>
              <a:rPr lang="en-US" sz="1050" b="1" dirty="0">
                <a:solidFill>
                  <a:srgbClr val="028060"/>
                </a:solidFill>
                <a:latin typeface="Calibri" pitchFamily="34" charset="0"/>
                <a:ea typeface="Calibri" pitchFamily="34" charset="-122"/>
                <a:cs typeface="Calibri" pitchFamily="34" charset="-120"/>
              </a:rPr>
              <a:t>Strengths</a:t>
            </a:r>
            <a:endParaRPr lang="en-US" sz="1050" dirty="0"/>
          </a:p>
        </p:txBody>
      </p:sp>
      <p:sp>
        <p:nvSpPr>
          <p:cNvPr id="9" name="Text 7"/>
          <p:cNvSpPr txBox="1"/>
          <p:nvPr/>
        </p:nvSpPr>
        <p:spPr>
          <a:xfrm>
            <a:off x="530352" y="221284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Scientific rigour</a:t>
            </a:r>
            <a:endParaRPr lang="en-US" sz="950" dirty="0"/>
          </a:p>
        </p:txBody>
      </p:sp>
      <p:sp>
        <p:nvSpPr>
          <p:cNvPr id="10" name="Text 8"/>
          <p:cNvSpPr txBox="1"/>
          <p:nvPr/>
        </p:nvSpPr>
        <p:spPr>
          <a:xfrm>
            <a:off x="530352" y="248716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Effective for acute illness</a:t>
            </a:r>
            <a:endParaRPr lang="en-US" sz="950" dirty="0"/>
          </a:p>
        </p:txBody>
      </p:sp>
      <p:sp>
        <p:nvSpPr>
          <p:cNvPr id="11" name="Text 9"/>
          <p:cNvSpPr txBox="1"/>
          <p:nvPr/>
        </p:nvSpPr>
        <p:spPr>
          <a:xfrm>
            <a:off x="530352" y="276148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Evidence-based treatments</a:t>
            </a:r>
            <a:endParaRPr lang="en-US" sz="950" dirty="0"/>
          </a:p>
        </p:txBody>
      </p:sp>
      <p:sp>
        <p:nvSpPr>
          <p:cNvPr id="12" name="Text 10"/>
          <p:cNvSpPr txBox="1"/>
          <p:nvPr/>
        </p:nvSpPr>
        <p:spPr>
          <a:xfrm>
            <a:off x="530352" y="3081528"/>
            <a:ext cx="2505456" cy="274320"/>
          </a:xfrm>
          <a:prstGeom prst="rect">
            <a:avLst/>
          </a:prstGeom>
          <a:noFill/>
          <a:ln/>
        </p:spPr>
        <p:txBody>
          <a:bodyPr wrap="square" lIns="0" tIns="0" rIns="0" bIns="0" rtlCol="0" anchor="ctr"/>
          <a:lstStyle/>
          <a:p>
            <a:pPr marL="0" indent="0">
              <a:buNone/>
            </a:pPr>
            <a:r>
              <a:rPr lang="en-US" sz="1050" b="1" dirty="0">
                <a:solidFill>
                  <a:srgbClr val="8B2323"/>
                </a:solidFill>
                <a:latin typeface="Calibri" pitchFamily="34" charset="0"/>
                <a:ea typeface="Calibri" pitchFamily="34" charset="-122"/>
                <a:cs typeface="Calibri" pitchFamily="34" charset="-120"/>
              </a:rPr>
              <a:t>Weaknesses</a:t>
            </a:r>
            <a:endParaRPr lang="en-US" sz="1050" dirty="0"/>
          </a:p>
        </p:txBody>
      </p:sp>
      <p:sp>
        <p:nvSpPr>
          <p:cNvPr id="13" name="Text 11"/>
          <p:cNvSpPr txBox="1"/>
          <p:nvPr/>
        </p:nvSpPr>
        <p:spPr>
          <a:xfrm>
            <a:off x="530352" y="335584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Neglects psychosocial factors</a:t>
            </a:r>
            <a:endParaRPr lang="en-US" sz="950" dirty="0"/>
          </a:p>
        </p:txBody>
      </p:sp>
      <p:sp>
        <p:nvSpPr>
          <p:cNvPr id="14" name="Text 12"/>
          <p:cNvSpPr txBox="1"/>
          <p:nvPr/>
        </p:nvSpPr>
        <p:spPr>
          <a:xfrm>
            <a:off x="530352" y="363016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Reductionist approach</a:t>
            </a:r>
            <a:endParaRPr lang="en-US" sz="950" dirty="0"/>
          </a:p>
        </p:txBody>
      </p:sp>
      <p:sp>
        <p:nvSpPr>
          <p:cNvPr id="15" name="Text 13"/>
          <p:cNvSpPr txBox="1"/>
          <p:nvPr/>
        </p:nvSpPr>
        <p:spPr>
          <a:xfrm>
            <a:off x="530352" y="390448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Passive patient role</a:t>
            </a:r>
            <a:endParaRPr lang="en-US" sz="950" dirty="0"/>
          </a:p>
        </p:txBody>
      </p:sp>
      <p:sp>
        <p:nvSpPr>
          <p:cNvPr id="16" name="Shape 14"/>
          <p:cNvSpPr/>
          <p:nvPr/>
        </p:nvSpPr>
        <p:spPr>
          <a:xfrm>
            <a:off x="3337560" y="960120"/>
            <a:ext cx="2651760" cy="548640"/>
          </a:xfrm>
          <a:prstGeom prst="rect">
            <a:avLst/>
          </a:prstGeom>
          <a:solidFill>
            <a:srgbClr val="026B78"/>
          </a:solidFill>
          <a:ln/>
        </p:spPr>
        <p:txBody>
          <a:bodyPr/>
          <a:lstStyle/>
          <a:p>
            <a:endParaRPr lang="en-US"/>
          </a:p>
        </p:txBody>
      </p:sp>
      <p:sp>
        <p:nvSpPr>
          <p:cNvPr id="17" name="Text 15"/>
          <p:cNvSpPr txBox="1"/>
          <p:nvPr/>
        </p:nvSpPr>
        <p:spPr>
          <a:xfrm>
            <a:off x="3383280" y="987552"/>
            <a:ext cx="2560320" cy="493776"/>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Biopsychosocial Model</a:t>
            </a:r>
            <a:endParaRPr lang="en-US" sz="1150" dirty="0"/>
          </a:p>
        </p:txBody>
      </p:sp>
      <p:sp>
        <p:nvSpPr>
          <p:cNvPr id="18" name="Shape 16"/>
          <p:cNvSpPr/>
          <p:nvPr/>
        </p:nvSpPr>
        <p:spPr>
          <a:xfrm>
            <a:off x="3337560" y="1536192"/>
            <a:ext cx="2651760" cy="347472"/>
          </a:xfrm>
          <a:prstGeom prst="rect">
            <a:avLst/>
          </a:prstGeom>
          <a:solidFill>
            <a:srgbClr val="E0F4F7"/>
          </a:solidFill>
          <a:ln/>
        </p:spPr>
        <p:txBody>
          <a:bodyPr/>
          <a:lstStyle/>
          <a:p>
            <a:endParaRPr lang="en-US"/>
          </a:p>
        </p:txBody>
      </p:sp>
      <p:sp>
        <p:nvSpPr>
          <p:cNvPr id="19" name="Text 17"/>
          <p:cNvSpPr txBox="1"/>
          <p:nvPr/>
        </p:nvSpPr>
        <p:spPr>
          <a:xfrm>
            <a:off x="3410712" y="1554480"/>
            <a:ext cx="2505456" cy="310896"/>
          </a:xfrm>
          <a:prstGeom prst="rect">
            <a:avLst/>
          </a:prstGeom>
          <a:noFill/>
          <a:ln/>
        </p:spPr>
        <p:txBody>
          <a:bodyPr wrap="square" lIns="0" tIns="0" rIns="0" bIns="0" rtlCol="0" anchor="ctr"/>
          <a:lstStyle/>
          <a:p>
            <a:pPr marL="0" indent="0">
              <a:buNone/>
            </a:pPr>
            <a:r>
              <a:rPr lang="en-US" sz="1000" i="1" dirty="0">
                <a:solidFill>
                  <a:srgbClr val="0D3B45"/>
                </a:solidFill>
                <a:latin typeface="Calibri" pitchFamily="34" charset="0"/>
                <a:ea typeface="Calibri" pitchFamily="34" charset="-122"/>
                <a:cs typeface="Calibri" pitchFamily="34" charset="-120"/>
              </a:rPr>
              <a:t>Focus: Biological + Psychological + Social</a:t>
            </a:r>
            <a:endParaRPr lang="en-US" sz="1000" dirty="0"/>
          </a:p>
        </p:txBody>
      </p:sp>
      <p:sp>
        <p:nvSpPr>
          <p:cNvPr id="20" name="Text 18"/>
          <p:cNvSpPr txBox="1"/>
          <p:nvPr/>
        </p:nvSpPr>
        <p:spPr>
          <a:xfrm>
            <a:off x="3410712" y="1938528"/>
            <a:ext cx="2505456" cy="274320"/>
          </a:xfrm>
          <a:prstGeom prst="rect">
            <a:avLst/>
          </a:prstGeom>
          <a:noFill/>
          <a:ln/>
        </p:spPr>
        <p:txBody>
          <a:bodyPr wrap="square" lIns="0" tIns="0" rIns="0" bIns="0" rtlCol="0" anchor="ctr"/>
          <a:lstStyle/>
          <a:p>
            <a:pPr marL="0" indent="0">
              <a:buNone/>
            </a:pPr>
            <a:r>
              <a:rPr lang="en-US" sz="1050" b="1" dirty="0">
                <a:solidFill>
                  <a:srgbClr val="028060"/>
                </a:solidFill>
                <a:latin typeface="Calibri" pitchFamily="34" charset="0"/>
                <a:ea typeface="Calibri" pitchFamily="34" charset="-122"/>
                <a:cs typeface="Calibri" pitchFamily="34" charset="-120"/>
              </a:rPr>
              <a:t>Strengths</a:t>
            </a:r>
            <a:endParaRPr lang="en-US" sz="1050" dirty="0"/>
          </a:p>
        </p:txBody>
      </p:sp>
      <p:sp>
        <p:nvSpPr>
          <p:cNvPr id="21" name="Text 19"/>
          <p:cNvSpPr txBox="1"/>
          <p:nvPr/>
        </p:nvSpPr>
        <p:spPr>
          <a:xfrm>
            <a:off x="3410712" y="221284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Holistic patient care</a:t>
            </a:r>
            <a:endParaRPr lang="en-US" sz="950" dirty="0"/>
          </a:p>
        </p:txBody>
      </p:sp>
      <p:sp>
        <p:nvSpPr>
          <p:cNvPr id="22" name="Text 20"/>
          <p:cNvSpPr txBox="1"/>
          <p:nvPr/>
        </p:nvSpPr>
        <p:spPr>
          <a:xfrm>
            <a:off x="3410712" y="248716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Integrates mental health</a:t>
            </a:r>
            <a:endParaRPr lang="en-US" sz="950" dirty="0"/>
          </a:p>
        </p:txBody>
      </p:sp>
      <p:sp>
        <p:nvSpPr>
          <p:cNvPr id="23" name="Text 21"/>
          <p:cNvSpPr txBox="1"/>
          <p:nvPr/>
        </p:nvSpPr>
        <p:spPr>
          <a:xfrm>
            <a:off x="3410712" y="276148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Informs service design (Doom, 2020)</a:t>
            </a:r>
            <a:endParaRPr lang="en-US" sz="950" dirty="0"/>
          </a:p>
        </p:txBody>
      </p:sp>
      <p:sp>
        <p:nvSpPr>
          <p:cNvPr id="24" name="Text 22"/>
          <p:cNvSpPr txBox="1"/>
          <p:nvPr/>
        </p:nvSpPr>
        <p:spPr>
          <a:xfrm>
            <a:off x="3410712" y="3081528"/>
            <a:ext cx="2505456" cy="274320"/>
          </a:xfrm>
          <a:prstGeom prst="rect">
            <a:avLst/>
          </a:prstGeom>
          <a:noFill/>
          <a:ln/>
        </p:spPr>
        <p:txBody>
          <a:bodyPr wrap="square" lIns="0" tIns="0" rIns="0" bIns="0" rtlCol="0" anchor="ctr"/>
          <a:lstStyle/>
          <a:p>
            <a:pPr marL="0" indent="0">
              <a:buNone/>
            </a:pPr>
            <a:r>
              <a:rPr lang="en-US" sz="1050" b="1" dirty="0">
                <a:solidFill>
                  <a:srgbClr val="8B2323"/>
                </a:solidFill>
                <a:latin typeface="Calibri" pitchFamily="34" charset="0"/>
                <a:ea typeface="Calibri" pitchFamily="34" charset="-122"/>
                <a:cs typeface="Calibri" pitchFamily="34" charset="-120"/>
              </a:rPr>
              <a:t>Weaknesses</a:t>
            </a:r>
            <a:endParaRPr lang="en-US" sz="1050" dirty="0"/>
          </a:p>
        </p:txBody>
      </p:sp>
      <p:sp>
        <p:nvSpPr>
          <p:cNvPr id="25" name="Text 23"/>
          <p:cNvSpPr txBox="1"/>
          <p:nvPr/>
        </p:nvSpPr>
        <p:spPr>
          <a:xfrm>
            <a:off x="3410712" y="335584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Complex to implement</a:t>
            </a:r>
            <a:endParaRPr lang="en-US" sz="950" dirty="0"/>
          </a:p>
        </p:txBody>
      </p:sp>
      <p:sp>
        <p:nvSpPr>
          <p:cNvPr id="26" name="Text 24"/>
          <p:cNvSpPr txBox="1"/>
          <p:nvPr/>
        </p:nvSpPr>
        <p:spPr>
          <a:xfrm>
            <a:off x="3410712" y="363016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Training intensive</a:t>
            </a:r>
            <a:endParaRPr lang="en-US" sz="950" dirty="0"/>
          </a:p>
        </p:txBody>
      </p:sp>
      <p:sp>
        <p:nvSpPr>
          <p:cNvPr id="27" name="Text 25"/>
          <p:cNvSpPr txBox="1"/>
          <p:nvPr/>
        </p:nvSpPr>
        <p:spPr>
          <a:xfrm>
            <a:off x="3410712" y="390448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Barriers in modern healthcare (Seyed Alitabar, 2025)</a:t>
            </a:r>
            <a:endParaRPr lang="en-US" sz="950" dirty="0"/>
          </a:p>
        </p:txBody>
      </p:sp>
      <p:sp>
        <p:nvSpPr>
          <p:cNvPr id="28" name="Shape 26"/>
          <p:cNvSpPr/>
          <p:nvPr/>
        </p:nvSpPr>
        <p:spPr>
          <a:xfrm>
            <a:off x="6217920" y="960120"/>
            <a:ext cx="2651760" cy="548640"/>
          </a:xfrm>
          <a:prstGeom prst="rect">
            <a:avLst/>
          </a:prstGeom>
          <a:solidFill>
            <a:srgbClr val="024F5A"/>
          </a:solidFill>
          <a:ln/>
        </p:spPr>
        <p:txBody>
          <a:bodyPr/>
          <a:lstStyle/>
          <a:p>
            <a:endParaRPr lang="en-US"/>
          </a:p>
        </p:txBody>
      </p:sp>
      <p:sp>
        <p:nvSpPr>
          <p:cNvPr id="29" name="Text 27"/>
          <p:cNvSpPr txBox="1"/>
          <p:nvPr/>
        </p:nvSpPr>
        <p:spPr>
          <a:xfrm>
            <a:off x="6263640" y="987552"/>
            <a:ext cx="2560320" cy="493776"/>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Holistic / Social Model</a:t>
            </a:r>
            <a:endParaRPr lang="en-US" sz="1150" dirty="0"/>
          </a:p>
        </p:txBody>
      </p:sp>
      <p:sp>
        <p:nvSpPr>
          <p:cNvPr id="30" name="Shape 28"/>
          <p:cNvSpPr/>
          <p:nvPr/>
        </p:nvSpPr>
        <p:spPr>
          <a:xfrm>
            <a:off x="6217920" y="1536192"/>
            <a:ext cx="2651760" cy="347472"/>
          </a:xfrm>
          <a:prstGeom prst="rect">
            <a:avLst/>
          </a:prstGeom>
          <a:solidFill>
            <a:srgbClr val="E0F4F7"/>
          </a:solidFill>
          <a:ln/>
        </p:spPr>
        <p:txBody>
          <a:bodyPr/>
          <a:lstStyle/>
          <a:p>
            <a:endParaRPr lang="en-US"/>
          </a:p>
        </p:txBody>
      </p:sp>
      <p:sp>
        <p:nvSpPr>
          <p:cNvPr id="31" name="Text 29"/>
          <p:cNvSpPr txBox="1"/>
          <p:nvPr/>
        </p:nvSpPr>
        <p:spPr>
          <a:xfrm>
            <a:off x="6291072" y="1554480"/>
            <a:ext cx="2505456" cy="310896"/>
          </a:xfrm>
          <a:prstGeom prst="rect">
            <a:avLst/>
          </a:prstGeom>
          <a:noFill/>
          <a:ln/>
        </p:spPr>
        <p:txBody>
          <a:bodyPr wrap="square" lIns="0" tIns="0" rIns="0" bIns="0" rtlCol="0" anchor="ctr"/>
          <a:lstStyle/>
          <a:p>
            <a:pPr marL="0" indent="0">
              <a:buNone/>
            </a:pPr>
            <a:r>
              <a:rPr lang="en-US" sz="1000" i="1" dirty="0">
                <a:solidFill>
                  <a:srgbClr val="0D3B45"/>
                </a:solidFill>
                <a:latin typeface="Calibri" pitchFamily="34" charset="0"/>
                <a:ea typeface="Calibri" pitchFamily="34" charset="-122"/>
                <a:cs typeface="Calibri" pitchFamily="34" charset="-120"/>
              </a:rPr>
              <a:t>Focus: Wider social determinants</a:t>
            </a:r>
            <a:endParaRPr lang="en-US" sz="1000" dirty="0"/>
          </a:p>
        </p:txBody>
      </p:sp>
      <p:sp>
        <p:nvSpPr>
          <p:cNvPr id="32" name="Text 30"/>
          <p:cNvSpPr txBox="1"/>
          <p:nvPr/>
        </p:nvSpPr>
        <p:spPr>
          <a:xfrm>
            <a:off x="6291072" y="1938528"/>
            <a:ext cx="2505456" cy="274320"/>
          </a:xfrm>
          <a:prstGeom prst="rect">
            <a:avLst/>
          </a:prstGeom>
          <a:noFill/>
          <a:ln/>
        </p:spPr>
        <p:txBody>
          <a:bodyPr wrap="square" lIns="0" tIns="0" rIns="0" bIns="0" rtlCol="0" anchor="ctr"/>
          <a:lstStyle/>
          <a:p>
            <a:pPr marL="0" indent="0">
              <a:buNone/>
            </a:pPr>
            <a:r>
              <a:rPr lang="en-US" sz="1050" b="1" dirty="0">
                <a:solidFill>
                  <a:srgbClr val="028060"/>
                </a:solidFill>
                <a:latin typeface="Calibri" pitchFamily="34" charset="0"/>
                <a:ea typeface="Calibri" pitchFamily="34" charset="-122"/>
                <a:cs typeface="Calibri" pitchFamily="34" charset="-120"/>
              </a:rPr>
              <a:t>Strengths</a:t>
            </a:r>
            <a:endParaRPr lang="en-US" sz="1050" dirty="0"/>
          </a:p>
        </p:txBody>
      </p:sp>
      <p:sp>
        <p:nvSpPr>
          <p:cNvPr id="33" name="Text 31"/>
          <p:cNvSpPr txBox="1"/>
          <p:nvPr/>
        </p:nvSpPr>
        <p:spPr>
          <a:xfrm>
            <a:off x="6291072" y="221284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Addresses root causes</a:t>
            </a:r>
            <a:endParaRPr lang="en-US" sz="950" dirty="0"/>
          </a:p>
        </p:txBody>
      </p:sp>
      <p:sp>
        <p:nvSpPr>
          <p:cNvPr id="34" name="Text 32"/>
          <p:cNvSpPr txBox="1"/>
          <p:nvPr/>
        </p:nvSpPr>
        <p:spPr>
          <a:xfrm>
            <a:off x="6291072" y="248716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Community-centred</a:t>
            </a:r>
            <a:endParaRPr lang="en-US" sz="950" dirty="0"/>
          </a:p>
        </p:txBody>
      </p:sp>
      <p:sp>
        <p:nvSpPr>
          <p:cNvPr id="35" name="Text 33"/>
          <p:cNvSpPr txBox="1"/>
          <p:nvPr/>
        </p:nvSpPr>
        <p:spPr>
          <a:xfrm>
            <a:off x="6291072" y="276148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Promotes prevention</a:t>
            </a:r>
            <a:endParaRPr lang="en-US" sz="950" dirty="0"/>
          </a:p>
        </p:txBody>
      </p:sp>
      <p:sp>
        <p:nvSpPr>
          <p:cNvPr id="36" name="Text 34"/>
          <p:cNvSpPr txBox="1"/>
          <p:nvPr/>
        </p:nvSpPr>
        <p:spPr>
          <a:xfrm>
            <a:off x="6291072" y="3081528"/>
            <a:ext cx="2505456" cy="274320"/>
          </a:xfrm>
          <a:prstGeom prst="rect">
            <a:avLst/>
          </a:prstGeom>
          <a:noFill/>
          <a:ln/>
        </p:spPr>
        <p:txBody>
          <a:bodyPr wrap="square" lIns="0" tIns="0" rIns="0" bIns="0" rtlCol="0" anchor="ctr"/>
          <a:lstStyle/>
          <a:p>
            <a:pPr marL="0" indent="0">
              <a:buNone/>
            </a:pPr>
            <a:r>
              <a:rPr lang="en-US" sz="1050" b="1" dirty="0">
                <a:solidFill>
                  <a:srgbClr val="8B2323"/>
                </a:solidFill>
                <a:latin typeface="Calibri" pitchFamily="34" charset="0"/>
                <a:ea typeface="Calibri" pitchFamily="34" charset="-122"/>
                <a:cs typeface="Calibri" pitchFamily="34" charset="-120"/>
              </a:rPr>
              <a:t>Weaknesses</a:t>
            </a:r>
            <a:endParaRPr lang="en-US" sz="1050" dirty="0"/>
          </a:p>
        </p:txBody>
      </p:sp>
      <p:sp>
        <p:nvSpPr>
          <p:cNvPr id="37" name="Text 35"/>
          <p:cNvSpPr txBox="1"/>
          <p:nvPr/>
        </p:nvSpPr>
        <p:spPr>
          <a:xfrm>
            <a:off x="6291072" y="335584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Less clinical focus</a:t>
            </a:r>
            <a:endParaRPr lang="en-US" sz="950" dirty="0"/>
          </a:p>
        </p:txBody>
      </p:sp>
      <p:sp>
        <p:nvSpPr>
          <p:cNvPr id="38" name="Text 36"/>
          <p:cNvSpPr txBox="1"/>
          <p:nvPr/>
        </p:nvSpPr>
        <p:spPr>
          <a:xfrm>
            <a:off x="6291072" y="363016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Difficult to measure</a:t>
            </a:r>
            <a:endParaRPr lang="en-US" sz="950" dirty="0"/>
          </a:p>
        </p:txBody>
      </p:sp>
      <p:sp>
        <p:nvSpPr>
          <p:cNvPr id="39" name="Text 37"/>
          <p:cNvSpPr txBox="1"/>
          <p:nvPr/>
        </p:nvSpPr>
        <p:spPr>
          <a:xfrm>
            <a:off x="6291072" y="3904488"/>
            <a:ext cx="2505456" cy="256032"/>
          </a:xfrm>
          <a:prstGeom prst="rect">
            <a:avLst/>
          </a:prstGeom>
          <a:noFill/>
          <a:ln/>
        </p:spPr>
        <p:txBody>
          <a:bodyPr wrap="square" lIns="0" tIns="0" rIns="0" bIns="0" rtlCol="0" anchor="ctr"/>
          <a:lstStyle/>
          <a:p>
            <a:pPr marL="0" indent="0">
              <a:buNone/>
            </a:pPr>
            <a:r>
              <a:rPr lang="en-US" sz="950" dirty="0">
                <a:solidFill>
                  <a:srgbClr val="1C2D3A"/>
                </a:solidFill>
                <a:latin typeface="Calibri" pitchFamily="34" charset="0"/>
                <a:ea typeface="Calibri" pitchFamily="34" charset="-122"/>
                <a:cs typeface="Calibri" pitchFamily="34" charset="-120"/>
              </a:rPr>
              <a:t>- Requires multi-sector action</a:t>
            </a:r>
            <a:endParaRPr lang="en-US" sz="950" dirty="0"/>
          </a:p>
        </p:txBody>
      </p:sp>
      <p:sp>
        <p:nvSpPr>
          <p:cNvPr id="40" name="Text 38"/>
          <p:cNvSpPr txBox="1"/>
          <p:nvPr/>
        </p:nvSpPr>
        <p:spPr>
          <a:xfrm>
            <a:off x="8321040" y="4846320"/>
            <a:ext cx="731520" cy="201168"/>
          </a:xfrm>
          <a:prstGeom prst="rect">
            <a:avLst/>
          </a:prstGeom>
          <a:noFill/>
          <a:ln/>
        </p:spPr>
        <p:txBody>
          <a:bodyPr wrap="square" lIns="0" tIns="0" rIns="0" bIns="0" rtlCol="0" anchor="ctr"/>
          <a:lstStyle/>
          <a:p>
            <a:pPr marL="0" indent="0" algn="r">
              <a:buNone/>
            </a:pPr>
            <a:r>
              <a:rPr lang="en-US" sz="900" dirty="0">
                <a:solidFill>
                  <a:srgbClr val="607D8B"/>
                </a:solidFill>
                <a:latin typeface="Calibri" pitchFamily="34" charset="0"/>
                <a:ea typeface="Calibri" pitchFamily="34" charset="-122"/>
                <a:cs typeface="Calibri" pitchFamily="34" charset="-120"/>
              </a:rPr>
              <a:t>Slide 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457200" y="292608"/>
            <a:ext cx="8229600" cy="502920"/>
          </a:xfrm>
          <a:prstGeom prst="rect">
            <a:avLst/>
          </a:prstGeom>
          <a:noFill/>
          <a:ln/>
        </p:spPr>
        <p:txBody>
          <a:bodyPr wrap="square" lIns="0" tIns="0" rIns="0" bIns="0" rtlCol="0" anchor="ctr"/>
          <a:lstStyle/>
          <a:p>
            <a:pPr marL="0" indent="0" algn="l">
              <a:buNone/>
            </a:pPr>
            <a:r>
              <a:rPr lang="en-US" sz="2600" b="1" dirty="0">
                <a:solidFill>
                  <a:srgbClr val="0D3B45"/>
                </a:solidFill>
                <a:latin typeface="Cambria" pitchFamily="34" charset="0"/>
                <a:ea typeface="Cambria" pitchFamily="34" charset="-122"/>
                <a:cs typeface="Cambria" pitchFamily="34" charset="-120"/>
              </a:rPr>
              <a:t>Sustainable Development Goals: SDG 3</a:t>
            </a:r>
            <a:endParaRPr lang="en-US" sz="2600" dirty="0"/>
          </a:p>
        </p:txBody>
      </p:sp>
      <p:sp>
        <p:nvSpPr>
          <p:cNvPr id="3" name="Shape 1"/>
          <p:cNvSpPr/>
          <p:nvPr/>
        </p:nvSpPr>
        <p:spPr>
          <a:xfrm>
            <a:off x="457200" y="822960"/>
            <a:ext cx="8229600" cy="36576"/>
          </a:xfrm>
          <a:prstGeom prst="rect">
            <a:avLst/>
          </a:prstGeom>
          <a:solidFill>
            <a:srgbClr val="028090"/>
          </a:solidFill>
          <a:ln/>
        </p:spPr>
        <p:txBody>
          <a:bodyPr/>
          <a:lstStyle/>
          <a:p>
            <a:endParaRPr lang="en-US"/>
          </a:p>
        </p:txBody>
      </p:sp>
      <p:sp>
        <p:nvSpPr>
          <p:cNvPr id="4" name="Shape 2"/>
          <p:cNvSpPr/>
          <p:nvPr/>
        </p:nvSpPr>
        <p:spPr>
          <a:xfrm>
            <a:off x="457200" y="960120"/>
            <a:ext cx="2468880" cy="3886200"/>
          </a:xfrm>
          <a:prstGeom prst="rect">
            <a:avLst/>
          </a:prstGeom>
          <a:solidFill>
            <a:srgbClr val="0D3B45"/>
          </a:solidFill>
          <a:ln/>
        </p:spPr>
        <p:txBody>
          <a:bodyPr/>
          <a:lstStyle/>
          <a:p>
            <a:endParaRPr lang="en-US"/>
          </a:p>
        </p:txBody>
      </p:sp>
      <p:sp>
        <p:nvSpPr>
          <p:cNvPr id="5" name="Text 3"/>
          <p:cNvSpPr txBox="1"/>
          <p:nvPr/>
        </p:nvSpPr>
        <p:spPr>
          <a:xfrm>
            <a:off x="457200" y="1234440"/>
            <a:ext cx="2468880" cy="457200"/>
          </a:xfrm>
          <a:prstGeom prst="rect">
            <a:avLst/>
          </a:prstGeom>
          <a:noFill/>
          <a:ln/>
        </p:spPr>
        <p:txBody>
          <a:bodyPr wrap="square" lIns="0" tIns="0" rIns="0" bIns="0" rtlCol="0" anchor="ctr"/>
          <a:lstStyle/>
          <a:p>
            <a:pPr marL="0" indent="0" algn="ctr">
              <a:buNone/>
            </a:pPr>
            <a:r>
              <a:rPr lang="en-US" sz="1800" b="1" dirty="0">
                <a:solidFill>
                  <a:srgbClr val="02C39A"/>
                </a:solidFill>
                <a:latin typeface="Calibri" pitchFamily="34" charset="0"/>
                <a:ea typeface="Calibri" pitchFamily="34" charset="-122"/>
                <a:cs typeface="Calibri" pitchFamily="34" charset="-120"/>
              </a:rPr>
              <a:t>SDG</a:t>
            </a:r>
            <a:endParaRPr lang="en-US" sz="1800" dirty="0"/>
          </a:p>
        </p:txBody>
      </p:sp>
      <p:sp>
        <p:nvSpPr>
          <p:cNvPr id="6" name="Text 4"/>
          <p:cNvSpPr txBox="1"/>
          <p:nvPr/>
        </p:nvSpPr>
        <p:spPr>
          <a:xfrm>
            <a:off x="457200" y="1664208"/>
            <a:ext cx="2468880" cy="1188720"/>
          </a:xfrm>
          <a:prstGeom prst="rect">
            <a:avLst/>
          </a:prstGeom>
          <a:noFill/>
          <a:ln/>
        </p:spPr>
        <p:txBody>
          <a:bodyPr wrap="square" lIns="0" tIns="0" rIns="0" bIns="0" rtlCol="0" anchor="ctr"/>
          <a:lstStyle/>
          <a:p>
            <a:pPr marL="0" indent="0" algn="ctr">
              <a:buNone/>
            </a:pPr>
            <a:r>
              <a:rPr lang="en-US" sz="9000" b="1" dirty="0">
                <a:solidFill>
                  <a:srgbClr val="FFFFFF"/>
                </a:solidFill>
                <a:latin typeface="Cambria" pitchFamily="34" charset="0"/>
                <a:ea typeface="Cambria" pitchFamily="34" charset="-122"/>
                <a:cs typeface="Cambria" pitchFamily="34" charset="-120"/>
              </a:rPr>
              <a:t>3</a:t>
            </a:r>
            <a:endParaRPr lang="en-US" sz="9000" dirty="0"/>
          </a:p>
        </p:txBody>
      </p:sp>
      <p:sp>
        <p:nvSpPr>
          <p:cNvPr id="7" name="Text 5"/>
          <p:cNvSpPr txBox="1"/>
          <p:nvPr/>
        </p:nvSpPr>
        <p:spPr>
          <a:xfrm>
            <a:off x="457200" y="2816352"/>
            <a:ext cx="2468880" cy="594360"/>
          </a:xfrm>
          <a:prstGeom prst="rect">
            <a:avLst/>
          </a:prstGeom>
          <a:noFill/>
          <a:ln/>
        </p:spPr>
        <p:txBody>
          <a:bodyPr wrap="square" lIns="0" tIns="0" rIns="0" bIns="0" rtlCol="0" anchor="ctr"/>
          <a:lstStyle/>
          <a:p>
            <a:pPr marL="0" indent="0" algn="ctr">
              <a:lnSpc>
                <a:spcPct val="120000"/>
              </a:lnSpc>
              <a:buNone/>
            </a:pPr>
            <a:r>
              <a:rPr lang="en-US" sz="1200" dirty="0">
                <a:solidFill>
                  <a:srgbClr val="B0D8DF"/>
                </a:solidFill>
                <a:latin typeface="Calibri" pitchFamily="34" charset="0"/>
                <a:ea typeface="Calibri" pitchFamily="34" charset="-122"/>
                <a:cs typeface="Calibri" pitchFamily="34" charset="-120"/>
              </a:rPr>
              <a:t>Good Health</a:t>
            </a:r>
            <a:endParaRPr lang="en-US" sz="1200" dirty="0"/>
          </a:p>
          <a:p>
            <a:pPr marL="0" indent="0" algn="ctr">
              <a:lnSpc>
                <a:spcPct val="120000"/>
              </a:lnSpc>
              <a:buNone/>
            </a:pPr>
            <a:r>
              <a:rPr lang="en-US" sz="1200" dirty="0">
                <a:solidFill>
                  <a:srgbClr val="B0D8DF"/>
                </a:solidFill>
                <a:latin typeface="Calibri" pitchFamily="34" charset="0"/>
                <a:ea typeface="Calibri" pitchFamily="34" charset="-122"/>
                <a:cs typeface="Calibri" pitchFamily="34" charset="-120"/>
              </a:rPr>
              <a:t>and Well-Being</a:t>
            </a:r>
            <a:endParaRPr lang="en-US" sz="1200" dirty="0"/>
          </a:p>
        </p:txBody>
      </p:sp>
      <p:sp>
        <p:nvSpPr>
          <p:cNvPr id="8" name="Text 6"/>
          <p:cNvSpPr txBox="1"/>
          <p:nvPr/>
        </p:nvSpPr>
        <p:spPr>
          <a:xfrm>
            <a:off x="457200" y="3474720"/>
            <a:ext cx="2468880" cy="731520"/>
          </a:xfrm>
          <a:prstGeom prst="rect">
            <a:avLst/>
          </a:prstGeom>
          <a:noFill/>
          <a:ln/>
        </p:spPr>
        <p:txBody>
          <a:bodyPr wrap="square" lIns="0" tIns="0" rIns="0" bIns="0" rtlCol="0" anchor="ctr"/>
          <a:lstStyle/>
          <a:p>
            <a:pPr marL="0" indent="0" algn="ctr">
              <a:lnSpc>
                <a:spcPct val="130000"/>
              </a:lnSpc>
              <a:buNone/>
            </a:pPr>
            <a:r>
              <a:rPr lang="en-US" sz="950" i="1" dirty="0">
                <a:solidFill>
                  <a:srgbClr val="02C39A"/>
                </a:solidFill>
                <a:latin typeface="Calibri" pitchFamily="34" charset="0"/>
                <a:ea typeface="Calibri" pitchFamily="34" charset="-122"/>
                <a:cs typeface="Calibri" pitchFamily="34" charset="-120"/>
              </a:rPr>
              <a:t>"Ensure healthy lives and promote</a:t>
            </a:r>
            <a:endParaRPr lang="en-US" sz="950" dirty="0"/>
          </a:p>
          <a:p>
            <a:pPr marL="0" indent="0" algn="ctr">
              <a:lnSpc>
                <a:spcPct val="130000"/>
              </a:lnSpc>
              <a:buNone/>
            </a:pPr>
            <a:r>
              <a:rPr lang="en-US" sz="950" i="1" dirty="0">
                <a:solidFill>
                  <a:srgbClr val="02C39A"/>
                </a:solidFill>
                <a:latin typeface="Calibri" pitchFamily="34" charset="0"/>
                <a:ea typeface="Calibri" pitchFamily="34" charset="-122"/>
                <a:cs typeface="Calibri" pitchFamily="34" charset="-120"/>
              </a:rPr>
              <a:t>well-being for all at all ages"</a:t>
            </a:r>
            <a:endParaRPr lang="en-US" sz="950" dirty="0"/>
          </a:p>
        </p:txBody>
      </p:sp>
      <p:sp>
        <p:nvSpPr>
          <p:cNvPr id="9" name="Shape 7"/>
          <p:cNvSpPr/>
          <p:nvPr/>
        </p:nvSpPr>
        <p:spPr>
          <a:xfrm>
            <a:off x="3154680" y="960120"/>
            <a:ext cx="5669280" cy="896112"/>
          </a:xfrm>
          <a:prstGeom prst="rect">
            <a:avLst/>
          </a:prstGeom>
          <a:solidFill>
            <a:srgbClr val="E0F4F7"/>
          </a:solidFill>
          <a:ln/>
        </p:spPr>
        <p:txBody>
          <a:bodyPr/>
          <a:lstStyle/>
          <a:p>
            <a:endParaRPr lang="en-US"/>
          </a:p>
        </p:txBody>
      </p:sp>
      <p:sp>
        <p:nvSpPr>
          <p:cNvPr id="10" name="Text 8"/>
          <p:cNvSpPr txBox="1"/>
          <p:nvPr/>
        </p:nvSpPr>
        <p:spPr>
          <a:xfrm>
            <a:off x="3291840" y="1024128"/>
            <a:ext cx="5394960" cy="274320"/>
          </a:xfrm>
          <a:prstGeom prst="rect">
            <a:avLst/>
          </a:prstGeom>
          <a:noFill/>
          <a:ln/>
        </p:spPr>
        <p:txBody>
          <a:bodyPr wrap="square" lIns="0" tIns="0" rIns="0" bIns="0" rtlCol="0" anchor="ctr"/>
          <a:lstStyle/>
          <a:p>
            <a:pPr marL="0" indent="0">
              <a:buNone/>
            </a:pPr>
            <a:r>
              <a:rPr lang="en-US" sz="1200" b="1" dirty="0">
                <a:solidFill>
                  <a:srgbClr val="0D3B45"/>
                </a:solidFill>
                <a:latin typeface="Calibri" pitchFamily="34" charset="0"/>
                <a:ea typeface="Calibri" pitchFamily="34" charset="-122"/>
                <a:cs typeface="Calibri" pitchFamily="34" charset="-120"/>
              </a:rPr>
              <a:t>Key Targets</a:t>
            </a:r>
            <a:endParaRPr lang="en-US" sz="1200" dirty="0"/>
          </a:p>
        </p:txBody>
      </p:sp>
      <p:sp>
        <p:nvSpPr>
          <p:cNvPr id="11" name="Text 9"/>
          <p:cNvSpPr txBox="1"/>
          <p:nvPr/>
        </p:nvSpPr>
        <p:spPr>
          <a:xfrm>
            <a:off x="3291840" y="1298448"/>
            <a:ext cx="5394960" cy="530352"/>
          </a:xfrm>
          <a:prstGeom prst="rect">
            <a:avLst/>
          </a:prstGeom>
          <a:noFill/>
          <a:ln/>
        </p:spPr>
        <p:txBody>
          <a:bodyPr wrap="square" lIns="0" tIns="0" rIns="0" bIns="0" rtlCol="0" anchor="ctr"/>
          <a:lstStyle/>
          <a:p>
            <a:pPr>
              <a:lnSpc>
                <a:spcPct val="100000"/>
              </a:lnSpc>
            </a:pPr>
            <a:r>
              <a:rPr lang="en-IN" sz="1100" dirty="0"/>
              <a:t>13 global goals such as universal health coverage, mental health, reduction and access to essential medicines of non-communicable diseases.</a:t>
            </a:r>
            <a:endParaRPr lang="en-US" sz="1100" dirty="0"/>
          </a:p>
        </p:txBody>
      </p:sp>
      <p:sp>
        <p:nvSpPr>
          <p:cNvPr id="12" name="Shape 10"/>
          <p:cNvSpPr/>
          <p:nvPr/>
        </p:nvSpPr>
        <p:spPr>
          <a:xfrm>
            <a:off x="3154680" y="1929384"/>
            <a:ext cx="5669280" cy="896112"/>
          </a:xfrm>
          <a:prstGeom prst="rect">
            <a:avLst/>
          </a:prstGeom>
          <a:solidFill>
            <a:srgbClr val="F8FBFC"/>
          </a:solidFill>
          <a:ln/>
        </p:spPr>
        <p:txBody>
          <a:bodyPr/>
          <a:lstStyle/>
          <a:p>
            <a:endParaRPr lang="en-US"/>
          </a:p>
        </p:txBody>
      </p:sp>
      <p:sp>
        <p:nvSpPr>
          <p:cNvPr id="13" name="Text 11"/>
          <p:cNvSpPr txBox="1"/>
          <p:nvPr/>
        </p:nvSpPr>
        <p:spPr>
          <a:xfrm>
            <a:off x="3291840" y="1993392"/>
            <a:ext cx="5394960" cy="274320"/>
          </a:xfrm>
          <a:prstGeom prst="rect">
            <a:avLst/>
          </a:prstGeom>
          <a:noFill/>
          <a:ln/>
        </p:spPr>
        <p:txBody>
          <a:bodyPr wrap="square" lIns="0" tIns="0" rIns="0" bIns="0" rtlCol="0" anchor="ctr"/>
          <a:lstStyle/>
          <a:p>
            <a:pPr marL="0" indent="0">
              <a:buNone/>
            </a:pPr>
            <a:r>
              <a:rPr lang="en-US" sz="1200" b="1" dirty="0">
                <a:solidFill>
                  <a:srgbClr val="0D3B45"/>
                </a:solidFill>
                <a:latin typeface="Calibri" pitchFamily="34" charset="0"/>
                <a:ea typeface="Calibri" pitchFamily="34" charset="-122"/>
                <a:cs typeface="Calibri" pitchFamily="34" charset="-120"/>
              </a:rPr>
              <a:t>UK Implementation</a:t>
            </a:r>
            <a:endParaRPr lang="en-US" sz="1200" dirty="0"/>
          </a:p>
        </p:txBody>
      </p:sp>
      <p:sp>
        <p:nvSpPr>
          <p:cNvPr id="14" name="Text 12"/>
          <p:cNvSpPr txBox="1"/>
          <p:nvPr/>
        </p:nvSpPr>
        <p:spPr>
          <a:xfrm>
            <a:off x="3291840" y="2267712"/>
            <a:ext cx="5394960" cy="530352"/>
          </a:xfrm>
          <a:prstGeom prst="rect">
            <a:avLst/>
          </a:prstGeom>
          <a:noFill/>
          <a:ln/>
        </p:spPr>
        <p:txBody>
          <a:bodyPr wrap="square" lIns="0" tIns="0" rIns="0" bIns="0" rtlCol="0" anchor="ctr"/>
          <a:lstStyle/>
          <a:p>
            <a:r>
              <a:rPr lang="en-IN" sz="1100" dirty="0"/>
              <a:t>NHS Diabetes Prevention Programme directly implications SDG 3 targets on NCDs. Compared to the standard, Ross et al. (2022) discovered that the digital programme led to a large weight loss and decreased HbA1c levels.</a:t>
            </a:r>
            <a:endParaRPr lang="en-US" sz="1100" dirty="0"/>
          </a:p>
        </p:txBody>
      </p:sp>
      <p:sp>
        <p:nvSpPr>
          <p:cNvPr id="15" name="Shape 13"/>
          <p:cNvSpPr/>
          <p:nvPr/>
        </p:nvSpPr>
        <p:spPr>
          <a:xfrm>
            <a:off x="3154680" y="2898648"/>
            <a:ext cx="5669280" cy="896112"/>
          </a:xfrm>
          <a:prstGeom prst="rect">
            <a:avLst/>
          </a:prstGeom>
          <a:solidFill>
            <a:srgbClr val="E0F4F7"/>
          </a:solidFill>
          <a:ln/>
        </p:spPr>
        <p:txBody>
          <a:bodyPr/>
          <a:lstStyle/>
          <a:p>
            <a:endParaRPr lang="en-US"/>
          </a:p>
        </p:txBody>
      </p:sp>
      <p:sp>
        <p:nvSpPr>
          <p:cNvPr id="16" name="Text 14"/>
          <p:cNvSpPr txBox="1"/>
          <p:nvPr/>
        </p:nvSpPr>
        <p:spPr>
          <a:xfrm>
            <a:off x="3291840" y="2962656"/>
            <a:ext cx="5394960" cy="274320"/>
          </a:xfrm>
          <a:prstGeom prst="rect">
            <a:avLst/>
          </a:prstGeom>
          <a:noFill/>
          <a:ln/>
        </p:spPr>
        <p:txBody>
          <a:bodyPr wrap="square" lIns="0" tIns="0" rIns="0" bIns="0" rtlCol="0" anchor="ctr"/>
          <a:lstStyle/>
          <a:p>
            <a:pPr marL="0" indent="0">
              <a:buNone/>
            </a:pPr>
            <a:r>
              <a:rPr lang="en-US" sz="1200" b="1" dirty="0">
                <a:solidFill>
                  <a:srgbClr val="0D3B45"/>
                </a:solidFill>
                <a:latin typeface="Calibri" pitchFamily="34" charset="0"/>
                <a:ea typeface="Calibri" pitchFamily="34" charset="-122"/>
                <a:cs typeface="Calibri" pitchFamily="34" charset="-120"/>
              </a:rPr>
              <a:t>Wider SDG Links</a:t>
            </a:r>
            <a:endParaRPr lang="en-US" sz="1200" dirty="0"/>
          </a:p>
        </p:txBody>
      </p:sp>
      <p:sp>
        <p:nvSpPr>
          <p:cNvPr id="17" name="Text 15"/>
          <p:cNvSpPr txBox="1"/>
          <p:nvPr/>
        </p:nvSpPr>
        <p:spPr>
          <a:xfrm>
            <a:off x="3291840" y="3236976"/>
            <a:ext cx="5394960" cy="530352"/>
          </a:xfrm>
          <a:prstGeom prst="rect">
            <a:avLst/>
          </a:prstGeom>
          <a:noFill/>
          <a:ln/>
        </p:spPr>
        <p:txBody>
          <a:bodyPr wrap="square" lIns="0" tIns="0" rIns="0" bIns="0" rtlCol="0" anchor="ctr"/>
          <a:lstStyle/>
          <a:p>
            <a:r>
              <a:rPr lang="en-IN" sz="1100" dirty="0"/>
              <a:t>It is also interrelated with SDG 3 (reduced inequalities) and SDG 11 (sustainable cities) and SDG 13 (climate action) - as sustainable development requires a cross-sectoral response.</a:t>
            </a:r>
            <a:endParaRPr lang="en-US" sz="1100" dirty="0"/>
          </a:p>
        </p:txBody>
      </p:sp>
      <p:sp>
        <p:nvSpPr>
          <p:cNvPr id="18" name="Shape 16"/>
          <p:cNvSpPr/>
          <p:nvPr/>
        </p:nvSpPr>
        <p:spPr>
          <a:xfrm>
            <a:off x="3154680" y="3867912"/>
            <a:ext cx="5669280" cy="896112"/>
          </a:xfrm>
          <a:prstGeom prst="rect">
            <a:avLst/>
          </a:prstGeom>
          <a:solidFill>
            <a:srgbClr val="F8FBFC"/>
          </a:solidFill>
          <a:ln/>
        </p:spPr>
        <p:txBody>
          <a:bodyPr/>
          <a:lstStyle/>
          <a:p>
            <a:endParaRPr lang="en-US"/>
          </a:p>
        </p:txBody>
      </p:sp>
      <p:sp>
        <p:nvSpPr>
          <p:cNvPr id="19" name="Text 17"/>
          <p:cNvSpPr txBox="1"/>
          <p:nvPr/>
        </p:nvSpPr>
        <p:spPr>
          <a:xfrm>
            <a:off x="3291840" y="3931920"/>
            <a:ext cx="5394960" cy="274320"/>
          </a:xfrm>
          <a:prstGeom prst="rect">
            <a:avLst/>
          </a:prstGeom>
          <a:noFill/>
          <a:ln/>
        </p:spPr>
        <p:txBody>
          <a:bodyPr wrap="square" lIns="0" tIns="0" rIns="0" bIns="0" rtlCol="0" anchor="ctr"/>
          <a:lstStyle/>
          <a:p>
            <a:pPr marL="0" indent="0">
              <a:buNone/>
            </a:pPr>
            <a:r>
              <a:rPr lang="en-US" sz="1200" b="1" dirty="0">
                <a:solidFill>
                  <a:srgbClr val="0D3B45"/>
                </a:solidFill>
                <a:latin typeface="Calibri" pitchFamily="34" charset="0"/>
                <a:ea typeface="Calibri" pitchFamily="34" charset="-122"/>
                <a:cs typeface="Calibri" pitchFamily="34" charset="-120"/>
              </a:rPr>
              <a:t>Policy Response</a:t>
            </a:r>
            <a:endParaRPr lang="en-US" sz="1200" dirty="0"/>
          </a:p>
        </p:txBody>
      </p:sp>
      <p:sp>
        <p:nvSpPr>
          <p:cNvPr id="20" name="Text 18"/>
          <p:cNvSpPr txBox="1"/>
          <p:nvPr/>
        </p:nvSpPr>
        <p:spPr>
          <a:xfrm>
            <a:off x="3291840" y="4206240"/>
            <a:ext cx="5394960" cy="530352"/>
          </a:xfrm>
          <a:prstGeom prst="rect">
            <a:avLst/>
          </a:prstGeom>
          <a:noFill/>
          <a:ln/>
        </p:spPr>
        <p:txBody>
          <a:bodyPr wrap="square" lIns="0" tIns="0" rIns="0" bIns="0" rtlCol="0" anchor="ctr"/>
          <a:lstStyle/>
          <a:p>
            <a:r>
              <a:rPr lang="en-IN" sz="1100" dirty="0"/>
              <a:t>The framework Health in All Policies by WHO integrates SDG principles at the level of all sectors of government instead of just healthcare (Green et al., 2021).</a:t>
            </a:r>
            <a:endParaRPr lang="en-US" sz="1100" dirty="0"/>
          </a:p>
        </p:txBody>
      </p:sp>
      <p:sp>
        <p:nvSpPr>
          <p:cNvPr id="21" name="Text 19"/>
          <p:cNvSpPr txBox="1"/>
          <p:nvPr/>
        </p:nvSpPr>
        <p:spPr>
          <a:xfrm>
            <a:off x="8321040" y="4846320"/>
            <a:ext cx="731520" cy="201168"/>
          </a:xfrm>
          <a:prstGeom prst="rect">
            <a:avLst/>
          </a:prstGeom>
          <a:noFill/>
          <a:ln/>
        </p:spPr>
        <p:txBody>
          <a:bodyPr wrap="square" lIns="0" tIns="0" rIns="0" bIns="0" rtlCol="0" anchor="ctr"/>
          <a:lstStyle/>
          <a:p>
            <a:pPr marL="0" indent="0" algn="r">
              <a:buNone/>
            </a:pPr>
            <a:r>
              <a:rPr lang="en-US" sz="900" dirty="0">
                <a:solidFill>
                  <a:srgbClr val="607D8B"/>
                </a:solidFill>
                <a:latin typeface="Calibri" pitchFamily="34" charset="0"/>
                <a:ea typeface="Calibri" pitchFamily="34" charset="-122"/>
                <a:cs typeface="Calibri" pitchFamily="34" charset="-120"/>
              </a:rPr>
              <a:t>Slide 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457200" y="292608"/>
            <a:ext cx="8229600" cy="502920"/>
          </a:xfrm>
          <a:prstGeom prst="rect">
            <a:avLst/>
          </a:prstGeom>
          <a:noFill/>
          <a:ln/>
        </p:spPr>
        <p:txBody>
          <a:bodyPr wrap="square" lIns="0" tIns="0" rIns="0" bIns="0" rtlCol="0" anchor="ctr"/>
          <a:lstStyle/>
          <a:p>
            <a:pPr marL="0" indent="0" algn="l">
              <a:buNone/>
            </a:pPr>
            <a:r>
              <a:rPr lang="en-US" sz="2600" b="1" dirty="0">
                <a:solidFill>
                  <a:srgbClr val="0D3B45"/>
                </a:solidFill>
                <a:latin typeface="Cambria" pitchFamily="34" charset="0"/>
                <a:ea typeface="Cambria" pitchFamily="34" charset="-122"/>
                <a:cs typeface="Cambria" pitchFamily="34" charset="-120"/>
              </a:rPr>
              <a:t>Policy and Governance</a:t>
            </a:r>
            <a:endParaRPr lang="en-US" sz="2600" dirty="0"/>
          </a:p>
        </p:txBody>
      </p:sp>
      <p:sp>
        <p:nvSpPr>
          <p:cNvPr id="3" name="Shape 1"/>
          <p:cNvSpPr/>
          <p:nvPr/>
        </p:nvSpPr>
        <p:spPr>
          <a:xfrm>
            <a:off x="457200" y="822960"/>
            <a:ext cx="8229600" cy="36576"/>
          </a:xfrm>
          <a:prstGeom prst="rect">
            <a:avLst/>
          </a:prstGeom>
          <a:solidFill>
            <a:srgbClr val="028090"/>
          </a:solidFill>
          <a:ln/>
        </p:spPr>
        <p:txBody>
          <a:bodyPr/>
          <a:lstStyle/>
          <a:p>
            <a:endParaRPr lang="en-US"/>
          </a:p>
        </p:txBody>
      </p:sp>
      <p:sp>
        <p:nvSpPr>
          <p:cNvPr id="4" name="Shape 2"/>
          <p:cNvSpPr/>
          <p:nvPr/>
        </p:nvSpPr>
        <p:spPr>
          <a:xfrm>
            <a:off x="457200" y="960120"/>
            <a:ext cx="4069080" cy="502920"/>
          </a:xfrm>
          <a:prstGeom prst="rect">
            <a:avLst/>
          </a:prstGeom>
          <a:solidFill>
            <a:srgbClr val="028090"/>
          </a:solidFill>
          <a:ln/>
        </p:spPr>
        <p:txBody>
          <a:bodyPr/>
          <a:lstStyle/>
          <a:p>
            <a:endParaRPr lang="en-US"/>
          </a:p>
        </p:txBody>
      </p:sp>
      <p:sp>
        <p:nvSpPr>
          <p:cNvPr id="5" name="Text 3"/>
          <p:cNvSpPr txBox="1"/>
          <p:nvPr/>
        </p:nvSpPr>
        <p:spPr>
          <a:xfrm>
            <a:off x="548640" y="987552"/>
            <a:ext cx="3886200" cy="448056"/>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WHO's Health in All Policies (HiAP)</a:t>
            </a:r>
            <a:endParaRPr lang="en-US" sz="1200" dirty="0"/>
          </a:p>
        </p:txBody>
      </p:sp>
      <p:sp>
        <p:nvSpPr>
          <p:cNvPr id="6" name="Shape 4"/>
          <p:cNvSpPr/>
          <p:nvPr/>
        </p:nvSpPr>
        <p:spPr>
          <a:xfrm>
            <a:off x="502920" y="1536192"/>
            <a:ext cx="228600" cy="228600"/>
          </a:xfrm>
          <a:prstGeom prst="rect">
            <a:avLst/>
          </a:prstGeom>
          <a:solidFill>
            <a:srgbClr val="028090"/>
          </a:solidFill>
          <a:ln/>
        </p:spPr>
        <p:txBody>
          <a:bodyPr/>
          <a:lstStyle/>
          <a:p>
            <a:endParaRPr lang="en-US"/>
          </a:p>
        </p:txBody>
      </p:sp>
      <p:sp>
        <p:nvSpPr>
          <p:cNvPr id="7" name="Text 5"/>
          <p:cNvSpPr txBox="1"/>
          <p:nvPr/>
        </p:nvSpPr>
        <p:spPr>
          <a:xfrm>
            <a:off x="804672" y="1536192"/>
            <a:ext cx="3657600" cy="640080"/>
          </a:xfrm>
          <a:prstGeom prst="rect">
            <a:avLst/>
          </a:prstGeom>
          <a:noFill/>
          <a:ln/>
        </p:spPr>
        <p:txBody>
          <a:bodyPr wrap="square" lIns="0" tIns="0" rIns="0" bIns="0" rtlCol="0" anchor="ctr"/>
          <a:lstStyle/>
          <a:p>
            <a:pPr marL="0" indent="0">
              <a:lnSpc>
                <a:spcPct val="130000"/>
              </a:lnSpc>
              <a:buNone/>
            </a:pPr>
            <a:r>
              <a:rPr lang="en-US" sz="1100" dirty="0">
                <a:solidFill>
                  <a:srgbClr val="1C2D3A"/>
                </a:solidFill>
                <a:latin typeface="Calibri" pitchFamily="34" charset="0"/>
                <a:ea typeface="Calibri" pitchFamily="34" charset="-122"/>
                <a:cs typeface="Calibri" pitchFamily="34" charset="-120"/>
              </a:rPr>
              <a:t>Embeds health considerations across ALL government sectors (Green et al., 2021)</a:t>
            </a:r>
            <a:endParaRPr lang="en-US" sz="1100" dirty="0"/>
          </a:p>
        </p:txBody>
      </p:sp>
      <p:sp>
        <p:nvSpPr>
          <p:cNvPr id="8" name="Shape 6"/>
          <p:cNvSpPr/>
          <p:nvPr/>
        </p:nvSpPr>
        <p:spPr>
          <a:xfrm>
            <a:off x="502920" y="2240280"/>
            <a:ext cx="228600" cy="228600"/>
          </a:xfrm>
          <a:prstGeom prst="rect">
            <a:avLst/>
          </a:prstGeom>
          <a:solidFill>
            <a:srgbClr val="028090"/>
          </a:solidFill>
          <a:ln/>
        </p:spPr>
        <p:txBody>
          <a:bodyPr/>
          <a:lstStyle/>
          <a:p>
            <a:endParaRPr lang="en-US"/>
          </a:p>
        </p:txBody>
      </p:sp>
      <p:sp>
        <p:nvSpPr>
          <p:cNvPr id="9" name="Text 7"/>
          <p:cNvSpPr txBox="1"/>
          <p:nvPr/>
        </p:nvSpPr>
        <p:spPr>
          <a:xfrm>
            <a:off x="804672" y="2240280"/>
            <a:ext cx="3657600" cy="640080"/>
          </a:xfrm>
          <a:prstGeom prst="rect">
            <a:avLst/>
          </a:prstGeom>
          <a:noFill/>
          <a:ln/>
        </p:spPr>
        <p:txBody>
          <a:bodyPr wrap="square" lIns="0" tIns="0" rIns="0" bIns="0" rtlCol="0" anchor="ctr"/>
          <a:lstStyle/>
          <a:p>
            <a:pPr marL="0" indent="0">
              <a:lnSpc>
                <a:spcPct val="130000"/>
              </a:lnSpc>
              <a:buNone/>
            </a:pPr>
            <a:r>
              <a:rPr lang="en-US" sz="1100" dirty="0">
                <a:solidFill>
                  <a:srgbClr val="1C2D3A"/>
                </a:solidFill>
                <a:latin typeface="Calibri" pitchFamily="34" charset="0"/>
                <a:ea typeface="Calibri" pitchFamily="34" charset="-122"/>
                <a:cs typeface="Calibri" pitchFamily="34" charset="-120"/>
              </a:rPr>
              <a:t>Addresses social determinants (housing, education, environment)</a:t>
            </a:r>
            <a:endParaRPr lang="en-US" sz="1100" dirty="0"/>
          </a:p>
        </p:txBody>
      </p:sp>
      <p:sp>
        <p:nvSpPr>
          <p:cNvPr id="10" name="Shape 8"/>
          <p:cNvSpPr/>
          <p:nvPr/>
        </p:nvSpPr>
        <p:spPr>
          <a:xfrm>
            <a:off x="502920" y="2944368"/>
            <a:ext cx="228600" cy="228600"/>
          </a:xfrm>
          <a:prstGeom prst="rect">
            <a:avLst/>
          </a:prstGeom>
          <a:solidFill>
            <a:srgbClr val="028090"/>
          </a:solidFill>
          <a:ln/>
        </p:spPr>
        <p:txBody>
          <a:bodyPr/>
          <a:lstStyle/>
          <a:p>
            <a:endParaRPr lang="en-US"/>
          </a:p>
        </p:txBody>
      </p:sp>
      <p:sp>
        <p:nvSpPr>
          <p:cNvPr id="11" name="Text 9"/>
          <p:cNvSpPr txBox="1"/>
          <p:nvPr/>
        </p:nvSpPr>
        <p:spPr>
          <a:xfrm>
            <a:off x="804672" y="2944368"/>
            <a:ext cx="3657600" cy="640080"/>
          </a:xfrm>
          <a:prstGeom prst="rect">
            <a:avLst/>
          </a:prstGeom>
          <a:noFill/>
          <a:ln/>
        </p:spPr>
        <p:txBody>
          <a:bodyPr wrap="square" lIns="0" tIns="0" rIns="0" bIns="0" rtlCol="0" anchor="ctr"/>
          <a:lstStyle/>
          <a:p>
            <a:pPr marL="0" indent="0">
              <a:lnSpc>
                <a:spcPct val="130000"/>
              </a:lnSpc>
              <a:buNone/>
            </a:pPr>
            <a:r>
              <a:rPr lang="en-US" sz="1100" dirty="0">
                <a:solidFill>
                  <a:srgbClr val="1C2D3A"/>
                </a:solidFill>
                <a:latin typeface="Calibri" pitchFamily="34" charset="0"/>
                <a:ea typeface="Calibri" pitchFamily="34" charset="-122"/>
                <a:cs typeface="Calibri" pitchFamily="34" charset="-120"/>
              </a:rPr>
              <a:t>Post-COVID-19 driver for integrated wellbeing governance</a:t>
            </a:r>
            <a:endParaRPr lang="en-US" sz="1100" dirty="0"/>
          </a:p>
        </p:txBody>
      </p:sp>
      <p:sp>
        <p:nvSpPr>
          <p:cNvPr id="12" name="Shape 10"/>
          <p:cNvSpPr/>
          <p:nvPr/>
        </p:nvSpPr>
        <p:spPr>
          <a:xfrm>
            <a:off x="502920" y="3648456"/>
            <a:ext cx="228600" cy="228600"/>
          </a:xfrm>
          <a:prstGeom prst="rect">
            <a:avLst/>
          </a:prstGeom>
          <a:solidFill>
            <a:srgbClr val="028090"/>
          </a:solidFill>
          <a:ln/>
        </p:spPr>
        <p:txBody>
          <a:bodyPr/>
          <a:lstStyle/>
          <a:p>
            <a:endParaRPr lang="en-US"/>
          </a:p>
        </p:txBody>
      </p:sp>
      <p:sp>
        <p:nvSpPr>
          <p:cNvPr id="13" name="Text 11"/>
          <p:cNvSpPr txBox="1"/>
          <p:nvPr/>
        </p:nvSpPr>
        <p:spPr>
          <a:xfrm>
            <a:off x="804672" y="3648456"/>
            <a:ext cx="3657600" cy="640080"/>
          </a:xfrm>
          <a:prstGeom prst="rect">
            <a:avLst/>
          </a:prstGeom>
          <a:noFill/>
          <a:ln/>
        </p:spPr>
        <p:txBody>
          <a:bodyPr wrap="square" lIns="0" tIns="0" rIns="0" bIns="0" rtlCol="0" anchor="ctr"/>
          <a:lstStyle/>
          <a:p>
            <a:pPr marL="0" indent="0">
              <a:lnSpc>
                <a:spcPct val="130000"/>
              </a:lnSpc>
              <a:buNone/>
            </a:pPr>
            <a:r>
              <a:rPr lang="en-US" sz="1100" dirty="0">
                <a:solidFill>
                  <a:srgbClr val="1C2D3A"/>
                </a:solidFill>
                <a:latin typeface="Calibri" pitchFamily="34" charset="0"/>
                <a:ea typeface="Calibri" pitchFamily="34" charset="-122"/>
                <a:cs typeface="Calibri" pitchFamily="34" charset="-120"/>
              </a:rPr>
              <a:t>Strength: systemic approach | Weakness: requires political will</a:t>
            </a:r>
            <a:endParaRPr lang="en-US" sz="1100" dirty="0"/>
          </a:p>
        </p:txBody>
      </p:sp>
      <p:sp>
        <p:nvSpPr>
          <p:cNvPr id="14" name="Shape 12"/>
          <p:cNvSpPr/>
          <p:nvPr/>
        </p:nvSpPr>
        <p:spPr>
          <a:xfrm>
            <a:off x="4800600" y="960120"/>
            <a:ext cx="4069080" cy="502920"/>
          </a:xfrm>
          <a:prstGeom prst="rect">
            <a:avLst/>
          </a:prstGeom>
          <a:solidFill>
            <a:srgbClr val="026B78"/>
          </a:solidFill>
          <a:ln/>
        </p:spPr>
        <p:txBody>
          <a:bodyPr/>
          <a:lstStyle/>
          <a:p>
            <a:endParaRPr lang="en-US"/>
          </a:p>
        </p:txBody>
      </p:sp>
      <p:sp>
        <p:nvSpPr>
          <p:cNvPr id="15" name="Text 13"/>
          <p:cNvSpPr txBox="1"/>
          <p:nvPr/>
        </p:nvSpPr>
        <p:spPr>
          <a:xfrm>
            <a:off x="4892040" y="987552"/>
            <a:ext cx="3886200" cy="448056"/>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Making Every Contact Count (MECC)</a:t>
            </a:r>
            <a:endParaRPr lang="en-US" sz="1200" dirty="0"/>
          </a:p>
        </p:txBody>
      </p:sp>
      <p:sp>
        <p:nvSpPr>
          <p:cNvPr id="16" name="Shape 14"/>
          <p:cNvSpPr/>
          <p:nvPr/>
        </p:nvSpPr>
        <p:spPr>
          <a:xfrm>
            <a:off x="4846320" y="1536192"/>
            <a:ext cx="228600" cy="228600"/>
          </a:xfrm>
          <a:prstGeom prst="rect">
            <a:avLst/>
          </a:prstGeom>
          <a:solidFill>
            <a:srgbClr val="026B78"/>
          </a:solidFill>
          <a:ln/>
        </p:spPr>
        <p:txBody>
          <a:bodyPr/>
          <a:lstStyle/>
          <a:p>
            <a:endParaRPr lang="en-US"/>
          </a:p>
        </p:txBody>
      </p:sp>
      <p:sp>
        <p:nvSpPr>
          <p:cNvPr id="17" name="Text 15"/>
          <p:cNvSpPr txBox="1"/>
          <p:nvPr/>
        </p:nvSpPr>
        <p:spPr>
          <a:xfrm>
            <a:off x="5148072" y="1536192"/>
            <a:ext cx="3657600" cy="640080"/>
          </a:xfrm>
          <a:prstGeom prst="rect">
            <a:avLst/>
          </a:prstGeom>
          <a:noFill/>
          <a:ln/>
        </p:spPr>
        <p:txBody>
          <a:bodyPr wrap="square" lIns="0" tIns="0" rIns="0" bIns="0" rtlCol="0" anchor="ctr"/>
          <a:lstStyle/>
          <a:p>
            <a:pPr marL="0" indent="0">
              <a:lnSpc>
                <a:spcPct val="130000"/>
              </a:lnSpc>
              <a:buNone/>
            </a:pPr>
            <a:r>
              <a:rPr lang="en-US" sz="1100" dirty="0">
                <a:solidFill>
                  <a:srgbClr val="1C2D3A"/>
                </a:solidFill>
                <a:latin typeface="Calibri" pitchFamily="34" charset="0"/>
                <a:ea typeface="Calibri" pitchFamily="34" charset="-122"/>
                <a:cs typeface="Calibri" pitchFamily="34" charset="-120"/>
              </a:rPr>
              <a:t>NHS England prevention initiative using routine clinical contact (Maniatopoulos et al., 2024)</a:t>
            </a:r>
            <a:endParaRPr lang="en-US" sz="1100" dirty="0"/>
          </a:p>
        </p:txBody>
      </p:sp>
      <p:sp>
        <p:nvSpPr>
          <p:cNvPr id="18" name="Shape 16"/>
          <p:cNvSpPr/>
          <p:nvPr/>
        </p:nvSpPr>
        <p:spPr>
          <a:xfrm>
            <a:off x="4846320" y="2240280"/>
            <a:ext cx="228600" cy="228600"/>
          </a:xfrm>
          <a:prstGeom prst="rect">
            <a:avLst/>
          </a:prstGeom>
          <a:solidFill>
            <a:srgbClr val="026B78"/>
          </a:solidFill>
          <a:ln/>
        </p:spPr>
        <p:txBody>
          <a:bodyPr/>
          <a:lstStyle/>
          <a:p>
            <a:endParaRPr lang="en-US"/>
          </a:p>
        </p:txBody>
      </p:sp>
      <p:sp>
        <p:nvSpPr>
          <p:cNvPr id="19" name="Text 17"/>
          <p:cNvSpPr txBox="1"/>
          <p:nvPr/>
        </p:nvSpPr>
        <p:spPr>
          <a:xfrm>
            <a:off x="5148072" y="2240280"/>
            <a:ext cx="3657600" cy="640080"/>
          </a:xfrm>
          <a:prstGeom prst="rect">
            <a:avLst/>
          </a:prstGeom>
          <a:noFill/>
          <a:ln/>
        </p:spPr>
        <p:txBody>
          <a:bodyPr wrap="square" lIns="0" tIns="0" rIns="0" bIns="0" rtlCol="0" anchor="ctr"/>
          <a:lstStyle/>
          <a:p>
            <a:pPr marL="0" indent="0">
              <a:lnSpc>
                <a:spcPct val="130000"/>
              </a:lnSpc>
              <a:buNone/>
            </a:pPr>
            <a:r>
              <a:rPr lang="en-US" sz="1100" dirty="0">
                <a:solidFill>
                  <a:srgbClr val="1C2D3A"/>
                </a:solidFill>
                <a:latin typeface="Calibri" pitchFamily="34" charset="0"/>
                <a:ea typeface="Calibri" pitchFamily="34" charset="-122"/>
                <a:cs typeface="Calibri" pitchFamily="34" charset="-120"/>
              </a:rPr>
              <a:t>Brief advice on lifestyle: smoking, alcohol, physical activity</a:t>
            </a:r>
            <a:endParaRPr lang="en-US" sz="1100" dirty="0"/>
          </a:p>
        </p:txBody>
      </p:sp>
      <p:sp>
        <p:nvSpPr>
          <p:cNvPr id="20" name="Shape 18"/>
          <p:cNvSpPr/>
          <p:nvPr/>
        </p:nvSpPr>
        <p:spPr>
          <a:xfrm>
            <a:off x="4846320" y="2944368"/>
            <a:ext cx="228600" cy="228600"/>
          </a:xfrm>
          <a:prstGeom prst="rect">
            <a:avLst/>
          </a:prstGeom>
          <a:solidFill>
            <a:srgbClr val="026B78"/>
          </a:solidFill>
          <a:ln/>
        </p:spPr>
        <p:txBody>
          <a:bodyPr/>
          <a:lstStyle/>
          <a:p>
            <a:endParaRPr lang="en-US"/>
          </a:p>
        </p:txBody>
      </p:sp>
      <p:sp>
        <p:nvSpPr>
          <p:cNvPr id="21" name="Text 19"/>
          <p:cNvSpPr txBox="1"/>
          <p:nvPr/>
        </p:nvSpPr>
        <p:spPr>
          <a:xfrm>
            <a:off x="5148072" y="2944368"/>
            <a:ext cx="3657600" cy="640080"/>
          </a:xfrm>
          <a:prstGeom prst="rect">
            <a:avLst/>
          </a:prstGeom>
          <a:noFill/>
          <a:ln/>
        </p:spPr>
        <p:txBody>
          <a:bodyPr wrap="square" lIns="0" tIns="0" rIns="0" bIns="0" rtlCol="0" anchor="ctr"/>
          <a:lstStyle/>
          <a:p>
            <a:pPr marL="0" indent="0">
              <a:lnSpc>
                <a:spcPct val="130000"/>
              </a:lnSpc>
              <a:buNone/>
            </a:pPr>
            <a:r>
              <a:rPr lang="en-US" sz="1100" dirty="0">
                <a:solidFill>
                  <a:srgbClr val="1C2D3A"/>
                </a:solidFill>
                <a:latin typeface="Calibri" pitchFamily="34" charset="0"/>
                <a:ea typeface="Calibri" pitchFamily="34" charset="-122"/>
                <a:cs typeface="Calibri" pitchFamily="34" charset="-120"/>
              </a:rPr>
              <a:t>Evaluation: implementation barriers include inconsistent training</a:t>
            </a:r>
            <a:endParaRPr lang="en-US" sz="1100" dirty="0"/>
          </a:p>
        </p:txBody>
      </p:sp>
      <p:sp>
        <p:nvSpPr>
          <p:cNvPr id="22" name="Shape 20"/>
          <p:cNvSpPr/>
          <p:nvPr/>
        </p:nvSpPr>
        <p:spPr>
          <a:xfrm>
            <a:off x="4846320" y="3648456"/>
            <a:ext cx="228600" cy="228600"/>
          </a:xfrm>
          <a:prstGeom prst="rect">
            <a:avLst/>
          </a:prstGeom>
          <a:solidFill>
            <a:srgbClr val="026B78"/>
          </a:solidFill>
          <a:ln/>
        </p:spPr>
        <p:txBody>
          <a:bodyPr/>
          <a:lstStyle/>
          <a:p>
            <a:endParaRPr lang="en-US"/>
          </a:p>
        </p:txBody>
      </p:sp>
      <p:sp>
        <p:nvSpPr>
          <p:cNvPr id="23" name="Text 21"/>
          <p:cNvSpPr txBox="1"/>
          <p:nvPr/>
        </p:nvSpPr>
        <p:spPr>
          <a:xfrm>
            <a:off x="5148072" y="3648456"/>
            <a:ext cx="3657600" cy="640080"/>
          </a:xfrm>
          <a:prstGeom prst="rect">
            <a:avLst/>
          </a:prstGeom>
          <a:noFill/>
          <a:ln/>
        </p:spPr>
        <p:txBody>
          <a:bodyPr wrap="square" lIns="0" tIns="0" rIns="0" bIns="0" rtlCol="0" anchor="ctr"/>
          <a:lstStyle/>
          <a:p>
            <a:pPr marL="0" indent="0">
              <a:lnSpc>
                <a:spcPct val="130000"/>
              </a:lnSpc>
              <a:buNone/>
            </a:pPr>
            <a:r>
              <a:rPr lang="en-US" sz="1100" dirty="0">
                <a:solidFill>
                  <a:srgbClr val="1C2D3A"/>
                </a:solidFill>
                <a:latin typeface="Calibri" pitchFamily="34" charset="0"/>
                <a:ea typeface="Calibri" pitchFamily="34" charset="-122"/>
                <a:cs typeface="Calibri" pitchFamily="34" charset="-120"/>
              </a:rPr>
              <a:t>Strength: scalable | Weakness: uneven regional roll-out</a:t>
            </a:r>
            <a:endParaRPr lang="en-US" sz="1100" dirty="0"/>
          </a:p>
        </p:txBody>
      </p:sp>
      <p:sp>
        <p:nvSpPr>
          <p:cNvPr id="24" name="Text 22"/>
          <p:cNvSpPr txBox="1"/>
          <p:nvPr/>
        </p:nvSpPr>
        <p:spPr>
          <a:xfrm>
            <a:off x="8321040" y="4846320"/>
            <a:ext cx="731520" cy="201168"/>
          </a:xfrm>
          <a:prstGeom prst="rect">
            <a:avLst/>
          </a:prstGeom>
          <a:noFill/>
          <a:ln/>
        </p:spPr>
        <p:txBody>
          <a:bodyPr wrap="square" lIns="0" tIns="0" rIns="0" bIns="0" rtlCol="0" anchor="ctr"/>
          <a:lstStyle/>
          <a:p>
            <a:pPr marL="0" indent="0" algn="r">
              <a:buNone/>
            </a:pPr>
            <a:r>
              <a:rPr lang="en-US" sz="900" dirty="0">
                <a:solidFill>
                  <a:srgbClr val="607D8B"/>
                </a:solidFill>
                <a:latin typeface="Calibri" pitchFamily="34" charset="0"/>
                <a:ea typeface="Calibri" pitchFamily="34" charset="-122"/>
                <a:cs typeface="Calibri" pitchFamily="34" charset="-120"/>
              </a:rPr>
              <a:t>Slide 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457200" y="292608"/>
            <a:ext cx="8229600" cy="502920"/>
          </a:xfrm>
          <a:prstGeom prst="rect">
            <a:avLst/>
          </a:prstGeom>
          <a:noFill/>
          <a:ln/>
        </p:spPr>
        <p:txBody>
          <a:bodyPr wrap="square" lIns="0" tIns="0" rIns="0" bIns="0" rtlCol="0" anchor="ctr"/>
          <a:lstStyle/>
          <a:p>
            <a:pPr marL="0" indent="0" algn="l">
              <a:buNone/>
            </a:pPr>
            <a:r>
              <a:rPr lang="en-US" sz="2600" b="1" dirty="0">
                <a:solidFill>
                  <a:srgbClr val="0D3B45"/>
                </a:solidFill>
                <a:latin typeface="Cambria" pitchFamily="34" charset="0"/>
                <a:ea typeface="Cambria" pitchFamily="34" charset="-122"/>
                <a:cs typeface="Cambria" pitchFamily="34" charset="-120"/>
              </a:rPr>
              <a:t>Case Study: NHS Diabetes Prevention Programme</a:t>
            </a:r>
            <a:endParaRPr lang="en-US" sz="2600" dirty="0"/>
          </a:p>
        </p:txBody>
      </p:sp>
      <p:sp>
        <p:nvSpPr>
          <p:cNvPr id="3" name="Shape 1"/>
          <p:cNvSpPr/>
          <p:nvPr/>
        </p:nvSpPr>
        <p:spPr>
          <a:xfrm>
            <a:off x="457200" y="822960"/>
            <a:ext cx="8229600" cy="36576"/>
          </a:xfrm>
          <a:prstGeom prst="rect">
            <a:avLst/>
          </a:prstGeom>
          <a:solidFill>
            <a:srgbClr val="028090"/>
          </a:solidFill>
          <a:ln/>
        </p:spPr>
        <p:txBody>
          <a:bodyPr/>
          <a:lstStyle/>
          <a:p>
            <a:endParaRPr lang="en-US"/>
          </a:p>
        </p:txBody>
      </p:sp>
      <p:sp>
        <p:nvSpPr>
          <p:cNvPr id="4" name="Text 2"/>
          <p:cNvSpPr txBox="1"/>
          <p:nvPr/>
        </p:nvSpPr>
        <p:spPr>
          <a:xfrm>
            <a:off x="457200" y="896112"/>
            <a:ext cx="7315200" cy="274320"/>
          </a:xfrm>
          <a:prstGeom prst="rect">
            <a:avLst/>
          </a:prstGeom>
          <a:noFill/>
          <a:ln/>
        </p:spPr>
        <p:txBody>
          <a:bodyPr wrap="square" lIns="0" tIns="0" rIns="0" bIns="0" rtlCol="0" anchor="ctr"/>
          <a:lstStyle/>
          <a:p>
            <a:pPr marL="0" indent="0">
              <a:buNone/>
            </a:pPr>
            <a:r>
              <a:rPr lang="en-US" sz="1200" b="1" i="1" dirty="0">
                <a:solidFill>
                  <a:srgbClr val="028090"/>
                </a:solidFill>
                <a:latin typeface="Calibri" pitchFamily="34" charset="0"/>
                <a:ea typeface="Calibri" pitchFamily="34" charset="-122"/>
                <a:cs typeface="Calibri" pitchFamily="34" charset="-120"/>
              </a:rPr>
              <a:t>Applying the Health Belief Model (HBM)</a:t>
            </a:r>
            <a:endParaRPr lang="en-US" sz="1200" dirty="0"/>
          </a:p>
        </p:txBody>
      </p:sp>
      <p:sp>
        <p:nvSpPr>
          <p:cNvPr id="5" name="Shape 3"/>
          <p:cNvSpPr/>
          <p:nvPr/>
        </p:nvSpPr>
        <p:spPr>
          <a:xfrm>
            <a:off x="457200" y="1280160"/>
            <a:ext cx="2834640" cy="1170432"/>
          </a:xfrm>
          <a:prstGeom prst="rect">
            <a:avLst/>
          </a:prstGeom>
          <a:solidFill>
            <a:srgbClr val="E0F4F7"/>
          </a:solidFill>
          <a:ln w="12700">
            <a:solidFill>
              <a:srgbClr val="028090"/>
            </a:solidFill>
            <a:prstDash val="solid"/>
          </a:ln>
        </p:spPr>
        <p:txBody>
          <a:bodyPr/>
          <a:lstStyle/>
          <a:p>
            <a:endParaRPr lang="en-US"/>
          </a:p>
        </p:txBody>
      </p:sp>
      <p:sp>
        <p:nvSpPr>
          <p:cNvPr id="6" name="Text 4"/>
          <p:cNvSpPr txBox="1"/>
          <p:nvPr/>
        </p:nvSpPr>
        <p:spPr>
          <a:xfrm>
            <a:off x="548640" y="1353312"/>
            <a:ext cx="1005840" cy="502920"/>
          </a:xfrm>
          <a:prstGeom prst="rect">
            <a:avLst/>
          </a:prstGeom>
          <a:noFill/>
          <a:ln/>
        </p:spPr>
        <p:txBody>
          <a:bodyPr wrap="square" lIns="0" tIns="0" rIns="0" bIns="0" rtlCol="0" anchor="ctr"/>
          <a:lstStyle/>
          <a:p>
            <a:pPr marL="0" indent="0">
              <a:buNone/>
            </a:pPr>
            <a:r>
              <a:rPr lang="en-US" sz="1050" b="1" dirty="0">
                <a:solidFill>
                  <a:srgbClr val="0D3B45"/>
                </a:solidFill>
                <a:latin typeface="Calibri" pitchFamily="34" charset="0"/>
                <a:ea typeface="Calibri" pitchFamily="34" charset="-122"/>
                <a:cs typeface="Calibri" pitchFamily="34" charset="-120"/>
              </a:rPr>
              <a:t>Perceived</a:t>
            </a:r>
            <a:endParaRPr lang="en-US" sz="1050" dirty="0"/>
          </a:p>
          <a:p>
            <a:pPr marL="0" indent="0">
              <a:buNone/>
            </a:pPr>
            <a:r>
              <a:rPr lang="en-US" sz="1050" b="1" dirty="0">
                <a:solidFill>
                  <a:srgbClr val="0D3B45"/>
                </a:solidFill>
                <a:latin typeface="Calibri" pitchFamily="34" charset="0"/>
                <a:ea typeface="Calibri" pitchFamily="34" charset="-122"/>
                <a:cs typeface="Calibri" pitchFamily="34" charset="-120"/>
              </a:rPr>
              <a:t>Susceptibility</a:t>
            </a:r>
            <a:endParaRPr lang="en-US" sz="1050" dirty="0"/>
          </a:p>
        </p:txBody>
      </p:sp>
      <p:sp>
        <p:nvSpPr>
          <p:cNvPr id="7" name="Text 5"/>
          <p:cNvSpPr txBox="1"/>
          <p:nvPr/>
        </p:nvSpPr>
        <p:spPr>
          <a:xfrm>
            <a:off x="548640" y="1828800"/>
            <a:ext cx="2651760" cy="594360"/>
          </a:xfrm>
          <a:prstGeom prst="rect">
            <a:avLst/>
          </a:prstGeom>
          <a:noFill/>
          <a:ln/>
        </p:spPr>
        <p:txBody>
          <a:bodyPr wrap="square" lIns="0" tIns="0" rIns="0" bIns="0" rtlCol="0" anchor="ctr"/>
          <a:lstStyle/>
          <a:p>
            <a:pPr marL="0" indent="0">
              <a:lnSpc>
                <a:spcPct val="130000"/>
              </a:lnSpc>
              <a:buNone/>
            </a:pPr>
            <a:r>
              <a:rPr lang="en-US" sz="1000" dirty="0">
                <a:solidFill>
                  <a:srgbClr val="1C2D3A"/>
                </a:solidFill>
                <a:latin typeface="Calibri" pitchFamily="34" charset="0"/>
                <a:ea typeface="Calibri" pitchFamily="34" charset="-122"/>
                <a:cs typeface="Calibri" pitchFamily="34" charset="-120"/>
              </a:rPr>
              <a:t>Patients identified as high-risk (pre-diabetes). NHS referral heightens awareness.</a:t>
            </a:r>
            <a:endParaRPr lang="en-US" sz="1000" dirty="0"/>
          </a:p>
        </p:txBody>
      </p:sp>
      <p:sp>
        <p:nvSpPr>
          <p:cNvPr id="8" name="Shape 6"/>
          <p:cNvSpPr/>
          <p:nvPr/>
        </p:nvSpPr>
        <p:spPr>
          <a:xfrm>
            <a:off x="457200" y="2542032"/>
            <a:ext cx="2834640" cy="1170432"/>
          </a:xfrm>
          <a:prstGeom prst="rect">
            <a:avLst/>
          </a:prstGeom>
          <a:solidFill>
            <a:srgbClr val="E0F4F7"/>
          </a:solidFill>
          <a:ln w="12700">
            <a:solidFill>
              <a:srgbClr val="028090"/>
            </a:solidFill>
            <a:prstDash val="solid"/>
          </a:ln>
        </p:spPr>
        <p:txBody>
          <a:bodyPr/>
          <a:lstStyle/>
          <a:p>
            <a:endParaRPr lang="en-US"/>
          </a:p>
        </p:txBody>
      </p:sp>
      <p:sp>
        <p:nvSpPr>
          <p:cNvPr id="9" name="Text 7"/>
          <p:cNvSpPr txBox="1"/>
          <p:nvPr/>
        </p:nvSpPr>
        <p:spPr>
          <a:xfrm>
            <a:off x="548640" y="2615184"/>
            <a:ext cx="1005840" cy="502920"/>
          </a:xfrm>
          <a:prstGeom prst="rect">
            <a:avLst/>
          </a:prstGeom>
          <a:noFill/>
          <a:ln/>
        </p:spPr>
        <p:txBody>
          <a:bodyPr wrap="square" lIns="0" tIns="0" rIns="0" bIns="0" rtlCol="0" anchor="ctr"/>
          <a:lstStyle/>
          <a:p>
            <a:pPr marL="0" indent="0">
              <a:buNone/>
            </a:pPr>
            <a:r>
              <a:rPr lang="en-US" sz="1050" b="1" dirty="0">
                <a:solidFill>
                  <a:srgbClr val="0D3B45"/>
                </a:solidFill>
                <a:latin typeface="Calibri" pitchFamily="34" charset="0"/>
                <a:ea typeface="Calibri" pitchFamily="34" charset="-122"/>
                <a:cs typeface="Calibri" pitchFamily="34" charset="-120"/>
              </a:rPr>
              <a:t>Perceived</a:t>
            </a:r>
            <a:endParaRPr lang="en-US" sz="1050" dirty="0"/>
          </a:p>
          <a:p>
            <a:pPr marL="0" indent="0">
              <a:buNone/>
            </a:pPr>
            <a:r>
              <a:rPr lang="en-US" sz="1050" b="1" dirty="0">
                <a:solidFill>
                  <a:srgbClr val="0D3B45"/>
                </a:solidFill>
                <a:latin typeface="Calibri" pitchFamily="34" charset="0"/>
                <a:ea typeface="Calibri" pitchFamily="34" charset="-122"/>
                <a:cs typeface="Calibri" pitchFamily="34" charset="-120"/>
              </a:rPr>
              <a:t>Severity</a:t>
            </a:r>
            <a:endParaRPr lang="en-US" sz="1050" dirty="0"/>
          </a:p>
        </p:txBody>
      </p:sp>
      <p:sp>
        <p:nvSpPr>
          <p:cNvPr id="10" name="Text 8"/>
          <p:cNvSpPr txBox="1"/>
          <p:nvPr/>
        </p:nvSpPr>
        <p:spPr>
          <a:xfrm>
            <a:off x="548640" y="3090672"/>
            <a:ext cx="2651760" cy="594360"/>
          </a:xfrm>
          <a:prstGeom prst="rect">
            <a:avLst/>
          </a:prstGeom>
          <a:noFill/>
          <a:ln/>
        </p:spPr>
        <p:txBody>
          <a:bodyPr wrap="square" lIns="0" tIns="0" rIns="0" bIns="0" rtlCol="0" anchor="ctr"/>
          <a:lstStyle/>
          <a:p>
            <a:pPr marL="0" indent="0">
              <a:lnSpc>
                <a:spcPct val="130000"/>
              </a:lnSpc>
              <a:buNone/>
            </a:pPr>
            <a:r>
              <a:rPr lang="en-US" sz="1000" dirty="0">
                <a:solidFill>
                  <a:srgbClr val="1C2D3A"/>
                </a:solidFill>
                <a:latin typeface="Calibri" pitchFamily="34" charset="0"/>
                <a:ea typeface="Calibri" pitchFamily="34" charset="-122"/>
                <a:cs typeface="Calibri" pitchFamily="34" charset="-120"/>
              </a:rPr>
              <a:t>Risk of Type 2 diabetes, complications (cardiovascular, renal). Creates urgency.</a:t>
            </a:r>
            <a:endParaRPr lang="en-US" sz="1000" dirty="0"/>
          </a:p>
        </p:txBody>
      </p:sp>
      <p:sp>
        <p:nvSpPr>
          <p:cNvPr id="11" name="Shape 9"/>
          <p:cNvSpPr/>
          <p:nvPr/>
        </p:nvSpPr>
        <p:spPr>
          <a:xfrm>
            <a:off x="457200" y="3803904"/>
            <a:ext cx="2834640" cy="1170432"/>
          </a:xfrm>
          <a:prstGeom prst="rect">
            <a:avLst/>
          </a:prstGeom>
          <a:solidFill>
            <a:srgbClr val="E0F4F7"/>
          </a:solidFill>
          <a:ln w="12700">
            <a:solidFill>
              <a:srgbClr val="028090"/>
            </a:solidFill>
            <a:prstDash val="solid"/>
          </a:ln>
        </p:spPr>
        <p:txBody>
          <a:bodyPr/>
          <a:lstStyle/>
          <a:p>
            <a:endParaRPr lang="en-US"/>
          </a:p>
        </p:txBody>
      </p:sp>
      <p:sp>
        <p:nvSpPr>
          <p:cNvPr id="12" name="Text 10"/>
          <p:cNvSpPr txBox="1"/>
          <p:nvPr/>
        </p:nvSpPr>
        <p:spPr>
          <a:xfrm>
            <a:off x="548640" y="3877056"/>
            <a:ext cx="1005840" cy="502920"/>
          </a:xfrm>
          <a:prstGeom prst="rect">
            <a:avLst/>
          </a:prstGeom>
          <a:noFill/>
          <a:ln/>
        </p:spPr>
        <p:txBody>
          <a:bodyPr wrap="square" lIns="0" tIns="0" rIns="0" bIns="0" rtlCol="0" anchor="ctr"/>
          <a:lstStyle/>
          <a:p>
            <a:pPr marL="0" indent="0">
              <a:buNone/>
            </a:pPr>
            <a:r>
              <a:rPr lang="en-US" sz="1050" b="1" dirty="0">
                <a:solidFill>
                  <a:srgbClr val="0D3B45"/>
                </a:solidFill>
                <a:latin typeface="Calibri" pitchFamily="34" charset="0"/>
                <a:ea typeface="Calibri" pitchFamily="34" charset="-122"/>
                <a:cs typeface="Calibri" pitchFamily="34" charset="-120"/>
              </a:rPr>
              <a:t>Perceived</a:t>
            </a:r>
            <a:endParaRPr lang="en-US" sz="1050" dirty="0"/>
          </a:p>
          <a:p>
            <a:pPr marL="0" indent="0">
              <a:buNone/>
            </a:pPr>
            <a:r>
              <a:rPr lang="en-US" sz="1050" b="1" dirty="0">
                <a:solidFill>
                  <a:srgbClr val="0D3B45"/>
                </a:solidFill>
                <a:latin typeface="Calibri" pitchFamily="34" charset="0"/>
                <a:ea typeface="Calibri" pitchFamily="34" charset="-122"/>
                <a:cs typeface="Calibri" pitchFamily="34" charset="-120"/>
              </a:rPr>
              <a:t>Benefits</a:t>
            </a:r>
            <a:endParaRPr lang="en-US" sz="1050" dirty="0"/>
          </a:p>
        </p:txBody>
      </p:sp>
      <p:sp>
        <p:nvSpPr>
          <p:cNvPr id="13" name="Text 11"/>
          <p:cNvSpPr txBox="1"/>
          <p:nvPr/>
        </p:nvSpPr>
        <p:spPr>
          <a:xfrm>
            <a:off x="548640" y="4352544"/>
            <a:ext cx="2651760" cy="594360"/>
          </a:xfrm>
          <a:prstGeom prst="rect">
            <a:avLst/>
          </a:prstGeom>
          <a:noFill/>
          <a:ln/>
        </p:spPr>
        <p:txBody>
          <a:bodyPr wrap="square" lIns="0" tIns="0" rIns="0" bIns="0" rtlCol="0" anchor="ctr"/>
          <a:lstStyle/>
          <a:p>
            <a:pPr marL="0" indent="0">
              <a:lnSpc>
                <a:spcPct val="130000"/>
              </a:lnSpc>
              <a:buNone/>
            </a:pPr>
            <a:r>
              <a:rPr lang="en-US" sz="1000" dirty="0">
                <a:solidFill>
                  <a:srgbClr val="1C2D3A"/>
                </a:solidFill>
                <a:latin typeface="Calibri" pitchFamily="34" charset="0"/>
                <a:ea typeface="Calibri" pitchFamily="34" charset="-122"/>
                <a:cs typeface="Calibri" pitchFamily="34" charset="-120"/>
              </a:rPr>
              <a:t>Weight loss, reduced HbA1c. Ross et al. (2022): digital programme effective.</a:t>
            </a:r>
            <a:endParaRPr lang="en-US" sz="1000" dirty="0"/>
          </a:p>
        </p:txBody>
      </p:sp>
      <p:sp>
        <p:nvSpPr>
          <p:cNvPr id="14" name="Shape 12"/>
          <p:cNvSpPr/>
          <p:nvPr/>
        </p:nvSpPr>
        <p:spPr>
          <a:xfrm>
            <a:off x="3520440" y="1280160"/>
            <a:ext cx="2834640" cy="1170432"/>
          </a:xfrm>
          <a:prstGeom prst="rect">
            <a:avLst/>
          </a:prstGeom>
          <a:solidFill>
            <a:srgbClr val="E0F4F7"/>
          </a:solidFill>
          <a:ln w="12700">
            <a:solidFill>
              <a:srgbClr val="028090"/>
            </a:solidFill>
            <a:prstDash val="solid"/>
          </a:ln>
        </p:spPr>
        <p:txBody>
          <a:bodyPr/>
          <a:lstStyle/>
          <a:p>
            <a:endParaRPr lang="en-US"/>
          </a:p>
        </p:txBody>
      </p:sp>
      <p:sp>
        <p:nvSpPr>
          <p:cNvPr id="15" name="Text 13"/>
          <p:cNvSpPr txBox="1"/>
          <p:nvPr/>
        </p:nvSpPr>
        <p:spPr>
          <a:xfrm>
            <a:off x="3611880" y="1353312"/>
            <a:ext cx="1005840" cy="502920"/>
          </a:xfrm>
          <a:prstGeom prst="rect">
            <a:avLst/>
          </a:prstGeom>
          <a:noFill/>
          <a:ln/>
        </p:spPr>
        <p:txBody>
          <a:bodyPr wrap="square" lIns="0" tIns="0" rIns="0" bIns="0" rtlCol="0" anchor="ctr"/>
          <a:lstStyle/>
          <a:p>
            <a:pPr marL="0" indent="0">
              <a:buNone/>
            </a:pPr>
            <a:r>
              <a:rPr lang="en-US" sz="1050" b="1" dirty="0">
                <a:solidFill>
                  <a:srgbClr val="0D3B45"/>
                </a:solidFill>
                <a:latin typeface="Calibri" pitchFamily="34" charset="0"/>
                <a:ea typeface="Calibri" pitchFamily="34" charset="-122"/>
                <a:cs typeface="Calibri" pitchFamily="34" charset="-120"/>
              </a:rPr>
              <a:t>Cues to</a:t>
            </a:r>
            <a:endParaRPr lang="en-US" sz="1050" dirty="0"/>
          </a:p>
          <a:p>
            <a:pPr marL="0" indent="0">
              <a:buNone/>
            </a:pPr>
            <a:r>
              <a:rPr lang="en-US" sz="1050" b="1" dirty="0">
                <a:solidFill>
                  <a:srgbClr val="0D3B45"/>
                </a:solidFill>
                <a:latin typeface="Calibri" pitchFamily="34" charset="0"/>
                <a:ea typeface="Calibri" pitchFamily="34" charset="-122"/>
                <a:cs typeface="Calibri" pitchFamily="34" charset="-120"/>
              </a:rPr>
              <a:t>Action</a:t>
            </a:r>
            <a:endParaRPr lang="en-US" sz="1050" dirty="0"/>
          </a:p>
        </p:txBody>
      </p:sp>
      <p:sp>
        <p:nvSpPr>
          <p:cNvPr id="16" name="Text 14"/>
          <p:cNvSpPr txBox="1"/>
          <p:nvPr/>
        </p:nvSpPr>
        <p:spPr>
          <a:xfrm>
            <a:off x="3611880" y="1828800"/>
            <a:ext cx="2651760" cy="594360"/>
          </a:xfrm>
          <a:prstGeom prst="rect">
            <a:avLst/>
          </a:prstGeom>
          <a:noFill/>
          <a:ln/>
        </p:spPr>
        <p:txBody>
          <a:bodyPr wrap="square" lIns="0" tIns="0" rIns="0" bIns="0" rtlCol="0" anchor="ctr"/>
          <a:lstStyle/>
          <a:p>
            <a:pPr marL="0" indent="0">
              <a:lnSpc>
                <a:spcPct val="130000"/>
              </a:lnSpc>
              <a:buNone/>
            </a:pPr>
            <a:r>
              <a:rPr lang="en-US" sz="1000" dirty="0">
                <a:solidFill>
                  <a:srgbClr val="1C2D3A"/>
                </a:solidFill>
                <a:latin typeface="Calibri" pitchFamily="34" charset="0"/>
                <a:ea typeface="Calibri" pitchFamily="34" charset="-122"/>
                <a:cs typeface="Calibri" pitchFamily="34" charset="-120"/>
              </a:rPr>
              <a:t>GP referral, NHS digital platform. Structured 9-month behaviour change programme.</a:t>
            </a:r>
            <a:endParaRPr lang="en-US" sz="1000" dirty="0"/>
          </a:p>
        </p:txBody>
      </p:sp>
      <p:sp>
        <p:nvSpPr>
          <p:cNvPr id="17" name="Shape 15"/>
          <p:cNvSpPr/>
          <p:nvPr/>
        </p:nvSpPr>
        <p:spPr>
          <a:xfrm>
            <a:off x="3520440" y="2542032"/>
            <a:ext cx="2834640" cy="1170432"/>
          </a:xfrm>
          <a:prstGeom prst="rect">
            <a:avLst/>
          </a:prstGeom>
          <a:solidFill>
            <a:srgbClr val="E0F4F7"/>
          </a:solidFill>
          <a:ln w="12700">
            <a:solidFill>
              <a:srgbClr val="028090"/>
            </a:solidFill>
            <a:prstDash val="solid"/>
          </a:ln>
        </p:spPr>
        <p:txBody>
          <a:bodyPr/>
          <a:lstStyle/>
          <a:p>
            <a:endParaRPr lang="en-US"/>
          </a:p>
        </p:txBody>
      </p:sp>
      <p:sp>
        <p:nvSpPr>
          <p:cNvPr id="18" name="Text 16"/>
          <p:cNvSpPr txBox="1"/>
          <p:nvPr/>
        </p:nvSpPr>
        <p:spPr>
          <a:xfrm>
            <a:off x="3611880" y="2615184"/>
            <a:ext cx="1005840" cy="502920"/>
          </a:xfrm>
          <a:prstGeom prst="rect">
            <a:avLst/>
          </a:prstGeom>
          <a:noFill/>
          <a:ln/>
        </p:spPr>
        <p:txBody>
          <a:bodyPr wrap="square" lIns="0" tIns="0" rIns="0" bIns="0" rtlCol="0" anchor="ctr"/>
          <a:lstStyle/>
          <a:p>
            <a:pPr marL="0" indent="0">
              <a:buNone/>
            </a:pPr>
            <a:r>
              <a:rPr lang="en-US" sz="1050" b="1" dirty="0">
                <a:solidFill>
                  <a:srgbClr val="0D3B45"/>
                </a:solidFill>
                <a:latin typeface="Calibri" pitchFamily="34" charset="0"/>
                <a:ea typeface="Calibri" pitchFamily="34" charset="-122"/>
                <a:cs typeface="Calibri" pitchFamily="34" charset="-120"/>
              </a:rPr>
              <a:t>Self-</a:t>
            </a:r>
            <a:endParaRPr lang="en-US" sz="1050" dirty="0"/>
          </a:p>
          <a:p>
            <a:pPr marL="0" indent="0">
              <a:buNone/>
            </a:pPr>
            <a:r>
              <a:rPr lang="en-US" sz="1050" b="1" dirty="0">
                <a:solidFill>
                  <a:srgbClr val="0D3B45"/>
                </a:solidFill>
                <a:latin typeface="Calibri" pitchFamily="34" charset="0"/>
                <a:ea typeface="Calibri" pitchFamily="34" charset="-122"/>
                <a:cs typeface="Calibri" pitchFamily="34" charset="-120"/>
              </a:rPr>
              <a:t>Efficacy</a:t>
            </a:r>
            <a:endParaRPr lang="en-US" sz="1050" dirty="0"/>
          </a:p>
        </p:txBody>
      </p:sp>
      <p:sp>
        <p:nvSpPr>
          <p:cNvPr id="19" name="Text 17"/>
          <p:cNvSpPr txBox="1"/>
          <p:nvPr/>
        </p:nvSpPr>
        <p:spPr>
          <a:xfrm>
            <a:off x="3611880" y="3090672"/>
            <a:ext cx="2651760" cy="594360"/>
          </a:xfrm>
          <a:prstGeom prst="rect">
            <a:avLst/>
          </a:prstGeom>
          <a:noFill/>
          <a:ln/>
        </p:spPr>
        <p:txBody>
          <a:bodyPr wrap="square" lIns="0" tIns="0" rIns="0" bIns="0" rtlCol="0" anchor="ctr"/>
          <a:lstStyle/>
          <a:p>
            <a:pPr marL="0" indent="0">
              <a:lnSpc>
                <a:spcPct val="130000"/>
              </a:lnSpc>
              <a:buNone/>
            </a:pPr>
            <a:r>
              <a:rPr lang="en-US" sz="1000" dirty="0">
                <a:solidFill>
                  <a:srgbClr val="1C2D3A"/>
                </a:solidFill>
                <a:latin typeface="Calibri" pitchFamily="34" charset="0"/>
                <a:ea typeface="Calibri" pitchFamily="34" charset="-122"/>
                <a:cs typeface="Calibri" pitchFamily="34" charset="-120"/>
              </a:rPr>
              <a:t>Digital coaching, peer support, personalised goal-setting enhances confidence.</a:t>
            </a:r>
            <a:endParaRPr lang="en-US" sz="1000" dirty="0"/>
          </a:p>
        </p:txBody>
      </p:sp>
      <p:sp>
        <p:nvSpPr>
          <p:cNvPr id="20" name="Shape 18"/>
          <p:cNvSpPr/>
          <p:nvPr/>
        </p:nvSpPr>
        <p:spPr>
          <a:xfrm>
            <a:off x="6263640" y="1280160"/>
            <a:ext cx="2651760" cy="3456432"/>
          </a:xfrm>
          <a:prstGeom prst="rect">
            <a:avLst/>
          </a:prstGeom>
          <a:solidFill>
            <a:srgbClr val="0D3B45"/>
          </a:solidFill>
          <a:ln/>
        </p:spPr>
        <p:txBody>
          <a:bodyPr/>
          <a:lstStyle/>
          <a:p>
            <a:endParaRPr lang="en-US"/>
          </a:p>
        </p:txBody>
      </p:sp>
      <p:sp>
        <p:nvSpPr>
          <p:cNvPr id="21" name="Text 19"/>
          <p:cNvSpPr txBox="1"/>
          <p:nvPr/>
        </p:nvSpPr>
        <p:spPr>
          <a:xfrm>
            <a:off x="6355080" y="1371600"/>
            <a:ext cx="2468880" cy="320040"/>
          </a:xfrm>
          <a:prstGeom prst="rect">
            <a:avLst/>
          </a:prstGeom>
          <a:noFill/>
          <a:ln/>
        </p:spPr>
        <p:txBody>
          <a:bodyPr wrap="square" lIns="0" tIns="0" rIns="0" bIns="0" rtlCol="0" anchor="ctr"/>
          <a:lstStyle/>
          <a:p>
            <a:pPr marL="0" indent="0">
              <a:buNone/>
            </a:pPr>
            <a:r>
              <a:rPr lang="en-US" sz="1300" b="1" dirty="0">
                <a:solidFill>
                  <a:srgbClr val="02C39A"/>
                </a:solidFill>
                <a:latin typeface="Calibri" pitchFamily="34" charset="0"/>
                <a:ea typeface="Calibri" pitchFamily="34" charset="-122"/>
                <a:cs typeface="Calibri" pitchFamily="34" charset="-120"/>
              </a:rPr>
              <a:t>Outcomes</a:t>
            </a:r>
            <a:endParaRPr lang="en-US" sz="1300" dirty="0"/>
          </a:p>
        </p:txBody>
      </p:sp>
      <p:sp>
        <p:nvSpPr>
          <p:cNvPr id="22" name="Text 20"/>
          <p:cNvSpPr txBox="1"/>
          <p:nvPr/>
        </p:nvSpPr>
        <p:spPr>
          <a:xfrm>
            <a:off x="6355080" y="1783080"/>
            <a:ext cx="2468880" cy="292608"/>
          </a:xfrm>
          <a:prstGeom prst="rect">
            <a:avLst/>
          </a:prstGeom>
          <a:noFill/>
          <a:ln/>
        </p:spPr>
        <p:txBody>
          <a:bodyPr wrap="square" lIns="0" tIns="0" rIns="0" bIns="0" rtlCol="0" anchor="ctr"/>
          <a:lstStyle/>
          <a:p>
            <a:pPr marL="0" indent="0">
              <a:buNone/>
            </a:pPr>
            <a:r>
              <a:rPr lang="en-US" sz="1100" b="1" dirty="0">
                <a:solidFill>
                  <a:srgbClr val="02C39A"/>
                </a:solidFill>
                <a:latin typeface="Calibri" pitchFamily="34" charset="0"/>
                <a:ea typeface="Calibri" pitchFamily="34" charset="-122"/>
                <a:cs typeface="Calibri" pitchFamily="34" charset="-120"/>
              </a:rPr>
              <a:t>Successes</a:t>
            </a:r>
            <a:endParaRPr lang="en-US" sz="1100" dirty="0"/>
          </a:p>
        </p:txBody>
      </p:sp>
      <p:sp>
        <p:nvSpPr>
          <p:cNvPr id="23" name="Text 21"/>
          <p:cNvSpPr txBox="1"/>
          <p:nvPr/>
        </p:nvSpPr>
        <p:spPr>
          <a:xfrm>
            <a:off x="6355080" y="2103120"/>
            <a:ext cx="2450592" cy="274320"/>
          </a:xfrm>
          <a:prstGeom prst="rect">
            <a:avLst/>
          </a:prstGeom>
          <a:noFill/>
          <a:ln/>
        </p:spPr>
        <p:txBody>
          <a:bodyPr wrap="square" lIns="0" tIns="0" rIns="0" bIns="0" rtlCol="0" anchor="ctr"/>
          <a:lstStyle/>
          <a:p>
            <a:pPr marL="0" indent="0">
              <a:buNone/>
            </a:pPr>
            <a:r>
              <a:rPr lang="en-US" sz="950" dirty="0">
                <a:solidFill>
                  <a:srgbClr val="FFFFFF"/>
                </a:solidFill>
                <a:latin typeface="Calibri" pitchFamily="34" charset="0"/>
                <a:ea typeface="Calibri" pitchFamily="34" charset="-122"/>
                <a:cs typeface="Calibri" pitchFamily="34" charset="-120"/>
              </a:rPr>
              <a:t>+ Significant weight loss in completers</a:t>
            </a:r>
            <a:endParaRPr lang="en-US" sz="950" dirty="0"/>
          </a:p>
        </p:txBody>
      </p:sp>
      <p:sp>
        <p:nvSpPr>
          <p:cNvPr id="24" name="Text 22"/>
          <p:cNvSpPr txBox="1"/>
          <p:nvPr/>
        </p:nvSpPr>
        <p:spPr>
          <a:xfrm>
            <a:off x="6355080" y="2404872"/>
            <a:ext cx="2450592" cy="274320"/>
          </a:xfrm>
          <a:prstGeom prst="rect">
            <a:avLst/>
          </a:prstGeom>
          <a:noFill/>
          <a:ln/>
        </p:spPr>
        <p:txBody>
          <a:bodyPr wrap="square" lIns="0" tIns="0" rIns="0" bIns="0" rtlCol="0" anchor="ctr"/>
          <a:lstStyle/>
          <a:p>
            <a:pPr marL="0" indent="0">
              <a:buNone/>
            </a:pPr>
            <a:r>
              <a:rPr lang="en-US" sz="950" dirty="0">
                <a:solidFill>
                  <a:srgbClr val="FFFFFF"/>
                </a:solidFill>
                <a:latin typeface="Calibri" pitchFamily="34" charset="0"/>
                <a:ea typeface="Calibri" pitchFamily="34" charset="-122"/>
                <a:cs typeface="Calibri" pitchFamily="34" charset="-120"/>
              </a:rPr>
              <a:t>+ Reduced HbA1c levels</a:t>
            </a:r>
            <a:endParaRPr lang="en-US" sz="950" dirty="0"/>
          </a:p>
        </p:txBody>
      </p:sp>
      <p:sp>
        <p:nvSpPr>
          <p:cNvPr id="25" name="Text 23"/>
          <p:cNvSpPr txBox="1"/>
          <p:nvPr/>
        </p:nvSpPr>
        <p:spPr>
          <a:xfrm>
            <a:off x="6355080" y="2706624"/>
            <a:ext cx="2450592" cy="274320"/>
          </a:xfrm>
          <a:prstGeom prst="rect">
            <a:avLst/>
          </a:prstGeom>
          <a:noFill/>
          <a:ln/>
        </p:spPr>
        <p:txBody>
          <a:bodyPr wrap="square" lIns="0" tIns="0" rIns="0" bIns="0" rtlCol="0" anchor="ctr"/>
          <a:lstStyle/>
          <a:p>
            <a:pPr marL="0" indent="0">
              <a:buNone/>
            </a:pPr>
            <a:r>
              <a:rPr lang="en-US" sz="950" dirty="0">
                <a:solidFill>
                  <a:srgbClr val="FFFFFF"/>
                </a:solidFill>
                <a:latin typeface="Calibri" pitchFamily="34" charset="0"/>
                <a:ea typeface="Calibri" pitchFamily="34" charset="-122"/>
                <a:cs typeface="Calibri" pitchFamily="34" charset="-120"/>
              </a:rPr>
              <a:t>+ Improved physical activity</a:t>
            </a:r>
            <a:endParaRPr lang="en-US" sz="950" dirty="0"/>
          </a:p>
        </p:txBody>
      </p:sp>
      <p:sp>
        <p:nvSpPr>
          <p:cNvPr id="26" name="Text 24"/>
          <p:cNvSpPr txBox="1"/>
          <p:nvPr/>
        </p:nvSpPr>
        <p:spPr>
          <a:xfrm>
            <a:off x="6355080" y="3008376"/>
            <a:ext cx="2450592" cy="274320"/>
          </a:xfrm>
          <a:prstGeom prst="rect">
            <a:avLst/>
          </a:prstGeom>
          <a:noFill/>
          <a:ln/>
        </p:spPr>
        <p:txBody>
          <a:bodyPr wrap="square" lIns="0" tIns="0" rIns="0" bIns="0" rtlCol="0" anchor="ctr"/>
          <a:lstStyle/>
          <a:p>
            <a:pPr marL="0" indent="0">
              <a:buNone/>
            </a:pPr>
            <a:r>
              <a:rPr lang="en-US" sz="950" dirty="0">
                <a:solidFill>
                  <a:srgbClr val="FFFFFF"/>
                </a:solidFill>
                <a:latin typeface="Calibri" pitchFamily="34" charset="0"/>
                <a:ea typeface="Calibri" pitchFamily="34" charset="-122"/>
                <a:cs typeface="Calibri" pitchFamily="34" charset="-120"/>
              </a:rPr>
              <a:t>+ Scalable digital delivery</a:t>
            </a:r>
            <a:endParaRPr lang="en-US" sz="950" dirty="0"/>
          </a:p>
        </p:txBody>
      </p:sp>
      <p:sp>
        <p:nvSpPr>
          <p:cNvPr id="27" name="Text 25"/>
          <p:cNvSpPr txBox="1"/>
          <p:nvPr/>
        </p:nvSpPr>
        <p:spPr>
          <a:xfrm>
            <a:off x="6355080" y="3520440"/>
            <a:ext cx="2468880" cy="292608"/>
          </a:xfrm>
          <a:prstGeom prst="rect">
            <a:avLst/>
          </a:prstGeom>
          <a:noFill/>
          <a:ln/>
        </p:spPr>
        <p:txBody>
          <a:bodyPr wrap="square" lIns="0" tIns="0" rIns="0" bIns="0" rtlCol="0" anchor="ctr"/>
          <a:lstStyle/>
          <a:p>
            <a:pPr marL="0" indent="0">
              <a:buNone/>
            </a:pPr>
            <a:r>
              <a:rPr lang="en-US" sz="1100" b="1" dirty="0">
                <a:solidFill>
                  <a:srgbClr val="F5A0A0"/>
                </a:solidFill>
                <a:latin typeface="Calibri" pitchFamily="34" charset="0"/>
                <a:ea typeface="Calibri" pitchFamily="34" charset="-122"/>
                <a:cs typeface="Calibri" pitchFamily="34" charset="-120"/>
              </a:rPr>
              <a:t>Challenges</a:t>
            </a:r>
            <a:endParaRPr lang="en-US" sz="1100" dirty="0"/>
          </a:p>
        </p:txBody>
      </p:sp>
      <p:sp>
        <p:nvSpPr>
          <p:cNvPr id="28" name="Text 26"/>
          <p:cNvSpPr txBox="1"/>
          <p:nvPr/>
        </p:nvSpPr>
        <p:spPr>
          <a:xfrm>
            <a:off x="6355080" y="3840480"/>
            <a:ext cx="2450592" cy="274320"/>
          </a:xfrm>
          <a:prstGeom prst="rect">
            <a:avLst/>
          </a:prstGeom>
          <a:noFill/>
          <a:ln/>
        </p:spPr>
        <p:txBody>
          <a:bodyPr wrap="square" lIns="0" tIns="0" rIns="0" bIns="0" rtlCol="0" anchor="ctr"/>
          <a:lstStyle/>
          <a:p>
            <a:pPr marL="0" indent="0">
              <a:buNone/>
            </a:pPr>
            <a:r>
              <a:rPr lang="en-US" sz="950" dirty="0">
                <a:solidFill>
                  <a:srgbClr val="FFFFFF"/>
                </a:solidFill>
                <a:latin typeface="Calibri" pitchFamily="34" charset="0"/>
                <a:ea typeface="Calibri" pitchFamily="34" charset="-122"/>
                <a:cs typeface="Calibri" pitchFamily="34" charset="-120"/>
              </a:rPr>
              <a:t>- Low uptake in ethnic minorities</a:t>
            </a:r>
            <a:endParaRPr lang="en-US" sz="950" dirty="0"/>
          </a:p>
        </p:txBody>
      </p:sp>
      <p:sp>
        <p:nvSpPr>
          <p:cNvPr id="29" name="Text 27"/>
          <p:cNvSpPr txBox="1"/>
          <p:nvPr/>
        </p:nvSpPr>
        <p:spPr>
          <a:xfrm>
            <a:off x="6355080" y="4142232"/>
            <a:ext cx="2450592" cy="274320"/>
          </a:xfrm>
          <a:prstGeom prst="rect">
            <a:avLst/>
          </a:prstGeom>
          <a:noFill/>
          <a:ln/>
        </p:spPr>
        <p:txBody>
          <a:bodyPr wrap="square" lIns="0" tIns="0" rIns="0" bIns="0" rtlCol="0" anchor="ctr"/>
          <a:lstStyle/>
          <a:p>
            <a:pPr marL="0" indent="0">
              <a:buNone/>
            </a:pPr>
            <a:r>
              <a:rPr lang="en-US" sz="950" dirty="0">
                <a:solidFill>
                  <a:srgbClr val="FFFFFF"/>
                </a:solidFill>
                <a:latin typeface="Calibri" pitchFamily="34" charset="0"/>
                <a:ea typeface="Calibri" pitchFamily="34" charset="-122"/>
                <a:cs typeface="Calibri" pitchFamily="34" charset="-120"/>
              </a:rPr>
              <a:t>- Digital exclusion barriers</a:t>
            </a:r>
            <a:endParaRPr lang="en-US" sz="950" dirty="0"/>
          </a:p>
        </p:txBody>
      </p:sp>
      <p:sp>
        <p:nvSpPr>
          <p:cNvPr id="30" name="Text 28"/>
          <p:cNvSpPr txBox="1"/>
          <p:nvPr/>
        </p:nvSpPr>
        <p:spPr>
          <a:xfrm>
            <a:off x="6355080" y="4443984"/>
            <a:ext cx="2450592" cy="274320"/>
          </a:xfrm>
          <a:prstGeom prst="rect">
            <a:avLst/>
          </a:prstGeom>
          <a:noFill/>
          <a:ln/>
        </p:spPr>
        <p:txBody>
          <a:bodyPr wrap="square" lIns="0" tIns="0" rIns="0" bIns="0" rtlCol="0" anchor="ctr"/>
          <a:lstStyle/>
          <a:p>
            <a:pPr marL="0" indent="0">
              <a:buNone/>
            </a:pPr>
            <a:r>
              <a:rPr lang="en-US" sz="950" dirty="0">
                <a:solidFill>
                  <a:srgbClr val="FFFFFF"/>
                </a:solidFill>
                <a:latin typeface="Calibri" pitchFamily="34" charset="0"/>
                <a:ea typeface="Calibri" pitchFamily="34" charset="-122"/>
                <a:cs typeface="Calibri" pitchFamily="34" charset="-120"/>
              </a:rPr>
              <a:t>- High dropout rates (&gt;50%)</a:t>
            </a:r>
            <a:endParaRPr lang="en-US" sz="950" dirty="0"/>
          </a:p>
        </p:txBody>
      </p:sp>
      <p:sp>
        <p:nvSpPr>
          <p:cNvPr id="31" name="Text 29"/>
          <p:cNvSpPr txBox="1"/>
          <p:nvPr/>
        </p:nvSpPr>
        <p:spPr>
          <a:xfrm>
            <a:off x="6355080" y="4745736"/>
            <a:ext cx="2450592" cy="274320"/>
          </a:xfrm>
          <a:prstGeom prst="rect">
            <a:avLst/>
          </a:prstGeom>
          <a:noFill/>
          <a:ln/>
        </p:spPr>
        <p:txBody>
          <a:bodyPr wrap="square" lIns="0" tIns="0" rIns="0" bIns="0" rtlCol="0" anchor="ctr"/>
          <a:lstStyle/>
          <a:p>
            <a:pPr marL="0" indent="0">
              <a:buNone/>
            </a:pPr>
            <a:r>
              <a:rPr lang="en-US" sz="950" dirty="0">
                <a:solidFill>
                  <a:srgbClr val="FFFFFF"/>
                </a:solidFill>
                <a:latin typeface="Calibri" pitchFamily="34" charset="0"/>
                <a:ea typeface="Calibri" pitchFamily="34" charset="-122"/>
                <a:cs typeface="Calibri" pitchFamily="34" charset="-120"/>
              </a:rPr>
              <a:t>- Limited qualitative evidence</a:t>
            </a:r>
            <a:endParaRPr lang="en-US" sz="950" dirty="0"/>
          </a:p>
        </p:txBody>
      </p:sp>
      <p:sp>
        <p:nvSpPr>
          <p:cNvPr id="32" name="Text 30"/>
          <p:cNvSpPr txBox="1"/>
          <p:nvPr/>
        </p:nvSpPr>
        <p:spPr>
          <a:xfrm>
            <a:off x="8321040" y="4846320"/>
            <a:ext cx="731520" cy="201168"/>
          </a:xfrm>
          <a:prstGeom prst="rect">
            <a:avLst/>
          </a:prstGeom>
          <a:noFill/>
          <a:ln/>
        </p:spPr>
        <p:txBody>
          <a:bodyPr wrap="square" lIns="0" tIns="0" rIns="0" bIns="0" rtlCol="0" anchor="ctr"/>
          <a:lstStyle/>
          <a:p>
            <a:pPr marL="0" indent="0" algn="r">
              <a:buNone/>
            </a:pPr>
            <a:r>
              <a:rPr lang="en-US" sz="900" dirty="0">
                <a:solidFill>
                  <a:srgbClr val="607D8B"/>
                </a:solidFill>
                <a:latin typeface="Calibri" pitchFamily="34" charset="0"/>
                <a:ea typeface="Calibri" pitchFamily="34" charset="-122"/>
                <a:cs typeface="Calibri" pitchFamily="34" charset="-120"/>
              </a:rPr>
              <a:t>Slide 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457200" y="292608"/>
            <a:ext cx="8229600" cy="502920"/>
          </a:xfrm>
          <a:prstGeom prst="rect">
            <a:avLst/>
          </a:prstGeom>
          <a:noFill/>
          <a:ln/>
        </p:spPr>
        <p:txBody>
          <a:bodyPr wrap="square" lIns="0" tIns="0" rIns="0" bIns="0" rtlCol="0" anchor="ctr"/>
          <a:lstStyle/>
          <a:p>
            <a:pPr marL="0" indent="0" algn="l">
              <a:buNone/>
            </a:pPr>
            <a:r>
              <a:rPr lang="en-US" sz="2600" b="1" dirty="0">
                <a:solidFill>
                  <a:srgbClr val="0D3B45"/>
                </a:solidFill>
                <a:latin typeface="Cambria" pitchFamily="34" charset="0"/>
                <a:ea typeface="Cambria" pitchFamily="34" charset="-122"/>
                <a:cs typeface="Cambria" pitchFamily="34" charset="-120"/>
              </a:rPr>
              <a:t>Health Belief Model: Framework Diagram</a:t>
            </a:r>
            <a:endParaRPr lang="en-US" sz="2600" dirty="0"/>
          </a:p>
        </p:txBody>
      </p:sp>
      <p:sp>
        <p:nvSpPr>
          <p:cNvPr id="3" name="Shape 1"/>
          <p:cNvSpPr/>
          <p:nvPr/>
        </p:nvSpPr>
        <p:spPr>
          <a:xfrm>
            <a:off x="457200" y="822960"/>
            <a:ext cx="8229600" cy="36576"/>
          </a:xfrm>
          <a:prstGeom prst="rect">
            <a:avLst/>
          </a:prstGeom>
          <a:solidFill>
            <a:srgbClr val="028090"/>
          </a:solidFill>
          <a:ln/>
        </p:spPr>
        <p:txBody>
          <a:bodyPr/>
          <a:lstStyle/>
          <a:p>
            <a:endParaRPr lang="en-US"/>
          </a:p>
        </p:txBody>
      </p:sp>
      <p:sp>
        <p:nvSpPr>
          <p:cNvPr id="4" name="Text 2"/>
          <p:cNvSpPr txBox="1"/>
          <p:nvPr/>
        </p:nvSpPr>
        <p:spPr>
          <a:xfrm>
            <a:off x="457200" y="960120"/>
            <a:ext cx="8229600" cy="502920"/>
          </a:xfrm>
          <a:prstGeom prst="rect">
            <a:avLst/>
          </a:prstGeom>
          <a:noFill/>
          <a:ln/>
        </p:spPr>
        <p:txBody>
          <a:bodyPr wrap="square" lIns="0" tIns="0" rIns="0" bIns="0" rtlCol="0" anchor="ctr"/>
          <a:lstStyle/>
          <a:p>
            <a:r>
              <a:rPr lang="en-IN" sz="1100" dirty="0"/>
              <a:t>The Health Belief Model elucidates health behavioural change using five constructs that are interrelated. Projected on the NHS DPP, every element correlates to programme design characteristics.</a:t>
            </a:r>
            <a:endParaRPr lang="en-US" sz="1100" dirty="0"/>
          </a:p>
        </p:txBody>
      </p:sp>
      <p:sp>
        <p:nvSpPr>
          <p:cNvPr id="5" name="Shape 3"/>
          <p:cNvSpPr/>
          <p:nvPr/>
        </p:nvSpPr>
        <p:spPr>
          <a:xfrm>
            <a:off x="274320" y="1691640"/>
            <a:ext cx="1645920" cy="685800"/>
          </a:xfrm>
          <a:prstGeom prst="rect">
            <a:avLst/>
          </a:prstGeom>
          <a:solidFill>
            <a:srgbClr val="E0F4F7"/>
          </a:solidFill>
          <a:ln w="12700">
            <a:solidFill>
              <a:srgbClr val="028090"/>
            </a:solidFill>
            <a:prstDash val="solid"/>
          </a:ln>
        </p:spPr>
        <p:txBody>
          <a:bodyPr/>
          <a:lstStyle/>
          <a:p>
            <a:endParaRPr lang="en-US"/>
          </a:p>
        </p:txBody>
      </p:sp>
      <p:sp>
        <p:nvSpPr>
          <p:cNvPr id="6" name="Text 4"/>
          <p:cNvSpPr txBox="1"/>
          <p:nvPr/>
        </p:nvSpPr>
        <p:spPr>
          <a:xfrm>
            <a:off x="274320" y="1691640"/>
            <a:ext cx="1645920" cy="685800"/>
          </a:xfrm>
          <a:prstGeom prst="rect">
            <a:avLst/>
          </a:prstGeom>
          <a:noFill/>
          <a:ln/>
        </p:spPr>
        <p:txBody>
          <a:bodyPr wrap="square" lIns="0" tIns="0" rIns="0" bIns="0" rtlCol="0" anchor="ctr"/>
          <a:lstStyle/>
          <a:p>
            <a:pPr marL="0" indent="0" algn="ctr">
              <a:buNone/>
            </a:pPr>
            <a:r>
              <a:rPr lang="en-US" sz="1000" b="1" dirty="0">
                <a:solidFill>
                  <a:srgbClr val="0D3B45"/>
                </a:solidFill>
                <a:latin typeface="Calibri" pitchFamily="34" charset="0"/>
                <a:ea typeface="Calibri" pitchFamily="34" charset="-122"/>
                <a:cs typeface="Calibri" pitchFamily="34" charset="-120"/>
              </a:rPr>
              <a:t>Perceived</a:t>
            </a:r>
            <a:endParaRPr lang="en-US" sz="1000" dirty="0"/>
          </a:p>
          <a:p>
            <a:pPr marL="0" indent="0" algn="ctr">
              <a:buNone/>
            </a:pPr>
            <a:r>
              <a:rPr lang="en-US" sz="1000" b="1" dirty="0">
                <a:solidFill>
                  <a:srgbClr val="0D3B45"/>
                </a:solidFill>
                <a:latin typeface="Calibri" pitchFamily="34" charset="0"/>
                <a:ea typeface="Calibri" pitchFamily="34" charset="-122"/>
                <a:cs typeface="Calibri" pitchFamily="34" charset="-120"/>
              </a:rPr>
              <a:t>Susceptibility</a:t>
            </a:r>
            <a:endParaRPr lang="en-US" sz="1000" dirty="0"/>
          </a:p>
        </p:txBody>
      </p:sp>
      <p:sp>
        <p:nvSpPr>
          <p:cNvPr id="7" name="Shape 5"/>
          <p:cNvSpPr/>
          <p:nvPr/>
        </p:nvSpPr>
        <p:spPr>
          <a:xfrm>
            <a:off x="274320" y="2514600"/>
            <a:ext cx="1645920" cy="685800"/>
          </a:xfrm>
          <a:prstGeom prst="rect">
            <a:avLst/>
          </a:prstGeom>
          <a:solidFill>
            <a:srgbClr val="E0F4F7"/>
          </a:solidFill>
          <a:ln w="12700">
            <a:solidFill>
              <a:srgbClr val="028090"/>
            </a:solidFill>
            <a:prstDash val="solid"/>
          </a:ln>
        </p:spPr>
        <p:txBody>
          <a:bodyPr/>
          <a:lstStyle/>
          <a:p>
            <a:endParaRPr lang="en-US"/>
          </a:p>
        </p:txBody>
      </p:sp>
      <p:sp>
        <p:nvSpPr>
          <p:cNvPr id="8" name="Text 6"/>
          <p:cNvSpPr txBox="1"/>
          <p:nvPr/>
        </p:nvSpPr>
        <p:spPr>
          <a:xfrm>
            <a:off x="274320" y="2514600"/>
            <a:ext cx="1645920" cy="685800"/>
          </a:xfrm>
          <a:prstGeom prst="rect">
            <a:avLst/>
          </a:prstGeom>
          <a:noFill/>
          <a:ln/>
        </p:spPr>
        <p:txBody>
          <a:bodyPr wrap="square" lIns="0" tIns="0" rIns="0" bIns="0" rtlCol="0" anchor="ctr"/>
          <a:lstStyle/>
          <a:p>
            <a:pPr marL="0" indent="0" algn="ctr">
              <a:buNone/>
            </a:pPr>
            <a:r>
              <a:rPr lang="en-US" sz="1000" b="1" dirty="0">
                <a:solidFill>
                  <a:srgbClr val="0D3B45"/>
                </a:solidFill>
                <a:latin typeface="Calibri" pitchFamily="34" charset="0"/>
                <a:ea typeface="Calibri" pitchFamily="34" charset="-122"/>
                <a:cs typeface="Calibri" pitchFamily="34" charset="-120"/>
              </a:rPr>
              <a:t>Perceived</a:t>
            </a:r>
            <a:endParaRPr lang="en-US" sz="1000" dirty="0"/>
          </a:p>
          <a:p>
            <a:pPr marL="0" indent="0" algn="ctr">
              <a:buNone/>
            </a:pPr>
            <a:r>
              <a:rPr lang="en-US" sz="1000" b="1" dirty="0">
                <a:solidFill>
                  <a:srgbClr val="0D3B45"/>
                </a:solidFill>
                <a:latin typeface="Calibri" pitchFamily="34" charset="0"/>
                <a:ea typeface="Calibri" pitchFamily="34" charset="-122"/>
                <a:cs typeface="Calibri" pitchFamily="34" charset="-120"/>
              </a:rPr>
              <a:t>Severity</a:t>
            </a:r>
            <a:endParaRPr lang="en-US" sz="1000" dirty="0"/>
          </a:p>
        </p:txBody>
      </p:sp>
      <p:sp>
        <p:nvSpPr>
          <p:cNvPr id="9" name="Shape 7"/>
          <p:cNvSpPr/>
          <p:nvPr/>
        </p:nvSpPr>
        <p:spPr>
          <a:xfrm>
            <a:off x="1920240" y="2039112"/>
            <a:ext cx="457200" cy="0"/>
          </a:xfrm>
          <a:prstGeom prst="line">
            <a:avLst/>
          </a:prstGeom>
          <a:noFill/>
          <a:ln w="25400">
            <a:solidFill>
              <a:srgbClr val="028090"/>
            </a:solidFill>
            <a:prstDash val="solid"/>
            <a:tailEnd type="arrow"/>
          </a:ln>
        </p:spPr>
        <p:txBody>
          <a:bodyPr/>
          <a:lstStyle/>
          <a:p>
            <a:endParaRPr lang="en-US"/>
          </a:p>
        </p:txBody>
      </p:sp>
      <p:sp>
        <p:nvSpPr>
          <p:cNvPr id="10" name="Shape 8"/>
          <p:cNvSpPr/>
          <p:nvPr/>
        </p:nvSpPr>
        <p:spPr>
          <a:xfrm>
            <a:off x="1920240" y="2862072"/>
            <a:ext cx="457200" cy="0"/>
          </a:xfrm>
          <a:prstGeom prst="line">
            <a:avLst/>
          </a:prstGeom>
          <a:noFill/>
          <a:ln w="25400">
            <a:solidFill>
              <a:srgbClr val="028090"/>
            </a:solidFill>
            <a:prstDash val="solid"/>
            <a:tailEnd type="arrow"/>
          </a:ln>
        </p:spPr>
        <p:txBody>
          <a:bodyPr/>
          <a:lstStyle/>
          <a:p>
            <a:endParaRPr lang="en-US"/>
          </a:p>
        </p:txBody>
      </p:sp>
      <p:sp>
        <p:nvSpPr>
          <p:cNvPr id="11" name="Shape 9"/>
          <p:cNvSpPr/>
          <p:nvPr/>
        </p:nvSpPr>
        <p:spPr>
          <a:xfrm>
            <a:off x="2377440" y="1783080"/>
            <a:ext cx="1737360" cy="1554480"/>
          </a:xfrm>
          <a:prstGeom prst="rect">
            <a:avLst/>
          </a:prstGeom>
          <a:solidFill>
            <a:srgbClr val="028090"/>
          </a:solidFill>
          <a:ln/>
        </p:spPr>
        <p:txBody>
          <a:bodyPr/>
          <a:lstStyle/>
          <a:p>
            <a:endParaRPr lang="en-US"/>
          </a:p>
        </p:txBody>
      </p:sp>
      <p:sp>
        <p:nvSpPr>
          <p:cNvPr id="12" name="Text 10"/>
          <p:cNvSpPr txBox="1"/>
          <p:nvPr/>
        </p:nvSpPr>
        <p:spPr>
          <a:xfrm>
            <a:off x="2377440" y="2240280"/>
            <a:ext cx="1737360" cy="731520"/>
          </a:xfrm>
          <a:prstGeom prst="rect">
            <a:avLst/>
          </a:prstGeom>
          <a:noFill/>
          <a:ln/>
        </p:spPr>
        <p:txBody>
          <a:bodyPr wrap="square" lIns="0" tIns="0" rIns="0" bIns="0" rtlCol="0" anchor="ctr"/>
          <a:lstStyle/>
          <a:p>
            <a:pPr marL="0" indent="0" algn="ctr">
              <a:buNone/>
            </a:pPr>
            <a:r>
              <a:rPr lang="en-US" sz="1100" b="1" dirty="0">
                <a:solidFill>
                  <a:srgbClr val="FFFFFF"/>
                </a:solidFill>
                <a:latin typeface="Cambria" pitchFamily="34" charset="0"/>
                <a:ea typeface="Cambria" pitchFamily="34" charset="-122"/>
                <a:cs typeface="Cambria" pitchFamily="34" charset="-120"/>
              </a:rPr>
              <a:t>Perceived</a:t>
            </a:r>
            <a:endParaRPr lang="en-US" sz="1100" dirty="0"/>
          </a:p>
          <a:p>
            <a:pPr marL="0" indent="0" algn="ctr">
              <a:buNone/>
            </a:pPr>
            <a:r>
              <a:rPr lang="en-US" sz="1100" b="1" dirty="0">
                <a:solidFill>
                  <a:srgbClr val="FFFFFF"/>
                </a:solidFill>
                <a:latin typeface="Cambria" pitchFamily="34" charset="0"/>
                <a:ea typeface="Cambria" pitchFamily="34" charset="-122"/>
                <a:cs typeface="Cambria" pitchFamily="34" charset="-120"/>
              </a:rPr>
              <a:t>THREAT</a:t>
            </a:r>
            <a:endParaRPr lang="en-US" sz="1100" dirty="0"/>
          </a:p>
        </p:txBody>
      </p:sp>
      <p:sp>
        <p:nvSpPr>
          <p:cNvPr id="13" name="Shape 11"/>
          <p:cNvSpPr/>
          <p:nvPr/>
        </p:nvSpPr>
        <p:spPr>
          <a:xfrm>
            <a:off x="2377440" y="3840480"/>
            <a:ext cx="1737360" cy="777240"/>
          </a:xfrm>
          <a:prstGeom prst="rect">
            <a:avLst/>
          </a:prstGeom>
          <a:solidFill>
            <a:srgbClr val="0D3B45"/>
          </a:solidFill>
          <a:ln/>
        </p:spPr>
        <p:txBody>
          <a:bodyPr/>
          <a:lstStyle/>
          <a:p>
            <a:endParaRPr lang="en-US"/>
          </a:p>
        </p:txBody>
      </p:sp>
      <p:sp>
        <p:nvSpPr>
          <p:cNvPr id="14" name="Text 12"/>
          <p:cNvSpPr txBox="1"/>
          <p:nvPr/>
        </p:nvSpPr>
        <p:spPr>
          <a:xfrm>
            <a:off x="2377440" y="3858768"/>
            <a:ext cx="1737360" cy="731520"/>
          </a:xfrm>
          <a:prstGeom prst="rect">
            <a:avLst/>
          </a:prstGeom>
          <a:noFill/>
          <a:ln/>
        </p:spPr>
        <p:txBody>
          <a:bodyPr wrap="square" lIns="0" tIns="0" rIns="0" bIns="0" rtlCol="0" anchor="ctr"/>
          <a:lstStyle/>
          <a:p>
            <a:pPr marL="0" indent="0" algn="ctr">
              <a:lnSpc>
                <a:spcPct val="125000"/>
              </a:lnSpc>
              <a:buNone/>
            </a:pPr>
            <a:r>
              <a:rPr lang="en-US" sz="850" dirty="0">
                <a:solidFill>
                  <a:srgbClr val="02C39A"/>
                </a:solidFill>
                <a:latin typeface="Calibri" pitchFamily="34" charset="0"/>
                <a:ea typeface="Calibri" pitchFamily="34" charset="-122"/>
                <a:cs typeface="Calibri" pitchFamily="34" charset="-120"/>
              </a:rPr>
              <a:t>Modifying Factors</a:t>
            </a:r>
            <a:endParaRPr lang="en-US" sz="850" dirty="0"/>
          </a:p>
          <a:p>
            <a:pPr marL="0" indent="0" algn="ctr">
              <a:lnSpc>
                <a:spcPct val="125000"/>
              </a:lnSpc>
              <a:buNone/>
            </a:pPr>
            <a:r>
              <a:rPr lang="en-US" sz="850" dirty="0">
                <a:solidFill>
                  <a:srgbClr val="02C39A"/>
                </a:solidFill>
                <a:latin typeface="Calibri" pitchFamily="34" charset="0"/>
                <a:ea typeface="Calibri" pitchFamily="34" charset="-122"/>
                <a:cs typeface="Calibri" pitchFamily="34" charset="-120"/>
              </a:rPr>
              <a:t>Cues to Action | Self-Efficacy</a:t>
            </a:r>
            <a:endParaRPr lang="en-US" sz="850" dirty="0"/>
          </a:p>
        </p:txBody>
      </p:sp>
      <p:sp>
        <p:nvSpPr>
          <p:cNvPr id="15" name="Shape 13"/>
          <p:cNvSpPr/>
          <p:nvPr/>
        </p:nvSpPr>
        <p:spPr>
          <a:xfrm>
            <a:off x="3246120" y="3337560"/>
            <a:ext cx="0" cy="502920"/>
          </a:xfrm>
          <a:prstGeom prst="line">
            <a:avLst/>
          </a:prstGeom>
          <a:noFill/>
          <a:ln w="25400">
            <a:solidFill>
              <a:srgbClr val="0D3B45"/>
            </a:solidFill>
            <a:prstDash val="solid"/>
            <a:tailEnd type="arrow"/>
          </a:ln>
        </p:spPr>
        <p:txBody>
          <a:bodyPr/>
          <a:lstStyle/>
          <a:p>
            <a:endParaRPr lang="en-US"/>
          </a:p>
        </p:txBody>
      </p:sp>
      <p:sp>
        <p:nvSpPr>
          <p:cNvPr id="16" name="Shape 14"/>
          <p:cNvSpPr/>
          <p:nvPr/>
        </p:nvSpPr>
        <p:spPr>
          <a:xfrm>
            <a:off x="4114800" y="2560320"/>
            <a:ext cx="502920" cy="0"/>
          </a:xfrm>
          <a:prstGeom prst="line">
            <a:avLst/>
          </a:prstGeom>
          <a:noFill/>
          <a:ln w="25400">
            <a:solidFill>
              <a:srgbClr val="028090"/>
            </a:solidFill>
            <a:prstDash val="solid"/>
            <a:tailEnd type="arrow"/>
          </a:ln>
        </p:spPr>
        <p:txBody>
          <a:bodyPr/>
          <a:lstStyle/>
          <a:p>
            <a:endParaRPr lang="en-US"/>
          </a:p>
        </p:txBody>
      </p:sp>
      <p:sp>
        <p:nvSpPr>
          <p:cNvPr id="17" name="Shape 15"/>
          <p:cNvSpPr/>
          <p:nvPr/>
        </p:nvSpPr>
        <p:spPr>
          <a:xfrm>
            <a:off x="4617720" y="1691640"/>
            <a:ext cx="1737360" cy="685800"/>
          </a:xfrm>
          <a:prstGeom prst="rect">
            <a:avLst/>
          </a:prstGeom>
          <a:solidFill>
            <a:srgbClr val="02C39A">
              <a:alpha val="80000"/>
            </a:srgbClr>
          </a:solidFill>
          <a:ln w="12700">
            <a:solidFill>
              <a:srgbClr val="02C39A"/>
            </a:solidFill>
            <a:prstDash val="solid"/>
          </a:ln>
        </p:spPr>
        <p:txBody>
          <a:bodyPr/>
          <a:lstStyle/>
          <a:p>
            <a:endParaRPr lang="en-US"/>
          </a:p>
        </p:txBody>
      </p:sp>
      <p:sp>
        <p:nvSpPr>
          <p:cNvPr id="18" name="Text 16"/>
          <p:cNvSpPr txBox="1"/>
          <p:nvPr/>
        </p:nvSpPr>
        <p:spPr>
          <a:xfrm>
            <a:off x="4617720" y="1691640"/>
            <a:ext cx="1737360" cy="685800"/>
          </a:xfrm>
          <a:prstGeom prst="rect">
            <a:avLst/>
          </a:prstGeom>
          <a:noFill/>
          <a:ln/>
        </p:spPr>
        <p:txBody>
          <a:bodyPr wrap="square" lIns="0" tIns="0" rIns="0" bIns="0" rtlCol="0" anchor="ctr"/>
          <a:lstStyle/>
          <a:p>
            <a:pPr marL="0" indent="0" algn="ctr">
              <a:buNone/>
            </a:pPr>
            <a:r>
              <a:rPr lang="en-US" sz="1000" b="1" dirty="0">
                <a:solidFill>
                  <a:srgbClr val="0D3B45"/>
                </a:solidFill>
                <a:latin typeface="Calibri" pitchFamily="34" charset="0"/>
                <a:ea typeface="Calibri" pitchFamily="34" charset="-122"/>
                <a:cs typeface="Calibri" pitchFamily="34" charset="-120"/>
              </a:rPr>
              <a:t>Perceived</a:t>
            </a:r>
            <a:endParaRPr lang="en-US" sz="1000" dirty="0"/>
          </a:p>
          <a:p>
            <a:pPr marL="0" indent="0" algn="ctr">
              <a:buNone/>
            </a:pPr>
            <a:r>
              <a:rPr lang="en-US" sz="1000" b="1" dirty="0">
                <a:solidFill>
                  <a:srgbClr val="0D3B45"/>
                </a:solidFill>
                <a:latin typeface="Calibri" pitchFamily="34" charset="0"/>
                <a:ea typeface="Calibri" pitchFamily="34" charset="-122"/>
                <a:cs typeface="Calibri" pitchFamily="34" charset="-120"/>
              </a:rPr>
              <a:t>Benefits</a:t>
            </a:r>
            <a:endParaRPr lang="en-US" sz="1000" dirty="0"/>
          </a:p>
        </p:txBody>
      </p:sp>
      <p:sp>
        <p:nvSpPr>
          <p:cNvPr id="19" name="Shape 17"/>
          <p:cNvSpPr/>
          <p:nvPr/>
        </p:nvSpPr>
        <p:spPr>
          <a:xfrm>
            <a:off x="4617720" y="2514600"/>
            <a:ext cx="1737360" cy="685800"/>
          </a:xfrm>
          <a:prstGeom prst="rect">
            <a:avLst/>
          </a:prstGeom>
          <a:solidFill>
            <a:srgbClr val="FDE8E8"/>
          </a:solidFill>
          <a:ln w="12700">
            <a:solidFill>
              <a:srgbClr val="C75454"/>
            </a:solidFill>
            <a:prstDash val="solid"/>
          </a:ln>
        </p:spPr>
        <p:txBody>
          <a:bodyPr/>
          <a:lstStyle/>
          <a:p>
            <a:endParaRPr lang="en-US"/>
          </a:p>
        </p:txBody>
      </p:sp>
      <p:sp>
        <p:nvSpPr>
          <p:cNvPr id="20" name="Text 18"/>
          <p:cNvSpPr txBox="1"/>
          <p:nvPr/>
        </p:nvSpPr>
        <p:spPr>
          <a:xfrm>
            <a:off x="4617720" y="2514600"/>
            <a:ext cx="1737360" cy="685800"/>
          </a:xfrm>
          <a:prstGeom prst="rect">
            <a:avLst/>
          </a:prstGeom>
          <a:noFill/>
          <a:ln/>
        </p:spPr>
        <p:txBody>
          <a:bodyPr wrap="square" lIns="0" tIns="0" rIns="0" bIns="0" rtlCol="0" anchor="ctr"/>
          <a:lstStyle/>
          <a:p>
            <a:pPr marL="0" indent="0" algn="ctr">
              <a:buNone/>
            </a:pPr>
            <a:r>
              <a:rPr lang="en-US" sz="1000" b="1" dirty="0">
                <a:solidFill>
                  <a:srgbClr val="8B2323"/>
                </a:solidFill>
                <a:latin typeface="Calibri" pitchFamily="34" charset="0"/>
                <a:ea typeface="Calibri" pitchFamily="34" charset="-122"/>
                <a:cs typeface="Calibri" pitchFamily="34" charset="-120"/>
              </a:rPr>
              <a:t>Perceived</a:t>
            </a:r>
            <a:endParaRPr lang="en-US" sz="1000" dirty="0"/>
          </a:p>
          <a:p>
            <a:pPr marL="0" indent="0" algn="ctr">
              <a:buNone/>
            </a:pPr>
            <a:r>
              <a:rPr lang="en-US" sz="1000" b="1" dirty="0">
                <a:solidFill>
                  <a:srgbClr val="8B2323"/>
                </a:solidFill>
                <a:latin typeface="Calibri" pitchFamily="34" charset="0"/>
                <a:ea typeface="Calibri" pitchFamily="34" charset="-122"/>
                <a:cs typeface="Calibri" pitchFamily="34" charset="-120"/>
              </a:rPr>
              <a:t>Barriers</a:t>
            </a:r>
            <a:endParaRPr lang="en-US" sz="1000" dirty="0"/>
          </a:p>
        </p:txBody>
      </p:sp>
      <p:sp>
        <p:nvSpPr>
          <p:cNvPr id="21" name="Shape 19"/>
          <p:cNvSpPr/>
          <p:nvPr/>
        </p:nvSpPr>
        <p:spPr>
          <a:xfrm>
            <a:off x="6355080" y="2039112"/>
            <a:ext cx="457200" cy="0"/>
          </a:xfrm>
          <a:prstGeom prst="line">
            <a:avLst/>
          </a:prstGeom>
          <a:noFill/>
          <a:ln w="25400">
            <a:solidFill>
              <a:srgbClr val="028090"/>
            </a:solidFill>
            <a:prstDash val="solid"/>
            <a:tailEnd type="arrow"/>
          </a:ln>
        </p:spPr>
        <p:txBody>
          <a:bodyPr/>
          <a:lstStyle/>
          <a:p>
            <a:endParaRPr lang="en-US"/>
          </a:p>
        </p:txBody>
      </p:sp>
      <p:sp>
        <p:nvSpPr>
          <p:cNvPr id="22" name="Shape 20"/>
          <p:cNvSpPr/>
          <p:nvPr/>
        </p:nvSpPr>
        <p:spPr>
          <a:xfrm>
            <a:off x="6355080" y="2862072"/>
            <a:ext cx="457200" cy="0"/>
          </a:xfrm>
          <a:prstGeom prst="line">
            <a:avLst/>
          </a:prstGeom>
          <a:noFill/>
          <a:ln w="25400">
            <a:solidFill>
              <a:srgbClr val="028090"/>
            </a:solidFill>
            <a:prstDash val="solid"/>
            <a:tailEnd type="arrow"/>
          </a:ln>
        </p:spPr>
        <p:txBody>
          <a:bodyPr/>
          <a:lstStyle/>
          <a:p>
            <a:endParaRPr lang="en-US"/>
          </a:p>
        </p:txBody>
      </p:sp>
      <p:sp>
        <p:nvSpPr>
          <p:cNvPr id="23" name="Shape 21"/>
          <p:cNvSpPr/>
          <p:nvPr/>
        </p:nvSpPr>
        <p:spPr>
          <a:xfrm>
            <a:off x="6812280" y="1783080"/>
            <a:ext cx="2011680" cy="1554480"/>
          </a:xfrm>
          <a:prstGeom prst="rect">
            <a:avLst/>
          </a:prstGeom>
          <a:solidFill>
            <a:srgbClr val="0D3B45"/>
          </a:solidFill>
          <a:ln/>
        </p:spPr>
        <p:txBody>
          <a:bodyPr/>
          <a:lstStyle/>
          <a:p>
            <a:endParaRPr lang="en-US"/>
          </a:p>
        </p:txBody>
      </p:sp>
      <p:sp>
        <p:nvSpPr>
          <p:cNvPr id="24" name="Text 22"/>
          <p:cNvSpPr txBox="1"/>
          <p:nvPr/>
        </p:nvSpPr>
        <p:spPr>
          <a:xfrm>
            <a:off x="6812280" y="2103120"/>
            <a:ext cx="2011680" cy="914400"/>
          </a:xfrm>
          <a:prstGeom prst="rect">
            <a:avLst/>
          </a:prstGeom>
          <a:noFill/>
          <a:ln/>
        </p:spPr>
        <p:txBody>
          <a:bodyPr wrap="square" lIns="0" tIns="0" rIns="0" bIns="0" rtlCol="0" anchor="ctr"/>
          <a:lstStyle/>
          <a:p>
            <a:pPr marL="0" indent="0" algn="ctr">
              <a:lnSpc>
                <a:spcPct val="120000"/>
              </a:lnSpc>
              <a:buNone/>
            </a:pPr>
            <a:r>
              <a:rPr lang="en-US" sz="1100" b="1" dirty="0">
                <a:solidFill>
                  <a:srgbClr val="02C39A"/>
                </a:solidFill>
                <a:latin typeface="Cambria" pitchFamily="34" charset="0"/>
                <a:ea typeface="Cambria" pitchFamily="34" charset="-122"/>
                <a:cs typeface="Cambria" pitchFamily="34" charset="-120"/>
              </a:rPr>
              <a:t>Health</a:t>
            </a:r>
            <a:endParaRPr lang="en-US" sz="1100" dirty="0"/>
          </a:p>
          <a:p>
            <a:pPr marL="0" indent="0" algn="ctr">
              <a:lnSpc>
                <a:spcPct val="120000"/>
              </a:lnSpc>
              <a:buNone/>
            </a:pPr>
            <a:r>
              <a:rPr lang="en-US" sz="1100" b="1" dirty="0">
                <a:solidFill>
                  <a:srgbClr val="02C39A"/>
                </a:solidFill>
                <a:latin typeface="Cambria" pitchFamily="34" charset="0"/>
                <a:ea typeface="Cambria" pitchFamily="34" charset="-122"/>
                <a:cs typeface="Cambria" pitchFamily="34" charset="-120"/>
              </a:rPr>
              <a:t>BEHAVIOUR</a:t>
            </a:r>
            <a:endParaRPr lang="en-US" sz="1100" dirty="0"/>
          </a:p>
          <a:p>
            <a:pPr marL="0" indent="0" algn="ctr">
              <a:lnSpc>
                <a:spcPct val="120000"/>
              </a:lnSpc>
              <a:buNone/>
            </a:pPr>
            <a:r>
              <a:rPr lang="en-US" sz="1100" b="1" dirty="0">
                <a:solidFill>
                  <a:srgbClr val="02C39A"/>
                </a:solidFill>
                <a:latin typeface="Cambria" pitchFamily="34" charset="0"/>
                <a:ea typeface="Cambria" pitchFamily="34" charset="-122"/>
                <a:cs typeface="Cambria" pitchFamily="34" charset="-120"/>
              </a:rPr>
              <a:t>Change</a:t>
            </a:r>
            <a:endParaRPr lang="en-US" sz="1100" dirty="0"/>
          </a:p>
        </p:txBody>
      </p:sp>
      <p:sp>
        <p:nvSpPr>
          <p:cNvPr id="25" name="Text 23"/>
          <p:cNvSpPr txBox="1"/>
          <p:nvPr/>
        </p:nvSpPr>
        <p:spPr>
          <a:xfrm>
            <a:off x="228600" y="3255264"/>
            <a:ext cx="1737360" cy="457200"/>
          </a:xfrm>
          <a:prstGeom prst="rect">
            <a:avLst/>
          </a:prstGeom>
          <a:noFill/>
          <a:ln/>
        </p:spPr>
        <p:txBody>
          <a:bodyPr wrap="square" lIns="0" tIns="0" rIns="0" bIns="0" rtlCol="0" anchor="ctr"/>
          <a:lstStyle/>
          <a:p>
            <a:pPr marL="0" indent="0" algn="ctr">
              <a:lnSpc>
                <a:spcPct val="120000"/>
              </a:lnSpc>
              <a:buNone/>
            </a:pPr>
            <a:r>
              <a:rPr lang="en-US" sz="800" i="1" dirty="0">
                <a:solidFill>
                  <a:srgbClr val="607D8B"/>
                </a:solidFill>
                <a:latin typeface="Calibri" pitchFamily="34" charset="0"/>
                <a:ea typeface="Calibri" pitchFamily="34" charset="-122"/>
                <a:cs typeface="Calibri" pitchFamily="34" charset="-120"/>
              </a:rPr>
              <a:t>e.g. Pre-diabetes</a:t>
            </a:r>
            <a:endParaRPr lang="en-US" sz="800" dirty="0"/>
          </a:p>
          <a:p>
            <a:pPr marL="0" indent="0" algn="ctr">
              <a:lnSpc>
                <a:spcPct val="120000"/>
              </a:lnSpc>
              <a:buNone/>
            </a:pPr>
            <a:r>
              <a:rPr lang="en-US" sz="800" i="1" dirty="0">
                <a:solidFill>
                  <a:srgbClr val="607D8B"/>
                </a:solidFill>
                <a:latin typeface="Calibri" pitchFamily="34" charset="0"/>
                <a:ea typeface="Calibri" pitchFamily="34" charset="-122"/>
                <a:cs typeface="Calibri" pitchFamily="34" charset="-120"/>
              </a:rPr>
              <a:t>risk identification</a:t>
            </a:r>
            <a:endParaRPr lang="en-US" sz="800" dirty="0"/>
          </a:p>
        </p:txBody>
      </p:sp>
      <p:sp>
        <p:nvSpPr>
          <p:cNvPr id="26" name="Text 24"/>
          <p:cNvSpPr txBox="1"/>
          <p:nvPr/>
        </p:nvSpPr>
        <p:spPr>
          <a:xfrm>
            <a:off x="4572000" y="3255264"/>
            <a:ext cx="1828800" cy="457200"/>
          </a:xfrm>
          <a:prstGeom prst="rect">
            <a:avLst/>
          </a:prstGeom>
          <a:noFill/>
          <a:ln/>
        </p:spPr>
        <p:txBody>
          <a:bodyPr wrap="square" lIns="0" tIns="0" rIns="0" bIns="0" rtlCol="0" anchor="ctr"/>
          <a:lstStyle/>
          <a:p>
            <a:pPr marL="0" indent="0" algn="ctr">
              <a:lnSpc>
                <a:spcPct val="120000"/>
              </a:lnSpc>
              <a:buNone/>
            </a:pPr>
            <a:r>
              <a:rPr lang="en-US" sz="800" i="1" dirty="0">
                <a:solidFill>
                  <a:srgbClr val="607D8B"/>
                </a:solidFill>
                <a:latin typeface="Calibri" pitchFamily="34" charset="0"/>
                <a:ea typeface="Calibri" pitchFamily="34" charset="-122"/>
                <a:cs typeface="Calibri" pitchFamily="34" charset="-120"/>
              </a:rPr>
              <a:t>e.g. Weight loss,</a:t>
            </a:r>
            <a:endParaRPr lang="en-US" sz="800" dirty="0"/>
          </a:p>
          <a:p>
            <a:pPr marL="0" indent="0" algn="ctr">
              <a:lnSpc>
                <a:spcPct val="120000"/>
              </a:lnSpc>
              <a:buNone/>
            </a:pPr>
            <a:r>
              <a:rPr lang="en-US" sz="800" i="1" dirty="0">
                <a:solidFill>
                  <a:srgbClr val="607D8B"/>
                </a:solidFill>
                <a:latin typeface="Calibri" pitchFamily="34" charset="0"/>
                <a:ea typeface="Calibri" pitchFamily="34" charset="-122"/>
                <a:cs typeface="Calibri" pitchFamily="34" charset="-120"/>
              </a:rPr>
              <a:t>HbA1c reduction</a:t>
            </a:r>
            <a:endParaRPr lang="en-US" sz="800" dirty="0"/>
          </a:p>
        </p:txBody>
      </p:sp>
      <p:sp>
        <p:nvSpPr>
          <p:cNvPr id="27" name="Text 25"/>
          <p:cNvSpPr txBox="1"/>
          <p:nvPr/>
        </p:nvSpPr>
        <p:spPr>
          <a:xfrm>
            <a:off x="6766560" y="3401568"/>
            <a:ext cx="2103120" cy="548640"/>
          </a:xfrm>
          <a:prstGeom prst="rect">
            <a:avLst/>
          </a:prstGeom>
          <a:noFill/>
          <a:ln/>
        </p:spPr>
        <p:txBody>
          <a:bodyPr wrap="square" lIns="0" tIns="0" rIns="0" bIns="0" rtlCol="0" anchor="ctr"/>
          <a:lstStyle/>
          <a:p>
            <a:pPr marL="0" indent="0" algn="ctr">
              <a:lnSpc>
                <a:spcPct val="120000"/>
              </a:lnSpc>
              <a:buNone/>
            </a:pPr>
            <a:r>
              <a:rPr lang="en-US" sz="800" i="1" dirty="0">
                <a:solidFill>
                  <a:srgbClr val="607D8B"/>
                </a:solidFill>
                <a:latin typeface="Calibri" pitchFamily="34" charset="0"/>
                <a:ea typeface="Calibri" pitchFamily="34" charset="-122"/>
                <a:cs typeface="Calibri" pitchFamily="34" charset="-120"/>
              </a:rPr>
              <a:t>e.g. Programme</a:t>
            </a:r>
            <a:endParaRPr lang="en-US" sz="800" dirty="0"/>
          </a:p>
          <a:p>
            <a:pPr marL="0" indent="0" algn="ctr">
              <a:lnSpc>
                <a:spcPct val="120000"/>
              </a:lnSpc>
              <a:buNone/>
            </a:pPr>
            <a:r>
              <a:rPr lang="en-US" sz="800" i="1" dirty="0">
                <a:solidFill>
                  <a:srgbClr val="607D8B"/>
                </a:solidFill>
                <a:latin typeface="Calibri" pitchFamily="34" charset="0"/>
                <a:ea typeface="Calibri" pitchFamily="34" charset="-122"/>
                <a:cs typeface="Calibri" pitchFamily="34" charset="-120"/>
              </a:rPr>
              <a:t>completion and</a:t>
            </a:r>
            <a:endParaRPr lang="en-US" sz="800" dirty="0"/>
          </a:p>
          <a:p>
            <a:pPr marL="0" indent="0" algn="ctr">
              <a:lnSpc>
                <a:spcPct val="120000"/>
              </a:lnSpc>
              <a:buNone/>
            </a:pPr>
            <a:r>
              <a:rPr lang="en-US" sz="800" i="1" dirty="0">
                <a:solidFill>
                  <a:srgbClr val="607D8B"/>
                </a:solidFill>
                <a:latin typeface="Calibri" pitchFamily="34" charset="0"/>
                <a:ea typeface="Calibri" pitchFamily="34" charset="-122"/>
                <a:cs typeface="Calibri" pitchFamily="34" charset="-120"/>
              </a:rPr>
              <a:t>behaviour change</a:t>
            </a:r>
            <a:endParaRPr lang="en-US" sz="800" dirty="0"/>
          </a:p>
        </p:txBody>
      </p:sp>
      <p:sp>
        <p:nvSpPr>
          <p:cNvPr id="28" name="Text 26"/>
          <p:cNvSpPr txBox="1"/>
          <p:nvPr/>
        </p:nvSpPr>
        <p:spPr>
          <a:xfrm>
            <a:off x="8321040" y="4846320"/>
            <a:ext cx="731520" cy="201168"/>
          </a:xfrm>
          <a:prstGeom prst="rect">
            <a:avLst/>
          </a:prstGeom>
          <a:noFill/>
          <a:ln/>
        </p:spPr>
        <p:txBody>
          <a:bodyPr wrap="square" lIns="0" tIns="0" rIns="0" bIns="0" rtlCol="0" anchor="ctr"/>
          <a:lstStyle/>
          <a:p>
            <a:pPr marL="0" indent="0" algn="r">
              <a:buNone/>
            </a:pPr>
            <a:r>
              <a:rPr lang="en-US" sz="900" dirty="0">
                <a:solidFill>
                  <a:srgbClr val="607D8B"/>
                </a:solidFill>
                <a:latin typeface="Calibri" pitchFamily="34" charset="0"/>
                <a:ea typeface="Calibri" pitchFamily="34" charset="-122"/>
                <a:cs typeface="Calibri" pitchFamily="34" charset="-120"/>
              </a:rPr>
              <a:t>Slide 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457200" y="292608"/>
            <a:ext cx="8229600" cy="502920"/>
          </a:xfrm>
          <a:prstGeom prst="rect">
            <a:avLst/>
          </a:prstGeom>
          <a:noFill/>
          <a:ln/>
        </p:spPr>
        <p:txBody>
          <a:bodyPr wrap="square" lIns="0" tIns="0" rIns="0" bIns="0" rtlCol="0" anchor="ctr"/>
          <a:lstStyle/>
          <a:p>
            <a:pPr marL="0" indent="0" algn="l">
              <a:buNone/>
            </a:pPr>
            <a:r>
              <a:rPr lang="en-US" sz="2600" b="1" dirty="0">
                <a:solidFill>
                  <a:srgbClr val="0D3B45"/>
                </a:solidFill>
                <a:latin typeface="Cambria" pitchFamily="34" charset="0"/>
                <a:ea typeface="Cambria" pitchFamily="34" charset="-122"/>
                <a:cs typeface="Cambria" pitchFamily="34" charset="-120"/>
              </a:rPr>
              <a:t>Equity and Access in Health and Social Care</a:t>
            </a:r>
            <a:endParaRPr lang="en-US" sz="2600" dirty="0"/>
          </a:p>
        </p:txBody>
      </p:sp>
      <p:sp>
        <p:nvSpPr>
          <p:cNvPr id="3" name="Shape 1"/>
          <p:cNvSpPr/>
          <p:nvPr/>
        </p:nvSpPr>
        <p:spPr>
          <a:xfrm>
            <a:off x="457200" y="822960"/>
            <a:ext cx="8229600" cy="36576"/>
          </a:xfrm>
          <a:prstGeom prst="rect">
            <a:avLst/>
          </a:prstGeom>
          <a:solidFill>
            <a:srgbClr val="028090"/>
          </a:solidFill>
          <a:ln/>
        </p:spPr>
        <p:txBody>
          <a:bodyPr/>
          <a:lstStyle/>
          <a:p>
            <a:endParaRPr lang="en-US"/>
          </a:p>
        </p:txBody>
      </p:sp>
      <p:sp>
        <p:nvSpPr>
          <p:cNvPr id="4" name="Shape 2"/>
          <p:cNvSpPr/>
          <p:nvPr/>
        </p:nvSpPr>
        <p:spPr>
          <a:xfrm>
            <a:off x="457200" y="960120"/>
            <a:ext cx="4069080" cy="1005840"/>
          </a:xfrm>
          <a:prstGeom prst="rect">
            <a:avLst/>
          </a:prstGeom>
          <a:solidFill>
            <a:srgbClr val="0D3B45"/>
          </a:solidFill>
          <a:ln/>
        </p:spPr>
        <p:txBody>
          <a:bodyPr/>
          <a:lstStyle/>
          <a:p>
            <a:endParaRPr lang="en-US"/>
          </a:p>
        </p:txBody>
      </p:sp>
      <p:sp>
        <p:nvSpPr>
          <p:cNvPr id="5" name="Text 3"/>
          <p:cNvSpPr txBox="1"/>
          <p:nvPr/>
        </p:nvSpPr>
        <p:spPr>
          <a:xfrm>
            <a:off x="548640" y="1005840"/>
            <a:ext cx="1463040" cy="822960"/>
          </a:xfrm>
          <a:prstGeom prst="rect">
            <a:avLst/>
          </a:prstGeom>
          <a:noFill/>
          <a:ln/>
        </p:spPr>
        <p:txBody>
          <a:bodyPr wrap="square" lIns="0" tIns="0" rIns="0" bIns="0" rtlCol="0" anchor="ctr"/>
          <a:lstStyle/>
          <a:p>
            <a:pPr marL="0" indent="0">
              <a:buNone/>
            </a:pPr>
            <a:r>
              <a:rPr lang="en-US" sz="3000" b="1" dirty="0">
                <a:solidFill>
                  <a:srgbClr val="02C39A"/>
                </a:solidFill>
                <a:latin typeface="Cambria" pitchFamily="34" charset="0"/>
                <a:ea typeface="Cambria" pitchFamily="34" charset="-122"/>
                <a:cs typeface="Cambria" pitchFamily="34" charset="-120"/>
              </a:rPr>
              <a:t>10+ years</a:t>
            </a:r>
            <a:endParaRPr lang="en-US" sz="3000" dirty="0"/>
          </a:p>
        </p:txBody>
      </p:sp>
      <p:sp>
        <p:nvSpPr>
          <p:cNvPr id="6" name="Text 4"/>
          <p:cNvSpPr txBox="1"/>
          <p:nvPr/>
        </p:nvSpPr>
        <p:spPr>
          <a:xfrm>
            <a:off x="2057400" y="1024128"/>
            <a:ext cx="2331720" cy="822960"/>
          </a:xfrm>
          <a:prstGeom prst="rect">
            <a:avLst/>
          </a:prstGeom>
          <a:noFill/>
          <a:ln/>
        </p:spPr>
        <p:txBody>
          <a:bodyPr wrap="square" lIns="0" tIns="0" rIns="0" bIns="0" rtlCol="0" anchor="ctr"/>
          <a:lstStyle/>
          <a:p>
            <a:pPr marL="0" indent="0">
              <a:lnSpc>
                <a:spcPct val="130000"/>
              </a:lnSpc>
              <a:buNone/>
            </a:pPr>
            <a:r>
              <a:rPr lang="en-US" sz="1050" dirty="0">
                <a:solidFill>
                  <a:srgbClr val="D4EEF1"/>
                </a:solidFill>
                <a:latin typeface="Calibri" pitchFamily="34" charset="0"/>
                <a:ea typeface="Calibri" pitchFamily="34" charset="-122"/>
                <a:cs typeface="Calibri" pitchFamily="34" charset="-120"/>
              </a:rPr>
              <a:t>Gap in healthy life expectancy between most and least deprived areas (Marmot et al., 2020)</a:t>
            </a:r>
            <a:endParaRPr lang="en-US" sz="1050" dirty="0"/>
          </a:p>
        </p:txBody>
      </p:sp>
      <p:sp>
        <p:nvSpPr>
          <p:cNvPr id="7" name="Shape 5"/>
          <p:cNvSpPr/>
          <p:nvPr/>
        </p:nvSpPr>
        <p:spPr>
          <a:xfrm>
            <a:off x="4800600" y="960120"/>
            <a:ext cx="4069080" cy="1005840"/>
          </a:xfrm>
          <a:prstGeom prst="rect">
            <a:avLst/>
          </a:prstGeom>
          <a:solidFill>
            <a:srgbClr val="028090"/>
          </a:solidFill>
          <a:ln/>
        </p:spPr>
        <p:txBody>
          <a:bodyPr/>
          <a:lstStyle/>
          <a:p>
            <a:endParaRPr lang="en-US"/>
          </a:p>
        </p:txBody>
      </p:sp>
      <p:sp>
        <p:nvSpPr>
          <p:cNvPr id="8" name="Text 6"/>
          <p:cNvSpPr txBox="1"/>
          <p:nvPr/>
        </p:nvSpPr>
        <p:spPr>
          <a:xfrm>
            <a:off x="4892040" y="1005840"/>
            <a:ext cx="1463040" cy="822960"/>
          </a:xfrm>
          <a:prstGeom prst="rect">
            <a:avLst/>
          </a:prstGeom>
          <a:noFill/>
          <a:ln/>
        </p:spPr>
        <p:txBody>
          <a:bodyPr wrap="square" lIns="0" tIns="0" rIns="0" bIns="0" rtlCol="0" anchor="ctr"/>
          <a:lstStyle/>
          <a:p>
            <a:pPr marL="0" indent="0">
              <a:buNone/>
            </a:pPr>
            <a:r>
              <a:rPr lang="en-US" sz="3000" b="1" dirty="0">
                <a:solidFill>
                  <a:srgbClr val="02C39A"/>
                </a:solidFill>
                <a:latin typeface="Cambria" pitchFamily="34" charset="0"/>
                <a:ea typeface="Cambria" pitchFamily="34" charset="-122"/>
                <a:cs typeface="Cambria" pitchFamily="34" charset="-120"/>
              </a:rPr>
              <a:t>5x</a:t>
            </a:r>
            <a:endParaRPr lang="en-US" sz="3000" dirty="0"/>
          </a:p>
        </p:txBody>
      </p:sp>
      <p:sp>
        <p:nvSpPr>
          <p:cNvPr id="9" name="Text 7"/>
          <p:cNvSpPr txBox="1"/>
          <p:nvPr/>
        </p:nvSpPr>
        <p:spPr>
          <a:xfrm>
            <a:off x="6400800" y="1024128"/>
            <a:ext cx="2331720" cy="822960"/>
          </a:xfrm>
          <a:prstGeom prst="rect">
            <a:avLst/>
          </a:prstGeom>
          <a:noFill/>
          <a:ln/>
        </p:spPr>
        <p:txBody>
          <a:bodyPr wrap="square" lIns="0" tIns="0" rIns="0" bIns="0" rtlCol="0" anchor="ctr"/>
          <a:lstStyle/>
          <a:p>
            <a:pPr marL="0" indent="0">
              <a:lnSpc>
                <a:spcPct val="130000"/>
              </a:lnSpc>
              <a:buNone/>
            </a:pPr>
            <a:r>
              <a:rPr lang="en-US" sz="1050" dirty="0">
                <a:solidFill>
                  <a:srgbClr val="D4EEF1"/>
                </a:solidFill>
                <a:latin typeface="Calibri" pitchFamily="34" charset="0"/>
                <a:ea typeface="Calibri" pitchFamily="34" charset="-122"/>
                <a:cs typeface="Calibri" pitchFamily="34" charset="-120"/>
              </a:rPr>
              <a:t>Higher likelihood of poor NHS experience reported by some ethnic minority groups (Kapadia et al., 2022)</a:t>
            </a:r>
            <a:endParaRPr lang="en-US" sz="1050" dirty="0"/>
          </a:p>
        </p:txBody>
      </p:sp>
      <p:sp>
        <p:nvSpPr>
          <p:cNvPr id="10" name="Shape 8"/>
          <p:cNvSpPr/>
          <p:nvPr/>
        </p:nvSpPr>
        <p:spPr>
          <a:xfrm>
            <a:off x="457200" y="2084832"/>
            <a:ext cx="2651760" cy="2743200"/>
          </a:xfrm>
          <a:prstGeom prst="rect">
            <a:avLst/>
          </a:prstGeom>
          <a:solidFill>
            <a:srgbClr val="E0F4F7"/>
          </a:solidFill>
          <a:ln/>
        </p:spPr>
        <p:txBody>
          <a:bodyPr/>
          <a:lstStyle/>
          <a:p>
            <a:endParaRPr lang="en-US"/>
          </a:p>
        </p:txBody>
      </p:sp>
      <p:sp>
        <p:nvSpPr>
          <p:cNvPr id="11" name="Shape 9"/>
          <p:cNvSpPr/>
          <p:nvPr/>
        </p:nvSpPr>
        <p:spPr>
          <a:xfrm>
            <a:off x="457200" y="2084832"/>
            <a:ext cx="2651760" cy="411480"/>
          </a:xfrm>
          <a:prstGeom prst="rect">
            <a:avLst/>
          </a:prstGeom>
          <a:solidFill>
            <a:srgbClr val="028090"/>
          </a:solidFill>
          <a:ln/>
        </p:spPr>
        <p:txBody>
          <a:bodyPr/>
          <a:lstStyle/>
          <a:p>
            <a:endParaRPr lang="en-US"/>
          </a:p>
        </p:txBody>
      </p:sp>
      <p:sp>
        <p:nvSpPr>
          <p:cNvPr id="12" name="Text 10"/>
          <p:cNvSpPr txBox="1"/>
          <p:nvPr/>
        </p:nvSpPr>
        <p:spPr>
          <a:xfrm>
            <a:off x="548640" y="2112264"/>
            <a:ext cx="2468880" cy="34747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Socioeconomic Disparities</a:t>
            </a:r>
            <a:endParaRPr lang="en-US" sz="1100" dirty="0"/>
          </a:p>
        </p:txBody>
      </p:sp>
      <p:sp>
        <p:nvSpPr>
          <p:cNvPr id="13" name="Text 11"/>
          <p:cNvSpPr txBox="1"/>
          <p:nvPr/>
        </p:nvSpPr>
        <p:spPr>
          <a:xfrm>
            <a:off x="566928" y="2560320"/>
            <a:ext cx="2450592" cy="2103120"/>
          </a:xfrm>
          <a:prstGeom prst="rect">
            <a:avLst/>
          </a:prstGeom>
          <a:noFill/>
          <a:ln/>
        </p:spPr>
        <p:txBody>
          <a:bodyPr wrap="square" lIns="0" tIns="0" rIns="0" bIns="0" rtlCol="0" anchor="ctr"/>
          <a:lstStyle/>
          <a:p>
            <a:r>
              <a:rPr lang="en-IN" sz="1100" dirty="0"/>
              <a:t>According to Marmot Review (2020), stalling life expectancy and increasing health disparities are being revealed. The most deprived areas outperform all other areas with regard to all health indicators.</a:t>
            </a:r>
            <a:endParaRPr lang="en-US" sz="1100" dirty="0"/>
          </a:p>
        </p:txBody>
      </p:sp>
      <p:sp>
        <p:nvSpPr>
          <p:cNvPr id="14" name="Shape 12"/>
          <p:cNvSpPr/>
          <p:nvPr/>
        </p:nvSpPr>
        <p:spPr>
          <a:xfrm>
            <a:off x="3337560" y="2084832"/>
            <a:ext cx="2651760" cy="2743200"/>
          </a:xfrm>
          <a:prstGeom prst="rect">
            <a:avLst/>
          </a:prstGeom>
          <a:solidFill>
            <a:srgbClr val="E0F4F7"/>
          </a:solidFill>
          <a:ln/>
        </p:spPr>
        <p:txBody>
          <a:bodyPr/>
          <a:lstStyle/>
          <a:p>
            <a:endParaRPr lang="en-US"/>
          </a:p>
        </p:txBody>
      </p:sp>
      <p:sp>
        <p:nvSpPr>
          <p:cNvPr id="15" name="Shape 13"/>
          <p:cNvSpPr/>
          <p:nvPr/>
        </p:nvSpPr>
        <p:spPr>
          <a:xfrm>
            <a:off x="3337560" y="2084832"/>
            <a:ext cx="2651760" cy="411480"/>
          </a:xfrm>
          <a:prstGeom prst="rect">
            <a:avLst/>
          </a:prstGeom>
          <a:solidFill>
            <a:srgbClr val="026B78"/>
          </a:solidFill>
          <a:ln/>
        </p:spPr>
        <p:txBody>
          <a:bodyPr/>
          <a:lstStyle/>
          <a:p>
            <a:endParaRPr lang="en-US"/>
          </a:p>
        </p:txBody>
      </p:sp>
      <p:sp>
        <p:nvSpPr>
          <p:cNvPr id="16" name="Text 14"/>
          <p:cNvSpPr txBox="1"/>
          <p:nvPr/>
        </p:nvSpPr>
        <p:spPr>
          <a:xfrm>
            <a:off x="3429000" y="2112264"/>
            <a:ext cx="2468880" cy="34747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Ethnic Health Inequalities</a:t>
            </a:r>
            <a:endParaRPr lang="en-US" sz="1100" dirty="0"/>
          </a:p>
        </p:txBody>
      </p:sp>
      <p:sp>
        <p:nvSpPr>
          <p:cNvPr id="17" name="Text 15"/>
          <p:cNvSpPr txBox="1"/>
          <p:nvPr/>
        </p:nvSpPr>
        <p:spPr>
          <a:xfrm>
            <a:off x="3447288" y="2560320"/>
            <a:ext cx="2450592" cy="2103120"/>
          </a:xfrm>
          <a:prstGeom prst="rect">
            <a:avLst/>
          </a:prstGeom>
          <a:noFill/>
          <a:ln/>
        </p:spPr>
        <p:txBody>
          <a:bodyPr wrap="square" lIns="0" tIns="0" rIns="0" bIns="0" rtlCol="0" anchor="ctr"/>
          <a:lstStyle/>
          <a:p>
            <a:r>
              <a:rPr lang="en-IN" sz="1100" dirty="0"/>
              <a:t>Kapadia et al. (2022) identified that ethnic minorities have unequal access to and worse quality care and structural racism in NHS. Radical action of system needed.</a:t>
            </a:r>
            <a:endParaRPr lang="en-US" sz="1100" dirty="0"/>
          </a:p>
        </p:txBody>
      </p:sp>
      <p:sp>
        <p:nvSpPr>
          <p:cNvPr id="18" name="Shape 16"/>
          <p:cNvSpPr/>
          <p:nvPr/>
        </p:nvSpPr>
        <p:spPr>
          <a:xfrm>
            <a:off x="6217920" y="2084832"/>
            <a:ext cx="2651760" cy="2743200"/>
          </a:xfrm>
          <a:prstGeom prst="rect">
            <a:avLst/>
          </a:prstGeom>
          <a:solidFill>
            <a:srgbClr val="E0F4F7"/>
          </a:solidFill>
          <a:ln/>
        </p:spPr>
        <p:txBody>
          <a:bodyPr/>
          <a:lstStyle/>
          <a:p>
            <a:endParaRPr lang="en-US"/>
          </a:p>
        </p:txBody>
      </p:sp>
      <p:sp>
        <p:nvSpPr>
          <p:cNvPr id="19" name="Shape 17"/>
          <p:cNvSpPr/>
          <p:nvPr/>
        </p:nvSpPr>
        <p:spPr>
          <a:xfrm>
            <a:off x="6217920" y="2084832"/>
            <a:ext cx="2651760" cy="411480"/>
          </a:xfrm>
          <a:prstGeom prst="rect">
            <a:avLst/>
          </a:prstGeom>
          <a:solidFill>
            <a:srgbClr val="024F5A"/>
          </a:solidFill>
          <a:ln/>
        </p:spPr>
        <p:txBody>
          <a:bodyPr/>
          <a:lstStyle/>
          <a:p>
            <a:endParaRPr lang="en-US"/>
          </a:p>
        </p:txBody>
      </p:sp>
      <p:sp>
        <p:nvSpPr>
          <p:cNvPr id="20" name="Text 18"/>
          <p:cNvSpPr txBox="1"/>
          <p:nvPr/>
        </p:nvSpPr>
        <p:spPr>
          <a:xfrm>
            <a:off x="6309360" y="2112264"/>
            <a:ext cx="2468880" cy="34747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Digital Exclusion</a:t>
            </a:r>
            <a:endParaRPr lang="en-US" sz="1100" dirty="0"/>
          </a:p>
        </p:txBody>
      </p:sp>
      <p:sp>
        <p:nvSpPr>
          <p:cNvPr id="21" name="Text 19"/>
          <p:cNvSpPr txBox="1"/>
          <p:nvPr/>
        </p:nvSpPr>
        <p:spPr>
          <a:xfrm>
            <a:off x="6327648" y="2560320"/>
            <a:ext cx="2450592" cy="2103120"/>
          </a:xfrm>
          <a:prstGeom prst="rect">
            <a:avLst/>
          </a:prstGeom>
          <a:noFill/>
          <a:ln/>
        </p:spPr>
        <p:txBody>
          <a:bodyPr wrap="square" lIns="0" tIns="0" rIns="0" bIns="0" rtlCol="0" anchor="ctr"/>
          <a:lstStyle/>
          <a:p>
            <a:r>
              <a:rPr lang="en-IN" sz="1100" dirty="0"/>
              <a:t>The escalating use of digital health services (telehealth, NHS App) brings equity barriers. The elderly and disadvantaged people left out.</a:t>
            </a:r>
            <a:endParaRPr lang="en-US" sz="1100" dirty="0"/>
          </a:p>
        </p:txBody>
      </p:sp>
      <p:sp>
        <p:nvSpPr>
          <p:cNvPr id="22" name="Text 20"/>
          <p:cNvSpPr txBox="1"/>
          <p:nvPr/>
        </p:nvSpPr>
        <p:spPr>
          <a:xfrm>
            <a:off x="8321040" y="4846320"/>
            <a:ext cx="731520" cy="201168"/>
          </a:xfrm>
          <a:prstGeom prst="rect">
            <a:avLst/>
          </a:prstGeom>
          <a:noFill/>
          <a:ln/>
        </p:spPr>
        <p:txBody>
          <a:bodyPr wrap="square" lIns="0" tIns="0" rIns="0" bIns="0" rtlCol="0" anchor="ctr"/>
          <a:lstStyle/>
          <a:p>
            <a:pPr marL="0" indent="0" algn="r">
              <a:buNone/>
            </a:pPr>
            <a:r>
              <a:rPr lang="en-US" sz="900" dirty="0">
                <a:solidFill>
                  <a:srgbClr val="607D8B"/>
                </a:solidFill>
                <a:latin typeface="Calibri" pitchFamily="34" charset="0"/>
                <a:ea typeface="Calibri" pitchFamily="34" charset="-122"/>
                <a:cs typeface="Calibri" pitchFamily="34" charset="-120"/>
              </a:rPr>
              <a:t>Slide 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457200" y="292608"/>
            <a:ext cx="8229600" cy="502920"/>
          </a:xfrm>
          <a:prstGeom prst="rect">
            <a:avLst/>
          </a:prstGeom>
          <a:noFill/>
          <a:ln/>
        </p:spPr>
        <p:txBody>
          <a:bodyPr wrap="square" lIns="0" tIns="0" rIns="0" bIns="0" rtlCol="0" anchor="ctr"/>
          <a:lstStyle/>
          <a:p>
            <a:pPr marL="0" indent="0" algn="l">
              <a:buNone/>
            </a:pPr>
            <a:r>
              <a:rPr lang="en-US" sz="2600" b="1" dirty="0">
                <a:solidFill>
                  <a:srgbClr val="0D3B45"/>
                </a:solidFill>
                <a:latin typeface="Cambria" pitchFamily="34" charset="0"/>
                <a:ea typeface="Cambria" pitchFamily="34" charset="-122"/>
                <a:cs typeface="Cambria" pitchFamily="34" charset="-120"/>
              </a:rPr>
              <a:t>Health Inequalities: The Evidence at a Glance</a:t>
            </a:r>
            <a:endParaRPr lang="en-US" sz="2600" dirty="0"/>
          </a:p>
        </p:txBody>
      </p:sp>
      <p:sp>
        <p:nvSpPr>
          <p:cNvPr id="3" name="Shape 1"/>
          <p:cNvSpPr/>
          <p:nvPr/>
        </p:nvSpPr>
        <p:spPr>
          <a:xfrm>
            <a:off x="457200" y="822960"/>
            <a:ext cx="8229600" cy="36576"/>
          </a:xfrm>
          <a:prstGeom prst="rect">
            <a:avLst/>
          </a:prstGeom>
          <a:solidFill>
            <a:srgbClr val="028090"/>
          </a:solidFill>
          <a:ln/>
        </p:spPr>
        <p:txBody>
          <a:bodyPr/>
          <a:lstStyle/>
          <a:p>
            <a:endParaRPr lang="en-US"/>
          </a:p>
        </p:txBody>
      </p:sp>
      <p:sp>
        <p:nvSpPr>
          <p:cNvPr id="4" name="Shape 2"/>
          <p:cNvSpPr/>
          <p:nvPr/>
        </p:nvSpPr>
        <p:spPr>
          <a:xfrm>
            <a:off x="457200" y="960120"/>
            <a:ext cx="2606040" cy="1417320"/>
          </a:xfrm>
          <a:prstGeom prst="rect">
            <a:avLst/>
          </a:prstGeom>
          <a:solidFill>
            <a:srgbClr val="0D3B45"/>
          </a:solidFill>
          <a:ln/>
        </p:spPr>
        <p:txBody>
          <a:bodyPr/>
          <a:lstStyle/>
          <a:p>
            <a:endParaRPr lang="en-US"/>
          </a:p>
        </p:txBody>
      </p:sp>
      <p:sp>
        <p:nvSpPr>
          <p:cNvPr id="5" name="Text 3"/>
          <p:cNvSpPr txBox="1"/>
          <p:nvPr/>
        </p:nvSpPr>
        <p:spPr>
          <a:xfrm>
            <a:off x="548640" y="1005840"/>
            <a:ext cx="1280160" cy="685800"/>
          </a:xfrm>
          <a:prstGeom prst="rect">
            <a:avLst/>
          </a:prstGeom>
          <a:noFill/>
          <a:ln/>
        </p:spPr>
        <p:txBody>
          <a:bodyPr wrap="square" lIns="0" tIns="0" rIns="0" bIns="0" rtlCol="0" anchor="ctr"/>
          <a:lstStyle/>
          <a:p>
            <a:pPr marL="0" indent="0">
              <a:buNone/>
            </a:pPr>
            <a:r>
              <a:rPr lang="en-US" sz="3600" b="1" dirty="0">
                <a:solidFill>
                  <a:srgbClr val="02C39A"/>
                </a:solidFill>
                <a:latin typeface="Cambria" pitchFamily="34" charset="0"/>
                <a:ea typeface="Cambria" pitchFamily="34" charset="-122"/>
                <a:cs typeface="Cambria" pitchFamily="34" charset="-120"/>
              </a:rPr>
              <a:t>10+</a:t>
            </a:r>
            <a:endParaRPr lang="en-US" sz="3600" dirty="0"/>
          </a:p>
        </p:txBody>
      </p:sp>
      <p:sp>
        <p:nvSpPr>
          <p:cNvPr id="6" name="Text 4"/>
          <p:cNvSpPr txBox="1"/>
          <p:nvPr/>
        </p:nvSpPr>
        <p:spPr>
          <a:xfrm>
            <a:off x="1783080" y="1051560"/>
            <a:ext cx="1143000" cy="36576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year gap</a:t>
            </a:r>
            <a:endParaRPr lang="en-US" sz="1200" dirty="0"/>
          </a:p>
        </p:txBody>
      </p:sp>
      <p:sp>
        <p:nvSpPr>
          <p:cNvPr id="7" name="Text 5"/>
          <p:cNvSpPr txBox="1"/>
          <p:nvPr/>
        </p:nvSpPr>
        <p:spPr>
          <a:xfrm>
            <a:off x="548640" y="1572768"/>
            <a:ext cx="2423160" cy="658368"/>
          </a:xfrm>
          <a:prstGeom prst="rect">
            <a:avLst/>
          </a:prstGeom>
          <a:noFill/>
          <a:ln/>
        </p:spPr>
        <p:txBody>
          <a:bodyPr wrap="square" lIns="0" tIns="0" rIns="0" bIns="0" rtlCol="0" anchor="ctr"/>
          <a:lstStyle/>
          <a:p>
            <a:pPr marL="0" indent="0">
              <a:lnSpc>
                <a:spcPct val="125000"/>
              </a:lnSpc>
              <a:buNone/>
            </a:pPr>
            <a:r>
              <a:rPr lang="en-US" sz="950" dirty="0">
                <a:solidFill>
                  <a:srgbClr val="C8E8EF"/>
                </a:solidFill>
                <a:latin typeface="Calibri" pitchFamily="34" charset="0"/>
                <a:ea typeface="Calibri" pitchFamily="34" charset="-122"/>
                <a:cs typeface="Calibri" pitchFamily="34" charset="-120"/>
              </a:rPr>
              <a:t>in healthy life expectancy between most and least deprived areas in England</a:t>
            </a:r>
            <a:endParaRPr lang="en-US" sz="950" dirty="0"/>
          </a:p>
        </p:txBody>
      </p:sp>
      <p:sp>
        <p:nvSpPr>
          <p:cNvPr id="8" name="Shape 6"/>
          <p:cNvSpPr/>
          <p:nvPr/>
        </p:nvSpPr>
        <p:spPr>
          <a:xfrm>
            <a:off x="3291840" y="960120"/>
            <a:ext cx="2606040" cy="1417320"/>
          </a:xfrm>
          <a:prstGeom prst="rect">
            <a:avLst/>
          </a:prstGeom>
          <a:solidFill>
            <a:srgbClr val="028090"/>
          </a:solidFill>
          <a:ln/>
        </p:spPr>
        <p:txBody>
          <a:bodyPr/>
          <a:lstStyle/>
          <a:p>
            <a:endParaRPr lang="en-US"/>
          </a:p>
        </p:txBody>
      </p:sp>
      <p:sp>
        <p:nvSpPr>
          <p:cNvPr id="9" name="Text 7"/>
          <p:cNvSpPr txBox="1"/>
          <p:nvPr/>
        </p:nvSpPr>
        <p:spPr>
          <a:xfrm>
            <a:off x="3383280" y="1005840"/>
            <a:ext cx="1280160" cy="685800"/>
          </a:xfrm>
          <a:prstGeom prst="rect">
            <a:avLst/>
          </a:prstGeom>
          <a:noFill/>
          <a:ln/>
        </p:spPr>
        <p:txBody>
          <a:bodyPr wrap="square" lIns="0" tIns="0" rIns="0" bIns="0" rtlCol="0" anchor="ctr"/>
          <a:lstStyle/>
          <a:p>
            <a:pPr marL="0" indent="0">
              <a:buNone/>
            </a:pPr>
            <a:r>
              <a:rPr lang="en-US" sz="3600" b="1" dirty="0">
                <a:solidFill>
                  <a:srgbClr val="02C39A"/>
                </a:solidFill>
                <a:latin typeface="Cambria" pitchFamily="34" charset="0"/>
                <a:ea typeface="Cambria" pitchFamily="34" charset="-122"/>
                <a:cs typeface="Cambria" pitchFamily="34" charset="-120"/>
              </a:rPr>
              <a:t>5x</a:t>
            </a:r>
            <a:endParaRPr lang="en-US" sz="3600" dirty="0"/>
          </a:p>
        </p:txBody>
      </p:sp>
      <p:sp>
        <p:nvSpPr>
          <p:cNvPr id="10" name="Text 8"/>
          <p:cNvSpPr txBox="1"/>
          <p:nvPr/>
        </p:nvSpPr>
        <p:spPr>
          <a:xfrm>
            <a:off x="4617720" y="1051560"/>
            <a:ext cx="1143000" cy="36576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more likely</a:t>
            </a:r>
            <a:endParaRPr lang="en-US" sz="1200" dirty="0"/>
          </a:p>
        </p:txBody>
      </p:sp>
      <p:sp>
        <p:nvSpPr>
          <p:cNvPr id="11" name="Text 9"/>
          <p:cNvSpPr txBox="1"/>
          <p:nvPr/>
        </p:nvSpPr>
        <p:spPr>
          <a:xfrm>
            <a:off x="3383280" y="1572768"/>
            <a:ext cx="2423160" cy="658368"/>
          </a:xfrm>
          <a:prstGeom prst="rect">
            <a:avLst/>
          </a:prstGeom>
          <a:noFill/>
          <a:ln/>
        </p:spPr>
        <p:txBody>
          <a:bodyPr wrap="square" lIns="0" tIns="0" rIns="0" bIns="0" rtlCol="0" anchor="ctr"/>
          <a:lstStyle/>
          <a:p>
            <a:pPr marL="0" indent="0">
              <a:lnSpc>
                <a:spcPct val="125000"/>
              </a:lnSpc>
              <a:buNone/>
            </a:pPr>
            <a:r>
              <a:rPr lang="en-US" sz="950" dirty="0">
                <a:solidFill>
                  <a:srgbClr val="C8E8EF"/>
                </a:solidFill>
                <a:latin typeface="Calibri" pitchFamily="34" charset="0"/>
                <a:ea typeface="Calibri" pitchFamily="34" charset="-122"/>
                <a:cs typeface="Calibri" pitchFamily="34" charset="-120"/>
              </a:rPr>
              <a:t>to report poor NHS experience among some ethnic minority groups</a:t>
            </a:r>
            <a:endParaRPr lang="en-US" sz="950" dirty="0"/>
          </a:p>
        </p:txBody>
      </p:sp>
      <p:sp>
        <p:nvSpPr>
          <p:cNvPr id="12" name="Shape 10"/>
          <p:cNvSpPr/>
          <p:nvPr/>
        </p:nvSpPr>
        <p:spPr>
          <a:xfrm>
            <a:off x="6126480" y="960120"/>
            <a:ext cx="2606040" cy="1417320"/>
          </a:xfrm>
          <a:prstGeom prst="rect">
            <a:avLst/>
          </a:prstGeom>
          <a:solidFill>
            <a:srgbClr val="026B78"/>
          </a:solidFill>
          <a:ln/>
        </p:spPr>
        <p:txBody>
          <a:bodyPr/>
          <a:lstStyle/>
          <a:p>
            <a:endParaRPr lang="en-US"/>
          </a:p>
        </p:txBody>
      </p:sp>
      <p:sp>
        <p:nvSpPr>
          <p:cNvPr id="13" name="Text 11"/>
          <p:cNvSpPr txBox="1"/>
          <p:nvPr/>
        </p:nvSpPr>
        <p:spPr>
          <a:xfrm>
            <a:off x="6217920" y="1005840"/>
            <a:ext cx="1280160" cy="685800"/>
          </a:xfrm>
          <a:prstGeom prst="rect">
            <a:avLst/>
          </a:prstGeom>
          <a:noFill/>
          <a:ln/>
        </p:spPr>
        <p:txBody>
          <a:bodyPr wrap="square" lIns="0" tIns="0" rIns="0" bIns="0" rtlCol="0" anchor="ctr"/>
          <a:lstStyle/>
          <a:p>
            <a:pPr marL="0" indent="0">
              <a:buNone/>
            </a:pPr>
            <a:r>
              <a:rPr lang="en-US" sz="3600" b="1" dirty="0">
                <a:solidFill>
                  <a:srgbClr val="02C39A"/>
                </a:solidFill>
                <a:latin typeface="Cambria" pitchFamily="34" charset="0"/>
                <a:ea typeface="Cambria" pitchFamily="34" charset="-122"/>
                <a:cs typeface="Cambria" pitchFamily="34" charset="-120"/>
              </a:rPr>
              <a:t>40%</a:t>
            </a:r>
            <a:endParaRPr lang="en-US" sz="3600" dirty="0"/>
          </a:p>
        </p:txBody>
      </p:sp>
      <p:sp>
        <p:nvSpPr>
          <p:cNvPr id="14" name="Text 12"/>
          <p:cNvSpPr txBox="1"/>
          <p:nvPr/>
        </p:nvSpPr>
        <p:spPr>
          <a:xfrm>
            <a:off x="7452360" y="1051560"/>
            <a:ext cx="1143000" cy="36576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of outcomes</a:t>
            </a:r>
            <a:endParaRPr lang="en-US" sz="1200" dirty="0"/>
          </a:p>
        </p:txBody>
      </p:sp>
      <p:sp>
        <p:nvSpPr>
          <p:cNvPr id="15" name="Text 13"/>
          <p:cNvSpPr txBox="1"/>
          <p:nvPr/>
        </p:nvSpPr>
        <p:spPr>
          <a:xfrm>
            <a:off x="6217920" y="1572768"/>
            <a:ext cx="2423160" cy="658368"/>
          </a:xfrm>
          <a:prstGeom prst="rect">
            <a:avLst/>
          </a:prstGeom>
          <a:noFill/>
          <a:ln/>
        </p:spPr>
        <p:txBody>
          <a:bodyPr wrap="square" lIns="0" tIns="0" rIns="0" bIns="0" rtlCol="0" anchor="ctr"/>
          <a:lstStyle/>
          <a:p>
            <a:pPr marL="0" indent="0">
              <a:lnSpc>
                <a:spcPct val="125000"/>
              </a:lnSpc>
              <a:buNone/>
            </a:pPr>
            <a:r>
              <a:rPr lang="en-US" sz="950" dirty="0">
                <a:solidFill>
                  <a:srgbClr val="C8E8EF"/>
                </a:solidFill>
                <a:latin typeface="Calibri" pitchFamily="34" charset="0"/>
                <a:ea typeface="Calibri" pitchFamily="34" charset="-122"/>
                <a:cs typeface="Calibri" pitchFamily="34" charset="-120"/>
              </a:rPr>
              <a:t>attributed to social and economic factors beyond clinical care</a:t>
            </a:r>
            <a:endParaRPr lang="en-US" sz="950" dirty="0"/>
          </a:p>
        </p:txBody>
      </p:sp>
      <p:sp>
        <p:nvSpPr>
          <p:cNvPr id="16" name="Text 14"/>
          <p:cNvSpPr txBox="1"/>
          <p:nvPr/>
        </p:nvSpPr>
        <p:spPr>
          <a:xfrm>
            <a:off x="457200" y="2578608"/>
            <a:ext cx="6400800" cy="274320"/>
          </a:xfrm>
          <a:prstGeom prst="rect">
            <a:avLst/>
          </a:prstGeom>
          <a:noFill/>
          <a:ln/>
        </p:spPr>
        <p:txBody>
          <a:bodyPr wrap="square" lIns="0" tIns="0" rIns="0" bIns="0" rtlCol="0" anchor="ctr"/>
          <a:lstStyle/>
          <a:p>
            <a:pPr marL="0" indent="0">
              <a:buNone/>
            </a:pPr>
            <a:r>
              <a:rPr lang="en-US" sz="1200" b="1" dirty="0">
                <a:solidFill>
                  <a:srgbClr val="0D3B45"/>
                </a:solidFill>
                <a:latin typeface="Cambria" pitchFamily="34" charset="0"/>
                <a:ea typeface="Cambria" pitchFamily="34" charset="-122"/>
                <a:cs typeface="Cambria" pitchFamily="34" charset="-120"/>
              </a:rPr>
              <a:t>Health Outcome Gradient: Deprivation and Health</a:t>
            </a:r>
            <a:endParaRPr lang="en-US" sz="1200" dirty="0"/>
          </a:p>
        </p:txBody>
      </p:sp>
      <p:sp>
        <p:nvSpPr>
          <p:cNvPr id="17" name="Shape 15"/>
          <p:cNvSpPr/>
          <p:nvPr/>
        </p:nvSpPr>
        <p:spPr>
          <a:xfrm>
            <a:off x="457200" y="2944368"/>
            <a:ext cx="1627632" cy="502920"/>
          </a:xfrm>
          <a:prstGeom prst="rect">
            <a:avLst/>
          </a:prstGeom>
          <a:solidFill>
            <a:srgbClr val="02C39A"/>
          </a:solidFill>
          <a:ln/>
        </p:spPr>
        <p:txBody>
          <a:bodyPr/>
          <a:lstStyle/>
          <a:p>
            <a:endParaRPr lang="en-US"/>
          </a:p>
        </p:txBody>
      </p:sp>
      <p:sp>
        <p:nvSpPr>
          <p:cNvPr id="18" name="Text 16"/>
          <p:cNvSpPr txBox="1"/>
          <p:nvPr/>
        </p:nvSpPr>
        <p:spPr>
          <a:xfrm>
            <a:off x="457200" y="2944368"/>
            <a:ext cx="1627632" cy="502920"/>
          </a:xfrm>
          <a:prstGeom prst="rect">
            <a:avLst/>
          </a:prstGeom>
          <a:noFill/>
          <a:ln/>
        </p:spPr>
        <p:txBody>
          <a:bodyPr wrap="square" lIns="0" tIns="0" rIns="0" bIns="0" rtlCol="0" anchor="ctr"/>
          <a:lstStyle/>
          <a:p>
            <a:pPr marL="0" indent="0" algn="ctr">
              <a:lnSpc>
                <a:spcPct val="110000"/>
              </a:lnSpc>
              <a:buNone/>
            </a:pPr>
            <a:r>
              <a:rPr lang="en-US" sz="900" b="1" dirty="0">
                <a:solidFill>
                  <a:srgbClr val="FFFFFF"/>
                </a:solidFill>
                <a:latin typeface="Calibri" pitchFamily="34" charset="0"/>
                <a:ea typeface="Calibri" pitchFamily="34" charset="-122"/>
                <a:cs typeface="Calibri" pitchFamily="34" charset="-120"/>
              </a:rPr>
              <a:t>Least</a:t>
            </a:r>
            <a:endParaRPr lang="en-US" sz="900" dirty="0"/>
          </a:p>
          <a:p>
            <a:pPr marL="0" indent="0" algn="ctr">
              <a:lnSpc>
                <a:spcPct val="110000"/>
              </a:lnSpc>
              <a:buNone/>
            </a:pPr>
            <a:r>
              <a:rPr lang="en-US" sz="900" b="1" dirty="0">
                <a:solidFill>
                  <a:srgbClr val="FFFFFF"/>
                </a:solidFill>
                <a:latin typeface="Calibri" pitchFamily="34" charset="0"/>
                <a:ea typeface="Calibri" pitchFamily="34" charset="-122"/>
                <a:cs typeface="Calibri" pitchFamily="34" charset="-120"/>
              </a:rPr>
              <a:t>Deprived</a:t>
            </a:r>
            <a:endParaRPr lang="en-US" sz="900" dirty="0"/>
          </a:p>
        </p:txBody>
      </p:sp>
      <p:sp>
        <p:nvSpPr>
          <p:cNvPr id="19" name="Shape 17"/>
          <p:cNvSpPr/>
          <p:nvPr/>
        </p:nvSpPr>
        <p:spPr>
          <a:xfrm>
            <a:off x="2121408" y="2944368"/>
            <a:ext cx="1627632" cy="502920"/>
          </a:xfrm>
          <a:prstGeom prst="rect">
            <a:avLst/>
          </a:prstGeom>
          <a:solidFill>
            <a:srgbClr val="028090"/>
          </a:solidFill>
          <a:ln/>
        </p:spPr>
        <p:txBody>
          <a:bodyPr/>
          <a:lstStyle/>
          <a:p>
            <a:endParaRPr lang="en-US"/>
          </a:p>
        </p:txBody>
      </p:sp>
      <p:sp>
        <p:nvSpPr>
          <p:cNvPr id="20" name="Shape 18"/>
          <p:cNvSpPr/>
          <p:nvPr/>
        </p:nvSpPr>
        <p:spPr>
          <a:xfrm>
            <a:off x="3785616" y="2944368"/>
            <a:ext cx="1627632" cy="502920"/>
          </a:xfrm>
          <a:prstGeom prst="rect">
            <a:avLst/>
          </a:prstGeom>
          <a:solidFill>
            <a:srgbClr val="026B78"/>
          </a:solidFill>
          <a:ln/>
        </p:spPr>
        <p:txBody>
          <a:bodyPr/>
          <a:lstStyle/>
          <a:p>
            <a:endParaRPr lang="en-US"/>
          </a:p>
        </p:txBody>
      </p:sp>
      <p:sp>
        <p:nvSpPr>
          <p:cNvPr id="21" name="Shape 19"/>
          <p:cNvSpPr/>
          <p:nvPr/>
        </p:nvSpPr>
        <p:spPr>
          <a:xfrm>
            <a:off x="5449824" y="2944368"/>
            <a:ext cx="1627632" cy="502920"/>
          </a:xfrm>
          <a:prstGeom prst="rect">
            <a:avLst/>
          </a:prstGeom>
          <a:solidFill>
            <a:srgbClr val="1A5C6B"/>
          </a:solidFill>
          <a:ln/>
        </p:spPr>
        <p:txBody>
          <a:bodyPr/>
          <a:lstStyle/>
          <a:p>
            <a:endParaRPr lang="en-US"/>
          </a:p>
        </p:txBody>
      </p:sp>
      <p:sp>
        <p:nvSpPr>
          <p:cNvPr id="22" name="Shape 20"/>
          <p:cNvSpPr/>
          <p:nvPr/>
        </p:nvSpPr>
        <p:spPr>
          <a:xfrm>
            <a:off x="7114032" y="2944368"/>
            <a:ext cx="1627632" cy="502920"/>
          </a:xfrm>
          <a:prstGeom prst="rect">
            <a:avLst/>
          </a:prstGeom>
          <a:solidFill>
            <a:srgbClr val="0D3B45"/>
          </a:solidFill>
          <a:ln/>
        </p:spPr>
        <p:txBody>
          <a:bodyPr/>
          <a:lstStyle/>
          <a:p>
            <a:endParaRPr lang="en-US"/>
          </a:p>
        </p:txBody>
      </p:sp>
      <p:sp>
        <p:nvSpPr>
          <p:cNvPr id="23" name="Text 21"/>
          <p:cNvSpPr txBox="1"/>
          <p:nvPr/>
        </p:nvSpPr>
        <p:spPr>
          <a:xfrm>
            <a:off x="7114032" y="2944368"/>
            <a:ext cx="1627632" cy="502920"/>
          </a:xfrm>
          <a:prstGeom prst="rect">
            <a:avLst/>
          </a:prstGeom>
          <a:noFill/>
          <a:ln/>
        </p:spPr>
        <p:txBody>
          <a:bodyPr wrap="square" lIns="0" tIns="0" rIns="0" bIns="0" rtlCol="0" anchor="ctr"/>
          <a:lstStyle/>
          <a:p>
            <a:pPr marL="0" indent="0" algn="ctr">
              <a:lnSpc>
                <a:spcPct val="110000"/>
              </a:lnSpc>
              <a:buNone/>
            </a:pPr>
            <a:r>
              <a:rPr lang="en-US" sz="900" b="1" dirty="0">
                <a:solidFill>
                  <a:srgbClr val="FFFFFF"/>
                </a:solidFill>
                <a:latin typeface="Calibri" pitchFamily="34" charset="0"/>
                <a:ea typeface="Calibri" pitchFamily="34" charset="-122"/>
                <a:cs typeface="Calibri" pitchFamily="34" charset="-120"/>
              </a:rPr>
              <a:t>Most</a:t>
            </a:r>
            <a:endParaRPr lang="en-US" sz="900" dirty="0"/>
          </a:p>
          <a:p>
            <a:pPr marL="0" indent="0" algn="ctr">
              <a:lnSpc>
                <a:spcPct val="110000"/>
              </a:lnSpc>
              <a:buNone/>
            </a:pPr>
            <a:r>
              <a:rPr lang="en-US" sz="900" b="1" dirty="0">
                <a:solidFill>
                  <a:srgbClr val="FFFFFF"/>
                </a:solidFill>
                <a:latin typeface="Calibri" pitchFamily="34" charset="0"/>
                <a:ea typeface="Calibri" pitchFamily="34" charset="-122"/>
                <a:cs typeface="Calibri" pitchFamily="34" charset="-120"/>
              </a:rPr>
              <a:t>Deprived</a:t>
            </a:r>
            <a:endParaRPr lang="en-US" sz="900" dirty="0"/>
          </a:p>
        </p:txBody>
      </p:sp>
      <p:sp>
        <p:nvSpPr>
          <p:cNvPr id="24" name="Text 22"/>
          <p:cNvSpPr txBox="1"/>
          <p:nvPr/>
        </p:nvSpPr>
        <p:spPr>
          <a:xfrm>
            <a:off x="0" y="3547872"/>
            <a:ext cx="457200" cy="365760"/>
          </a:xfrm>
          <a:prstGeom prst="rect">
            <a:avLst/>
          </a:prstGeom>
          <a:noFill/>
          <a:ln/>
        </p:spPr>
        <p:txBody>
          <a:bodyPr wrap="square" lIns="0" tIns="0" rIns="0" bIns="0" rtlCol="0" anchor="ctr"/>
          <a:lstStyle/>
          <a:p>
            <a:pPr marL="0" indent="0" algn="r">
              <a:buNone/>
            </a:pPr>
            <a:r>
              <a:rPr lang="en-US" sz="800" dirty="0">
                <a:solidFill>
                  <a:srgbClr val="607D8B"/>
                </a:solidFill>
                <a:latin typeface="Calibri" pitchFamily="34" charset="0"/>
                <a:ea typeface="Calibri" pitchFamily="34" charset="-122"/>
                <a:cs typeface="Calibri" pitchFamily="34" charset="-120"/>
              </a:rPr>
              <a:t>Life Expectancy</a:t>
            </a:r>
            <a:endParaRPr lang="en-US" sz="800" dirty="0"/>
          </a:p>
        </p:txBody>
      </p:sp>
      <p:sp>
        <p:nvSpPr>
          <p:cNvPr id="25" name="Shape 23"/>
          <p:cNvSpPr/>
          <p:nvPr/>
        </p:nvSpPr>
        <p:spPr>
          <a:xfrm>
            <a:off x="457200" y="3547872"/>
            <a:ext cx="1627632" cy="347472"/>
          </a:xfrm>
          <a:prstGeom prst="rect">
            <a:avLst/>
          </a:prstGeom>
          <a:solidFill>
            <a:srgbClr val="E0F4F7"/>
          </a:solidFill>
          <a:ln/>
        </p:spPr>
        <p:txBody>
          <a:bodyPr/>
          <a:lstStyle/>
          <a:p>
            <a:endParaRPr lang="en-US"/>
          </a:p>
        </p:txBody>
      </p:sp>
      <p:sp>
        <p:nvSpPr>
          <p:cNvPr id="26" name="Text 24"/>
          <p:cNvSpPr txBox="1"/>
          <p:nvPr/>
        </p:nvSpPr>
        <p:spPr>
          <a:xfrm>
            <a:off x="457200" y="3547872"/>
            <a:ext cx="1627632" cy="347472"/>
          </a:xfrm>
          <a:prstGeom prst="rect">
            <a:avLst/>
          </a:prstGeom>
          <a:noFill/>
          <a:ln/>
        </p:spPr>
        <p:txBody>
          <a:bodyPr wrap="square" lIns="0" tIns="0" rIns="0" bIns="0" rtlCol="0" anchor="ctr"/>
          <a:lstStyle/>
          <a:p>
            <a:pPr marL="0" indent="0" algn="ctr">
              <a:buNone/>
            </a:pPr>
            <a:r>
              <a:rPr lang="en-US" sz="1000" dirty="0">
                <a:solidFill>
                  <a:srgbClr val="1C2D3A"/>
                </a:solidFill>
                <a:latin typeface="Calibri" pitchFamily="34" charset="0"/>
                <a:ea typeface="Calibri" pitchFamily="34" charset="-122"/>
                <a:cs typeface="Calibri" pitchFamily="34" charset="-120"/>
              </a:rPr>
              <a:t>82 yrs</a:t>
            </a:r>
            <a:endParaRPr lang="en-US" sz="1000" dirty="0"/>
          </a:p>
        </p:txBody>
      </p:sp>
      <p:sp>
        <p:nvSpPr>
          <p:cNvPr id="27" name="Shape 25"/>
          <p:cNvSpPr/>
          <p:nvPr/>
        </p:nvSpPr>
        <p:spPr>
          <a:xfrm>
            <a:off x="2121408" y="3547872"/>
            <a:ext cx="1627632" cy="347472"/>
          </a:xfrm>
          <a:prstGeom prst="rect">
            <a:avLst/>
          </a:prstGeom>
          <a:solidFill>
            <a:srgbClr val="FFFFFF"/>
          </a:solidFill>
          <a:ln/>
        </p:spPr>
        <p:txBody>
          <a:bodyPr/>
          <a:lstStyle/>
          <a:p>
            <a:endParaRPr lang="en-US"/>
          </a:p>
        </p:txBody>
      </p:sp>
      <p:sp>
        <p:nvSpPr>
          <p:cNvPr id="28" name="Text 26"/>
          <p:cNvSpPr txBox="1"/>
          <p:nvPr/>
        </p:nvSpPr>
        <p:spPr>
          <a:xfrm>
            <a:off x="2121408" y="3547872"/>
            <a:ext cx="1627632" cy="347472"/>
          </a:xfrm>
          <a:prstGeom prst="rect">
            <a:avLst/>
          </a:prstGeom>
          <a:noFill/>
          <a:ln/>
        </p:spPr>
        <p:txBody>
          <a:bodyPr wrap="square" lIns="0" tIns="0" rIns="0" bIns="0" rtlCol="0" anchor="ctr"/>
          <a:lstStyle/>
          <a:p>
            <a:pPr marL="0" indent="0" algn="ctr">
              <a:buNone/>
            </a:pPr>
            <a:r>
              <a:rPr lang="en-US" sz="1000" dirty="0">
                <a:solidFill>
                  <a:srgbClr val="1C2D3A"/>
                </a:solidFill>
                <a:latin typeface="Calibri" pitchFamily="34" charset="0"/>
                <a:ea typeface="Calibri" pitchFamily="34" charset="-122"/>
                <a:cs typeface="Calibri" pitchFamily="34" charset="-120"/>
              </a:rPr>
              <a:t>80 yrs</a:t>
            </a:r>
            <a:endParaRPr lang="en-US" sz="1000" dirty="0"/>
          </a:p>
        </p:txBody>
      </p:sp>
      <p:sp>
        <p:nvSpPr>
          <p:cNvPr id="29" name="Shape 27"/>
          <p:cNvSpPr/>
          <p:nvPr/>
        </p:nvSpPr>
        <p:spPr>
          <a:xfrm>
            <a:off x="3785616" y="3547872"/>
            <a:ext cx="1627632" cy="347472"/>
          </a:xfrm>
          <a:prstGeom prst="rect">
            <a:avLst/>
          </a:prstGeom>
          <a:solidFill>
            <a:srgbClr val="E0F4F7"/>
          </a:solidFill>
          <a:ln/>
        </p:spPr>
        <p:txBody>
          <a:bodyPr/>
          <a:lstStyle/>
          <a:p>
            <a:endParaRPr lang="en-US"/>
          </a:p>
        </p:txBody>
      </p:sp>
      <p:sp>
        <p:nvSpPr>
          <p:cNvPr id="30" name="Text 28"/>
          <p:cNvSpPr txBox="1"/>
          <p:nvPr/>
        </p:nvSpPr>
        <p:spPr>
          <a:xfrm>
            <a:off x="3785616" y="3547872"/>
            <a:ext cx="1627632" cy="347472"/>
          </a:xfrm>
          <a:prstGeom prst="rect">
            <a:avLst/>
          </a:prstGeom>
          <a:noFill/>
          <a:ln/>
        </p:spPr>
        <p:txBody>
          <a:bodyPr wrap="square" lIns="0" tIns="0" rIns="0" bIns="0" rtlCol="0" anchor="ctr"/>
          <a:lstStyle/>
          <a:p>
            <a:pPr marL="0" indent="0" algn="ctr">
              <a:buNone/>
            </a:pPr>
            <a:r>
              <a:rPr lang="en-US" sz="1000" dirty="0">
                <a:solidFill>
                  <a:srgbClr val="1C2D3A"/>
                </a:solidFill>
                <a:latin typeface="Calibri" pitchFamily="34" charset="0"/>
                <a:ea typeface="Calibri" pitchFamily="34" charset="-122"/>
                <a:cs typeface="Calibri" pitchFamily="34" charset="-120"/>
              </a:rPr>
              <a:t>79 yrs</a:t>
            </a:r>
            <a:endParaRPr lang="en-US" sz="1000" dirty="0"/>
          </a:p>
        </p:txBody>
      </p:sp>
      <p:sp>
        <p:nvSpPr>
          <p:cNvPr id="31" name="Shape 29"/>
          <p:cNvSpPr/>
          <p:nvPr/>
        </p:nvSpPr>
        <p:spPr>
          <a:xfrm>
            <a:off x="5449824" y="3547872"/>
            <a:ext cx="1627632" cy="347472"/>
          </a:xfrm>
          <a:prstGeom prst="rect">
            <a:avLst/>
          </a:prstGeom>
          <a:solidFill>
            <a:srgbClr val="FFFFFF"/>
          </a:solidFill>
          <a:ln/>
        </p:spPr>
        <p:txBody>
          <a:bodyPr/>
          <a:lstStyle/>
          <a:p>
            <a:endParaRPr lang="en-US"/>
          </a:p>
        </p:txBody>
      </p:sp>
      <p:sp>
        <p:nvSpPr>
          <p:cNvPr id="32" name="Text 30"/>
          <p:cNvSpPr txBox="1"/>
          <p:nvPr/>
        </p:nvSpPr>
        <p:spPr>
          <a:xfrm>
            <a:off x="5449824" y="3547872"/>
            <a:ext cx="1627632" cy="347472"/>
          </a:xfrm>
          <a:prstGeom prst="rect">
            <a:avLst/>
          </a:prstGeom>
          <a:noFill/>
          <a:ln/>
        </p:spPr>
        <p:txBody>
          <a:bodyPr wrap="square" lIns="0" tIns="0" rIns="0" bIns="0" rtlCol="0" anchor="ctr"/>
          <a:lstStyle/>
          <a:p>
            <a:pPr marL="0" indent="0" algn="ctr">
              <a:buNone/>
            </a:pPr>
            <a:r>
              <a:rPr lang="en-US" sz="1000" dirty="0">
                <a:solidFill>
                  <a:srgbClr val="1C2D3A"/>
                </a:solidFill>
                <a:latin typeface="Calibri" pitchFamily="34" charset="0"/>
                <a:ea typeface="Calibri" pitchFamily="34" charset="-122"/>
                <a:cs typeface="Calibri" pitchFamily="34" charset="-120"/>
              </a:rPr>
              <a:t>77 yrs</a:t>
            </a:r>
            <a:endParaRPr lang="en-US" sz="1000" dirty="0"/>
          </a:p>
        </p:txBody>
      </p:sp>
      <p:sp>
        <p:nvSpPr>
          <p:cNvPr id="33" name="Shape 31"/>
          <p:cNvSpPr/>
          <p:nvPr/>
        </p:nvSpPr>
        <p:spPr>
          <a:xfrm>
            <a:off x="7114032" y="3547872"/>
            <a:ext cx="1627632" cy="347472"/>
          </a:xfrm>
          <a:prstGeom prst="rect">
            <a:avLst/>
          </a:prstGeom>
          <a:solidFill>
            <a:srgbClr val="E0F4F7"/>
          </a:solidFill>
          <a:ln/>
        </p:spPr>
        <p:txBody>
          <a:bodyPr/>
          <a:lstStyle/>
          <a:p>
            <a:endParaRPr lang="en-US"/>
          </a:p>
        </p:txBody>
      </p:sp>
      <p:sp>
        <p:nvSpPr>
          <p:cNvPr id="34" name="Text 32"/>
          <p:cNvSpPr txBox="1"/>
          <p:nvPr/>
        </p:nvSpPr>
        <p:spPr>
          <a:xfrm>
            <a:off x="7114032" y="3547872"/>
            <a:ext cx="1627632" cy="347472"/>
          </a:xfrm>
          <a:prstGeom prst="rect">
            <a:avLst/>
          </a:prstGeom>
          <a:noFill/>
          <a:ln/>
        </p:spPr>
        <p:txBody>
          <a:bodyPr wrap="square" lIns="0" tIns="0" rIns="0" bIns="0" rtlCol="0" anchor="ctr"/>
          <a:lstStyle/>
          <a:p>
            <a:pPr marL="0" indent="0" algn="ctr">
              <a:buNone/>
            </a:pPr>
            <a:r>
              <a:rPr lang="en-US" sz="1000" b="1" dirty="0">
                <a:solidFill>
                  <a:srgbClr val="8B2323"/>
                </a:solidFill>
                <a:latin typeface="Calibri" pitchFamily="34" charset="0"/>
                <a:ea typeface="Calibri" pitchFamily="34" charset="-122"/>
                <a:cs typeface="Calibri" pitchFamily="34" charset="-120"/>
              </a:rPr>
              <a:t>74 yrs</a:t>
            </a:r>
            <a:endParaRPr lang="en-US" sz="1000" dirty="0"/>
          </a:p>
        </p:txBody>
      </p:sp>
      <p:sp>
        <p:nvSpPr>
          <p:cNvPr id="35" name="Text 33"/>
          <p:cNvSpPr txBox="1"/>
          <p:nvPr/>
        </p:nvSpPr>
        <p:spPr>
          <a:xfrm>
            <a:off x="0" y="3959352"/>
            <a:ext cx="457200" cy="365760"/>
          </a:xfrm>
          <a:prstGeom prst="rect">
            <a:avLst/>
          </a:prstGeom>
          <a:noFill/>
          <a:ln/>
        </p:spPr>
        <p:txBody>
          <a:bodyPr wrap="square" lIns="0" tIns="0" rIns="0" bIns="0" rtlCol="0" anchor="ctr"/>
          <a:lstStyle/>
          <a:p>
            <a:pPr marL="0" indent="0" algn="r">
              <a:buNone/>
            </a:pPr>
            <a:r>
              <a:rPr lang="en-US" sz="800" dirty="0">
                <a:solidFill>
                  <a:srgbClr val="607D8B"/>
                </a:solidFill>
                <a:latin typeface="Calibri" pitchFamily="34" charset="0"/>
                <a:ea typeface="Calibri" pitchFamily="34" charset="-122"/>
                <a:cs typeface="Calibri" pitchFamily="34" charset="-120"/>
              </a:rPr>
              <a:t>Healthy Life Yrs</a:t>
            </a:r>
            <a:endParaRPr lang="en-US" sz="800" dirty="0"/>
          </a:p>
        </p:txBody>
      </p:sp>
      <p:sp>
        <p:nvSpPr>
          <p:cNvPr id="36" name="Shape 34"/>
          <p:cNvSpPr/>
          <p:nvPr/>
        </p:nvSpPr>
        <p:spPr>
          <a:xfrm>
            <a:off x="457200" y="3959352"/>
            <a:ext cx="1627632" cy="347472"/>
          </a:xfrm>
          <a:prstGeom prst="rect">
            <a:avLst/>
          </a:prstGeom>
          <a:solidFill>
            <a:srgbClr val="E0F4F7"/>
          </a:solidFill>
          <a:ln/>
        </p:spPr>
        <p:txBody>
          <a:bodyPr/>
          <a:lstStyle/>
          <a:p>
            <a:endParaRPr lang="en-US"/>
          </a:p>
        </p:txBody>
      </p:sp>
      <p:sp>
        <p:nvSpPr>
          <p:cNvPr id="37" name="Text 35"/>
          <p:cNvSpPr txBox="1"/>
          <p:nvPr/>
        </p:nvSpPr>
        <p:spPr>
          <a:xfrm>
            <a:off x="457200" y="3959352"/>
            <a:ext cx="1627632" cy="347472"/>
          </a:xfrm>
          <a:prstGeom prst="rect">
            <a:avLst/>
          </a:prstGeom>
          <a:noFill/>
          <a:ln/>
        </p:spPr>
        <p:txBody>
          <a:bodyPr wrap="square" lIns="0" tIns="0" rIns="0" bIns="0" rtlCol="0" anchor="ctr"/>
          <a:lstStyle/>
          <a:p>
            <a:pPr marL="0" indent="0" algn="ctr">
              <a:buNone/>
            </a:pPr>
            <a:r>
              <a:rPr lang="en-US" sz="1000" dirty="0">
                <a:solidFill>
                  <a:srgbClr val="1C2D3A"/>
                </a:solidFill>
                <a:latin typeface="Calibri" pitchFamily="34" charset="0"/>
                <a:ea typeface="Calibri" pitchFamily="34" charset="-122"/>
                <a:cs typeface="Calibri" pitchFamily="34" charset="-120"/>
              </a:rPr>
              <a:t>72 yrs</a:t>
            </a:r>
            <a:endParaRPr lang="en-US" sz="1000" dirty="0"/>
          </a:p>
        </p:txBody>
      </p:sp>
      <p:sp>
        <p:nvSpPr>
          <p:cNvPr id="38" name="Shape 36"/>
          <p:cNvSpPr/>
          <p:nvPr/>
        </p:nvSpPr>
        <p:spPr>
          <a:xfrm>
            <a:off x="2121408" y="3959352"/>
            <a:ext cx="1627632" cy="347472"/>
          </a:xfrm>
          <a:prstGeom prst="rect">
            <a:avLst/>
          </a:prstGeom>
          <a:solidFill>
            <a:srgbClr val="FFFFFF"/>
          </a:solidFill>
          <a:ln/>
        </p:spPr>
        <p:txBody>
          <a:bodyPr/>
          <a:lstStyle/>
          <a:p>
            <a:endParaRPr lang="en-US"/>
          </a:p>
        </p:txBody>
      </p:sp>
      <p:sp>
        <p:nvSpPr>
          <p:cNvPr id="39" name="Text 37"/>
          <p:cNvSpPr txBox="1"/>
          <p:nvPr/>
        </p:nvSpPr>
        <p:spPr>
          <a:xfrm>
            <a:off x="2121408" y="3959352"/>
            <a:ext cx="1627632" cy="347472"/>
          </a:xfrm>
          <a:prstGeom prst="rect">
            <a:avLst/>
          </a:prstGeom>
          <a:noFill/>
          <a:ln/>
        </p:spPr>
        <p:txBody>
          <a:bodyPr wrap="square" lIns="0" tIns="0" rIns="0" bIns="0" rtlCol="0" anchor="ctr"/>
          <a:lstStyle/>
          <a:p>
            <a:pPr marL="0" indent="0" algn="ctr">
              <a:buNone/>
            </a:pPr>
            <a:r>
              <a:rPr lang="en-US" sz="1000" dirty="0">
                <a:solidFill>
                  <a:srgbClr val="1C2D3A"/>
                </a:solidFill>
                <a:latin typeface="Calibri" pitchFamily="34" charset="0"/>
                <a:ea typeface="Calibri" pitchFamily="34" charset="-122"/>
                <a:cs typeface="Calibri" pitchFamily="34" charset="-120"/>
              </a:rPr>
              <a:t>69 yrs</a:t>
            </a:r>
            <a:endParaRPr lang="en-US" sz="1000" dirty="0"/>
          </a:p>
        </p:txBody>
      </p:sp>
      <p:sp>
        <p:nvSpPr>
          <p:cNvPr id="40" name="Shape 38"/>
          <p:cNvSpPr/>
          <p:nvPr/>
        </p:nvSpPr>
        <p:spPr>
          <a:xfrm>
            <a:off x="3785616" y="3959352"/>
            <a:ext cx="1627632" cy="347472"/>
          </a:xfrm>
          <a:prstGeom prst="rect">
            <a:avLst/>
          </a:prstGeom>
          <a:solidFill>
            <a:srgbClr val="E0F4F7"/>
          </a:solidFill>
          <a:ln/>
        </p:spPr>
        <p:txBody>
          <a:bodyPr/>
          <a:lstStyle/>
          <a:p>
            <a:endParaRPr lang="en-US"/>
          </a:p>
        </p:txBody>
      </p:sp>
      <p:sp>
        <p:nvSpPr>
          <p:cNvPr id="41" name="Text 39"/>
          <p:cNvSpPr txBox="1"/>
          <p:nvPr/>
        </p:nvSpPr>
        <p:spPr>
          <a:xfrm>
            <a:off x="3785616" y="3959352"/>
            <a:ext cx="1627632" cy="347472"/>
          </a:xfrm>
          <a:prstGeom prst="rect">
            <a:avLst/>
          </a:prstGeom>
          <a:noFill/>
          <a:ln/>
        </p:spPr>
        <p:txBody>
          <a:bodyPr wrap="square" lIns="0" tIns="0" rIns="0" bIns="0" rtlCol="0" anchor="ctr"/>
          <a:lstStyle/>
          <a:p>
            <a:pPr marL="0" indent="0" algn="ctr">
              <a:buNone/>
            </a:pPr>
            <a:r>
              <a:rPr lang="en-US" sz="1000" dirty="0">
                <a:solidFill>
                  <a:srgbClr val="1C2D3A"/>
                </a:solidFill>
                <a:latin typeface="Calibri" pitchFamily="34" charset="0"/>
                <a:ea typeface="Calibri" pitchFamily="34" charset="-122"/>
                <a:cs typeface="Calibri" pitchFamily="34" charset="-120"/>
              </a:rPr>
              <a:t>67 yrs</a:t>
            </a:r>
            <a:endParaRPr lang="en-US" sz="1000" dirty="0"/>
          </a:p>
        </p:txBody>
      </p:sp>
      <p:sp>
        <p:nvSpPr>
          <p:cNvPr id="42" name="Shape 40"/>
          <p:cNvSpPr/>
          <p:nvPr/>
        </p:nvSpPr>
        <p:spPr>
          <a:xfrm>
            <a:off x="5449824" y="3959352"/>
            <a:ext cx="1627632" cy="347472"/>
          </a:xfrm>
          <a:prstGeom prst="rect">
            <a:avLst/>
          </a:prstGeom>
          <a:solidFill>
            <a:srgbClr val="FFFFFF"/>
          </a:solidFill>
          <a:ln/>
        </p:spPr>
        <p:txBody>
          <a:bodyPr/>
          <a:lstStyle/>
          <a:p>
            <a:endParaRPr lang="en-US"/>
          </a:p>
        </p:txBody>
      </p:sp>
      <p:sp>
        <p:nvSpPr>
          <p:cNvPr id="43" name="Text 41"/>
          <p:cNvSpPr txBox="1"/>
          <p:nvPr/>
        </p:nvSpPr>
        <p:spPr>
          <a:xfrm>
            <a:off x="5449824" y="3959352"/>
            <a:ext cx="1627632" cy="347472"/>
          </a:xfrm>
          <a:prstGeom prst="rect">
            <a:avLst/>
          </a:prstGeom>
          <a:noFill/>
          <a:ln/>
        </p:spPr>
        <p:txBody>
          <a:bodyPr wrap="square" lIns="0" tIns="0" rIns="0" bIns="0" rtlCol="0" anchor="ctr"/>
          <a:lstStyle/>
          <a:p>
            <a:pPr marL="0" indent="0" algn="ctr">
              <a:buNone/>
            </a:pPr>
            <a:r>
              <a:rPr lang="en-US" sz="1000" dirty="0">
                <a:solidFill>
                  <a:srgbClr val="1C2D3A"/>
                </a:solidFill>
                <a:latin typeface="Calibri" pitchFamily="34" charset="0"/>
                <a:ea typeface="Calibri" pitchFamily="34" charset="-122"/>
                <a:cs typeface="Calibri" pitchFamily="34" charset="-120"/>
              </a:rPr>
              <a:t>64 yrs</a:t>
            </a:r>
            <a:endParaRPr lang="en-US" sz="1000" dirty="0"/>
          </a:p>
        </p:txBody>
      </p:sp>
      <p:sp>
        <p:nvSpPr>
          <p:cNvPr id="44" name="Shape 42"/>
          <p:cNvSpPr/>
          <p:nvPr/>
        </p:nvSpPr>
        <p:spPr>
          <a:xfrm>
            <a:off x="7114032" y="3959352"/>
            <a:ext cx="1627632" cy="347472"/>
          </a:xfrm>
          <a:prstGeom prst="rect">
            <a:avLst/>
          </a:prstGeom>
          <a:solidFill>
            <a:srgbClr val="E0F4F7"/>
          </a:solidFill>
          <a:ln/>
        </p:spPr>
        <p:txBody>
          <a:bodyPr/>
          <a:lstStyle/>
          <a:p>
            <a:endParaRPr lang="en-US"/>
          </a:p>
        </p:txBody>
      </p:sp>
      <p:sp>
        <p:nvSpPr>
          <p:cNvPr id="45" name="Text 43"/>
          <p:cNvSpPr txBox="1"/>
          <p:nvPr/>
        </p:nvSpPr>
        <p:spPr>
          <a:xfrm>
            <a:off x="7114032" y="3959352"/>
            <a:ext cx="1627632" cy="347472"/>
          </a:xfrm>
          <a:prstGeom prst="rect">
            <a:avLst/>
          </a:prstGeom>
          <a:noFill/>
          <a:ln/>
        </p:spPr>
        <p:txBody>
          <a:bodyPr wrap="square" lIns="0" tIns="0" rIns="0" bIns="0" rtlCol="0" anchor="ctr"/>
          <a:lstStyle/>
          <a:p>
            <a:pPr marL="0" indent="0" algn="ctr">
              <a:buNone/>
            </a:pPr>
            <a:r>
              <a:rPr lang="en-US" sz="1000" b="1" dirty="0">
                <a:solidFill>
                  <a:srgbClr val="8B2323"/>
                </a:solidFill>
                <a:latin typeface="Calibri" pitchFamily="34" charset="0"/>
                <a:ea typeface="Calibri" pitchFamily="34" charset="-122"/>
                <a:cs typeface="Calibri" pitchFamily="34" charset="-120"/>
              </a:rPr>
              <a:t>62 yrs</a:t>
            </a:r>
            <a:endParaRPr lang="en-US" sz="1000" dirty="0"/>
          </a:p>
        </p:txBody>
      </p:sp>
      <p:sp>
        <p:nvSpPr>
          <p:cNvPr id="46" name="Shape 44"/>
          <p:cNvSpPr/>
          <p:nvPr/>
        </p:nvSpPr>
        <p:spPr>
          <a:xfrm>
            <a:off x="457200" y="4407408"/>
            <a:ext cx="8229600" cy="384048"/>
          </a:xfrm>
          <a:prstGeom prst="rect">
            <a:avLst/>
          </a:prstGeom>
          <a:solidFill>
            <a:srgbClr val="E0F4F7"/>
          </a:solidFill>
          <a:ln/>
        </p:spPr>
        <p:txBody>
          <a:bodyPr/>
          <a:lstStyle/>
          <a:p>
            <a:endParaRPr lang="en-US"/>
          </a:p>
        </p:txBody>
      </p:sp>
      <p:sp>
        <p:nvSpPr>
          <p:cNvPr id="47" name="Text 45"/>
          <p:cNvSpPr txBox="1"/>
          <p:nvPr/>
        </p:nvSpPr>
        <p:spPr>
          <a:xfrm>
            <a:off x="548640" y="4434840"/>
            <a:ext cx="8046720" cy="320040"/>
          </a:xfrm>
          <a:prstGeom prst="rect">
            <a:avLst/>
          </a:prstGeom>
          <a:noFill/>
          <a:ln/>
        </p:spPr>
        <p:txBody>
          <a:bodyPr wrap="square" lIns="0" tIns="0" rIns="0" bIns="0" rtlCol="0" anchor="ctr"/>
          <a:lstStyle/>
          <a:p>
            <a:pPr marL="0" indent="0">
              <a:buNone/>
            </a:pPr>
            <a:r>
              <a:rPr lang="en-US" sz="950" i="1" dirty="0">
                <a:solidFill>
                  <a:srgbClr val="0D3B45"/>
                </a:solidFill>
                <a:latin typeface="Calibri" pitchFamily="34" charset="0"/>
                <a:ea typeface="Calibri" pitchFamily="34" charset="-122"/>
                <a:cs typeface="Calibri" pitchFamily="34" charset="-120"/>
              </a:rPr>
              <a:t>Key message: Health inequalities are not inevitable — targeted policy action can reduce the gap (Marmot et al., 2020)</a:t>
            </a:r>
            <a:endParaRPr lang="en-US" sz="950" dirty="0"/>
          </a:p>
        </p:txBody>
      </p:sp>
      <p:sp>
        <p:nvSpPr>
          <p:cNvPr id="48" name="Text 46"/>
          <p:cNvSpPr txBox="1"/>
          <p:nvPr/>
        </p:nvSpPr>
        <p:spPr>
          <a:xfrm>
            <a:off x="8321040" y="4846320"/>
            <a:ext cx="731520" cy="201168"/>
          </a:xfrm>
          <a:prstGeom prst="rect">
            <a:avLst/>
          </a:prstGeom>
          <a:noFill/>
          <a:ln/>
        </p:spPr>
        <p:txBody>
          <a:bodyPr wrap="square" lIns="0" tIns="0" rIns="0" bIns="0" rtlCol="0" anchor="ctr"/>
          <a:lstStyle/>
          <a:p>
            <a:pPr marL="0" indent="0" algn="r">
              <a:buNone/>
            </a:pPr>
            <a:r>
              <a:rPr lang="en-US" sz="900" dirty="0">
                <a:solidFill>
                  <a:srgbClr val="607D8B"/>
                </a:solidFill>
                <a:latin typeface="Calibri" pitchFamily="34" charset="0"/>
                <a:ea typeface="Calibri" pitchFamily="34" charset="-122"/>
                <a:cs typeface="Calibri" pitchFamily="34" charset="-120"/>
              </a:rPr>
              <a:t>Slide 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D3B45"/>
        </a:solidFill>
        <a:effectLst/>
      </p:bgPr>
    </p:bg>
    <p:spTree>
      <p:nvGrpSpPr>
        <p:cNvPr id="1" name=""/>
        <p:cNvGrpSpPr/>
        <p:nvPr/>
      </p:nvGrpSpPr>
      <p:grpSpPr>
        <a:xfrm>
          <a:off x="0" y="0"/>
          <a:ext cx="0" cy="0"/>
          <a:chOff x="0" y="0"/>
          <a:chExt cx="0" cy="0"/>
        </a:xfrm>
      </p:grpSpPr>
      <p:sp>
        <p:nvSpPr>
          <p:cNvPr id="2" name="Shape 0"/>
          <p:cNvSpPr/>
          <p:nvPr/>
        </p:nvSpPr>
        <p:spPr>
          <a:xfrm>
            <a:off x="7132320" y="-914400"/>
            <a:ext cx="3200400" cy="3200400"/>
          </a:xfrm>
          <a:prstGeom prst="ellipse">
            <a:avLst/>
          </a:prstGeom>
          <a:solidFill>
            <a:srgbClr val="028090">
              <a:alpha val="30000"/>
            </a:srgbClr>
          </a:solidFill>
          <a:ln/>
        </p:spPr>
        <p:txBody>
          <a:bodyPr/>
          <a:lstStyle/>
          <a:p>
            <a:endParaRPr lang="en-US"/>
          </a:p>
        </p:txBody>
      </p:sp>
      <p:sp>
        <p:nvSpPr>
          <p:cNvPr id="3" name="Shape 1"/>
          <p:cNvSpPr/>
          <p:nvPr/>
        </p:nvSpPr>
        <p:spPr>
          <a:xfrm>
            <a:off x="-457200" y="3474720"/>
            <a:ext cx="2286000" cy="2286000"/>
          </a:xfrm>
          <a:prstGeom prst="ellipse">
            <a:avLst/>
          </a:prstGeom>
          <a:solidFill>
            <a:srgbClr val="02C39A">
              <a:alpha val="25000"/>
            </a:srgbClr>
          </a:solidFill>
          <a:ln/>
        </p:spPr>
        <p:txBody>
          <a:bodyPr/>
          <a:lstStyle/>
          <a:p>
            <a:endParaRPr lang="en-US"/>
          </a:p>
        </p:txBody>
      </p:sp>
      <p:sp>
        <p:nvSpPr>
          <p:cNvPr id="4" name="Text 2"/>
          <p:cNvSpPr txBox="1"/>
          <p:nvPr/>
        </p:nvSpPr>
        <p:spPr>
          <a:xfrm>
            <a:off x="548640" y="320040"/>
            <a:ext cx="3657600" cy="457200"/>
          </a:xfrm>
          <a:prstGeom prst="rect">
            <a:avLst/>
          </a:prstGeom>
          <a:noFill/>
          <a:ln/>
        </p:spPr>
        <p:txBody>
          <a:bodyPr wrap="square" lIns="0" tIns="0" rIns="0" bIns="0" rtlCol="0" anchor="ctr"/>
          <a:lstStyle/>
          <a:p>
            <a:pPr marL="0" indent="0">
              <a:buNone/>
            </a:pPr>
            <a:r>
              <a:rPr lang="en-US" sz="2600" b="1" dirty="0">
                <a:solidFill>
                  <a:srgbClr val="02C39A"/>
                </a:solidFill>
                <a:latin typeface="Cambria" pitchFamily="34" charset="0"/>
                <a:ea typeface="Cambria" pitchFamily="34" charset="-122"/>
                <a:cs typeface="Cambria" pitchFamily="34" charset="-120"/>
              </a:rPr>
              <a:t>Conclusion</a:t>
            </a:r>
            <a:endParaRPr lang="en-US" sz="2600" dirty="0"/>
          </a:p>
        </p:txBody>
      </p:sp>
      <p:sp>
        <p:nvSpPr>
          <p:cNvPr id="5" name="Shape 3"/>
          <p:cNvSpPr/>
          <p:nvPr/>
        </p:nvSpPr>
        <p:spPr>
          <a:xfrm>
            <a:off x="548640" y="841248"/>
            <a:ext cx="4572000" cy="41148"/>
          </a:xfrm>
          <a:prstGeom prst="rect">
            <a:avLst/>
          </a:prstGeom>
          <a:solidFill>
            <a:srgbClr val="02C39A"/>
          </a:solidFill>
          <a:ln/>
        </p:spPr>
        <p:txBody>
          <a:bodyPr/>
          <a:lstStyle/>
          <a:p>
            <a:endParaRPr lang="en-US"/>
          </a:p>
        </p:txBody>
      </p:sp>
      <p:sp>
        <p:nvSpPr>
          <p:cNvPr id="6" name="Shape 4"/>
          <p:cNvSpPr/>
          <p:nvPr/>
        </p:nvSpPr>
        <p:spPr>
          <a:xfrm>
            <a:off x="548640" y="1005840"/>
            <a:ext cx="256032" cy="256032"/>
          </a:xfrm>
          <a:prstGeom prst="ellipse">
            <a:avLst/>
          </a:prstGeom>
          <a:solidFill>
            <a:srgbClr val="02C39A"/>
          </a:solidFill>
          <a:ln/>
        </p:spPr>
        <p:txBody>
          <a:bodyPr/>
          <a:lstStyle/>
          <a:p>
            <a:endParaRPr lang="en-US"/>
          </a:p>
        </p:txBody>
      </p:sp>
      <p:sp>
        <p:nvSpPr>
          <p:cNvPr id="7" name="Text 5"/>
          <p:cNvSpPr txBox="1"/>
          <p:nvPr/>
        </p:nvSpPr>
        <p:spPr>
          <a:xfrm>
            <a:off x="548640" y="1005840"/>
            <a:ext cx="256032" cy="256032"/>
          </a:xfrm>
          <a:prstGeom prst="rect">
            <a:avLst/>
          </a:prstGeom>
          <a:noFill/>
          <a:ln/>
        </p:spPr>
        <p:txBody>
          <a:bodyPr wrap="square" lIns="0" tIns="0" rIns="0" bIns="0" rtlCol="0" anchor="ctr"/>
          <a:lstStyle/>
          <a:p>
            <a:pPr marL="0" indent="0" algn="ctr">
              <a:buNone/>
            </a:pPr>
            <a:r>
              <a:rPr lang="en-US" sz="900" b="1" dirty="0">
                <a:solidFill>
                  <a:srgbClr val="0D3B45"/>
                </a:solidFill>
                <a:latin typeface="Calibri" pitchFamily="34" charset="0"/>
                <a:ea typeface="Calibri" pitchFamily="34" charset="-122"/>
                <a:cs typeface="Calibri" pitchFamily="34" charset="-120"/>
              </a:rPr>
              <a:t>1</a:t>
            </a:r>
            <a:endParaRPr lang="en-US" sz="900" dirty="0"/>
          </a:p>
        </p:txBody>
      </p:sp>
      <p:sp>
        <p:nvSpPr>
          <p:cNvPr id="8" name="Text 6"/>
          <p:cNvSpPr txBox="1"/>
          <p:nvPr/>
        </p:nvSpPr>
        <p:spPr>
          <a:xfrm>
            <a:off x="914400" y="987552"/>
            <a:ext cx="7955280" cy="685800"/>
          </a:xfrm>
          <a:prstGeom prst="rect">
            <a:avLst/>
          </a:prstGeom>
          <a:noFill/>
          <a:ln/>
        </p:spPr>
        <p:txBody>
          <a:bodyPr wrap="square" lIns="0" tIns="0" rIns="0" bIns="0" rtlCol="0" anchor="ctr"/>
          <a:lstStyle/>
          <a:p>
            <a:r>
              <a:rPr lang="en-IN" sz="1100" dirty="0">
                <a:solidFill>
                  <a:schemeClr val="bg1"/>
                </a:solidFill>
              </a:rPr>
              <a:t>Sustainable development, wellbeing and health go hand in hand and should be interwoven to provide effective and equitable health and social care.</a:t>
            </a:r>
            <a:endParaRPr lang="en-US" sz="1100" dirty="0">
              <a:solidFill>
                <a:schemeClr val="bg1"/>
              </a:solidFill>
            </a:endParaRPr>
          </a:p>
        </p:txBody>
      </p:sp>
      <p:sp>
        <p:nvSpPr>
          <p:cNvPr id="9" name="Shape 7"/>
          <p:cNvSpPr/>
          <p:nvPr/>
        </p:nvSpPr>
        <p:spPr>
          <a:xfrm>
            <a:off x="548640" y="1764792"/>
            <a:ext cx="256032" cy="256032"/>
          </a:xfrm>
          <a:prstGeom prst="ellipse">
            <a:avLst/>
          </a:prstGeom>
          <a:solidFill>
            <a:srgbClr val="02C39A"/>
          </a:solidFill>
          <a:ln/>
        </p:spPr>
        <p:txBody>
          <a:bodyPr/>
          <a:lstStyle/>
          <a:p>
            <a:endParaRPr lang="en-US"/>
          </a:p>
        </p:txBody>
      </p:sp>
      <p:sp>
        <p:nvSpPr>
          <p:cNvPr id="10" name="Text 8"/>
          <p:cNvSpPr txBox="1"/>
          <p:nvPr/>
        </p:nvSpPr>
        <p:spPr>
          <a:xfrm>
            <a:off x="548640" y="1764792"/>
            <a:ext cx="256032" cy="256032"/>
          </a:xfrm>
          <a:prstGeom prst="rect">
            <a:avLst/>
          </a:prstGeom>
          <a:noFill/>
          <a:ln/>
        </p:spPr>
        <p:txBody>
          <a:bodyPr wrap="square" lIns="0" tIns="0" rIns="0" bIns="0" rtlCol="0" anchor="ctr"/>
          <a:lstStyle/>
          <a:p>
            <a:pPr marL="0" indent="0" algn="ctr">
              <a:buNone/>
            </a:pPr>
            <a:r>
              <a:rPr lang="en-US" sz="900" b="1" dirty="0">
                <a:solidFill>
                  <a:srgbClr val="0D3B45"/>
                </a:solidFill>
                <a:latin typeface="Calibri" pitchFamily="34" charset="0"/>
                <a:ea typeface="Calibri" pitchFamily="34" charset="-122"/>
                <a:cs typeface="Calibri" pitchFamily="34" charset="-120"/>
              </a:rPr>
              <a:t>2</a:t>
            </a:r>
            <a:endParaRPr lang="en-US" sz="900" dirty="0"/>
          </a:p>
        </p:txBody>
      </p:sp>
      <p:sp>
        <p:nvSpPr>
          <p:cNvPr id="11" name="Text 9"/>
          <p:cNvSpPr txBox="1"/>
          <p:nvPr/>
        </p:nvSpPr>
        <p:spPr>
          <a:xfrm>
            <a:off x="914400" y="1746504"/>
            <a:ext cx="7955280" cy="685800"/>
          </a:xfrm>
          <a:prstGeom prst="rect">
            <a:avLst/>
          </a:prstGeom>
          <a:noFill/>
          <a:ln/>
        </p:spPr>
        <p:txBody>
          <a:bodyPr wrap="square" lIns="0" tIns="0" rIns="0" bIns="0" rtlCol="0" anchor="ctr"/>
          <a:lstStyle/>
          <a:p>
            <a:r>
              <a:rPr lang="en-IN" sz="1100" dirty="0">
                <a:solidFill>
                  <a:schemeClr val="bg1"/>
                </a:solidFill>
              </a:rPr>
              <a:t>Through theoretical models, especially the Biopsychosocial Model, the complete understanding of the patients can be viewed in such a way that it goes beyond the biomedical approach.</a:t>
            </a:r>
            <a:endParaRPr lang="en-US" sz="1100" dirty="0">
              <a:solidFill>
                <a:schemeClr val="bg1"/>
              </a:solidFill>
            </a:endParaRPr>
          </a:p>
        </p:txBody>
      </p:sp>
      <p:sp>
        <p:nvSpPr>
          <p:cNvPr id="12" name="Shape 10"/>
          <p:cNvSpPr/>
          <p:nvPr/>
        </p:nvSpPr>
        <p:spPr>
          <a:xfrm>
            <a:off x="548640" y="2523744"/>
            <a:ext cx="256032" cy="256032"/>
          </a:xfrm>
          <a:prstGeom prst="ellipse">
            <a:avLst/>
          </a:prstGeom>
          <a:solidFill>
            <a:srgbClr val="02C39A"/>
          </a:solidFill>
          <a:ln/>
        </p:spPr>
        <p:txBody>
          <a:bodyPr/>
          <a:lstStyle/>
          <a:p>
            <a:endParaRPr lang="en-US"/>
          </a:p>
        </p:txBody>
      </p:sp>
      <p:sp>
        <p:nvSpPr>
          <p:cNvPr id="13" name="Text 11"/>
          <p:cNvSpPr txBox="1"/>
          <p:nvPr/>
        </p:nvSpPr>
        <p:spPr>
          <a:xfrm>
            <a:off x="548640" y="2523744"/>
            <a:ext cx="256032" cy="256032"/>
          </a:xfrm>
          <a:prstGeom prst="rect">
            <a:avLst/>
          </a:prstGeom>
          <a:noFill/>
          <a:ln/>
        </p:spPr>
        <p:txBody>
          <a:bodyPr wrap="square" lIns="0" tIns="0" rIns="0" bIns="0" rtlCol="0" anchor="ctr"/>
          <a:lstStyle/>
          <a:p>
            <a:pPr marL="0" indent="0" algn="ctr">
              <a:buNone/>
            </a:pPr>
            <a:r>
              <a:rPr lang="en-US" sz="900" b="1" dirty="0">
                <a:solidFill>
                  <a:srgbClr val="0D3B45"/>
                </a:solidFill>
                <a:latin typeface="Calibri" pitchFamily="34" charset="0"/>
                <a:ea typeface="Calibri" pitchFamily="34" charset="-122"/>
                <a:cs typeface="Calibri" pitchFamily="34" charset="-120"/>
              </a:rPr>
              <a:t>3</a:t>
            </a:r>
            <a:endParaRPr lang="en-US" sz="900" dirty="0"/>
          </a:p>
        </p:txBody>
      </p:sp>
      <p:sp>
        <p:nvSpPr>
          <p:cNvPr id="14" name="Text 12"/>
          <p:cNvSpPr txBox="1"/>
          <p:nvPr/>
        </p:nvSpPr>
        <p:spPr>
          <a:xfrm>
            <a:off x="914400" y="2505456"/>
            <a:ext cx="7955280" cy="685800"/>
          </a:xfrm>
          <a:prstGeom prst="rect">
            <a:avLst/>
          </a:prstGeom>
          <a:noFill/>
          <a:ln/>
        </p:spPr>
        <p:txBody>
          <a:bodyPr wrap="square" lIns="0" tIns="0" rIns="0" bIns="0" rtlCol="0" anchor="ctr"/>
          <a:lstStyle/>
          <a:p>
            <a:r>
              <a:rPr lang="en-IN" sz="1100" dirty="0">
                <a:solidFill>
                  <a:schemeClr val="bg1"/>
                </a:solidFill>
              </a:rPr>
              <a:t>SDG 3 is a mandate to act on the global level, and the NHS Diabetes Prevention Programme is an example of the way of how policy can be converted into practice.</a:t>
            </a:r>
            <a:endParaRPr lang="en-US" sz="1100" dirty="0">
              <a:solidFill>
                <a:schemeClr val="bg1"/>
              </a:solidFill>
            </a:endParaRPr>
          </a:p>
        </p:txBody>
      </p:sp>
      <p:sp>
        <p:nvSpPr>
          <p:cNvPr id="15" name="Shape 13"/>
          <p:cNvSpPr/>
          <p:nvPr/>
        </p:nvSpPr>
        <p:spPr>
          <a:xfrm>
            <a:off x="548640" y="3282696"/>
            <a:ext cx="256032" cy="256032"/>
          </a:xfrm>
          <a:prstGeom prst="ellipse">
            <a:avLst/>
          </a:prstGeom>
          <a:solidFill>
            <a:srgbClr val="02C39A"/>
          </a:solidFill>
          <a:ln/>
        </p:spPr>
        <p:txBody>
          <a:bodyPr/>
          <a:lstStyle/>
          <a:p>
            <a:endParaRPr lang="en-US"/>
          </a:p>
        </p:txBody>
      </p:sp>
      <p:sp>
        <p:nvSpPr>
          <p:cNvPr id="16" name="Text 14"/>
          <p:cNvSpPr txBox="1"/>
          <p:nvPr/>
        </p:nvSpPr>
        <p:spPr>
          <a:xfrm>
            <a:off x="548640" y="3282696"/>
            <a:ext cx="256032" cy="256032"/>
          </a:xfrm>
          <a:prstGeom prst="rect">
            <a:avLst/>
          </a:prstGeom>
          <a:noFill/>
          <a:ln/>
        </p:spPr>
        <p:txBody>
          <a:bodyPr wrap="square" lIns="0" tIns="0" rIns="0" bIns="0" rtlCol="0" anchor="ctr"/>
          <a:lstStyle/>
          <a:p>
            <a:pPr marL="0" indent="0" algn="ctr">
              <a:buNone/>
            </a:pPr>
            <a:r>
              <a:rPr lang="en-US" sz="900" b="1" dirty="0">
                <a:solidFill>
                  <a:srgbClr val="0D3B45"/>
                </a:solidFill>
                <a:latin typeface="Calibri" pitchFamily="34" charset="0"/>
                <a:ea typeface="Calibri" pitchFamily="34" charset="-122"/>
                <a:cs typeface="Calibri" pitchFamily="34" charset="-120"/>
              </a:rPr>
              <a:t>4</a:t>
            </a:r>
            <a:endParaRPr lang="en-US" sz="900" dirty="0"/>
          </a:p>
        </p:txBody>
      </p:sp>
      <p:sp>
        <p:nvSpPr>
          <p:cNvPr id="17" name="Text 15"/>
          <p:cNvSpPr txBox="1"/>
          <p:nvPr/>
        </p:nvSpPr>
        <p:spPr>
          <a:xfrm>
            <a:off x="914400" y="3264408"/>
            <a:ext cx="7955280" cy="685800"/>
          </a:xfrm>
          <a:prstGeom prst="rect">
            <a:avLst/>
          </a:prstGeom>
          <a:noFill/>
          <a:ln/>
        </p:spPr>
        <p:txBody>
          <a:bodyPr wrap="square" lIns="0" tIns="0" rIns="0" bIns="0" rtlCol="0" anchor="ctr"/>
          <a:lstStyle/>
          <a:p>
            <a:r>
              <a:rPr lang="en-IN" sz="1100" dirty="0">
                <a:solidFill>
                  <a:schemeClr val="bg1"/>
                </a:solidFill>
              </a:rPr>
              <a:t>Chronic health disparities, such as socioeconomic and ethnic inequality, require systematic response, culturally sensitive health care and online access.</a:t>
            </a:r>
            <a:endParaRPr lang="en-US" sz="1100" dirty="0">
              <a:solidFill>
                <a:schemeClr val="bg1"/>
              </a:solidFill>
            </a:endParaRPr>
          </a:p>
        </p:txBody>
      </p:sp>
      <p:sp>
        <p:nvSpPr>
          <p:cNvPr id="18" name="Shape 16"/>
          <p:cNvSpPr/>
          <p:nvPr/>
        </p:nvSpPr>
        <p:spPr>
          <a:xfrm>
            <a:off x="548640" y="4041648"/>
            <a:ext cx="256032" cy="256032"/>
          </a:xfrm>
          <a:prstGeom prst="ellipse">
            <a:avLst/>
          </a:prstGeom>
          <a:solidFill>
            <a:srgbClr val="02C39A"/>
          </a:solidFill>
          <a:ln/>
        </p:spPr>
        <p:txBody>
          <a:bodyPr/>
          <a:lstStyle/>
          <a:p>
            <a:endParaRPr lang="en-US"/>
          </a:p>
        </p:txBody>
      </p:sp>
      <p:sp>
        <p:nvSpPr>
          <p:cNvPr id="19" name="Text 17"/>
          <p:cNvSpPr txBox="1"/>
          <p:nvPr/>
        </p:nvSpPr>
        <p:spPr>
          <a:xfrm>
            <a:off x="548640" y="4041648"/>
            <a:ext cx="256032" cy="256032"/>
          </a:xfrm>
          <a:prstGeom prst="rect">
            <a:avLst/>
          </a:prstGeom>
          <a:noFill/>
          <a:ln/>
        </p:spPr>
        <p:txBody>
          <a:bodyPr wrap="square" lIns="0" tIns="0" rIns="0" bIns="0" rtlCol="0" anchor="ctr"/>
          <a:lstStyle/>
          <a:p>
            <a:pPr marL="0" indent="0" algn="ctr">
              <a:buNone/>
            </a:pPr>
            <a:r>
              <a:rPr lang="en-US" sz="900" b="1" dirty="0">
                <a:solidFill>
                  <a:srgbClr val="0D3B45"/>
                </a:solidFill>
                <a:latin typeface="Calibri" pitchFamily="34" charset="0"/>
                <a:ea typeface="Calibri" pitchFamily="34" charset="-122"/>
                <a:cs typeface="Calibri" pitchFamily="34" charset="-120"/>
              </a:rPr>
              <a:t>5</a:t>
            </a:r>
            <a:endParaRPr lang="en-US" sz="900" dirty="0"/>
          </a:p>
        </p:txBody>
      </p:sp>
      <p:sp>
        <p:nvSpPr>
          <p:cNvPr id="20" name="Text 18"/>
          <p:cNvSpPr txBox="1"/>
          <p:nvPr/>
        </p:nvSpPr>
        <p:spPr>
          <a:xfrm>
            <a:off x="914400" y="4023360"/>
            <a:ext cx="7955280" cy="685800"/>
          </a:xfrm>
          <a:prstGeom prst="rect">
            <a:avLst/>
          </a:prstGeom>
          <a:noFill/>
          <a:ln/>
        </p:spPr>
        <p:txBody>
          <a:bodyPr wrap="square" lIns="0" tIns="0" rIns="0" bIns="0" rtlCol="0" anchor="ctr"/>
          <a:lstStyle/>
          <a:p>
            <a:r>
              <a:rPr lang="en-IN" sz="1100" dirty="0">
                <a:solidFill>
                  <a:schemeClr val="bg1"/>
                </a:solidFill>
              </a:rPr>
              <a:t>Inclusion of prevention, cross sectoral cooperation and sustainable structures throughout all governance levels is the future of health and social care.</a:t>
            </a:r>
            <a:endParaRPr lang="en-US" sz="1100" dirty="0">
              <a:solidFill>
                <a:schemeClr val="bg1"/>
              </a:solidFill>
            </a:endParaRPr>
          </a:p>
        </p:txBody>
      </p:sp>
      <p:sp>
        <p:nvSpPr>
          <p:cNvPr id="21" name="Text 19"/>
          <p:cNvSpPr txBox="1"/>
          <p:nvPr/>
        </p:nvSpPr>
        <p:spPr>
          <a:xfrm>
            <a:off x="8321040" y="4846320"/>
            <a:ext cx="731520" cy="201168"/>
          </a:xfrm>
          <a:prstGeom prst="rect">
            <a:avLst/>
          </a:prstGeom>
          <a:noFill/>
          <a:ln/>
        </p:spPr>
        <p:txBody>
          <a:bodyPr wrap="square" lIns="0" tIns="0" rIns="0" bIns="0" rtlCol="0" anchor="ctr"/>
          <a:lstStyle/>
          <a:p>
            <a:pPr marL="0" indent="0" algn="r">
              <a:buNone/>
            </a:pPr>
            <a:r>
              <a:rPr lang="en-US" sz="900" dirty="0">
                <a:solidFill>
                  <a:srgbClr val="7EC8D2"/>
                </a:solidFill>
                <a:latin typeface="Calibri" pitchFamily="34" charset="0"/>
                <a:ea typeface="Calibri" pitchFamily="34" charset="-122"/>
                <a:cs typeface="Calibri" pitchFamily="34" charset="-120"/>
              </a:rPr>
              <a:t>Slide 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8FBFC"/>
        </a:solidFill>
        <a:effectLst/>
      </p:bgPr>
    </p:bg>
    <p:spTree>
      <p:nvGrpSpPr>
        <p:cNvPr id="1" name=""/>
        <p:cNvGrpSpPr/>
        <p:nvPr/>
      </p:nvGrpSpPr>
      <p:grpSpPr>
        <a:xfrm>
          <a:off x="0" y="0"/>
          <a:ext cx="0" cy="0"/>
          <a:chOff x="0" y="0"/>
          <a:chExt cx="0" cy="0"/>
        </a:xfrm>
      </p:grpSpPr>
      <p:sp>
        <p:nvSpPr>
          <p:cNvPr id="2" name="Text 0"/>
          <p:cNvSpPr txBox="1"/>
          <p:nvPr/>
        </p:nvSpPr>
        <p:spPr>
          <a:xfrm>
            <a:off x="457200" y="292608"/>
            <a:ext cx="8229600" cy="502920"/>
          </a:xfrm>
          <a:prstGeom prst="rect">
            <a:avLst/>
          </a:prstGeom>
          <a:noFill/>
          <a:ln/>
        </p:spPr>
        <p:txBody>
          <a:bodyPr wrap="square" lIns="0" tIns="0" rIns="0" bIns="0" rtlCol="0" anchor="ctr"/>
          <a:lstStyle/>
          <a:p>
            <a:pPr marL="0" indent="0" algn="l">
              <a:buNone/>
            </a:pPr>
            <a:r>
              <a:rPr lang="en-US" sz="2600" b="1" dirty="0">
                <a:solidFill>
                  <a:srgbClr val="0D3B45"/>
                </a:solidFill>
                <a:latin typeface="Cambria" pitchFamily="34" charset="0"/>
                <a:ea typeface="Cambria" pitchFamily="34" charset="-122"/>
                <a:cs typeface="Cambria" pitchFamily="34" charset="-120"/>
              </a:rPr>
              <a:t>References</a:t>
            </a:r>
            <a:endParaRPr lang="en-US" sz="2600" dirty="0"/>
          </a:p>
        </p:txBody>
      </p:sp>
      <p:sp>
        <p:nvSpPr>
          <p:cNvPr id="3" name="Shape 1"/>
          <p:cNvSpPr/>
          <p:nvPr/>
        </p:nvSpPr>
        <p:spPr>
          <a:xfrm>
            <a:off x="457200" y="822960"/>
            <a:ext cx="8229600" cy="36576"/>
          </a:xfrm>
          <a:prstGeom prst="rect">
            <a:avLst/>
          </a:prstGeom>
          <a:solidFill>
            <a:srgbClr val="028090"/>
          </a:solidFill>
          <a:ln/>
        </p:spPr>
        <p:txBody>
          <a:bodyPr/>
          <a:lstStyle/>
          <a:p>
            <a:endParaRPr lang="en-US"/>
          </a:p>
        </p:txBody>
      </p:sp>
      <p:sp>
        <p:nvSpPr>
          <p:cNvPr id="4" name="Text 2"/>
          <p:cNvSpPr txBox="1"/>
          <p:nvPr/>
        </p:nvSpPr>
        <p:spPr>
          <a:xfrm>
            <a:off x="457200" y="969264"/>
            <a:ext cx="8503920" cy="384048"/>
          </a:xfrm>
          <a:prstGeom prst="rect">
            <a:avLst/>
          </a:prstGeom>
          <a:noFill/>
          <a:ln/>
        </p:spPr>
        <p:txBody>
          <a:bodyPr wrap="square" lIns="0" tIns="0" rIns="0" bIns="0" rtlCol="0" anchor="ctr"/>
          <a:lstStyle/>
          <a:p>
            <a:pPr marL="0" indent="0">
              <a:lnSpc>
                <a:spcPct val="125000"/>
              </a:lnSpc>
              <a:buNone/>
            </a:pPr>
            <a:r>
              <a:rPr lang="en-US" sz="850" dirty="0">
                <a:solidFill>
                  <a:srgbClr val="1C2D3A"/>
                </a:solidFill>
                <a:latin typeface="Calibri" pitchFamily="34" charset="0"/>
                <a:ea typeface="Calibri" pitchFamily="34" charset="-122"/>
                <a:cs typeface="Calibri" pitchFamily="34" charset="-120"/>
              </a:rPr>
              <a:t>Doom, J.R. (2020) 'Mapping future directions to test biopsychosocial pathways to health and well-being', Social Science &amp; Medicine, 258, p.113083. Available at: https://doi.org/10.1016/j.socscimed.2020.113083</a:t>
            </a:r>
            <a:endParaRPr lang="en-US" sz="850" dirty="0"/>
          </a:p>
        </p:txBody>
      </p:sp>
      <p:sp>
        <p:nvSpPr>
          <p:cNvPr id="5" name="Text 3"/>
          <p:cNvSpPr txBox="1"/>
          <p:nvPr/>
        </p:nvSpPr>
        <p:spPr>
          <a:xfrm>
            <a:off x="457200" y="1367028"/>
            <a:ext cx="8503920" cy="384048"/>
          </a:xfrm>
          <a:prstGeom prst="rect">
            <a:avLst/>
          </a:prstGeom>
          <a:noFill/>
          <a:ln/>
        </p:spPr>
        <p:txBody>
          <a:bodyPr wrap="square" lIns="0" tIns="0" rIns="0" bIns="0" rtlCol="0" anchor="ctr"/>
          <a:lstStyle/>
          <a:p>
            <a:pPr marL="0" indent="0">
              <a:lnSpc>
                <a:spcPct val="125000"/>
              </a:lnSpc>
              <a:buNone/>
            </a:pPr>
            <a:r>
              <a:rPr lang="en-US" sz="850" dirty="0">
                <a:solidFill>
                  <a:srgbClr val="1C2D3A"/>
                </a:solidFill>
                <a:latin typeface="Calibri" pitchFamily="34" charset="0"/>
                <a:ea typeface="Calibri" pitchFamily="34" charset="-122"/>
                <a:cs typeface="Calibri" pitchFamily="34" charset="-120"/>
              </a:rPr>
              <a:t>Green, L., Ashton, K., Bellis, M.A., Clemens, T. and Douglas, M. (2021) '"Health in All Policies" - A Key Driver for Health and Well-Being in a Post-COVID-19 Pandemic World', International Journal of Environmental Research and Public Health, 18(18), p.9468. Available at: https://doi.org/10.3390/ijerph18189468</a:t>
            </a:r>
            <a:endParaRPr lang="en-US" sz="850" dirty="0"/>
          </a:p>
        </p:txBody>
      </p:sp>
      <p:sp>
        <p:nvSpPr>
          <p:cNvPr id="6" name="Text 4"/>
          <p:cNvSpPr txBox="1"/>
          <p:nvPr/>
        </p:nvSpPr>
        <p:spPr>
          <a:xfrm>
            <a:off x="457200" y="1764792"/>
            <a:ext cx="8503920" cy="384048"/>
          </a:xfrm>
          <a:prstGeom prst="rect">
            <a:avLst/>
          </a:prstGeom>
          <a:noFill/>
          <a:ln/>
        </p:spPr>
        <p:txBody>
          <a:bodyPr wrap="square" lIns="0" tIns="0" rIns="0" bIns="0" rtlCol="0" anchor="ctr"/>
          <a:lstStyle/>
          <a:p>
            <a:pPr marL="0" indent="0">
              <a:lnSpc>
                <a:spcPct val="125000"/>
              </a:lnSpc>
              <a:buNone/>
            </a:pPr>
            <a:r>
              <a:rPr lang="en-US" sz="850" dirty="0">
                <a:solidFill>
                  <a:srgbClr val="1C2D3A"/>
                </a:solidFill>
                <a:latin typeface="Calibri" pitchFamily="34" charset="0"/>
                <a:ea typeface="Calibri" pitchFamily="34" charset="-122"/>
                <a:cs typeface="Calibri" pitchFamily="34" charset="-120"/>
              </a:rPr>
              <a:t>Kapadia, D., Zhang, J., Salway, S., Nazroo, J., Booth, A., Villarroel-Williams, N., Becares, L. and Esmail, A. (2022) Ethnic Inequalities in Healthcare: A Rapid Evidence Review. London: NHS Race and Health Observatory. Available at: https://www.nhsrho.org/wp-content/uploads/2023/05/RHO-Rapid-Review-Final-Report_.pdf</a:t>
            </a:r>
            <a:endParaRPr lang="en-US" sz="850" dirty="0"/>
          </a:p>
        </p:txBody>
      </p:sp>
      <p:sp>
        <p:nvSpPr>
          <p:cNvPr id="7" name="Text 5"/>
          <p:cNvSpPr txBox="1"/>
          <p:nvPr/>
        </p:nvSpPr>
        <p:spPr>
          <a:xfrm>
            <a:off x="457200" y="2162556"/>
            <a:ext cx="8503920" cy="384048"/>
          </a:xfrm>
          <a:prstGeom prst="rect">
            <a:avLst/>
          </a:prstGeom>
          <a:noFill/>
          <a:ln/>
        </p:spPr>
        <p:txBody>
          <a:bodyPr wrap="square" lIns="0" tIns="0" rIns="0" bIns="0" rtlCol="0" anchor="ctr"/>
          <a:lstStyle/>
          <a:p>
            <a:pPr marL="0" indent="0">
              <a:lnSpc>
                <a:spcPct val="125000"/>
              </a:lnSpc>
              <a:buNone/>
            </a:pPr>
            <a:r>
              <a:rPr lang="en-US" sz="850" dirty="0">
                <a:solidFill>
                  <a:srgbClr val="1C2D3A"/>
                </a:solidFill>
                <a:latin typeface="Calibri" pitchFamily="34" charset="0"/>
                <a:ea typeface="Calibri" pitchFamily="34" charset="-122"/>
                <a:cs typeface="Calibri" pitchFamily="34" charset="-120"/>
              </a:rPr>
              <a:t>Maniatopoulos, G., Finch, T., Harrison, D., Haighton, C., Harland, J., Wilson, R., Rodrigues, A.M., Robson, C., Nichol, B., Charlton, C., Gibson, B., Giles, E. and Orange, D. (2024) 'Mapping regional implementation of "Making Every Contact Count": mixed-methods evaluation', BMJ Open, 14(7). Available at: https://doi.org/10.1136/bmjopen-2024-084208</a:t>
            </a:r>
            <a:endParaRPr lang="en-US" sz="850" dirty="0"/>
          </a:p>
        </p:txBody>
      </p:sp>
      <p:sp>
        <p:nvSpPr>
          <p:cNvPr id="8" name="Text 6"/>
          <p:cNvSpPr txBox="1"/>
          <p:nvPr/>
        </p:nvSpPr>
        <p:spPr>
          <a:xfrm>
            <a:off x="457200" y="2560320"/>
            <a:ext cx="8503920" cy="384048"/>
          </a:xfrm>
          <a:prstGeom prst="rect">
            <a:avLst/>
          </a:prstGeom>
          <a:noFill/>
          <a:ln/>
        </p:spPr>
        <p:txBody>
          <a:bodyPr wrap="square" lIns="0" tIns="0" rIns="0" bIns="0" rtlCol="0" anchor="ctr"/>
          <a:lstStyle/>
          <a:p>
            <a:pPr marL="0" indent="0">
              <a:lnSpc>
                <a:spcPct val="125000"/>
              </a:lnSpc>
              <a:buNone/>
            </a:pPr>
            <a:r>
              <a:rPr lang="en-US" sz="850" dirty="0">
                <a:solidFill>
                  <a:srgbClr val="1C2D3A"/>
                </a:solidFill>
                <a:latin typeface="Calibri" pitchFamily="34" charset="0"/>
                <a:ea typeface="Calibri" pitchFamily="34" charset="-122"/>
                <a:cs typeface="Calibri" pitchFamily="34" charset="-120"/>
              </a:rPr>
              <a:t>Marmot, M., Allen, J., Boyce, T., Goldblatt, P. and Morrison, J. (2020) Health Equity in England: The Marmot Review 10 Years On. London: Institute of Health Equity. Available at: https://www.health.org.uk/publications/reports/the-marmot-review-10-years-on</a:t>
            </a:r>
            <a:endParaRPr lang="en-US" sz="850" dirty="0"/>
          </a:p>
        </p:txBody>
      </p:sp>
      <p:sp>
        <p:nvSpPr>
          <p:cNvPr id="9" name="Text 7"/>
          <p:cNvSpPr txBox="1"/>
          <p:nvPr/>
        </p:nvSpPr>
        <p:spPr>
          <a:xfrm>
            <a:off x="457200" y="2958084"/>
            <a:ext cx="8503920" cy="384048"/>
          </a:xfrm>
          <a:prstGeom prst="rect">
            <a:avLst/>
          </a:prstGeom>
          <a:noFill/>
          <a:ln/>
        </p:spPr>
        <p:txBody>
          <a:bodyPr wrap="square" lIns="0" tIns="0" rIns="0" bIns="0" rtlCol="0" anchor="ctr"/>
          <a:lstStyle/>
          <a:p>
            <a:pPr marL="0" indent="0">
              <a:lnSpc>
                <a:spcPct val="125000"/>
              </a:lnSpc>
              <a:buNone/>
            </a:pPr>
            <a:r>
              <a:rPr lang="en-US" sz="850" dirty="0">
                <a:solidFill>
                  <a:srgbClr val="1C2D3A"/>
                </a:solidFill>
                <a:latin typeface="Calibri" pitchFamily="34" charset="0"/>
                <a:ea typeface="Calibri" pitchFamily="34" charset="-122"/>
                <a:cs typeface="Calibri" pitchFamily="34" charset="-120"/>
              </a:rPr>
              <a:t>Office for National Statistics (2023) UK Measures of National Well-being, Current and Upcoming Work: July 2023. Newport: ONS. Available at: https://www.ons.gov.uk/peoplepopulationandcommunity/wellbeing/articles/ukmeasuresofnationalwellbeingcurrentandupcomingwork/july2023</a:t>
            </a:r>
            <a:endParaRPr lang="en-US" sz="850" dirty="0"/>
          </a:p>
        </p:txBody>
      </p:sp>
      <p:sp>
        <p:nvSpPr>
          <p:cNvPr id="10" name="Text 8"/>
          <p:cNvSpPr txBox="1"/>
          <p:nvPr/>
        </p:nvSpPr>
        <p:spPr>
          <a:xfrm>
            <a:off x="457200" y="3355848"/>
            <a:ext cx="8503920" cy="384048"/>
          </a:xfrm>
          <a:prstGeom prst="rect">
            <a:avLst/>
          </a:prstGeom>
          <a:noFill/>
          <a:ln/>
        </p:spPr>
        <p:txBody>
          <a:bodyPr wrap="square" lIns="0" tIns="0" rIns="0" bIns="0" rtlCol="0" anchor="ctr"/>
          <a:lstStyle/>
          <a:p>
            <a:pPr marL="0" indent="0">
              <a:lnSpc>
                <a:spcPct val="125000"/>
              </a:lnSpc>
              <a:buNone/>
            </a:pPr>
            <a:r>
              <a:rPr lang="en-US" sz="850" dirty="0">
                <a:solidFill>
                  <a:srgbClr val="1C2D3A"/>
                </a:solidFill>
                <a:latin typeface="Calibri" pitchFamily="34" charset="0"/>
                <a:ea typeface="Calibri" pitchFamily="34" charset="-122"/>
                <a:cs typeface="Calibri" pitchFamily="34" charset="-120"/>
              </a:rPr>
              <a:t>Ross, J.A.D., Barron, E., McGough, B., Valabhji, J., Daff, K., Irwin, J., Henley, W.E. and Murray, E. (2022) 'Uptake and impact of the English National Health Service digital diabetes prevention programme: observational study', BMJ Open Diabetes Research &amp; Care, 10, p.e002736. Available at: https://doi.org/10.1136/bmjdrc-2021-002736</a:t>
            </a:r>
            <a:endParaRPr lang="en-US" sz="850" dirty="0"/>
          </a:p>
        </p:txBody>
      </p:sp>
      <p:sp>
        <p:nvSpPr>
          <p:cNvPr id="11" name="Text 9"/>
          <p:cNvSpPr txBox="1"/>
          <p:nvPr/>
        </p:nvSpPr>
        <p:spPr>
          <a:xfrm>
            <a:off x="457200" y="3753612"/>
            <a:ext cx="8503920" cy="384048"/>
          </a:xfrm>
          <a:prstGeom prst="rect">
            <a:avLst/>
          </a:prstGeom>
          <a:noFill/>
          <a:ln/>
        </p:spPr>
        <p:txBody>
          <a:bodyPr wrap="square" lIns="0" tIns="0" rIns="0" bIns="0" rtlCol="0" anchor="ctr"/>
          <a:lstStyle/>
          <a:p>
            <a:pPr marL="0" indent="0">
              <a:lnSpc>
                <a:spcPct val="125000"/>
              </a:lnSpc>
              <a:buNone/>
            </a:pPr>
            <a:r>
              <a:rPr lang="en-US" sz="850" dirty="0">
                <a:solidFill>
                  <a:srgbClr val="1C2D3A"/>
                </a:solidFill>
                <a:latin typeface="Calibri" pitchFamily="34" charset="0"/>
                <a:ea typeface="Calibri" pitchFamily="34" charset="-122"/>
                <a:cs typeface="Calibri" pitchFamily="34" charset="-120"/>
              </a:rPr>
              <a:t>Seyed Alitabar, S.H. (2025) 'The Biopsychosocial Model in Modern Healthcare: Overcoming Barriers to Holistic Patient Care', International Journal of Body, Mind and Culture, 12(2), pp.1-4. Available at: https://doi.org/10.61838/ijbmc.v12i2.950</a:t>
            </a:r>
            <a:endParaRPr lang="en-US" sz="850" dirty="0"/>
          </a:p>
        </p:txBody>
      </p:sp>
      <p:sp>
        <p:nvSpPr>
          <p:cNvPr id="12" name="Text 10"/>
          <p:cNvSpPr txBox="1"/>
          <p:nvPr/>
        </p:nvSpPr>
        <p:spPr>
          <a:xfrm>
            <a:off x="457200" y="4151376"/>
            <a:ext cx="8503920" cy="384048"/>
          </a:xfrm>
          <a:prstGeom prst="rect">
            <a:avLst/>
          </a:prstGeom>
          <a:noFill/>
          <a:ln/>
        </p:spPr>
        <p:txBody>
          <a:bodyPr wrap="square" lIns="0" tIns="0" rIns="0" bIns="0" rtlCol="0" anchor="ctr"/>
          <a:lstStyle/>
          <a:p>
            <a:pPr marL="0" indent="0">
              <a:lnSpc>
                <a:spcPct val="125000"/>
              </a:lnSpc>
              <a:buNone/>
            </a:pPr>
            <a:r>
              <a:rPr lang="en-US" sz="850" dirty="0">
                <a:solidFill>
                  <a:srgbClr val="1C2D3A"/>
                </a:solidFill>
                <a:latin typeface="Calibri" pitchFamily="34" charset="0"/>
                <a:ea typeface="Calibri" pitchFamily="34" charset="-122"/>
                <a:cs typeface="Calibri" pitchFamily="34" charset="-120"/>
              </a:rPr>
              <a:t>World Health Organization (2024) Achieving Well-being: A Global Framework for Integrating Well-being into Public Health Utilizing a Health Promotion Approach. Geneva: WHO. Available at: https://www.who.int/publications/i/item/9789240084858</a:t>
            </a:r>
            <a:endParaRPr lang="en-US" sz="850" dirty="0"/>
          </a:p>
        </p:txBody>
      </p:sp>
      <p:sp>
        <p:nvSpPr>
          <p:cNvPr id="13" name="Text 11"/>
          <p:cNvSpPr txBox="1"/>
          <p:nvPr/>
        </p:nvSpPr>
        <p:spPr>
          <a:xfrm>
            <a:off x="457200" y="4549140"/>
            <a:ext cx="8503920" cy="384048"/>
          </a:xfrm>
          <a:prstGeom prst="rect">
            <a:avLst/>
          </a:prstGeom>
          <a:noFill/>
          <a:ln/>
        </p:spPr>
        <p:txBody>
          <a:bodyPr wrap="square" lIns="0" tIns="0" rIns="0" bIns="0" rtlCol="0" anchor="ctr"/>
          <a:lstStyle/>
          <a:p>
            <a:pPr marL="0" indent="0">
              <a:lnSpc>
                <a:spcPct val="125000"/>
              </a:lnSpc>
              <a:buNone/>
            </a:pPr>
            <a:r>
              <a:rPr lang="en-US" sz="850" dirty="0">
                <a:solidFill>
                  <a:srgbClr val="1C2D3A"/>
                </a:solidFill>
                <a:latin typeface="Calibri" pitchFamily="34" charset="0"/>
                <a:ea typeface="Calibri" pitchFamily="34" charset="-122"/>
                <a:cs typeface="Calibri" pitchFamily="34" charset="-120"/>
              </a:rPr>
              <a:t>World Health Organization (n.d.) Promoting Well-being. Available at: https://www.who.int/activities/promoting-well-being (Accessed: 15 October 2026)</a:t>
            </a:r>
            <a:endParaRPr lang="en-US" sz="850" dirty="0"/>
          </a:p>
        </p:txBody>
      </p:sp>
      <p:sp>
        <p:nvSpPr>
          <p:cNvPr id="14" name="Text 12"/>
          <p:cNvSpPr txBox="1"/>
          <p:nvPr/>
        </p:nvSpPr>
        <p:spPr>
          <a:xfrm>
            <a:off x="8321040" y="4846320"/>
            <a:ext cx="731520" cy="201168"/>
          </a:xfrm>
          <a:prstGeom prst="rect">
            <a:avLst/>
          </a:prstGeom>
          <a:noFill/>
          <a:ln/>
        </p:spPr>
        <p:txBody>
          <a:bodyPr wrap="square" lIns="0" tIns="0" rIns="0" bIns="0" rtlCol="0" anchor="ctr"/>
          <a:lstStyle/>
          <a:p>
            <a:pPr marL="0" indent="0" algn="r">
              <a:buNone/>
            </a:pPr>
            <a:r>
              <a:rPr lang="en-US" sz="900" dirty="0">
                <a:solidFill>
                  <a:srgbClr val="607D8B"/>
                </a:solidFill>
                <a:latin typeface="Calibri" pitchFamily="34" charset="0"/>
                <a:ea typeface="Calibri" pitchFamily="34" charset="-122"/>
                <a:cs typeface="Calibri" pitchFamily="34" charset="-120"/>
              </a:rPr>
              <a:t>Slide 14</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2027</Words>
  <Application>Microsoft Macintosh PowerPoint</Application>
  <PresentationFormat>On-screen Show (16:9)</PresentationFormat>
  <Paragraphs>250</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Ppt</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subject>Presentation</dc:subject>
  <dc:creator>Ppt</dc:creator>
  <cp:keywords/>
  <dc:description/>
  <cp:lastModifiedBy>user</cp:lastModifiedBy>
  <cp:revision>6</cp:revision>
  <dcterms:created xsi:type="dcterms:W3CDTF">2026-10-15T10:43:38Z</dcterms:created>
  <dcterms:modified xsi:type="dcterms:W3CDTF">2026-10-15T11:56:53Z</dcterms:modified>
  <cp:category/>
</cp:coreProperties>
</file>