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
  </p:notesMasterIdLst>
  <p:sldIdLst>
    <p:sldId id="256" r:id="rId3"/>
    <p:sldId id="257" r:id="rId4"/>
    <p:sldId id="258" r:id="rId5"/>
    <p:sldId id="259" r:id="rId6"/>
    <p:sldId id="260" r:id="rId7"/>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notesMaster" Target="notesMasters/notesMaster1.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idx="2"/>
          </p:nvPr>
        </p:nvSpPr>
        <p:spPr/>
      </p:sp>
      <p:sp>
        <p:nvSpPr>
          <p:cNvPr id="3" name="Text Placeholder 2"/>
          <p:cNvSpPr>
            <a:spLocks noGrp="1"/>
          </p:cNvSpPr>
          <p:nvPr>
            <p:ph type="body" idx="3"/>
          </p:nvPr>
        </p:nvSpPr>
        <p:spPr/>
        <p:txBody>
          <a:bodyPr/>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8" name="Date Placeholder 7"/>
          <p:cNvSpPr>
            <a:spLocks noGrp="1"/>
          </p:cNvSpPr>
          <p:nvPr>
            <p:ph type="dt" sz="half" idx="10"/>
          </p:nvPr>
        </p:nvSpPr>
        <p:spPr/>
        <p:txBody>
          <a:bodyPr/>
          <a:lstStyle/>
          <a:p>
            <a:fld id="{1CF131DD-A141-4471-BCF9-C6073EDD7E20}" type="datetimeFigureOut">
              <a:rPr lang="en-US" dirty="0"/>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65000"/>
          </a:schemeClr>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anose="02020404030301010803"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5pPr>
      <a:lvl6pPr marL="1600200"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6pPr>
      <a:lvl7pPr marL="1899920"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7pPr>
      <a:lvl8pPr marL="2200275"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8pPr>
      <a:lvl9pPr marL="2499995"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1465" y="2091055"/>
            <a:ext cx="9068435" cy="1639570"/>
          </a:xfrm>
        </p:spPr>
        <p:txBody>
          <a:bodyPr/>
          <a:lstStyle/>
          <a:p>
            <a:r>
              <a:rPr lang="en-US" sz="2800" dirty="0">
                <a:latin typeface="Arial" panose="020B0604020202020204" pitchFamily="34" charset="0"/>
                <a:cs typeface="Arial" panose="020B0604020202020204" pitchFamily="34" charset="0"/>
              </a:rPr>
              <a:t>Communication Skills in Health and Social Care</a:t>
            </a:r>
            <a:endParaRPr lang="en-US" sz="2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62100" y="3638550"/>
            <a:ext cx="9070975" cy="1500505"/>
          </a:xfrm>
        </p:spPr>
        <p:txBody>
          <a:bodyPr>
            <a:normAutofit/>
          </a:bodyPr>
          <a:lstStyle/>
          <a:p>
            <a:r>
              <a:rPr lang="en-US" sz="1800" dirty="0">
                <a:latin typeface="Arial" panose="020B0604020202020204" pitchFamily="34" charset="0"/>
                <a:cs typeface="Arial" panose="020B0604020202020204" pitchFamily="34" charset="0"/>
              </a:rPr>
              <a:t>Presented by: </a:t>
            </a:r>
            <a:r>
              <a:rPr lang="en-GB" altLang="en-US" sz="1800" dirty="0">
                <a:latin typeface="Arial" panose="020B0604020202020204" pitchFamily="34" charset="0"/>
                <a:cs typeface="Arial" panose="020B0604020202020204" pitchFamily="34" charset="0"/>
              </a:rPr>
              <a:t>Ruqia Bashir</a:t>
            </a:r>
            <a:endParaRPr lang="en-GB" alt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Student ID: </a:t>
            </a:r>
            <a:r>
              <a:rPr lang="en-GB" altLang="en-US" sz="1800" dirty="0">
                <a:latin typeface="Arial" panose="020B0604020202020204" pitchFamily="34" charset="0"/>
                <a:cs typeface="Arial" panose="020B0604020202020204" pitchFamily="34" charset="0"/>
              </a:rPr>
              <a:t>2435749</a:t>
            </a:r>
            <a:r>
              <a:rPr lang="en-US" sz="1800" dirty="0">
                <a:latin typeface="Arial" panose="020B0604020202020204" pitchFamily="34" charset="0"/>
                <a:cs typeface="Arial" panose="020B0604020202020204" pitchFamily="34" charset="0"/>
              </a:rPr>
              <a:t>
Module: LCHS4009 </a:t>
            </a:r>
            <a:endParaRPr lang="en-US" sz="1800" dirty="0">
              <a:latin typeface="Arial" panose="020B0604020202020204" pitchFamily="34" charset="0"/>
              <a:cs typeface="Arial" panose="020B0604020202020204" pitchFamily="34" charset="0"/>
            </a:endParaRPr>
          </a:p>
          <a:p>
            <a:r>
              <a:rPr lang="en-GB" altLang="en-US" sz="1800" dirty="0">
                <a:latin typeface="Arial" panose="020B0604020202020204" pitchFamily="34" charset="0"/>
                <a:cs typeface="Arial" panose="020B0604020202020204" pitchFamily="34" charset="0"/>
              </a:rPr>
              <a:t>Module:</a:t>
            </a:r>
            <a:r>
              <a:rPr lang="en-US" sz="1800" dirty="0">
                <a:latin typeface="Arial" panose="020B0604020202020204" pitchFamily="34" charset="0"/>
                <a:cs typeface="Arial" panose="020B0604020202020204" pitchFamily="34" charset="0"/>
              </a:rPr>
              <a:t> Professional Development within Health and Social Care</a:t>
            </a:r>
            <a:endParaRPr lang="en-US" sz="1800" dirty="0">
              <a:latin typeface="Arial" panose="020B0604020202020204" pitchFamily="34" charset="0"/>
              <a:cs typeface="Arial" panose="020B0604020202020204" pitchFamily="34" charset="0"/>
            </a:endParaRPr>
          </a:p>
          <a:p>
            <a:r>
              <a:rPr lang="en-GB" altLang="en-US" sz="1800" dirty="0">
                <a:latin typeface="Arial" panose="020B0604020202020204" pitchFamily="34" charset="0"/>
                <a:cs typeface="Arial" panose="020B0604020202020204" pitchFamily="34" charset="0"/>
              </a:rPr>
              <a:t>Lecturer Name: Walter Rodney</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6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6445" y="381000"/>
            <a:ext cx="10587355" cy="1148080"/>
          </a:xfrm>
        </p:spPr>
        <p:txBody>
          <a:bodyPr/>
          <a:lstStyle/>
          <a:p>
            <a:r>
              <a:rPr lang="en-US" sz="2800" dirty="0">
                <a:latin typeface="Arial" panose="020B0604020202020204" pitchFamily="34" charset="0"/>
                <a:cs typeface="Arial" panose="020B0604020202020204" pitchFamily="34" charset="0"/>
              </a:rPr>
              <a:t>What is Communication?</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8950" y="1417955"/>
            <a:ext cx="7701915" cy="5118735"/>
          </a:xfrm>
        </p:spPr>
        <p:txBody>
          <a:bodyPr>
            <a:normAutofit lnSpcReduction="10000"/>
          </a:bodyPr>
          <a:lstStyle/>
          <a:p>
            <a:pPr>
              <a:lnSpc>
                <a:spcPct val="120000"/>
              </a:lnSpc>
            </a:pPr>
            <a:r>
              <a:rPr lang="en-US" b="1" spc="10" dirty="0">
                <a:solidFill>
                  <a:schemeClr val="tx1"/>
                </a:solidFill>
                <a:uFillTx/>
                <a:latin typeface="Arial" panose="020B0604020202020204" pitchFamily="34" charset="0"/>
                <a:cs typeface="Arial" panose="020B0604020202020204" pitchFamily="34" charset="0"/>
              </a:rPr>
              <a:t>Definition
</a:t>
            </a:r>
            <a:r>
              <a:rPr lang="en-US" altLang="en-US" spc="10" dirty="0">
                <a:solidFill>
                  <a:schemeClr val="tx1"/>
                </a:solidFill>
                <a:uFillTx/>
                <a:latin typeface="Arial" panose="020B0604020202020204" pitchFamily="34" charset="0"/>
                <a:cs typeface="Arial" panose="020B0604020202020204" pitchFamily="34" charset="0"/>
              </a:rPr>
              <a:t>Communication involves sharing information and understanding between people to ensure messages are received clearly and accurately</a:t>
            </a:r>
            <a:r>
              <a:rPr lang="en-US" spc="10" dirty="0">
                <a:solidFill>
                  <a:schemeClr val="tx1"/>
                </a:solidFill>
                <a:uFillTx/>
                <a:latin typeface="Arial" panose="020B0604020202020204" pitchFamily="34" charset="0"/>
                <a:cs typeface="Arial" panose="020B0604020202020204" pitchFamily="34" charset="0"/>
              </a:rPr>
              <a:t> (Arnold and Boggs, 2020).
</a:t>
            </a:r>
            <a:r>
              <a:rPr lang="en-US" b="1" spc="10" dirty="0">
                <a:solidFill>
                  <a:schemeClr val="tx1"/>
                </a:solidFill>
                <a:uFillTx/>
                <a:latin typeface="Arial" panose="020B0604020202020204" pitchFamily="34" charset="0"/>
                <a:cs typeface="Arial" panose="020B0604020202020204" pitchFamily="34" charset="0"/>
              </a:rPr>
              <a:t>Types of Communication
Verbal Communication</a:t>
            </a:r>
            <a:r>
              <a:rPr lang="en-US" spc="10" dirty="0">
                <a:solidFill>
                  <a:schemeClr val="tx1"/>
                </a:solidFill>
                <a:uFillTx/>
                <a:latin typeface="Arial" panose="020B0604020202020204" pitchFamily="34" charset="0"/>
                <a:cs typeface="Arial" panose="020B0604020202020204" pitchFamily="34" charset="0"/>
              </a:rPr>
              <a:t> – speaking and listening.
</a:t>
            </a:r>
            <a:r>
              <a:rPr lang="en-US" b="1" spc="10" dirty="0">
                <a:solidFill>
                  <a:schemeClr val="tx1"/>
                </a:solidFill>
                <a:uFillTx/>
                <a:latin typeface="Arial" panose="020B0604020202020204" pitchFamily="34" charset="0"/>
                <a:cs typeface="Arial" panose="020B0604020202020204" pitchFamily="34" charset="0"/>
              </a:rPr>
              <a:t>Non-verbal Communication</a:t>
            </a:r>
            <a:r>
              <a:rPr lang="en-US" spc="10" dirty="0">
                <a:solidFill>
                  <a:schemeClr val="tx1"/>
                </a:solidFill>
                <a:uFillTx/>
                <a:latin typeface="Arial" panose="020B0604020202020204" pitchFamily="34" charset="0"/>
                <a:cs typeface="Arial" panose="020B0604020202020204" pitchFamily="34" charset="0"/>
              </a:rPr>
              <a:t> – facial expressions, gestures, posture, and eye contact.
</a:t>
            </a:r>
            <a:r>
              <a:rPr lang="en-US" b="1" spc="10" dirty="0">
                <a:solidFill>
                  <a:schemeClr val="tx1"/>
                </a:solidFill>
                <a:uFillTx/>
                <a:latin typeface="Arial" panose="020B0604020202020204" pitchFamily="34" charset="0"/>
                <a:cs typeface="Arial" panose="020B0604020202020204" pitchFamily="34" charset="0"/>
              </a:rPr>
              <a:t>Written Communication</a:t>
            </a:r>
            <a:r>
              <a:rPr lang="en-US" spc="10" dirty="0">
                <a:solidFill>
                  <a:schemeClr val="tx1"/>
                </a:solidFill>
                <a:uFillTx/>
                <a:latin typeface="Arial" panose="020B0604020202020204" pitchFamily="34" charset="0"/>
                <a:cs typeface="Arial" panose="020B0604020202020204" pitchFamily="34" charset="0"/>
              </a:rPr>
              <a:t> – care plans, reports, emails, and patient records.</a:t>
            </a:r>
            <a:endParaRPr lang="en-US" spc="10" dirty="0">
              <a:solidFill>
                <a:schemeClr val="tx1"/>
              </a:solidFill>
              <a:uFillTx/>
              <a:latin typeface="Arial" panose="020B0604020202020204" pitchFamily="34" charset="0"/>
              <a:cs typeface="Arial" panose="020B0604020202020204" pitchFamily="34" charset="0"/>
            </a:endParaRPr>
          </a:p>
          <a:p>
            <a:pPr>
              <a:lnSpc>
                <a:spcPct val="120000"/>
              </a:lnSpc>
            </a:pPr>
            <a:r>
              <a:rPr lang="en-US" altLang="en-US" b="1" spc="10" dirty="0">
                <a:solidFill>
                  <a:schemeClr val="tx1"/>
                </a:solidFill>
                <a:uFillTx/>
                <a:latin typeface="Arial" panose="020B0604020202020204" pitchFamily="34" charset="0"/>
                <a:cs typeface="Arial" panose="020B0604020202020204" pitchFamily="34" charset="0"/>
              </a:rPr>
              <a:t>Visual Communication</a:t>
            </a:r>
            <a:r>
              <a:rPr lang="en-GB" altLang="en-US" b="1" spc="10" dirty="0">
                <a:solidFill>
                  <a:schemeClr val="tx1"/>
                </a:solidFill>
                <a:uFillTx/>
                <a:latin typeface="Arial" panose="020B0604020202020204" pitchFamily="34" charset="0"/>
                <a:cs typeface="Arial" panose="020B0604020202020204" pitchFamily="34" charset="0"/>
              </a:rPr>
              <a:t> </a:t>
            </a:r>
            <a:r>
              <a:rPr lang="en-US" altLang="en-US" spc="10" dirty="0">
                <a:solidFill>
                  <a:schemeClr val="tx1"/>
                </a:solidFill>
                <a:uFillTx/>
                <a:latin typeface="Arial" panose="020B0604020202020204" pitchFamily="34" charset="0"/>
                <a:cs typeface="Arial" panose="020B0604020202020204" pitchFamily="34" charset="0"/>
              </a:rPr>
              <a:t>Posters, signs, charts, diagrams, and symbols used to share information.</a:t>
            </a:r>
            <a:endParaRPr lang="en-US" altLang="en-US" spc="10" dirty="0">
              <a:solidFill>
                <a:schemeClr val="tx1"/>
              </a:solidFill>
              <a:uFillTx/>
              <a:latin typeface="Arial" panose="020B0604020202020204" pitchFamily="34" charset="0"/>
              <a:cs typeface="Arial" panose="020B0604020202020204" pitchFamily="34" charset="0"/>
            </a:endParaRPr>
          </a:p>
          <a:p>
            <a:pPr>
              <a:lnSpc>
                <a:spcPct val="120000"/>
              </a:lnSpc>
            </a:pPr>
            <a:r>
              <a:rPr lang="en-US" b="1" spc="10" dirty="0">
                <a:solidFill>
                  <a:schemeClr val="tx1"/>
                </a:solidFill>
                <a:uFillTx/>
                <a:latin typeface="Arial" panose="020B0604020202020204" pitchFamily="34" charset="0"/>
                <a:cs typeface="Arial" panose="020B0604020202020204" pitchFamily="34" charset="0"/>
              </a:rPr>
              <a:t>Key Point
</a:t>
            </a:r>
            <a:r>
              <a:rPr lang="en-US" spc="10" dirty="0">
                <a:solidFill>
                  <a:schemeClr val="tx1"/>
                </a:solidFill>
                <a:uFillTx/>
                <a:latin typeface="Arial" panose="020B0604020202020204" pitchFamily="34" charset="0"/>
                <a:cs typeface="Arial" panose="020B0604020202020204" pitchFamily="34" charset="0"/>
              </a:rPr>
              <a:t>Effective communication helps ensure information is understood correctly and supports high-quality patient care (NHS England, 2024).</a:t>
            </a:r>
            <a:endParaRPr lang="en-US" spc="10" dirty="0">
              <a:solidFill>
                <a:schemeClr val="tx1"/>
              </a:solidFill>
              <a:uFillTx/>
              <a:latin typeface="Arial" panose="020B0604020202020204" pitchFamily="34" charset="0"/>
              <a:cs typeface="Arial" panose="020B0604020202020204" pitchFamily="34" charset="0"/>
            </a:endParaRPr>
          </a:p>
        </p:txBody>
      </p:sp>
      <p:pic>
        <p:nvPicPr>
          <p:cNvPr id="4" name="Picture 3" descr="XIC-rE2PJIOGvELT8xqJxJYJDwBYzX5-YeeIjSVFSUlSdlc57XcVH2mmGsRSWDxjUgcaF79mT9TLs9XMn3ZFgiPs3YvwV7FENy9-61lm--gUzw5apCeJfWV901EuwHGRhBrmKYTutUCdYVU-bK5aYxCSPxHS1m2dXufTKKEPe95ftzsaLcb5YOnA3zbazV0_"/>
          <p:cNvPicPr>
            <a:picLocks noChangeAspect="1"/>
          </p:cNvPicPr>
          <p:nvPr/>
        </p:nvPicPr>
        <p:blipFill>
          <a:blip r:embed="rId1"/>
          <a:stretch>
            <a:fillRect/>
          </a:stretch>
        </p:blipFill>
        <p:spPr>
          <a:xfrm>
            <a:off x="8153400" y="2362200"/>
            <a:ext cx="3753485" cy="2501900"/>
          </a:xfrm>
          <a:prstGeom prst="rect">
            <a:avLst/>
          </a:prstGeom>
        </p:spPr>
      </p:pic>
      <p:sp>
        <p:nvSpPr>
          <p:cNvPr id="6" name="Text Box 5"/>
          <p:cNvSpPr txBox="1"/>
          <p:nvPr/>
        </p:nvSpPr>
        <p:spPr>
          <a:xfrm>
            <a:off x="8763000" y="4953000"/>
            <a:ext cx="2705735" cy="645160"/>
          </a:xfrm>
          <a:prstGeom prst="rect">
            <a:avLst/>
          </a:prstGeom>
          <a:noFill/>
        </p:spPr>
        <p:txBody>
          <a:bodyPr wrap="square" rtlCol="0">
            <a:spAutoFit/>
          </a:bodyPr>
          <a:p>
            <a:r>
              <a:rPr lang="en-US" altLang="en-US" b="1">
                <a:latin typeface="Arial" panose="020B0604020202020204" pitchFamily="34" charset="0"/>
                <a:cs typeface="Arial" panose="020B0604020202020204" pitchFamily="34" charset="0"/>
              </a:rPr>
              <a:t>Image source: NHS England (2024)</a:t>
            </a:r>
            <a:endParaRPr lang="en-US" b="1">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110" dirty="0">
                <a:latin typeface="Arial" panose="020B0604020202020204" pitchFamily="34" charset="0"/>
                <a:cs typeface="Arial" panose="020B0604020202020204" pitchFamily="34" charset="0"/>
              </a:rPr>
              <a:t>Importance of Communication in Health and Social Care</a:t>
            </a:r>
            <a:endParaRPr lang="en-US" sz="311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66800" y="2103120"/>
            <a:ext cx="6263005" cy="4445000"/>
          </a:xfrm>
        </p:spPr>
        <p:txBody>
          <a:bodyPr>
            <a:normAutofit lnSpcReduction="10000"/>
          </a:bodyPr>
          <a:lstStyle/>
          <a:p>
            <a:pPr lvl="1">
              <a:lnSpc>
                <a:spcPct val="130000"/>
              </a:lnSpc>
            </a:pPr>
            <a:r>
              <a:rPr lang="en-US" sz="1800" b="1" spc="10" dirty="0">
                <a:solidFill>
                  <a:schemeClr val="tx1"/>
                </a:solidFill>
                <a:uFillTx/>
                <a:latin typeface="Arial" panose="020B0604020202020204" pitchFamily="34" charset="0"/>
                <a:cs typeface="Arial" panose="020B0604020202020204" pitchFamily="34" charset="0"/>
              </a:rPr>
              <a:t>Why is Communication Important?
</a:t>
            </a:r>
            <a:r>
              <a:rPr lang="en-US" sz="1800" spc="10" dirty="0">
                <a:solidFill>
                  <a:schemeClr val="tx1"/>
                </a:solidFill>
                <a:uFillTx/>
                <a:latin typeface="Arial" panose="020B0604020202020204" pitchFamily="34" charset="0"/>
                <a:cs typeface="Arial" panose="020B0604020202020204" pitchFamily="34" charset="0"/>
              </a:rPr>
              <a:t> Builds trust between healthcare professionals and patients (Skills for Care, 2024).
 Improves patient safety and reduces the risk of errors (NHS England, 2024).
 Enhances teamwork and collaboration among healthcare staff (HCPC, 2023).
 Helps patients understand treatment plans and healthcare information (Arnold and Boggs, 2020).
 Supports person-</a:t>
            </a:r>
            <a:r>
              <a:rPr lang="en-US" sz="1800" spc="10" dirty="0" err="1">
                <a:solidFill>
                  <a:schemeClr val="tx1"/>
                </a:solidFill>
                <a:uFillTx/>
                <a:latin typeface="Arial" panose="020B0604020202020204" pitchFamily="34" charset="0"/>
                <a:cs typeface="Arial" panose="020B0604020202020204" pitchFamily="34" charset="0"/>
              </a:rPr>
              <a:t>centred</a:t>
            </a:r>
            <a:r>
              <a:rPr lang="en-US" sz="1800" spc="10" dirty="0">
                <a:solidFill>
                  <a:schemeClr val="tx1"/>
                </a:solidFill>
                <a:uFillTx/>
                <a:latin typeface="Arial" panose="020B0604020202020204" pitchFamily="34" charset="0"/>
                <a:cs typeface="Arial" panose="020B0604020202020204" pitchFamily="34" charset="0"/>
              </a:rPr>
              <a:t> care and positive health outcomes (Skills for Care, 2024).</a:t>
            </a:r>
            <a:endParaRPr lang="en-US" sz="1800" spc="10" dirty="0">
              <a:solidFill>
                <a:schemeClr val="tx1"/>
              </a:solidFill>
              <a:uFillTx/>
              <a:latin typeface="Arial" panose="020B0604020202020204" pitchFamily="34" charset="0"/>
              <a:cs typeface="Arial" panose="020B0604020202020204" pitchFamily="34" charset="0"/>
            </a:endParaRPr>
          </a:p>
        </p:txBody>
      </p:sp>
      <p:pic>
        <p:nvPicPr>
          <p:cNvPr id="5" name="Picture 4" descr="O_ebN6rP8JLtfcwYDD5TFyzgZ4qQDTUGXzOytQbb2vEZVZh0NwlebvVpQi-nIs1PYodeNnluPWYspXn2JhfjR25MLpmDd1SC_Vb3VnzUb9Wl50EYSu9BdZqEQ4XCswZSrWc1rY-0L0BuK_t-gIIdY9heqz7IvWU05DTwStqWLNSJGZf52nC7hKN-r2OcOzW6 (2)"/>
          <p:cNvPicPr>
            <a:picLocks noChangeAspect="1"/>
          </p:cNvPicPr>
          <p:nvPr/>
        </p:nvPicPr>
        <p:blipFill>
          <a:blip r:embed="rId1"/>
          <a:stretch>
            <a:fillRect/>
          </a:stretch>
        </p:blipFill>
        <p:spPr>
          <a:xfrm>
            <a:off x="7696200" y="1905000"/>
            <a:ext cx="3620135" cy="3501390"/>
          </a:xfrm>
          <a:prstGeom prst="rect">
            <a:avLst/>
          </a:prstGeom>
        </p:spPr>
      </p:pic>
      <p:sp>
        <p:nvSpPr>
          <p:cNvPr id="6" name="Text Box 5"/>
          <p:cNvSpPr txBox="1"/>
          <p:nvPr/>
        </p:nvSpPr>
        <p:spPr>
          <a:xfrm>
            <a:off x="8003540" y="5674360"/>
            <a:ext cx="3350260" cy="645160"/>
          </a:xfrm>
          <a:prstGeom prst="rect">
            <a:avLst/>
          </a:prstGeom>
          <a:noFill/>
        </p:spPr>
        <p:txBody>
          <a:bodyPr wrap="square" rtlCol="0">
            <a:spAutoFit/>
          </a:bodyPr>
          <a:p>
            <a:r>
              <a:rPr lang="en-US" altLang="en-US" b="1">
                <a:latin typeface="Arial" panose="020B0604020202020204" pitchFamily="34" charset="0"/>
                <a:cs typeface="Arial" panose="020B0604020202020204" pitchFamily="34" charset="0"/>
              </a:rPr>
              <a:t>Image source: Skills for Care (2024)</a:t>
            </a:r>
            <a:endParaRPr lang="en-US" b="1">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251460"/>
            <a:ext cx="10058400" cy="542925"/>
          </a:xfrm>
        </p:spPr>
        <p:txBody>
          <a:bodyPr/>
          <a:lstStyle/>
          <a:p>
            <a:r>
              <a:rPr lang="en-US" sz="2800" dirty="0">
                <a:latin typeface="Arial" panose="020B0604020202020204" pitchFamily="34" charset="0"/>
                <a:cs typeface="Arial" panose="020B0604020202020204" pitchFamily="34" charset="0"/>
              </a:rPr>
              <a:t>Communication Model – SBAR</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1000" y="690245"/>
            <a:ext cx="9475470" cy="6053455"/>
          </a:xfrm>
        </p:spPr>
        <p:txBody>
          <a:bodyPr>
            <a:noAutofit/>
          </a:bodyPr>
          <a:lstStyle/>
          <a:p>
            <a:pPr>
              <a:lnSpc>
                <a:spcPct val="130000"/>
              </a:lnSpc>
            </a:pPr>
            <a:r>
              <a:rPr lang="en-US" b="1" dirty="0">
                <a:latin typeface="Arial" panose="020B0604020202020204" pitchFamily="34" charset="0"/>
                <a:cs typeface="Arial" panose="020B0604020202020204" pitchFamily="34" charset="0"/>
              </a:rPr>
              <a:t>SBAR Framework</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S – Situation
</a:t>
            </a:r>
            <a:r>
              <a:rPr lang="en-US" dirty="0">
                <a:latin typeface="Arial" panose="020B0604020202020204" pitchFamily="34" charset="0"/>
                <a:cs typeface="Arial" panose="020B0604020202020204" pitchFamily="34" charset="0"/>
              </a:rPr>
              <a:t>What is happening now?
</a:t>
            </a:r>
            <a:r>
              <a:rPr lang="en-US" b="1" dirty="0">
                <a:latin typeface="Arial" panose="020B0604020202020204" pitchFamily="34" charset="0"/>
                <a:cs typeface="Arial" panose="020B0604020202020204" pitchFamily="34" charset="0"/>
              </a:rPr>
              <a:t>B – Background</a:t>
            </a:r>
            <a:r>
              <a:rPr lang="en-US" dirty="0">
                <a:latin typeface="Arial" panose="020B0604020202020204" pitchFamily="34" charset="0"/>
                <a:cs typeface="Arial" panose="020B0604020202020204" pitchFamily="34" charset="0"/>
              </a:rPr>
              <a:t>
Relevant patient history and information.
</a:t>
            </a:r>
            <a:r>
              <a:rPr lang="en-US" b="1" dirty="0">
                <a:latin typeface="Arial" panose="020B0604020202020204" pitchFamily="34" charset="0"/>
                <a:cs typeface="Arial" panose="020B0604020202020204" pitchFamily="34" charset="0"/>
              </a:rPr>
              <a:t>A – Assessment
</a:t>
            </a:r>
            <a:r>
              <a:rPr lang="en-US" dirty="0">
                <a:latin typeface="Arial" panose="020B0604020202020204" pitchFamily="34" charset="0"/>
                <a:cs typeface="Arial" panose="020B0604020202020204" pitchFamily="34" charset="0"/>
              </a:rPr>
              <a:t>What is the problem?
</a:t>
            </a:r>
            <a:r>
              <a:rPr lang="en-US" b="1" dirty="0">
                <a:latin typeface="Arial" panose="020B0604020202020204" pitchFamily="34" charset="0"/>
                <a:cs typeface="Arial" panose="020B0604020202020204" pitchFamily="34" charset="0"/>
              </a:rPr>
              <a:t>R – Recommendation
</a:t>
            </a:r>
            <a:r>
              <a:rPr lang="en-US" dirty="0">
                <a:latin typeface="Arial" panose="020B0604020202020204" pitchFamily="34" charset="0"/>
                <a:cs typeface="Arial" panose="020B0604020202020204" pitchFamily="34" charset="0"/>
              </a:rPr>
              <a:t>What action should be taken?
</a:t>
            </a:r>
            <a:r>
              <a:rPr lang="en-US" b="1" dirty="0">
                <a:latin typeface="Arial" panose="020B0604020202020204" pitchFamily="34" charset="0"/>
                <a:cs typeface="Arial" panose="020B0604020202020204" pitchFamily="34" charset="0"/>
              </a:rPr>
              <a:t>Benefits of SBAR
</a:t>
            </a:r>
            <a:r>
              <a:rPr lang="en-US" dirty="0">
                <a:latin typeface="Arial" panose="020B0604020202020204" pitchFamily="34" charset="0"/>
                <a:cs typeface="Arial" panose="020B0604020202020204" pitchFamily="34" charset="0"/>
              </a:rPr>
              <a:t>Provides a structured communication method.
Improves patient safety.
Reduces misunderstandings.
Enhances teamwork and decision-making (NHS England, 2024).</a:t>
            </a:r>
            <a:endParaRPr lang="en-US" dirty="0">
              <a:latin typeface="Arial" panose="020B0604020202020204" pitchFamily="34" charset="0"/>
              <a:cs typeface="Arial" panose="020B0604020202020204" pitchFamily="34" charset="0"/>
            </a:endParaRPr>
          </a:p>
          <a:p>
            <a:pPr>
              <a:lnSpc>
                <a:spcPct val="130000"/>
              </a:lnSpc>
            </a:pPr>
            <a:r>
              <a:rPr lang="en-US" altLang="en-US" dirty="0">
                <a:latin typeface="Arial" panose="020B0604020202020204" pitchFamily="34" charset="0"/>
                <a:cs typeface="Arial" panose="020B0604020202020204" pitchFamily="34" charset="0"/>
              </a:rPr>
              <a:t>SBAR is a communication tool commonly used in healthcare settings to ensure important information is shared clearly and accurately.</a:t>
            </a:r>
            <a:endParaRPr lang="en-US" altLang="en-US" dirty="0">
              <a:latin typeface="Arial" panose="020B0604020202020204" pitchFamily="34" charset="0"/>
              <a:cs typeface="Arial" panose="020B0604020202020204" pitchFamily="34" charset="0"/>
            </a:endParaRPr>
          </a:p>
        </p:txBody>
      </p:sp>
      <p:pic>
        <p:nvPicPr>
          <p:cNvPr id="4" name="Picture 3" descr="C7u6By4GTLOe-lthQ__mtvG-MI9sU4NDXuxxPGj2MIS0x387EUtBiVgwXaEtYQQgwt7RoNm-4RxhnAMRfyp0RCaH7bNyGyFc572szPIvma-P-YXwzXxfG2Td3_VwVoy99mLsmD6nO0JcZldeRlr8HyutOVSxVswyOGMJa54W3BH5KiFbaGh_bAUSqYOM_4kw"/>
          <p:cNvPicPr>
            <a:picLocks noChangeAspect="1"/>
          </p:cNvPicPr>
          <p:nvPr/>
        </p:nvPicPr>
        <p:blipFill>
          <a:blip r:embed="rId1"/>
          <a:stretch>
            <a:fillRect/>
          </a:stretch>
        </p:blipFill>
        <p:spPr>
          <a:xfrm>
            <a:off x="7848600" y="304800"/>
            <a:ext cx="3760470" cy="4351655"/>
          </a:xfrm>
          <a:prstGeom prst="rect">
            <a:avLst/>
          </a:prstGeom>
        </p:spPr>
      </p:pic>
      <p:sp>
        <p:nvSpPr>
          <p:cNvPr id="5" name="Text Box 4"/>
          <p:cNvSpPr txBox="1"/>
          <p:nvPr/>
        </p:nvSpPr>
        <p:spPr>
          <a:xfrm>
            <a:off x="8217535" y="4762500"/>
            <a:ext cx="3212465" cy="645160"/>
          </a:xfrm>
          <a:prstGeom prst="rect">
            <a:avLst/>
          </a:prstGeom>
          <a:noFill/>
        </p:spPr>
        <p:txBody>
          <a:bodyPr wrap="square" rtlCol="0">
            <a:spAutoFit/>
          </a:bodyPr>
          <a:p>
            <a:r>
              <a:rPr lang="en-US" altLang="en-US" b="1">
                <a:latin typeface="Arial" panose="020B0604020202020204" pitchFamily="34" charset="0"/>
                <a:cs typeface="Arial" panose="020B0604020202020204" pitchFamily="34" charset="0"/>
              </a:rPr>
              <a:t>Image source: NHS England (2024)</a:t>
            </a:r>
            <a:endParaRPr lang="en-US" b="1">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201930"/>
            <a:ext cx="10058400" cy="1020445"/>
          </a:xfrm>
        </p:spPr>
        <p:txBody>
          <a:bodyPr/>
          <a:lstStyle/>
          <a:p>
            <a:r>
              <a:rPr lang="en-US" dirty="0"/>
              <a:t>Practical Example</a:t>
            </a:r>
            <a:endParaRPr lang="en-US" dirty="0"/>
          </a:p>
        </p:txBody>
      </p:sp>
      <p:sp>
        <p:nvSpPr>
          <p:cNvPr id="3" name="Content Placeholder 2"/>
          <p:cNvSpPr>
            <a:spLocks noGrp="1"/>
          </p:cNvSpPr>
          <p:nvPr>
            <p:ph idx="1"/>
          </p:nvPr>
        </p:nvSpPr>
        <p:spPr>
          <a:xfrm>
            <a:off x="762000" y="1066800"/>
            <a:ext cx="10058400" cy="5477510"/>
          </a:xfrm>
        </p:spPr>
        <p:txBody>
          <a:bodyPr>
            <a:noAutofit/>
          </a:bodyPr>
          <a:lstStyle/>
          <a:p>
            <a:pPr>
              <a:lnSpc>
                <a:spcPct val="110000"/>
              </a:lnSpc>
            </a:pPr>
            <a:r>
              <a:rPr lang="en-US" b="1" dirty="0">
                <a:latin typeface="Arial" panose="020B0604020202020204" pitchFamily="34" charset="0"/>
                <a:cs typeface="Arial" panose="020B0604020202020204" pitchFamily="34" charset="0"/>
              </a:rPr>
              <a:t>Communication in Practice
Scenario
</a:t>
            </a:r>
            <a:r>
              <a:rPr lang="en-US" altLang="en-US" dirty="0">
                <a:latin typeface="Arial" panose="020B0604020202020204" pitchFamily="34" charset="0"/>
                <a:cs typeface="Arial" panose="020B0604020202020204" pitchFamily="34" charset="0"/>
              </a:rPr>
              <a:t>In a residential care home, a support worker notices that a resident is worried about attending a hospital appointment. The worker listens carefully, explains what will happen, and reassures the resident.</a:t>
            </a:r>
            <a:endParaRPr lang="en-US" altLang="en-US" dirty="0">
              <a:latin typeface="Arial" panose="020B0604020202020204" pitchFamily="34" charset="0"/>
              <a:cs typeface="Arial" panose="020B0604020202020204" pitchFamily="34" charset="0"/>
            </a:endParaRPr>
          </a:p>
          <a:p>
            <a:pPr>
              <a:lnSpc>
                <a:spcPct val="110000"/>
              </a:lnSpc>
            </a:pPr>
            <a:r>
              <a:rPr lang="en-US" dirty="0">
                <a:latin typeface="Arial" panose="020B0604020202020204" pitchFamily="34" charset="0"/>
                <a:cs typeface="Arial" panose="020B0604020202020204" pitchFamily="34" charset="0"/>
              </a:rPr>
              <a:t>Listens actively to the patient’s concerns.
Uses clear and simple language.
Maintains eye contact and positive body language.
Explains the procedure step-by-step.
Answers questions and provides reassurance.
</a:t>
            </a:r>
            <a:r>
              <a:rPr lang="en-US" b="1" dirty="0">
                <a:latin typeface="Arial" panose="020B0604020202020204" pitchFamily="34" charset="0"/>
                <a:cs typeface="Arial" panose="020B0604020202020204" pitchFamily="34" charset="0"/>
              </a:rPr>
              <a:t>Outcome
</a:t>
            </a:r>
            <a:r>
              <a:rPr lang="en-US" dirty="0">
                <a:latin typeface="Arial" panose="020B0604020202020204" pitchFamily="34" charset="0"/>
                <a:cs typeface="Arial" panose="020B0604020202020204" pitchFamily="34" charset="0"/>
              </a:rPr>
              <a:t> Reduced anxiety
 Improved understanding
 Increased trust
 Better patient experience
This example demonstrates how effective communication can improve patient wellbeing and care outcomes (Skills for Care, 2024).</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latin typeface="Arial" panose="020B0604020202020204" pitchFamily="34" charset="0"/>
                <a:cs typeface="Arial" panose="020B0604020202020204" pitchFamily="34" charset="0"/>
              </a:rPr>
              <a:t>Conclusion</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66800" y="1786890"/>
            <a:ext cx="5014595" cy="4818380"/>
          </a:xfrm>
        </p:spPr>
        <p:txBody>
          <a:bodyPr>
            <a:normAutofit/>
          </a:bodyPr>
          <a:lstStyle/>
          <a:p>
            <a:pPr>
              <a:lnSpc>
                <a:spcPct val="120000"/>
              </a:lnSpc>
            </a:pPr>
            <a:r>
              <a:rPr lang="en-US" b="1" dirty="0">
                <a:latin typeface="Arial" panose="020B0604020202020204" pitchFamily="34" charset="0"/>
                <a:cs typeface="Arial" panose="020B0604020202020204" pitchFamily="34" charset="0"/>
              </a:rPr>
              <a:t>Key Messages
</a:t>
            </a:r>
            <a:r>
              <a:rPr lang="en-US" altLang="en-US" dirty="0">
                <a:latin typeface="Arial" panose="020B0604020202020204" pitchFamily="34" charset="0"/>
                <a:cs typeface="Arial" panose="020B0604020202020204" pitchFamily="34" charset="0"/>
              </a:rPr>
              <a:t>Effective communication plays a key role in providing safe, respectful, and high-quality care in health and social care settings.</a:t>
            </a:r>
            <a:endParaRPr lang="en-US" altLang="en-US" dirty="0">
              <a:latin typeface="Arial" panose="020B0604020202020204" pitchFamily="34" charset="0"/>
              <a:cs typeface="Arial" panose="020B0604020202020204" pitchFamily="34" charset="0"/>
            </a:endParaRPr>
          </a:p>
          <a:p>
            <a:pPr>
              <a:lnSpc>
                <a:spcPct val="120000"/>
              </a:lnSpc>
            </a:pPr>
            <a:r>
              <a:rPr lang="en-US" dirty="0">
                <a:latin typeface="Arial" panose="020B0604020202020204" pitchFamily="34" charset="0"/>
                <a:cs typeface="Arial" panose="020B0604020202020204" pitchFamily="34" charset="0"/>
              </a:rPr>
              <a:t>It improves patient safety and quality of care.
Effective communication strengthens teamwork.
The SBAR model helps professionals communicate clearly and efficiently.
Good communication contributes to positive patient outcomes (Arnold and Boggs, 2020; NHS England, 2024).</a:t>
            </a:r>
            <a:endParaRPr lang="en-US" dirty="0">
              <a:latin typeface="Arial" panose="020B0604020202020204" pitchFamily="34" charset="0"/>
              <a:cs typeface="Arial" panose="020B0604020202020204" pitchFamily="34" charset="0"/>
            </a:endParaRPr>
          </a:p>
        </p:txBody>
      </p:sp>
      <p:pic>
        <p:nvPicPr>
          <p:cNvPr id="4" name="Picture 3" descr="c0qQgHkH1TdA_Wdw2Bi1Jjjqp9GNRcDg4pMcDtG-YV8v5luTKRLmy_XjkII_TiPM11hVBaOqSpuWz9c_lfMVWswdkfYmLG51_Yf7DXGdd5VETqWlXshQonIifS65mCiGB1xzUJSgy5VH6k3sBtZn2074WZnhiT1ZAiehmXsge5kQxK0rDdY6rm9T1YqQsMf7"/>
          <p:cNvPicPr>
            <a:picLocks noChangeAspect="1"/>
          </p:cNvPicPr>
          <p:nvPr/>
        </p:nvPicPr>
        <p:blipFill>
          <a:blip r:embed="rId1"/>
          <a:stretch>
            <a:fillRect/>
          </a:stretch>
        </p:blipFill>
        <p:spPr>
          <a:xfrm>
            <a:off x="6324600" y="2014220"/>
            <a:ext cx="5189220" cy="3466465"/>
          </a:xfrm>
          <a:prstGeom prst="rect">
            <a:avLst/>
          </a:prstGeom>
        </p:spPr>
      </p:pic>
      <p:sp>
        <p:nvSpPr>
          <p:cNvPr id="5" name="Text Box 4"/>
          <p:cNvSpPr txBox="1"/>
          <p:nvPr/>
        </p:nvSpPr>
        <p:spPr>
          <a:xfrm>
            <a:off x="6561455" y="5629275"/>
            <a:ext cx="4716145" cy="368300"/>
          </a:xfrm>
          <a:prstGeom prst="rect">
            <a:avLst/>
          </a:prstGeom>
          <a:noFill/>
        </p:spPr>
        <p:txBody>
          <a:bodyPr wrap="square" rtlCol="0">
            <a:spAutoFit/>
          </a:bodyPr>
          <a:p>
            <a:r>
              <a:rPr lang="en-US" altLang="en-US" b="1">
                <a:latin typeface="Arial" panose="020B0604020202020204" pitchFamily="34" charset="0"/>
                <a:cs typeface="Arial" panose="020B0604020202020204" pitchFamily="34" charset="0"/>
              </a:rPr>
              <a:t>Image source: Skills for Care (2024)</a:t>
            </a:r>
            <a:endParaRPr lang="en-US" b="1">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058400" cy="867410"/>
          </a:xfrm>
        </p:spPr>
        <p:txBody>
          <a:bodyPr/>
          <a:lstStyle/>
          <a:p>
            <a:r>
              <a:rPr lang="en-US" sz="2800" dirty="0">
                <a:latin typeface="Arial" panose="020B0604020202020204" pitchFamily="34" charset="0"/>
                <a:cs typeface="Arial" panose="020B0604020202020204" pitchFamily="34" charset="0"/>
              </a:rPr>
              <a:t>References</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66800" y="936625"/>
            <a:ext cx="10058400" cy="5634355"/>
          </a:xfrm>
        </p:spPr>
        <p:txBody>
          <a:bodyPr>
            <a:noAutofit/>
          </a:bodyPr>
          <a:lstStyle/>
          <a:p>
            <a:pPr>
              <a:lnSpc>
                <a:spcPct val="90000"/>
              </a:lnSpc>
            </a:pPr>
            <a:r>
              <a:rPr lang="en-US" altLang="en-US" dirty="0">
                <a:latin typeface="Arial" panose="020B0604020202020204" pitchFamily="34" charset="0"/>
                <a:cs typeface="Arial" panose="020B0604020202020204" pitchFamily="34" charset="0"/>
              </a:rPr>
              <a:t>Arnold, E.C. and Boggs, K.U. (2020) Interpersonal Relationships: Professional Communication Skills for Nurses. 8th edn. St. Louis, MO: Elsevier.</a:t>
            </a:r>
            <a:endParaRPr lang="en-US" altLang="en-US" dirty="0">
              <a:latin typeface="Arial" panose="020B0604020202020204" pitchFamily="34" charset="0"/>
              <a:cs typeface="Arial" panose="020B0604020202020204" pitchFamily="34" charset="0"/>
            </a:endParaRPr>
          </a:p>
          <a:p>
            <a:pPr>
              <a:lnSpc>
                <a:spcPct val="90000"/>
              </a:lnSpc>
            </a:pPr>
            <a:endParaRPr lang="en-US" altLang="en-US" dirty="0">
              <a:latin typeface="Arial" panose="020B0604020202020204" pitchFamily="34" charset="0"/>
              <a:cs typeface="Arial" panose="020B0604020202020204" pitchFamily="34" charset="0"/>
            </a:endParaRPr>
          </a:p>
          <a:p>
            <a:pPr>
              <a:lnSpc>
                <a:spcPct val="90000"/>
              </a:lnSpc>
            </a:pPr>
            <a:r>
              <a:rPr lang="en-US" altLang="en-US" dirty="0">
                <a:latin typeface="Arial" panose="020B0604020202020204" pitchFamily="34" charset="0"/>
                <a:cs typeface="Arial" panose="020B0604020202020204" pitchFamily="34" charset="0"/>
              </a:rPr>
              <a:t>Health and Care Professions Council (2023) Standards of Proficiency. London: HCPC. Available at: HCPC Official Website (Accessed: 18 June 2026).</a:t>
            </a:r>
            <a:endParaRPr lang="en-US" altLang="en-US" dirty="0">
              <a:latin typeface="Arial" panose="020B0604020202020204" pitchFamily="34" charset="0"/>
              <a:cs typeface="Arial" panose="020B0604020202020204" pitchFamily="34" charset="0"/>
            </a:endParaRPr>
          </a:p>
          <a:p>
            <a:pPr>
              <a:lnSpc>
                <a:spcPct val="90000"/>
              </a:lnSpc>
            </a:pPr>
            <a:endParaRPr lang="en-US" altLang="en-US" dirty="0">
              <a:latin typeface="Arial" panose="020B0604020202020204" pitchFamily="34" charset="0"/>
              <a:cs typeface="Arial" panose="020B0604020202020204" pitchFamily="34" charset="0"/>
            </a:endParaRPr>
          </a:p>
          <a:p>
            <a:pPr>
              <a:lnSpc>
                <a:spcPct val="90000"/>
              </a:lnSpc>
            </a:pPr>
            <a:r>
              <a:rPr lang="en-US" altLang="en-US" dirty="0">
                <a:latin typeface="Arial" panose="020B0604020202020204" pitchFamily="34" charset="0"/>
                <a:cs typeface="Arial" panose="020B0604020202020204" pitchFamily="34" charset="0"/>
              </a:rPr>
              <a:t>NHS England (2024) Communication in Healthcare. Available at: NHS England (Accessed: 18 June 2026).</a:t>
            </a:r>
            <a:endParaRPr lang="en-US" altLang="en-US" dirty="0">
              <a:latin typeface="Arial" panose="020B0604020202020204" pitchFamily="34" charset="0"/>
              <a:cs typeface="Arial" panose="020B0604020202020204" pitchFamily="34" charset="0"/>
            </a:endParaRPr>
          </a:p>
          <a:p>
            <a:pPr>
              <a:lnSpc>
                <a:spcPct val="90000"/>
              </a:lnSpc>
            </a:pPr>
            <a:endParaRPr lang="en-US" altLang="en-US" dirty="0">
              <a:latin typeface="Arial" panose="020B0604020202020204" pitchFamily="34" charset="0"/>
              <a:cs typeface="Arial" panose="020B0604020202020204" pitchFamily="34" charset="0"/>
            </a:endParaRPr>
          </a:p>
          <a:p>
            <a:pPr>
              <a:lnSpc>
                <a:spcPct val="90000"/>
              </a:lnSpc>
            </a:pPr>
            <a:r>
              <a:rPr lang="en-US" altLang="en-US" dirty="0">
                <a:latin typeface="Arial" panose="020B0604020202020204" pitchFamily="34" charset="0"/>
                <a:cs typeface="Arial" panose="020B0604020202020204" pitchFamily="34" charset="0"/>
                <a:sym typeface="+mn-ea"/>
              </a:rPr>
              <a:t>NHS England (2024) Communication in Healthcare. Available at: NHS England (Accessed: 18 June 2026).</a:t>
            </a:r>
            <a:endParaRPr lang="en-US" altLang="en-US" dirty="0">
              <a:latin typeface="Arial" panose="020B0604020202020204" pitchFamily="34" charset="0"/>
              <a:cs typeface="Arial" panose="020B0604020202020204" pitchFamily="34" charset="0"/>
            </a:endParaRPr>
          </a:p>
          <a:p>
            <a:pPr>
              <a:lnSpc>
                <a:spcPct val="90000"/>
              </a:lnSpc>
            </a:pPr>
            <a:endParaRPr lang="en-US" altLang="en-US" dirty="0">
              <a:latin typeface="Arial" panose="020B0604020202020204" pitchFamily="34" charset="0"/>
              <a:cs typeface="Arial" panose="020B0604020202020204" pitchFamily="34" charset="0"/>
            </a:endParaRPr>
          </a:p>
          <a:p>
            <a:pPr>
              <a:lnSpc>
                <a:spcPct val="90000"/>
              </a:lnSpc>
            </a:pPr>
            <a:r>
              <a:rPr lang="en-US" altLang="en-US" dirty="0">
                <a:latin typeface="Arial" panose="020B0604020202020204" pitchFamily="34" charset="0"/>
                <a:cs typeface="Arial" panose="020B0604020202020204" pitchFamily="34" charset="0"/>
              </a:rPr>
              <a:t>Skills for Care (2024) Communication Skills in Adult Social Care. Leeds: Skills for Care. Available at: Skills for Care (Accessed: 18 June 2026).</a:t>
            </a:r>
            <a:endParaRPr lang="en-US" altLang="en-US" dirty="0">
              <a:latin typeface="Arial" panose="020B0604020202020204" pitchFamily="34" charset="0"/>
              <a:cs typeface="Arial" panose="020B0604020202020204" pitchFamily="34" charset="0"/>
            </a:endParaRPr>
          </a:p>
          <a:p>
            <a:pPr marL="0" indent="0">
              <a:lnSpc>
                <a:spcPct val="90000"/>
              </a:lnSpc>
              <a:buNone/>
            </a:pPr>
            <a:endParaRPr lang="en-US" altLang="en-US" dirty="0">
              <a:latin typeface="Arial" panose="020B0604020202020204" pitchFamily="34" charset="0"/>
              <a:cs typeface="Arial" panose="020B0604020202020204" pitchFamily="34" charset="0"/>
            </a:endParaRPr>
          </a:p>
          <a:p>
            <a:pPr>
              <a:lnSpc>
                <a:spcPct val="90000"/>
              </a:lnSpc>
            </a:pPr>
            <a:r>
              <a:rPr lang="en-US" altLang="en-US" dirty="0">
                <a:latin typeface="Arial" panose="020B0604020202020204" pitchFamily="34" charset="0"/>
                <a:cs typeface="Arial" panose="020B0604020202020204" pitchFamily="34" charset="0"/>
              </a:rPr>
              <a:t>Skills for Care (2024) Communication Skills in Adult Social Care. Available at: Skills for Care (Accessed: 18 June 2026).</a:t>
            </a:r>
            <a:endParaRPr lang="en-US" altLang="en-US" dirty="0">
              <a:latin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3873</Words>
  <Application>WPS Presentation</Application>
  <PresentationFormat>Widescreen</PresentationFormat>
  <Paragraphs>55</Paragraphs>
  <Slides>7</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7</vt:i4>
      </vt:variant>
    </vt:vector>
  </HeadingPairs>
  <TitlesOfParts>
    <vt:vector size="16" baseType="lpstr">
      <vt:lpstr>Arial</vt:lpstr>
      <vt:lpstr>SimSun</vt:lpstr>
      <vt:lpstr>Wingdings</vt:lpstr>
      <vt:lpstr>Garamond</vt:lpstr>
      <vt:lpstr>Century Gothic</vt:lpstr>
      <vt:lpstr>Microsoft YaHei</vt:lpstr>
      <vt:lpstr>Arial Unicode MS</vt:lpstr>
      <vt:lpstr>Calibri</vt:lpstr>
      <vt:lpstr>Savon</vt:lpstr>
      <vt:lpstr>Communication Skills in Health and Social Care</vt:lpstr>
      <vt:lpstr>What is Communication?</vt:lpstr>
      <vt:lpstr>Importance of Communication in Health and Social Care</vt:lpstr>
      <vt:lpstr>Communication Model – SBAR</vt:lpstr>
      <vt:lpstr>Practical Example</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Skills in Health and Social Care</dc:title>
  <dc:creator>Wasif Shahzad</dc:creator>
  <cp:lastModifiedBy>Life with Wasif</cp:lastModifiedBy>
  <cp:revision>5</cp:revision>
  <dcterms:created xsi:type="dcterms:W3CDTF">2026-06-18T12:05:00Z</dcterms:created>
  <dcterms:modified xsi:type="dcterms:W3CDTF">2026-06-18T14:04:26Z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F9A2D6CABAAF403C897A6937879E6BBE_13</vt:lpwstr>
  </property>
</Properties>
</file>