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13"/>
  </p:handoutMasterIdLst>
  <p:sldIdLst>
    <p:sldId id="256" r:id="rId2"/>
    <p:sldId id="268" r:id="rId3"/>
    <p:sldId id="266" r:id="rId4"/>
    <p:sldId id="257" r:id="rId5"/>
    <p:sldId id="267" r:id="rId6"/>
    <p:sldId id="262" r:id="rId7"/>
    <p:sldId id="260" r:id="rId8"/>
    <p:sldId id="270" r:id="rId9"/>
    <p:sldId id="259" r:id="rId10"/>
    <p:sldId id="264" r:id="rId11"/>
    <p:sldId id="258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15" d="100"/>
          <a:sy n="115" d="100"/>
        </p:scale>
        <p:origin x="149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768B0A-0568-4B53-9A91-55DA925D492E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 phldr="1"/>
      <dgm:spPr/>
    </dgm:pt>
    <dgm:pt modelId="{576BB811-E31F-48ED-8C4A-1D1E0E772E6A}">
      <dgm:prSet phldrT="[Text]"/>
      <dgm:spPr/>
      <dgm:t>
        <a:bodyPr/>
        <a:lstStyle/>
        <a:p>
          <a:r>
            <a:rPr lang="en-GB"/>
            <a:t>Part 1 </a:t>
          </a:r>
        </a:p>
        <a:p>
          <a:r>
            <a:rPr lang="en-GB"/>
            <a:t>(Level 7 modules)</a:t>
          </a:r>
          <a:endParaRPr lang="en-US"/>
        </a:p>
      </dgm:t>
    </dgm:pt>
    <dgm:pt modelId="{E08BB1A9-0D7D-4351-9377-7709F0B6C3C9}" type="parTrans" cxnId="{FF91A720-E3A9-4067-839F-65EBD82AE104}">
      <dgm:prSet/>
      <dgm:spPr/>
      <dgm:t>
        <a:bodyPr/>
        <a:lstStyle/>
        <a:p>
          <a:endParaRPr lang="en-US"/>
        </a:p>
      </dgm:t>
    </dgm:pt>
    <dgm:pt modelId="{978E18E8-98AE-4AD3-BA4D-6E33B19284BC}" type="sibTrans" cxnId="{FF91A720-E3A9-4067-839F-65EBD82AE104}">
      <dgm:prSet/>
      <dgm:spPr/>
      <dgm:t>
        <a:bodyPr/>
        <a:lstStyle/>
        <a:p>
          <a:endParaRPr lang="en-US"/>
        </a:p>
      </dgm:t>
    </dgm:pt>
    <dgm:pt modelId="{C6BE258D-ADC1-4BD9-9673-5E28249D1AA3}">
      <dgm:prSet phldrT="[Text]"/>
      <dgm:spPr/>
      <dgm:t>
        <a:bodyPr/>
        <a:lstStyle/>
        <a:p>
          <a:r>
            <a:rPr lang="en-GB" dirty="0"/>
            <a:t>Part 2 (level 8 </a:t>
          </a:r>
          <a:r>
            <a:rPr lang="en-GB" dirty="0" smtClean="0"/>
            <a:t>research project</a:t>
          </a:r>
          <a:r>
            <a:rPr lang="en-GB" dirty="0"/>
            <a:t>; </a:t>
          </a:r>
          <a:r>
            <a:rPr lang="en-GB" dirty="0" smtClean="0"/>
            <a:t>BMPF8102, 360 </a:t>
          </a:r>
          <a:r>
            <a:rPr lang="en-GB" dirty="0"/>
            <a:t>credits)</a:t>
          </a:r>
          <a:endParaRPr lang="en-US" dirty="0"/>
        </a:p>
      </dgm:t>
    </dgm:pt>
    <dgm:pt modelId="{022F805A-BAE9-4C41-8A8F-167F61F835CC}" type="parTrans" cxnId="{0F9E81F1-DC23-49DD-8B51-14D2D49DD595}">
      <dgm:prSet/>
      <dgm:spPr/>
      <dgm:t>
        <a:bodyPr/>
        <a:lstStyle/>
        <a:p>
          <a:endParaRPr lang="en-US"/>
        </a:p>
      </dgm:t>
    </dgm:pt>
    <dgm:pt modelId="{47815970-1C68-4417-998D-027CD2D91BF7}" type="sibTrans" cxnId="{0F9E81F1-DC23-49DD-8B51-14D2D49DD595}">
      <dgm:prSet/>
      <dgm:spPr/>
      <dgm:t>
        <a:bodyPr/>
        <a:lstStyle/>
        <a:p>
          <a:endParaRPr lang="en-US"/>
        </a:p>
      </dgm:t>
    </dgm:pt>
    <dgm:pt modelId="{41F6AFD9-77C0-41D0-8707-3EA8446A13A5}">
      <dgm:prSet/>
      <dgm:spPr/>
      <dgm:t>
        <a:bodyPr/>
        <a:lstStyle/>
        <a:p>
          <a:r>
            <a:rPr lang="en-GB" dirty="0"/>
            <a:t>Proposal </a:t>
          </a:r>
          <a:r>
            <a:rPr lang="en-GB" dirty="0" smtClean="0"/>
            <a:t>(BMPF7200, </a:t>
          </a:r>
          <a:r>
            <a:rPr lang="en-GB" dirty="0"/>
            <a:t>30 credits)</a:t>
          </a:r>
          <a:endParaRPr lang="en-US" dirty="0"/>
        </a:p>
      </dgm:t>
    </dgm:pt>
    <dgm:pt modelId="{683B0B86-B65B-4F45-9A37-0BE4E2A574CA}" type="parTrans" cxnId="{DC7E7508-9A38-4D08-AE8E-F19054037EA2}">
      <dgm:prSet/>
      <dgm:spPr/>
    </dgm:pt>
    <dgm:pt modelId="{08854CB1-FF3A-4C93-BAFF-B24A1D5A11CA}" type="sibTrans" cxnId="{DC7E7508-9A38-4D08-AE8E-F19054037EA2}">
      <dgm:prSet/>
      <dgm:spPr/>
    </dgm:pt>
    <dgm:pt modelId="{BDDC8230-7169-48DD-A103-985C4C4DF9CA}" type="pres">
      <dgm:prSet presAssocID="{BA768B0A-0568-4B53-9A91-55DA925D492E}" presName="CompostProcess" presStyleCnt="0">
        <dgm:presLayoutVars>
          <dgm:dir/>
          <dgm:resizeHandles val="exact"/>
        </dgm:presLayoutVars>
      </dgm:prSet>
      <dgm:spPr/>
    </dgm:pt>
    <dgm:pt modelId="{54B75D11-0210-44EB-AD11-B79DD5692969}" type="pres">
      <dgm:prSet presAssocID="{BA768B0A-0568-4B53-9A91-55DA925D492E}" presName="arrow" presStyleLbl="bgShp" presStyleIdx="0" presStyleCnt="1"/>
      <dgm:spPr/>
    </dgm:pt>
    <dgm:pt modelId="{C6E1843D-C42C-44AA-A248-84DC3289AB43}" type="pres">
      <dgm:prSet presAssocID="{BA768B0A-0568-4B53-9A91-55DA925D492E}" presName="linearProcess" presStyleCnt="0"/>
      <dgm:spPr/>
    </dgm:pt>
    <dgm:pt modelId="{ED1357CB-9517-4713-8757-A070AFBCA173}" type="pres">
      <dgm:prSet presAssocID="{576BB811-E31F-48ED-8C4A-1D1E0E772E6A}" presName="text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3EC1F3A-E103-4DDF-8E1B-DC8665A4E62F}" type="pres">
      <dgm:prSet presAssocID="{978E18E8-98AE-4AD3-BA4D-6E33B19284BC}" presName="sibTrans" presStyleCnt="0"/>
      <dgm:spPr/>
    </dgm:pt>
    <dgm:pt modelId="{BB46B7FF-1D1B-431D-8491-7990DB75E1D1}" type="pres">
      <dgm:prSet presAssocID="{41F6AFD9-77C0-41D0-8707-3EA8446A13A5}" presName="text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2DE045D-AFB9-4060-9363-C817EA7DA23B}" type="pres">
      <dgm:prSet presAssocID="{08854CB1-FF3A-4C93-BAFF-B24A1D5A11CA}" presName="sibTrans" presStyleCnt="0"/>
      <dgm:spPr/>
    </dgm:pt>
    <dgm:pt modelId="{65FD0810-A789-476F-9D34-FCC68387B6FC}" type="pres">
      <dgm:prSet presAssocID="{C6BE258D-ADC1-4BD9-9673-5E28249D1AA3}" presName="text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EBD39824-6539-4118-A835-73A42B29EC0F}" type="presOf" srcId="{41F6AFD9-77C0-41D0-8707-3EA8446A13A5}" destId="{BB46B7FF-1D1B-431D-8491-7990DB75E1D1}" srcOrd="0" destOrd="0" presId="urn:microsoft.com/office/officeart/2005/8/layout/hProcess9"/>
    <dgm:cxn modelId="{633963A9-19CF-4754-A816-769E63D0F653}" type="presOf" srcId="{BA768B0A-0568-4B53-9A91-55DA925D492E}" destId="{BDDC8230-7169-48DD-A103-985C4C4DF9CA}" srcOrd="0" destOrd="0" presId="urn:microsoft.com/office/officeart/2005/8/layout/hProcess9"/>
    <dgm:cxn modelId="{FF91A720-E3A9-4067-839F-65EBD82AE104}" srcId="{BA768B0A-0568-4B53-9A91-55DA925D492E}" destId="{576BB811-E31F-48ED-8C4A-1D1E0E772E6A}" srcOrd="0" destOrd="0" parTransId="{E08BB1A9-0D7D-4351-9377-7709F0B6C3C9}" sibTransId="{978E18E8-98AE-4AD3-BA4D-6E33B19284BC}"/>
    <dgm:cxn modelId="{D561E81A-8EC6-41F9-99FA-B6CC0CCFC8D8}" type="presOf" srcId="{C6BE258D-ADC1-4BD9-9673-5E28249D1AA3}" destId="{65FD0810-A789-476F-9D34-FCC68387B6FC}" srcOrd="0" destOrd="0" presId="urn:microsoft.com/office/officeart/2005/8/layout/hProcess9"/>
    <dgm:cxn modelId="{DC7E7508-9A38-4D08-AE8E-F19054037EA2}" srcId="{BA768B0A-0568-4B53-9A91-55DA925D492E}" destId="{41F6AFD9-77C0-41D0-8707-3EA8446A13A5}" srcOrd="1" destOrd="0" parTransId="{683B0B86-B65B-4F45-9A37-0BE4E2A574CA}" sibTransId="{08854CB1-FF3A-4C93-BAFF-B24A1D5A11CA}"/>
    <dgm:cxn modelId="{0F9E81F1-DC23-49DD-8B51-14D2D49DD595}" srcId="{BA768B0A-0568-4B53-9A91-55DA925D492E}" destId="{C6BE258D-ADC1-4BD9-9673-5E28249D1AA3}" srcOrd="2" destOrd="0" parTransId="{022F805A-BAE9-4C41-8A8F-167F61F835CC}" sibTransId="{47815970-1C68-4417-998D-027CD2D91BF7}"/>
    <dgm:cxn modelId="{0ABD0BE4-3091-446A-BBA7-FF0B0812BCBD}" type="presOf" srcId="{576BB811-E31F-48ED-8C4A-1D1E0E772E6A}" destId="{ED1357CB-9517-4713-8757-A070AFBCA173}" srcOrd="0" destOrd="0" presId="urn:microsoft.com/office/officeart/2005/8/layout/hProcess9"/>
    <dgm:cxn modelId="{E4A6B3E9-6DC6-4C58-99C4-089DC2A0004B}" type="presParOf" srcId="{BDDC8230-7169-48DD-A103-985C4C4DF9CA}" destId="{54B75D11-0210-44EB-AD11-B79DD5692969}" srcOrd="0" destOrd="0" presId="urn:microsoft.com/office/officeart/2005/8/layout/hProcess9"/>
    <dgm:cxn modelId="{4134AD72-860F-4ACE-BE52-87A0B8F3AAC3}" type="presParOf" srcId="{BDDC8230-7169-48DD-A103-985C4C4DF9CA}" destId="{C6E1843D-C42C-44AA-A248-84DC3289AB43}" srcOrd="1" destOrd="0" presId="urn:microsoft.com/office/officeart/2005/8/layout/hProcess9"/>
    <dgm:cxn modelId="{1AB0239C-88EA-4AA9-9977-678CD1289081}" type="presParOf" srcId="{C6E1843D-C42C-44AA-A248-84DC3289AB43}" destId="{ED1357CB-9517-4713-8757-A070AFBCA173}" srcOrd="0" destOrd="0" presId="urn:microsoft.com/office/officeart/2005/8/layout/hProcess9"/>
    <dgm:cxn modelId="{104D8175-973D-42A6-B3BB-8CB544A24642}" type="presParOf" srcId="{C6E1843D-C42C-44AA-A248-84DC3289AB43}" destId="{A3EC1F3A-E103-4DDF-8E1B-DC8665A4E62F}" srcOrd="1" destOrd="0" presId="urn:microsoft.com/office/officeart/2005/8/layout/hProcess9"/>
    <dgm:cxn modelId="{55023E87-4BA9-44C3-9F4E-1EDD13191574}" type="presParOf" srcId="{C6E1843D-C42C-44AA-A248-84DC3289AB43}" destId="{BB46B7FF-1D1B-431D-8491-7990DB75E1D1}" srcOrd="2" destOrd="0" presId="urn:microsoft.com/office/officeart/2005/8/layout/hProcess9"/>
    <dgm:cxn modelId="{C22F4E3D-73FD-48ED-AF05-30692BB9F6CA}" type="presParOf" srcId="{C6E1843D-C42C-44AA-A248-84DC3289AB43}" destId="{62DE045D-AFB9-4060-9363-C817EA7DA23B}" srcOrd="3" destOrd="0" presId="urn:microsoft.com/office/officeart/2005/8/layout/hProcess9"/>
    <dgm:cxn modelId="{4B4DCD3E-1092-43E0-88D3-3240E673FF5C}" type="presParOf" srcId="{C6E1843D-C42C-44AA-A248-84DC3289AB43}" destId="{65FD0810-A789-476F-9D34-FCC68387B6FC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B75D11-0210-44EB-AD11-B79DD5692969}">
      <dsp:nvSpPr>
        <dsp:cNvPr id="0" name=""/>
        <dsp:cNvSpPr/>
      </dsp:nvSpPr>
      <dsp:spPr>
        <a:xfrm>
          <a:off x="617219" y="0"/>
          <a:ext cx="6995160" cy="3917950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1357CB-9517-4713-8757-A070AFBCA173}">
      <dsp:nvSpPr>
        <dsp:cNvPr id="0" name=""/>
        <dsp:cNvSpPr/>
      </dsp:nvSpPr>
      <dsp:spPr>
        <a:xfrm>
          <a:off x="4734" y="1175385"/>
          <a:ext cx="2641192" cy="15671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300" kern="1200"/>
            <a:t>Part 1 </a:t>
          </a:r>
        </a:p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300" kern="1200"/>
            <a:t>(Level 7 modules)</a:t>
          </a:r>
          <a:endParaRPr lang="en-US" sz="2300" kern="1200"/>
        </a:p>
      </dsp:txBody>
      <dsp:txXfrm>
        <a:off x="81237" y="1251888"/>
        <a:ext cx="2488186" cy="1414174"/>
      </dsp:txXfrm>
    </dsp:sp>
    <dsp:sp modelId="{BB46B7FF-1D1B-431D-8491-7990DB75E1D1}">
      <dsp:nvSpPr>
        <dsp:cNvPr id="0" name=""/>
        <dsp:cNvSpPr/>
      </dsp:nvSpPr>
      <dsp:spPr>
        <a:xfrm>
          <a:off x="2794203" y="1175385"/>
          <a:ext cx="2641192" cy="15671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300" kern="1200" dirty="0"/>
            <a:t>Proposal </a:t>
          </a:r>
          <a:r>
            <a:rPr lang="en-GB" sz="2300" kern="1200" dirty="0" smtClean="0"/>
            <a:t>(BMPF7200, </a:t>
          </a:r>
          <a:r>
            <a:rPr lang="en-GB" sz="2300" kern="1200" dirty="0"/>
            <a:t>30 credits)</a:t>
          </a:r>
          <a:endParaRPr lang="en-US" sz="2300" kern="1200" dirty="0"/>
        </a:p>
      </dsp:txBody>
      <dsp:txXfrm>
        <a:off x="2870706" y="1251888"/>
        <a:ext cx="2488186" cy="1414174"/>
      </dsp:txXfrm>
    </dsp:sp>
    <dsp:sp modelId="{65FD0810-A789-476F-9D34-FCC68387B6FC}">
      <dsp:nvSpPr>
        <dsp:cNvPr id="0" name=""/>
        <dsp:cNvSpPr/>
      </dsp:nvSpPr>
      <dsp:spPr>
        <a:xfrm>
          <a:off x="5583673" y="1175385"/>
          <a:ext cx="2641192" cy="15671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300" kern="1200" dirty="0"/>
            <a:t>Part 2 (level 8 </a:t>
          </a:r>
          <a:r>
            <a:rPr lang="en-GB" sz="2300" kern="1200" dirty="0" smtClean="0"/>
            <a:t>research project</a:t>
          </a:r>
          <a:r>
            <a:rPr lang="en-GB" sz="2300" kern="1200" dirty="0"/>
            <a:t>; </a:t>
          </a:r>
          <a:r>
            <a:rPr lang="en-GB" sz="2300" kern="1200" dirty="0" smtClean="0"/>
            <a:t>BMPF8102, 360 </a:t>
          </a:r>
          <a:r>
            <a:rPr lang="en-GB" sz="2300" kern="1200" dirty="0"/>
            <a:t>credits)</a:t>
          </a:r>
          <a:endParaRPr lang="en-US" sz="2300" kern="1200" dirty="0"/>
        </a:p>
      </dsp:txBody>
      <dsp:txXfrm>
        <a:off x="5660176" y="1251888"/>
        <a:ext cx="2488186" cy="141417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25/09/2018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25/09/2018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25/09/2018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25/09/2018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25/09/2018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25/09/2018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25/09/2018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25/09/2018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25/09/2018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25/09/2018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25/09/2018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25/09/2018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2"/>
                </a:solidFill>
              </a:rPr>
              <a:t>Introduction to </a:t>
            </a:r>
            <a:r>
              <a:rPr lang="en-GB" dirty="0" smtClean="0">
                <a:solidFill>
                  <a:schemeClr val="accent2"/>
                </a:solidFill>
              </a:rPr>
              <a:t>BMPF7200: Proposal module</a:t>
            </a:r>
            <a:endParaRPr lang="en-GB" dirty="0">
              <a:solidFill>
                <a:schemeClr val="accent2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>
                <a:solidFill>
                  <a:schemeClr val="accent4">
                    <a:lumMod val="20000"/>
                    <a:lumOff val="80000"/>
                  </a:schemeClr>
                </a:solidFill>
              </a:rPr>
              <a:t>Dr Christine Davies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solidFill>
                  <a:schemeClr val="tx2"/>
                </a:solidFill>
              </a:rPr>
              <a:t>What is </a:t>
            </a:r>
            <a:r>
              <a:rPr lang="en-GB" sz="3600" dirty="0" smtClean="0">
                <a:solidFill>
                  <a:schemeClr val="tx2"/>
                </a:solidFill>
              </a:rPr>
              <a:t>a ‘Research proposal’??</a:t>
            </a:r>
            <a:endParaRPr lang="en-US" sz="3600" dirty="0">
              <a:solidFill>
                <a:schemeClr val="tx2"/>
              </a:solidFill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4547474"/>
              </p:ext>
            </p:extLst>
          </p:nvPr>
        </p:nvGraphicFramePr>
        <p:xfrm>
          <a:off x="457200" y="1390650"/>
          <a:ext cx="8229600" cy="39179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333479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The Proposal: a planning process</a:t>
            </a:r>
            <a:endParaRPr lang="en-US" sz="360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Looking at the whole research cycle</a:t>
            </a:r>
          </a:p>
          <a:p>
            <a:r>
              <a:rPr lang="en-GB"/>
              <a:t>Looking ahead to what you will do, what/who you will need, timescales</a:t>
            </a:r>
          </a:p>
          <a:p>
            <a:r>
              <a:rPr lang="en-GB"/>
              <a:t>Checking that your ideas are practical, and academically and ethically sound</a:t>
            </a:r>
          </a:p>
        </p:txBody>
      </p:sp>
    </p:spTree>
    <p:extLst>
      <p:ext uri="{BB962C8B-B14F-4D97-AF65-F5344CB8AC3E}">
        <p14:creationId xmlns:p14="http://schemas.microsoft.com/office/powerpoint/2010/main" val="20839625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43979"/>
            <a:ext cx="7128792" cy="5508697"/>
          </a:xfrm>
        </p:spPr>
      </p:pic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332656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en-GB">
                <a:solidFill>
                  <a:schemeClr val="tx2"/>
                </a:solidFill>
              </a:rPr>
              <a:t>Typical structure of a thesis</a:t>
            </a:r>
            <a:br>
              <a:rPr lang="en-GB">
                <a:solidFill>
                  <a:schemeClr val="tx2"/>
                </a:solidFill>
              </a:rPr>
            </a:br>
            <a:endParaRPr lang="en-US" sz="270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160748"/>
            <a:ext cx="8229600" cy="4176464"/>
          </a:xfrm>
        </p:spPr>
        <p:txBody>
          <a:bodyPr>
            <a:normAutofit fontScale="92500" lnSpcReduction="20000"/>
          </a:bodyPr>
          <a:lstStyle/>
          <a:p>
            <a:r>
              <a:rPr lang="en-GB"/>
              <a:t>Abstract</a:t>
            </a:r>
          </a:p>
          <a:p>
            <a:r>
              <a:rPr lang="en-GB"/>
              <a:t>Introduction/ Rationale </a:t>
            </a:r>
          </a:p>
          <a:p>
            <a:r>
              <a:rPr lang="en-GB"/>
              <a:t>Literature review </a:t>
            </a:r>
            <a:endParaRPr lang="en-GB">
              <a:solidFill>
                <a:srgbClr val="C00000"/>
              </a:solidFill>
            </a:endParaRPr>
          </a:p>
          <a:p>
            <a:r>
              <a:rPr lang="en-GB"/>
              <a:t>Methodology/Methods</a:t>
            </a:r>
            <a:r>
              <a:rPr lang="en-GB">
                <a:solidFill>
                  <a:srgbClr val="C00000"/>
                </a:solidFill>
                <a:sym typeface="Wingdings"/>
              </a:rPr>
              <a:t> </a:t>
            </a:r>
            <a:endParaRPr lang="en-GB"/>
          </a:p>
          <a:p>
            <a:r>
              <a:rPr lang="en-GB"/>
              <a:t>Results</a:t>
            </a:r>
          </a:p>
          <a:p>
            <a:r>
              <a:rPr lang="en-GB"/>
              <a:t>Discussion</a:t>
            </a:r>
          </a:p>
          <a:p>
            <a:r>
              <a:rPr lang="en-GB"/>
              <a:t>Conclusion/summary</a:t>
            </a:r>
          </a:p>
          <a:p>
            <a:r>
              <a:rPr lang="en-GB"/>
              <a:t>References</a:t>
            </a:r>
            <a:r>
              <a:rPr lang="en-GB">
                <a:solidFill>
                  <a:srgbClr val="C00000"/>
                </a:solidFill>
                <a:sym typeface="Wingdings"/>
              </a:rPr>
              <a:t> </a:t>
            </a:r>
            <a:endParaRPr lang="en-GB"/>
          </a:p>
          <a:p>
            <a:r>
              <a:rPr lang="en-GB"/>
              <a:t>Appendices</a:t>
            </a:r>
            <a:endParaRPr lang="en-US"/>
          </a:p>
        </p:txBody>
      </p:sp>
      <p:sp>
        <p:nvSpPr>
          <p:cNvPr id="4" name="Right Brace 3"/>
          <p:cNvSpPr/>
          <p:nvPr/>
        </p:nvSpPr>
        <p:spPr>
          <a:xfrm>
            <a:off x="4788024" y="1412776"/>
            <a:ext cx="1152128" cy="4032448"/>
          </a:xfrm>
          <a:prstGeom prst="rightBrace">
            <a:avLst/>
          </a:prstGeom>
          <a:ln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/>
          <p:cNvSpPr txBox="1"/>
          <p:nvPr/>
        </p:nvSpPr>
        <p:spPr>
          <a:xfrm>
            <a:off x="5940152" y="2787315"/>
            <a:ext cx="22322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rgbClr val="7030A0"/>
                </a:solidFill>
              </a:rPr>
              <a:t>Follows the sequence of the research process</a:t>
            </a:r>
            <a:endParaRPr lang="en-US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79130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152128"/>
          </a:xfrm>
        </p:spPr>
        <p:txBody>
          <a:bodyPr>
            <a:normAutofit fontScale="90000"/>
          </a:bodyPr>
          <a:lstStyle/>
          <a:p>
            <a:r>
              <a:rPr lang="en-GB">
                <a:solidFill>
                  <a:schemeClr val="tx2"/>
                </a:solidFill>
              </a:rPr>
              <a:t>Typical structure of a </a:t>
            </a:r>
            <a:r>
              <a:rPr lang="en-GB">
                <a:solidFill>
                  <a:srgbClr val="C00000"/>
                </a:solidFill>
              </a:rPr>
              <a:t>Proposal</a:t>
            </a:r>
            <a:br>
              <a:rPr lang="en-GB">
                <a:solidFill>
                  <a:srgbClr val="C00000"/>
                </a:solidFill>
              </a:rPr>
            </a:br>
            <a:r>
              <a:rPr lang="en-GB" sz="2700">
                <a:solidFill>
                  <a:schemeClr val="tx2"/>
                </a:solidFill>
              </a:rPr>
              <a:t>(planning ahead)</a:t>
            </a:r>
            <a:br>
              <a:rPr lang="en-GB" sz="2700">
                <a:solidFill>
                  <a:schemeClr val="tx2"/>
                </a:solidFill>
              </a:rPr>
            </a:br>
            <a:endParaRPr lang="en-US" sz="270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3168352"/>
          </a:xfrm>
        </p:spPr>
        <p:txBody>
          <a:bodyPr>
            <a:normAutofit/>
          </a:bodyPr>
          <a:lstStyle/>
          <a:p>
            <a:r>
              <a:rPr lang="en-GB"/>
              <a:t>Brief Introduction/ Rationale </a:t>
            </a:r>
          </a:p>
          <a:p>
            <a:r>
              <a:rPr lang="en-GB"/>
              <a:t>Indicative literature review </a:t>
            </a:r>
            <a:endParaRPr lang="en-GB">
              <a:solidFill>
                <a:srgbClr val="C00000"/>
              </a:solidFill>
            </a:endParaRPr>
          </a:p>
          <a:p>
            <a:r>
              <a:rPr lang="en-GB"/>
              <a:t>Indicative Methodology/ Methods</a:t>
            </a:r>
            <a:r>
              <a:rPr lang="en-GB">
                <a:solidFill>
                  <a:srgbClr val="C00000"/>
                </a:solidFill>
                <a:sym typeface="Wingdings"/>
              </a:rPr>
              <a:t> </a:t>
            </a:r>
            <a:endParaRPr lang="en-GB"/>
          </a:p>
          <a:p>
            <a:r>
              <a:rPr lang="en-GB"/>
              <a:t>References</a:t>
            </a:r>
            <a:r>
              <a:rPr lang="en-GB">
                <a:solidFill>
                  <a:srgbClr val="C00000"/>
                </a:solidFill>
                <a:sym typeface="Wingdings"/>
              </a:rPr>
              <a:t> </a:t>
            </a:r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2411760" y="4653136"/>
            <a:ext cx="3024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accent1">
                    <a:lumMod val="75000"/>
                  </a:schemeClr>
                </a:solidFill>
              </a:rPr>
              <a:t>(4000 words)</a:t>
            </a:r>
            <a:endParaRPr lang="en-US" sz="240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04278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980728"/>
          </a:xfrm>
        </p:spPr>
        <p:txBody>
          <a:bodyPr>
            <a:normAutofit/>
          </a:bodyPr>
          <a:lstStyle/>
          <a:p>
            <a:r>
              <a:rPr lang="en-GB" sz="3600" b="1">
                <a:solidFill>
                  <a:schemeClr val="tx2"/>
                </a:solidFill>
              </a:rPr>
              <a:t>Main themes in module content</a:t>
            </a:r>
            <a:endParaRPr lang="en-US" sz="3600" b="1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124744"/>
            <a:ext cx="8892480" cy="391703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Rationale for selection of research topic/ question</a:t>
            </a:r>
          </a:p>
          <a:p>
            <a:r>
              <a:rPr lang="en-GB" dirty="0"/>
              <a:t>Indicative literature review</a:t>
            </a:r>
          </a:p>
          <a:p>
            <a:r>
              <a:rPr lang="en-GB" dirty="0"/>
              <a:t>Development of methodology</a:t>
            </a:r>
          </a:p>
          <a:p>
            <a:r>
              <a:rPr lang="en-GB" dirty="0"/>
              <a:t>Use of appropriate resources</a:t>
            </a:r>
          </a:p>
          <a:p>
            <a:r>
              <a:rPr lang="en-GB" dirty="0"/>
              <a:t>Adherence to relevant ethical and legal issues</a:t>
            </a:r>
          </a:p>
          <a:p>
            <a:r>
              <a:rPr lang="en-GB" dirty="0"/>
              <a:t>Working </a:t>
            </a:r>
            <a:r>
              <a:rPr lang="en-GB" dirty="0" smtClean="0"/>
              <a:t>towards </a:t>
            </a:r>
            <a:r>
              <a:rPr lang="en-GB" dirty="0"/>
              <a:t>Level 8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467544" y="4977872"/>
            <a:ext cx="84969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>
                <a:solidFill>
                  <a:srgbClr val="C00000"/>
                </a:solidFill>
              </a:rPr>
              <a:t>See module descriptor (Handbook)</a:t>
            </a:r>
            <a:endParaRPr lang="en-US" sz="2000" b="1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49132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6632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en-GB" sz="3600">
                <a:solidFill>
                  <a:schemeClr val="tx2"/>
                </a:solidFill>
              </a:rPr>
              <a:t>Formulating the Research topic/ problem/ question/ objective</a:t>
            </a:r>
            <a:endParaRPr lang="en-US" sz="360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4464496"/>
          </a:xfrm>
        </p:spPr>
        <p:txBody>
          <a:bodyPr>
            <a:normAutofit lnSpcReduction="10000"/>
          </a:bodyPr>
          <a:lstStyle/>
          <a:p>
            <a:r>
              <a:rPr lang="en-GB"/>
              <a:t>What do you want to know?</a:t>
            </a:r>
          </a:p>
          <a:p>
            <a:r>
              <a:rPr lang="en-GB"/>
              <a:t>What problem(s) do you need to solve?</a:t>
            </a:r>
          </a:p>
          <a:p>
            <a:r>
              <a:rPr lang="en-GB"/>
              <a:t>Which process(</a:t>
            </a:r>
            <a:r>
              <a:rPr lang="en-GB" err="1"/>
              <a:t>es</a:t>
            </a:r>
            <a:r>
              <a:rPr lang="en-GB"/>
              <a:t>) need to be improved?</a:t>
            </a:r>
          </a:p>
          <a:p>
            <a:r>
              <a:rPr lang="en-GB"/>
              <a:t>Are there aspects of your workplace that haven’t been studied?</a:t>
            </a:r>
          </a:p>
          <a:p>
            <a:r>
              <a:rPr lang="en-GB" i="1"/>
              <a:t>And:</a:t>
            </a:r>
          </a:p>
          <a:p>
            <a:r>
              <a:rPr lang="en-GB"/>
              <a:t>How will this research benefit you and your workplace?</a:t>
            </a:r>
          </a:p>
        </p:txBody>
      </p:sp>
    </p:spTree>
    <p:extLst>
      <p:ext uri="{BB962C8B-B14F-4D97-AF65-F5344CB8AC3E}">
        <p14:creationId xmlns:p14="http://schemas.microsoft.com/office/powerpoint/2010/main" val="24543090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815" y="116632"/>
            <a:ext cx="9069185" cy="889208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tx2"/>
                </a:solidFill>
              </a:rPr>
              <a:t>Learning Objectives of </a:t>
            </a:r>
            <a:r>
              <a:rPr lang="en-GB" sz="3600" dirty="0" smtClean="0">
                <a:solidFill>
                  <a:schemeClr val="tx2"/>
                </a:solidFill>
              </a:rPr>
              <a:t>module BMPF7200</a:t>
            </a:r>
            <a:endParaRPr lang="en-US" sz="3600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268760"/>
            <a:ext cx="8424936" cy="4320480"/>
          </a:xfrm>
        </p:spPr>
        <p:txBody>
          <a:bodyPr>
            <a:normAutofit fontScale="92500" lnSpcReduction="20000"/>
          </a:bodyPr>
          <a:lstStyle/>
          <a:p>
            <a:r>
              <a:rPr lang="en-GB" i="1"/>
              <a:t>By the end of this module learners should be able to:  </a:t>
            </a:r>
            <a:endParaRPr lang="en-US" i="1"/>
          </a:p>
          <a:p>
            <a:pPr lvl="0"/>
            <a:r>
              <a:rPr lang="en-GB"/>
              <a:t>produce a </a:t>
            </a:r>
            <a:r>
              <a:rPr lang="en-GB">
                <a:solidFill>
                  <a:srgbClr val="C00000"/>
                </a:solidFill>
              </a:rPr>
              <a:t>research proposal </a:t>
            </a:r>
            <a:r>
              <a:rPr lang="en-GB"/>
              <a:t>for work-based research that is critical, </a:t>
            </a:r>
            <a:r>
              <a:rPr lang="en-GB" err="1"/>
              <a:t>evaluatory</a:t>
            </a:r>
            <a:r>
              <a:rPr lang="en-GB"/>
              <a:t> and enhances working practice; </a:t>
            </a:r>
            <a:endParaRPr lang="en-US"/>
          </a:p>
          <a:p>
            <a:pPr lvl="0"/>
            <a:r>
              <a:rPr lang="en-GB"/>
              <a:t>critically consider and address the ethical issues, submit to the appropriate organisations and gain ethical approval;</a:t>
            </a:r>
            <a:endParaRPr lang="en-US"/>
          </a:p>
          <a:p>
            <a:pPr lvl="0"/>
            <a:r>
              <a:rPr lang="en-GB">
                <a:solidFill>
                  <a:srgbClr val="C00000"/>
                </a:solidFill>
              </a:rPr>
              <a:t>present </a:t>
            </a:r>
            <a:r>
              <a:rPr lang="en-GB"/>
              <a:t>and defend the advanced practitioner research proposal; </a:t>
            </a:r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7580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35922"/>
            <a:ext cx="8229600" cy="886544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tx2"/>
                </a:solidFill>
              </a:rPr>
              <a:t>Assessment: module BMPF7200</a:t>
            </a:r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0350" y="1479384"/>
            <a:ext cx="8229600" cy="3917032"/>
          </a:xfrm>
        </p:spPr>
        <p:txBody>
          <a:bodyPr>
            <a:normAutofit/>
          </a:bodyPr>
          <a:lstStyle/>
          <a:p>
            <a:pPr lvl="0"/>
            <a:r>
              <a:rPr lang="en-GB" dirty="0"/>
              <a:t>A </a:t>
            </a:r>
            <a:r>
              <a:rPr lang="en-GB" dirty="0">
                <a:solidFill>
                  <a:srgbClr val="C00000"/>
                </a:solidFill>
              </a:rPr>
              <a:t>4000 word proposal </a:t>
            </a:r>
            <a:r>
              <a:rPr lang="en-GB" dirty="0"/>
              <a:t>for the intended doctoral research. </a:t>
            </a:r>
            <a:endParaRPr lang="en-GB" dirty="0"/>
          </a:p>
          <a:p>
            <a:pPr lvl="0"/>
            <a:r>
              <a:rPr lang="en-GB" dirty="0"/>
              <a:t>Completion of </a:t>
            </a:r>
            <a:r>
              <a:rPr lang="en-GB" dirty="0">
                <a:solidFill>
                  <a:srgbClr val="C00000"/>
                </a:solidFill>
              </a:rPr>
              <a:t>appropriate documentation </a:t>
            </a:r>
            <a:r>
              <a:rPr lang="en-GB" dirty="0"/>
              <a:t>to gain approval for research.</a:t>
            </a:r>
            <a:endParaRPr lang="en-GB" dirty="0"/>
          </a:p>
          <a:p>
            <a:r>
              <a:rPr lang="en-GB" dirty="0">
                <a:solidFill>
                  <a:srgbClr val="C00000"/>
                </a:solidFill>
              </a:rPr>
              <a:t>20 minute presentation </a:t>
            </a:r>
            <a:r>
              <a:rPr lang="en-GB" dirty="0"/>
              <a:t>followed by a defence of the proposal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67272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1143000"/>
          </a:xfrm>
        </p:spPr>
        <p:txBody>
          <a:bodyPr/>
          <a:lstStyle/>
          <a:p>
            <a:r>
              <a:rPr lang="en-GB">
                <a:solidFill>
                  <a:schemeClr val="tx2"/>
                </a:solidFill>
              </a:rPr>
              <a:t>Useful references</a:t>
            </a:r>
            <a:endParaRPr lang="en-US">
              <a:solidFill>
                <a:schemeClr val="tx2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3888432"/>
          </a:xfrm>
        </p:spPr>
        <p:txBody>
          <a:bodyPr>
            <a:normAutofit/>
          </a:bodyPr>
          <a:lstStyle/>
          <a:p>
            <a:pPr lvl="0"/>
            <a:r>
              <a:rPr lang="en-US">
                <a:latin typeface="Calibri" panose="020F0502020204030204" pitchFamily="34" charset="0"/>
              </a:rPr>
              <a:t>Bell, J (2005) </a:t>
            </a:r>
            <a:r>
              <a:rPr lang="en-US" i="1">
                <a:latin typeface="Calibri" panose="020F0502020204030204" pitchFamily="34" charset="0"/>
              </a:rPr>
              <a:t>Doing your Research project</a:t>
            </a:r>
          </a:p>
          <a:p>
            <a:r>
              <a:rPr lang="en-GB" err="1">
                <a:latin typeface="Calibri" panose="020F0502020204030204" pitchFamily="34" charset="0"/>
              </a:rPr>
              <a:t>Denscombe</a:t>
            </a:r>
            <a:r>
              <a:rPr lang="en-GB">
                <a:latin typeface="Calibri" panose="020F0502020204030204" pitchFamily="34" charset="0"/>
              </a:rPr>
              <a:t>, M. (2005) </a:t>
            </a:r>
            <a:r>
              <a:rPr lang="en-GB" i="1">
                <a:latin typeface="Calibri" panose="020F0502020204030204" pitchFamily="34" charset="0"/>
              </a:rPr>
              <a:t>The Good Research Guide</a:t>
            </a:r>
            <a:r>
              <a:rPr lang="en-GB">
                <a:latin typeface="Calibri" panose="020F0502020204030204" pitchFamily="34" charset="0"/>
              </a:rPr>
              <a:t>. 2</a:t>
            </a:r>
            <a:r>
              <a:rPr lang="en-GB" baseline="30000">
                <a:latin typeface="Calibri" panose="020F0502020204030204" pitchFamily="34" charset="0"/>
              </a:rPr>
              <a:t>nd</a:t>
            </a:r>
            <a:r>
              <a:rPr lang="en-GB">
                <a:latin typeface="Calibri" panose="020F0502020204030204" pitchFamily="34" charset="0"/>
              </a:rPr>
              <a:t> ed. </a:t>
            </a:r>
            <a:r>
              <a:rPr lang="en-US">
                <a:latin typeface="Calibri" panose="020F0502020204030204" pitchFamily="34" charset="0"/>
              </a:rPr>
              <a:t>Oxford: Oxford University Press</a:t>
            </a:r>
          </a:p>
          <a:p>
            <a:pPr lvl="0"/>
            <a:r>
              <a:rPr lang="en-US">
                <a:latin typeface="Calibri" panose="020F0502020204030204" pitchFamily="34" charset="0"/>
              </a:rPr>
              <a:t>Hunt, A. (2005) </a:t>
            </a:r>
            <a:r>
              <a:rPr lang="en-US" i="1">
                <a:latin typeface="Calibri" panose="020F0502020204030204" pitchFamily="34" charset="0"/>
              </a:rPr>
              <a:t>Your research project: how to manage it</a:t>
            </a:r>
            <a:r>
              <a:rPr lang="en-US">
                <a:latin typeface="Calibri" panose="020F0502020204030204" pitchFamily="34" charset="0"/>
              </a:rPr>
              <a:t>. London: Routledge</a:t>
            </a:r>
          </a:p>
          <a:p>
            <a:endParaRPr lang="en-US">
              <a:latin typeface="Calibri" panose="020F0502020204030204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907704" y="4727888"/>
            <a:ext cx="57606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rgbClr val="C00000"/>
                </a:solidFill>
              </a:rPr>
              <a:t>See Moodle site for this module</a:t>
            </a:r>
            <a:endParaRPr lang="en-US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9248996"/>
      </p:ext>
    </p:extLst>
  </p:cSld>
  <p:clrMapOvr>
    <a:masterClrMapping/>
  </p:clrMapOvr>
</p:sld>
</file>

<file path=ppt/theme/theme1.xml><?xml version="1.0" encoding="utf-8"?>
<a:theme xmlns:a="http://schemas.openxmlformats.org/drawingml/2006/main" name="201500625PowerPointPresentation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375</Words>
  <Application>Microsoft Office PowerPoint</Application>
  <PresentationFormat>On-screen Show (4:3)</PresentationFormat>
  <Paragraphs>57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Myriad Pro</vt:lpstr>
      <vt:lpstr>Wingdings</vt:lpstr>
      <vt:lpstr>201500625PowerPointPresentationTemplate</vt:lpstr>
      <vt:lpstr>Introduction to BMPF7200: Proposal module</vt:lpstr>
      <vt:lpstr>What is a ‘Research proposal’??</vt:lpstr>
      <vt:lpstr>The Proposal: a planning process</vt:lpstr>
      <vt:lpstr>PowerPoint Presentation</vt:lpstr>
      <vt:lpstr>Typical structure of a thesis </vt:lpstr>
      <vt:lpstr>Typical structure of a Proposal (planning ahead) </vt:lpstr>
      <vt:lpstr>Main themes in module content</vt:lpstr>
      <vt:lpstr>Formulating the Research topic/ problem/ question/ objective</vt:lpstr>
      <vt:lpstr>Learning Objectives of module BMPF7200</vt:lpstr>
      <vt:lpstr>Assessment: module BMPF7200</vt:lpstr>
      <vt:lpstr>Useful references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DSAW8100</dc:title>
  <dc:creator>Christine Davies</dc:creator>
  <cp:lastModifiedBy>Christine Davies</cp:lastModifiedBy>
  <cp:revision>2</cp:revision>
  <dcterms:modified xsi:type="dcterms:W3CDTF">2018-09-25T10:31:39Z</dcterms:modified>
</cp:coreProperties>
</file>