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8"/>
    <p:sldId id="258" r:id="rId9"/>
    <p:sldId id="259" r:id="rId10"/>
    <p:sldId id="260" r:id="rId11"/>
    <p:sldId id="261" r:id="rId12"/>
    <p:sldId id="262" r:id="rId13"/>
    <p:sldId id="263" r:id="rId14"/>
    <p:sldId id="264" r:id="rId15"/>
    <p:sldId id="265" r:id="rId16"/>
  </p:sldIdLst>
  <p:sldSz cx="12188952"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p="http://schemas.openxmlformats.org/presentationml/2006/main" xmlns:r="http://schemas.openxmlformats.org/officeDocument/2006/relationships">
  <p:cSld>
    <p:bg>
      <p:bgPr>
        <a:solidFill>
          <a:srgbClr val="026073"/>
        </a:solidFill>
        <a:effectLst/>
      </p:bgPr>
    </p:bg>
    <p:spTree>
      <p:nvGrpSpPr>
        <p:cNvPr id="1" name=""/>
        <p:cNvGrpSpPr/>
        <p:nvPr/>
      </p:nvGrpSpPr>
      <p:grpSpPr/>
      <p:sp>
        <p:nvSpPr>
          <p:cNvPr id="2" name="Rectangle 1"/>
          <p:cNvSpPr/>
          <p:nvPr/>
        </p:nvSpPr>
        <p:spPr>
          <a:xfrm>
            <a:off x="0" y="0"/>
            <a:ext cx="12188952" cy="6858000"/>
          </a:xfrm>
          <a:prstGeom prst="rect">
            <a:avLst/>
          </a:prstGeom>
          <a:solidFill>
            <a:srgbClr val="0260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4389120"/>
            <a:ext cx="12188952" cy="2468880"/>
          </a:xfrm>
          <a:prstGeom prst="rect">
            <a:avLst/>
          </a:prstGeom>
          <a:solidFill>
            <a:srgbClr val="028A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548640" y="457200"/>
            <a:ext cx="10972800" cy="548640"/>
          </a:xfrm>
          <a:prstGeom prst="rect">
            <a:avLst/>
          </a:prstGeom>
          <a:noFill/>
        </p:spPr>
        <p:txBody>
          <a:bodyPr wrap="square">
            <a:spAutoFit/>
          </a:bodyPr>
          <a:lstStyle/>
          <a:p>
            <a:pPr algn="l"/>
            <a:r>
              <a:rPr sz="1400" b="0" i="1">
                <a:solidFill>
                  <a:srgbClr val="B0DDDD"/>
                </a:solidFill>
              </a:rPr>
              <a:t>LCHS4010: Component 1 – Presentation</a:t>
            </a:r>
          </a:p>
        </p:txBody>
      </p:sp>
      <p:sp>
        <p:nvSpPr>
          <p:cNvPr id="5" name="TextBox 4"/>
          <p:cNvSpPr txBox="1"/>
          <p:nvPr/>
        </p:nvSpPr>
        <p:spPr>
          <a:xfrm>
            <a:off x="548640" y="1005840"/>
            <a:ext cx="10058400" cy="2743200"/>
          </a:xfrm>
          <a:prstGeom prst="rect">
            <a:avLst/>
          </a:prstGeom>
          <a:noFill/>
        </p:spPr>
        <p:txBody>
          <a:bodyPr wrap="square">
            <a:spAutoFit/>
          </a:bodyPr>
          <a:lstStyle/>
          <a:p>
            <a:pPr algn="l"/>
            <a:r>
              <a:rPr sz="4000" b="1" i="0">
                <a:solidFill>
                  <a:srgbClr val="FFFFFF"/>
                </a:solidFill>
              </a:rPr>
              <a:t>Applying Piaget's Theory of
Cognitive Development
to the Case of Isaac</a:t>
            </a:r>
          </a:p>
        </p:txBody>
      </p:sp>
      <p:sp>
        <p:nvSpPr>
          <p:cNvPr id="6" name="TextBox 5"/>
          <p:cNvSpPr txBox="1"/>
          <p:nvPr/>
        </p:nvSpPr>
        <p:spPr>
          <a:xfrm>
            <a:off x="548640" y="4617720"/>
            <a:ext cx="10972800" cy="457200"/>
          </a:xfrm>
          <a:prstGeom prst="rect">
            <a:avLst/>
          </a:prstGeom>
          <a:noFill/>
        </p:spPr>
        <p:txBody>
          <a:bodyPr wrap="square">
            <a:spAutoFit/>
          </a:bodyPr>
          <a:lstStyle/>
          <a:p>
            <a:pPr algn="l"/>
            <a:r>
              <a:rPr sz="1400" b="0" i="0">
                <a:solidFill>
                  <a:srgbClr val="D0EDED"/>
                </a:solidFill>
              </a:rPr>
              <a:t>Danielle Dolan  |  Early Years Support Worker  |  Children's Centre, London</a:t>
            </a:r>
          </a:p>
        </p:txBody>
      </p:sp>
      <p:sp>
        <p:nvSpPr>
          <p:cNvPr id="7" name="TextBox 6"/>
          <p:cNvSpPr txBox="1"/>
          <p:nvPr/>
        </p:nvSpPr>
        <p:spPr>
          <a:xfrm>
            <a:off x="548640" y="5120640"/>
            <a:ext cx="10972800" cy="365760"/>
          </a:xfrm>
          <a:prstGeom prst="rect">
            <a:avLst/>
          </a:prstGeom>
          <a:noFill/>
        </p:spPr>
        <p:txBody>
          <a:bodyPr wrap="square">
            <a:spAutoFit/>
          </a:bodyPr>
          <a:lstStyle/>
          <a:p>
            <a:pPr algn="l"/>
            <a:r>
              <a:rPr sz="1200" b="0" i="1">
                <a:solidFill>
                  <a:srgbClr val="A0CCCC"/>
                </a:solidFill>
              </a:rPr>
              <a:t>Module Code: LCHS4010  |  Student Presentation</a:t>
            </a:r>
          </a:p>
        </p:txBody>
      </p:sp>
      <p:sp>
        <p:nvSpPr>
          <p:cNvPr id="8" name="Rectangle 7"/>
          <p:cNvSpPr/>
          <p:nvPr/>
        </p:nvSpPr>
        <p:spPr>
          <a:xfrm>
            <a:off x="0" y="0"/>
            <a:ext cx="12188952" cy="109728"/>
          </a:xfrm>
          <a:prstGeom prst="rect">
            <a:avLst/>
          </a:prstGeom>
          <a:solidFill>
            <a:srgbClr val="E88C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bg>
      <p:bgPr>
        <a:solidFill>
          <a:srgbClr val="F5F0E8"/>
        </a:solidFill>
        <a:effectLst/>
      </p:bgPr>
    </p:bg>
    <p:spTree>
      <p:nvGrpSpPr>
        <p:cNvPr id="1" name=""/>
        <p:cNvGrpSpPr/>
        <p:nvPr/>
      </p:nvGrpSpPr>
      <p:grpSpPr/>
      <p:sp>
        <p:nvSpPr>
          <p:cNvPr id="2" name="Rectangle 1"/>
          <p:cNvSpPr/>
          <p:nvPr/>
        </p:nvSpPr>
        <p:spPr>
          <a:xfrm>
            <a:off x="0" y="0"/>
            <a:ext cx="12188952" cy="109728"/>
          </a:xfrm>
          <a:prstGeom prst="rect">
            <a:avLst/>
          </a:prstGeom>
          <a:solidFill>
            <a:srgbClr val="E88C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109728"/>
            <a:ext cx="3840480" cy="6858000"/>
          </a:xfrm>
          <a:prstGeom prst="rect">
            <a:avLst/>
          </a:prstGeom>
          <a:solidFill>
            <a:srgbClr val="0260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228600" y="457200"/>
            <a:ext cx="3383280" cy="731520"/>
          </a:xfrm>
          <a:prstGeom prst="rect">
            <a:avLst/>
          </a:prstGeom>
          <a:noFill/>
        </p:spPr>
        <p:txBody>
          <a:bodyPr wrap="square">
            <a:spAutoFit/>
          </a:bodyPr>
          <a:lstStyle/>
          <a:p>
            <a:pPr algn="l"/>
            <a:r>
              <a:rPr sz="2800" b="1" i="0">
                <a:solidFill>
                  <a:srgbClr val="FFFFFF"/>
                </a:solidFill>
              </a:rPr>
              <a:t>Introduction</a:t>
            </a:r>
          </a:p>
        </p:txBody>
      </p:sp>
      <p:sp>
        <p:nvSpPr>
          <p:cNvPr id="5" name="TextBox 4"/>
          <p:cNvSpPr txBox="1"/>
          <p:nvPr/>
        </p:nvSpPr>
        <p:spPr>
          <a:xfrm>
            <a:off x="228600" y="1280160"/>
            <a:ext cx="3383280" cy="457200"/>
          </a:xfrm>
          <a:prstGeom prst="rect">
            <a:avLst/>
          </a:prstGeom>
          <a:noFill/>
        </p:spPr>
        <p:txBody>
          <a:bodyPr wrap="square">
            <a:spAutoFit/>
          </a:bodyPr>
          <a:lstStyle/>
          <a:p>
            <a:pPr algn="l"/>
            <a:r>
              <a:rPr sz="1300" b="0" i="1">
                <a:solidFill>
                  <a:srgbClr val="D0EDED"/>
                </a:solidFill>
              </a:rPr>
              <a:t>About This Presentation</a:t>
            </a:r>
          </a:p>
        </p:txBody>
      </p:sp>
      <p:sp>
        <p:nvSpPr>
          <p:cNvPr id="6" name="TextBox 5"/>
          <p:cNvSpPr txBox="1"/>
          <p:nvPr/>
        </p:nvSpPr>
        <p:spPr>
          <a:xfrm>
            <a:off x="274320" y="1828800"/>
            <a:ext cx="3291840" cy="1371600"/>
          </a:xfrm>
          <a:prstGeom prst="rect">
            <a:avLst/>
          </a:prstGeom>
          <a:noFill/>
        </p:spPr>
        <p:txBody>
          <a:bodyPr wrap="square">
            <a:spAutoFit/>
          </a:bodyPr>
          <a:lstStyle/>
          <a:p>
            <a:pPr>
              <a:spcBef>
                <a:spcPts val="400"/>
              </a:spcBef>
            </a:pPr>
            <a:r>
              <a:rPr sz="1200" b="0">
                <a:solidFill>
                  <a:srgbClr val="FFFFFF"/>
                </a:solidFill>
              </a:rPr>
              <a:t>• Trainee Early Years Support Worker</a:t>
            </a:r>
          </a:p>
          <a:p>
            <a:pPr>
              <a:spcBef>
                <a:spcPts val="400"/>
              </a:spcBef>
            </a:pPr>
            <a:r>
              <a:rPr sz="1200" b="0">
                <a:solidFill>
                  <a:srgbClr val="FFFFFF"/>
                </a:solidFill>
              </a:rPr>
              <a:t>• Children's Centre, London</a:t>
            </a:r>
          </a:p>
          <a:p>
            <a:pPr>
              <a:spcBef>
                <a:spcPts val="400"/>
              </a:spcBef>
            </a:pPr>
            <a:r>
              <a:rPr sz="1200" b="0">
                <a:solidFill>
                  <a:srgbClr val="FFFFFF"/>
                </a:solidFill>
              </a:rPr>
              <a:t>• Contributing to a multi-agency early help plan</a:t>
            </a:r>
          </a:p>
        </p:txBody>
      </p:sp>
      <p:sp>
        <p:nvSpPr>
          <p:cNvPr id="7" name="TextBox 6"/>
          <p:cNvSpPr txBox="1"/>
          <p:nvPr/>
        </p:nvSpPr>
        <p:spPr>
          <a:xfrm>
            <a:off x="228600" y="3291840"/>
            <a:ext cx="3383280" cy="365760"/>
          </a:xfrm>
          <a:prstGeom prst="rect">
            <a:avLst/>
          </a:prstGeom>
          <a:noFill/>
        </p:spPr>
        <p:txBody>
          <a:bodyPr wrap="square">
            <a:spAutoFit/>
          </a:bodyPr>
          <a:lstStyle/>
          <a:p>
            <a:pPr algn="l"/>
            <a:r>
              <a:rPr sz="1300" b="0" i="1">
                <a:solidFill>
                  <a:srgbClr val="D0EDED"/>
                </a:solidFill>
              </a:rPr>
              <a:t>Theory Focus</a:t>
            </a:r>
          </a:p>
        </p:txBody>
      </p:sp>
      <p:sp>
        <p:nvSpPr>
          <p:cNvPr id="8" name="TextBox 7"/>
          <p:cNvSpPr txBox="1"/>
          <p:nvPr/>
        </p:nvSpPr>
        <p:spPr>
          <a:xfrm>
            <a:off x="274320" y="3657600"/>
            <a:ext cx="3291840" cy="914400"/>
          </a:xfrm>
          <a:prstGeom prst="rect">
            <a:avLst/>
          </a:prstGeom>
          <a:noFill/>
        </p:spPr>
        <p:txBody>
          <a:bodyPr wrap="square">
            <a:spAutoFit/>
          </a:bodyPr>
          <a:lstStyle/>
          <a:p>
            <a:pPr algn="l"/>
            <a:r>
              <a:rPr sz="1600" b="1" i="0">
                <a:solidFill>
                  <a:srgbClr val="E88C00"/>
                </a:solidFill>
              </a:rPr>
              <a:t>Piaget's Theory of
Cognitive Development</a:t>
            </a:r>
          </a:p>
        </p:txBody>
      </p:sp>
      <p:sp>
        <p:nvSpPr>
          <p:cNvPr id="9" name="TextBox 8"/>
          <p:cNvSpPr txBox="1"/>
          <p:nvPr/>
        </p:nvSpPr>
        <p:spPr>
          <a:xfrm>
            <a:off x="4114800" y="457200"/>
            <a:ext cx="7772400" cy="640080"/>
          </a:xfrm>
          <a:prstGeom prst="rect">
            <a:avLst/>
          </a:prstGeom>
          <a:noFill/>
        </p:spPr>
        <p:txBody>
          <a:bodyPr wrap="square">
            <a:spAutoFit/>
          </a:bodyPr>
          <a:lstStyle/>
          <a:p>
            <a:pPr algn="l"/>
            <a:r>
              <a:rPr sz="2400" b="1" i="0">
                <a:solidFill>
                  <a:srgbClr val="026073"/>
                </a:solidFill>
              </a:rPr>
              <a:t>Case Study: Isaac</a:t>
            </a:r>
          </a:p>
        </p:txBody>
      </p:sp>
      <p:sp>
        <p:nvSpPr>
          <p:cNvPr id="10" name="Rectangle 9"/>
          <p:cNvSpPr/>
          <p:nvPr/>
        </p:nvSpPr>
        <p:spPr>
          <a:xfrm>
            <a:off x="4114800" y="1280160"/>
            <a:ext cx="768096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4251960" y="1325880"/>
            <a:ext cx="2286000" cy="274320"/>
          </a:xfrm>
          <a:prstGeom prst="rect">
            <a:avLst/>
          </a:prstGeom>
          <a:noFill/>
        </p:spPr>
        <p:txBody>
          <a:bodyPr wrap="square">
            <a:spAutoFit/>
          </a:bodyPr>
          <a:lstStyle/>
          <a:p>
            <a:pPr algn="l"/>
            <a:r>
              <a:rPr sz="900" b="1" i="0">
                <a:solidFill>
                  <a:srgbClr val="028A8C"/>
                </a:solidFill>
              </a:rPr>
              <a:t>AGE</a:t>
            </a:r>
          </a:p>
        </p:txBody>
      </p:sp>
      <p:sp>
        <p:nvSpPr>
          <p:cNvPr id="12" name="TextBox 11"/>
          <p:cNvSpPr txBox="1"/>
          <p:nvPr/>
        </p:nvSpPr>
        <p:spPr>
          <a:xfrm>
            <a:off x="4251960" y="1572768"/>
            <a:ext cx="7315200" cy="365760"/>
          </a:xfrm>
          <a:prstGeom prst="rect">
            <a:avLst/>
          </a:prstGeom>
          <a:noFill/>
        </p:spPr>
        <p:txBody>
          <a:bodyPr wrap="square">
            <a:spAutoFit/>
          </a:bodyPr>
          <a:lstStyle/>
          <a:p>
            <a:pPr algn="l"/>
            <a:r>
              <a:rPr sz="1300" b="0" i="0">
                <a:solidFill>
                  <a:srgbClr val="1A1A2E"/>
                </a:solidFill>
              </a:rPr>
              <a:t>4 years old</a:t>
            </a:r>
          </a:p>
        </p:txBody>
      </p:sp>
      <p:sp>
        <p:nvSpPr>
          <p:cNvPr id="13" name="Rectangle 12"/>
          <p:cNvSpPr/>
          <p:nvPr/>
        </p:nvSpPr>
        <p:spPr>
          <a:xfrm>
            <a:off x="4114800" y="2057400"/>
            <a:ext cx="768096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4251960" y="2103120"/>
            <a:ext cx="2286000" cy="274320"/>
          </a:xfrm>
          <a:prstGeom prst="rect">
            <a:avLst/>
          </a:prstGeom>
          <a:noFill/>
        </p:spPr>
        <p:txBody>
          <a:bodyPr wrap="square">
            <a:spAutoFit/>
          </a:bodyPr>
          <a:lstStyle/>
          <a:p>
            <a:pPr algn="l"/>
            <a:r>
              <a:rPr sz="900" b="1" i="0">
                <a:solidFill>
                  <a:srgbClr val="028A8C"/>
                </a:solidFill>
              </a:rPr>
              <a:t>LIVING WITH</a:t>
            </a:r>
          </a:p>
        </p:txBody>
      </p:sp>
      <p:sp>
        <p:nvSpPr>
          <p:cNvPr id="15" name="TextBox 14"/>
          <p:cNvSpPr txBox="1"/>
          <p:nvPr/>
        </p:nvSpPr>
        <p:spPr>
          <a:xfrm>
            <a:off x="4251960" y="2350008"/>
            <a:ext cx="7315200" cy="365760"/>
          </a:xfrm>
          <a:prstGeom prst="rect">
            <a:avLst/>
          </a:prstGeom>
          <a:noFill/>
        </p:spPr>
        <p:txBody>
          <a:bodyPr wrap="square">
            <a:spAutoFit/>
          </a:bodyPr>
          <a:lstStyle/>
          <a:p>
            <a:pPr algn="l"/>
            <a:r>
              <a:rPr sz="1300" b="0" i="0">
                <a:solidFill>
                  <a:srgbClr val="1A1A2E"/>
                </a:solidFill>
              </a:rPr>
              <a:t>Single mother experiencing post-natal depression</a:t>
            </a:r>
          </a:p>
        </p:txBody>
      </p:sp>
      <p:sp>
        <p:nvSpPr>
          <p:cNvPr id="16" name="Rectangle 15"/>
          <p:cNvSpPr/>
          <p:nvPr/>
        </p:nvSpPr>
        <p:spPr>
          <a:xfrm>
            <a:off x="4114800" y="2834640"/>
            <a:ext cx="768096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7" name="TextBox 16"/>
          <p:cNvSpPr txBox="1"/>
          <p:nvPr/>
        </p:nvSpPr>
        <p:spPr>
          <a:xfrm>
            <a:off x="4251960" y="2880360"/>
            <a:ext cx="2286000" cy="274320"/>
          </a:xfrm>
          <a:prstGeom prst="rect">
            <a:avLst/>
          </a:prstGeom>
          <a:noFill/>
        </p:spPr>
        <p:txBody>
          <a:bodyPr wrap="square">
            <a:spAutoFit/>
          </a:bodyPr>
          <a:lstStyle/>
          <a:p>
            <a:pPr algn="l"/>
            <a:r>
              <a:rPr sz="900" b="1" i="0">
                <a:solidFill>
                  <a:srgbClr val="028A8C"/>
                </a:solidFill>
              </a:rPr>
              <a:t>BACKGROUND</a:t>
            </a:r>
          </a:p>
        </p:txBody>
      </p:sp>
      <p:sp>
        <p:nvSpPr>
          <p:cNvPr id="18" name="TextBox 17"/>
          <p:cNvSpPr txBox="1"/>
          <p:nvPr/>
        </p:nvSpPr>
        <p:spPr>
          <a:xfrm>
            <a:off x="4251960" y="3127248"/>
            <a:ext cx="7315200" cy="365760"/>
          </a:xfrm>
          <a:prstGeom prst="rect">
            <a:avLst/>
          </a:prstGeom>
          <a:noFill/>
        </p:spPr>
        <p:txBody>
          <a:bodyPr wrap="square">
            <a:spAutoFit/>
          </a:bodyPr>
          <a:lstStyle/>
          <a:p>
            <a:pPr algn="l"/>
            <a:r>
              <a:rPr sz="1300" b="0" i="0">
                <a:solidFill>
                  <a:srgbClr val="1A1A2E"/>
                </a:solidFill>
              </a:rPr>
              <a:t>Recently relocated to London from another part of the UK</a:t>
            </a:r>
          </a:p>
        </p:txBody>
      </p:sp>
      <p:sp>
        <p:nvSpPr>
          <p:cNvPr id="19" name="Rectangle 18"/>
          <p:cNvSpPr/>
          <p:nvPr/>
        </p:nvSpPr>
        <p:spPr>
          <a:xfrm>
            <a:off x="4114800" y="3611880"/>
            <a:ext cx="768096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0" name="TextBox 19"/>
          <p:cNvSpPr txBox="1"/>
          <p:nvPr/>
        </p:nvSpPr>
        <p:spPr>
          <a:xfrm>
            <a:off x="4251960" y="3657600"/>
            <a:ext cx="2286000" cy="274320"/>
          </a:xfrm>
          <a:prstGeom prst="rect">
            <a:avLst/>
          </a:prstGeom>
          <a:noFill/>
        </p:spPr>
        <p:txBody>
          <a:bodyPr wrap="square">
            <a:spAutoFit/>
          </a:bodyPr>
          <a:lstStyle/>
          <a:p>
            <a:pPr algn="l"/>
            <a:r>
              <a:rPr sz="900" b="1" i="0">
                <a:solidFill>
                  <a:srgbClr val="028A8C"/>
                </a:solidFill>
              </a:rPr>
              <a:t>CHILDCARE HISTORY</a:t>
            </a:r>
          </a:p>
        </p:txBody>
      </p:sp>
      <p:sp>
        <p:nvSpPr>
          <p:cNvPr id="21" name="TextBox 20"/>
          <p:cNvSpPr txBox="1"/>
          <p:nvPr/>
        </p:nvSpPr>
        <p:spPr>
          <a:xfrm>
            <a:off x="4251960" y="3904488"/>
            <a:ext cx="7315200" cy="365760"/>
          </a:xfrm>
          <a:prstGeom prst="rect">
            <a:avLst/>
          </a:prstGeom>
          <a:noFill/>
        </p:spPr>
        <p:txBody>
          <a:bodyPr wrap="square">
            <a:spAutoFit/>
          </a:bodyPr>
          <a:lstStyle/>
          <a:p>
            <a:pPr algn="l"/>
            <a:r>
              <a:rPr sz="1300" b="0" i="0">
                <a:solidFill>
                  <a:srgbClr val="1A1A2E"/>
                </a:solidFill>
              </a:rPr>
              <a:t>Disrupted arrangements over the past two years</a:t>
            </a:r>
          </a:p>
        </p:txBody>
      </p:sp>
      <p:sp>
        <p:nvSpPr>
          <p:cNvPr id="22" name="TextBox 21"/>
          <p:cNvSpPr txBox="1"/>
          <p:nvPr/>
        </p:nvSpPr>
        <p:spPr>
          <a:xfrm>
            <a:off x="4114800" y="4389120"/>
            <a:ext cx="7680960" cy="365760"/>
          </a:xfrm>
          <a:prstGeom prst="rect">
            <a:avLst/>
          </a:prstGeom>
          <a:noFill/>
        </p:spPr>
        <p:txBody>
          <a:bodyPr wrap="square">
            <a:spAutoFit/>
          </a:bodyPr>
          <a:lstStyle/>
          <a:p>
            <a:pPr algn="l"/>
            <a:r>
              <a:rPr sz="1300" b="1" i="0">
                <a:solidFill>
                  <a:srgbClr val="026073"/>
                </a:solidFill>
              </a:rPr>
              <a:t>Staff Observations</a:t>
            </a:r>
          </a:p>
        </p:txBody>
      </p:sp>
      <p:sp>
        <p:nvSpPr>
          <p:cNvPr id="23" name="TextBox 22"/>
          <p:cNvSpPr txBox="1"/>
          <p:nvPr/>
        </p:nvSpPr>
        <p:spPr>
          <a:xfrm>
            <a:off x="4114800" y="4754880"/>
            <a:ext cx="7680960" cy="1737360"/>
          </a:xfrm>
          <a:prstGeom prst="rect">
            <a:avLst/>
          </a:prstGeom>
          <a:noFill/>
        </p:spPr>
        <p:txBody>
          <a:bodyPr wrap="square">
            <a:spAutoFit/>
          </a:bodyPr>
          <a:lstStyle/>
          <a:p>
            <a:pPr>
              <a:spcBef>
                <a:spcPts val="400"/>
              </a:spcBef>
            </a:pPr>
            <a:r>
              <a:rPr sz="1200" b="0">
                <a:solidFill>
                  <a:srgbClr val="4A5A6A"/>
                </a:solidFill>
              </a:rPr>
              <a:t>• Quiet and withdrawn during free play</a:t>
            </a:r>
          </a:p>
          <a:p>
            <a:pPr>
              <a:spcBef>
                <a:spcPts val="400"/>
              </a:spcBef>
            </a:pPr>
            <a:r>
              <a:rPr sz="1200" b="0">
                <a:solidFill>
                  <a:srgbClr val="4A5A6A"/>
                </a:solidFill>
              </a:rPr>
              <a:t>• Distressed when separated from mother</a:t>
            </a:r>
          </a:p>
          <a:p>
            <a:pPr>
              <a:spcBef>
                <a:spcPts val="400"/>
              </a:spcBef>
            </a:pPr>
            <a:r>
              <a:rPr sz="1200" b="0">
                <a:solidFill>
                  <a:srgbClr val="4A5A6A"/>
                </a:solidFill>
              </a:rPr>
              <a:t>• Delays in language development</a:t>
            </a:r>
          </a:p>
          <a:p>
            <a:pPr>
              <a:spcBef>
                <a:spcPts val="400"/>
              </a:spcBef>
            </a:pPr>
            <a:r>
              <a:rPr sz="1200" b="0">
                <a:solidFill>
                  <a:srgbClr val="4A5A6A"/>
                </a:solidFill>
              </a:rPr>
              <a:t>• Struggles to join group activities</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bg>
      <p:bgPr>
        <a:solidFill>
          <a:srgbClr val="F5F0E8"/>
        </a:solidFill>
        <a:effectLst/>
      </p:bgPr>
    </p:bg>
    <p:spTree>
      <p:nvGrpSpPr>
        <p:cNvPr id="1" name=""/>
        <p:cNvGrpSpPr/>
        <p:nvPr/>
      </p:nvGrpSpPr>
      <p:grpSpPr/>
      <p:sp>
        <p:nvSpPr>
          <p:cNvPr id="2" name="Rectangle 1"/>
          <p:cNvSpPr/>
          <p:nvPr/>
        </p:nvSpPr>
        <p:spPr>
          <a:xfrm>
            <a:off x="0" y="0"/>
            <a:ext cx="12188952" cy="109728"/>
          </a:xfrm>
          <a:prstGeom prst="rect">
            <a:avLst/>
          </a:prstGeom>
          <a:solidFill>
            <a:srgbClr val="E88C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57200" y="228600"/>
            <a:ext cx="11247120" cy="640080"/>
          </a:xfrm>
          <a:prstGeom prst="rect">
            <a:avLst/>
          </a:prstGeom>
          <a:noFill/>
        </p:spPr>
        <p:txBody>
          <a:bodyPr wrap="square">
            <a:spAutoFit/>
          </a:bodyPr>
          <a:lstStyle/>
          <a:p>
            <a:pPr algn="l"/>
            <a:r>
              <a:rPr sz="2400" b="1" i="0">
                <a:solidFill>
                  <a:srgbClr val="026073"/>
                </a:solidFill>
              </a:rPr>
              <a:t>Overview of Piaget's Theory of Cognitive Development</a:t>
            </a:r>
          </a:p>
        </p:txBody>
      </p:sp>
      <p:sp>
        <p:nvSpPr>
          <p:cNvPr id="4" name="Rectangle 3"/>
          <p:cNvSpPr/>
          <p:nvPr/>
        </p:nvSpPr>
        <p:spPr>
          <a:xfrm>
            <a:off x="274320" y="1051560"/>
            <a:ext cx="2743200" cy="30175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411479" y="1143000"/>
            <a:ext cx="2468880" cy="502920"/>
          </a:xfrm>
          <a:prstGeom prst="rect">
            <a:avLst/>
          </a:prstGeom>
          <a:noFill/>
        </p:spPr>
        <p:txBody>
          <a:bodyPr wrap="square">
            <a:spAutoFit/>
          </a:bodyPr>
          <a:lstStyle/>
          <a:p>
            <a:pPr algn="l"/>
            <a:r>
              <a:rPr sz="1500" b="1" i="0">
                <a:solidFill>
                  <a:srgbClr val="026073"/>
                </a:solidFill>
              </a:rPr>
              <a:t>Sensorimotor</a:t>
            </a:r>
          </a:p>
        </p:txBody>
      </p:sp>
      <p:sp>
        <p:nvSpPr>
          <p:cNvPr id="6" name="TextBox 5"/>
          <p:cNvSpPr txBox="1"/>
          <p:nvPr/>
        </p:nvSpPr>
        <p:spPr>
          <a:xfrm>
            <a:off x="411479" y="1627632"/>
            <a:ext cx="2468880" cy="502920"/>
          </a:xfrm>
          <a:prstGeom prst="rect">
            <a:avLst/>
          </a:prstGeom>
          <a:noFill/>
        </p:spPr>
        <p:txBody>
          <a:bodyPr wrap="square">
            <a:spAutoFit/>
          </a:bodyPr>
          <a:lstStyle/>
          <a:p>
            <a:pPr algn="l"/>
            <a:r>
              <a:rPr sz="1200" b="0" i="1">
                <a:solidFill>
                  <a:srgbClr val="028A8C"/>
                </a:solidFill>
              </a:rPr>
              <a:t>0–2 years</a:t>
            </a:r>
          </a:p>
        </p:txBody>
      </p:sp>
      <p:sp>
        <p:nvSpPr>
          <p:cNvPr id="7" name="TextBox 6"/>
          <p:cNvSpPr txBox="1"/>
          <p:nvPr/>
        </p:nvSpPr>
        <p:spPr>
          <a:xfrm>
            <a:off x="411479" y="2148840"/>
            <a:ext cx="2468880" cy="1737360"/>
          </a:xfrm>
          <a:prstGeom prst="rect">
            <a:avLst/>
          </a:prstGeom>
          <a:noFill/>
        </p:spPr>
        <p:txBody>
          <a:bodyPr wrap="square">
            <a:spAutoFit/>
          </a:bodyPr>
          <a:lstStyle/>
          <a:p>
            <a:pPr algn="l"/>
            <a:r>
              <a:rPr sz="1100" b="0" i="0">
                <a:solidFill>
                  <a:srgbClr val="4A5A6A"/>
                </a:solidFill>
              </a:rPr>
              <a:t>Learning through senses &amp; movement. Object permanence develops.</a:t>
            </a:r>
          </a:p>
        </p:txBody>
      </p:sp>
      <p:sp>
        <p:nvSpPr>
          <p:cNvPr id="8" name="Rectangle 7"/>
          <p:cNvSpPr/>
          <p:nvPr/>
        </p:nvSpPr>
        <p:spPr>
          <a:xfrm>
            <a:off x="3246120" y="1051560"/>
            <a:ext cx="2743200" cy="3017520"/>
          </a:xfrm>
          <a:prstGeom prst="rect">
            <a:avLst/>
          </a:prstGeom>
          <a:solidFill>
            <a:srgbClr val="028A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TextBox 8"/>
          <p:cNvSpPr txBox="1"/>
          <p:nvPr/>
        </p:nvSpPr>
        <p:spPr>
          <a:xfrm>
            <a:off x="3383279" y="1143000"/>
            <a:ext cx="2468880" cy="502920"/>
          </a:xfrm>
          <a:prstGeom prst="rect">
            <a:avLst/>
          </a:prstGeom>
          <a:noFill/>
        </p:spPr>
        <p:txBody>
          <a:bodyPr wrap="square">
            <a:spAutoFit/>
          </a:bodyPr>
          <a:lstStyle/>
          <a:p>
            <a:pPr algn="l"/>
            <a:r>
              <a:rPr sz="1500" b="1" i="0">
                <a:solidFill>
                  <a:srgbClr val="FFFFFF"/>
                </a:solidFill>
              </a:rPr>
              <a:t>Pre-operational</a:t>
            </a:r>
          </a:p>
        </p:txBody>
      </p:sp>
      <p:sp>
        <p:nvSpPr>
          <p:cNvPr id="10" name="TextBox 9"/>
          <p:cNvSpPr txBox="1"/>
          <p:nvPr/>
        </p:nvSpPr>
        <p:spPr>
          <a:xfrm>
            <a:off x="3383279" y="1627632"/>
            <a:ext cx="2468880" cy="502920"/>
          </a:xfrm>
          <a:prstGeom prst="rect">
            <a:avLst/>
          </a:prstGeom>
          <a:noFill/>
        </p:spPr>
        <p:txBody>
          <a:bodyPr wrap="square">
            <a:spAutoFit/>
          </a:bodyPr>
          <a:lstStyle/>
          <a:p>
            <a:pPr algn="l"/>
            <a:r>
              <a:rPr sz="1200" b="0" i="1">
                <a:solidFill>
                  <a:srgbClr val="E88C00"/>
                </a:solidFill>
              </a:rPr>
              <a:t>2–7 years
★ Isaac's stage</a:t>
            </a:r>
          </a:p>
        </p:txBody>
      </p:sp>
      <p:sp>
        <p:nvSpPr>
          <p:cNvPr id="11" name="TextBox 10"/>
          <p:cNvSpPr txBox="1"/>
          <p:nvPr/>
        </p:nvSpPr>
        <p:spPr>
          <a:xfrm>
            <a:off x="3383279" y="2148840"/>
            <a:ext cx="2468880" cy="1737360"/>
          </a:xfrm>
          <a:prstGeom prst="rect">
            <a:avLst/>
          </a:prstGeom>
          <a:noFill/>
        </p:spPr>
        <p:txBody>
          <a:bodyPr wrap="square">
            <a:spAutoFit/>
          </a:bodyPr>
          <a:lstStyle/>
          <a:p>
            <a:pPr algn="l"/>
            <a:r>
              <a:rPr sz="1100" b="0" i="0">
                <a:solidFill>
                  <a:srgbClr val="FFFFFF"/>
                </a:solidFill>
              </a:rPr>
              <a:t>Symbolic thinking, language, egocentrism. Lacks logical reasoning.</a:t>
            </a:r>
          </a:p>
        </p:txBody>
      </p:sp>
      <p:sp>
        <p:nvSpPr>
          <p:cNvPr id="12" name="Rectangle 11"/>
          <p:cNvSpPr/>
          <p:nvPr/>
        </p:nvSpPr>
        <p:spPr>
          <a:xfrm>
            <a:off x="6217920" y="1051560"/>
            <a:ext cx="2743200" cy="30175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TextBox 12"/>
          <p:cNvSpPr txBox="1"/>
          <p:nvPr/>
        </p:nvSpPr>
        <p:spPr>
          <a:xfrm>
            <a:off x="6355080" y="1143000"/>
            <a:ext cx="2468880" cy="502920"/>
          </a:xfrm>
          <a:prstGeom prst="rect">
            <a:avLst/>
          </a:prstGeom>
          <a:noFill/>
        </p:spPr>
        <p:txBody>
          <a:bodyPr wrap="square">
            <a:spAutoFit/>
          </a:bodyPr>
          <a:lstStyle/>
          <a:p>
            <a:pPr algn="l"/>
            <a:r>
              <a:rPr sz="1500" b="1" i="0">
                <a:solidFill>
                  <a:srgbClr val="026073"/>
                </a:solidFill>
              </a:rPr>
              <a:t>Concrete Operational</a:t>
            </a:r>
          </a:p>
        </p:txBody>
      </p:sp>
      <p:sp>
        <p:nvSpPr>
          <p:cNvPr id="14" name="TextBox 13"/>
          <p:cNvSpPr txBox="1"/>
          <p:nvPr/>
        </p:nvSpPr>
        <p:spPr>
          <a:xfrm>
            <a:off x="6355080" y="1627632"/>
            <a:ext cx="2468880" cy="502920"/>
          </a:xfrm>
          <a:prstGeom prst="rect">
            <a:avLst/>
          </a:prstGeom>
          <a:noFill/>
        </p:spPr>
        <p:txBody>
          <a:bodyPr wrap="square">
            <a:spAutoFit/>
          </a:bodyPr>
          <a:lstStyle/>
          <a:p>
            <a:pPr algn="l"/>
            <a:r>
              <a:rPr sz="1200" b="0" i="1">
                <a:solidFill>
                  <a:srgbClr val="028A8C"/>
                </a:solidFill>
              </a:rPr>
              <a:t>7–11 years</a:t>
            </a:r>
          </a:p>
        </p:txBody>
      </p:sp>
      <p:sp>
        <p:nvSpPr>
          <p:cNvPr id="15" name="TextBox 14"/>
          <p:cNvSpPr txBox="1"/>
          <p:nvPr/>
        </p:nvSpPr>
        <p:spPr>
          <a:xfrm>
            <a:off x="6355080" y="2148840"/>
            <a:ext cx="2468880" cy="1737360"/>
          </a:xfrm>
          <a:prstGeom prst="rect">
            <a:avLst/>
          </a:prstGeom>
          <a:noFill/>
        </p:spPr>
        <p:txBody>
          <a:bodyPr wrap="square">
            <a:spAutoFit/>
          </a:bodyPr>
          <a:lstStyle/>
          <a:p>
            <a:pPr algn="l"/>
            <a:r>
              <a:rPr sz="1100" b="0" i="0">
                <a:solidFill>
                  <a:srgbClr val="4A5A6A"/>
                </a:solidFill>
              </a:rPr>
              <a:t>Logical thinking about concrete objects. Conservation develops.</a:t>
            </a:r>
          </a:p>
        </p:txBody>
      </p:sp>
      <p:sp>
        <p:nvSpPr>
          <p:cNvPr id="16" name="Rectangle 15"/>
          <p:cNvSpPr/>
          <p:nvPr/>
        </p:nvSpPr>
        <p:spPr>
          <a:xfrm>
            <a:off x="9189720" y="1051560"/>
            <a:ext cx="2743200" cy="30175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7" name="TextBox 16"/>
          <p:cNvSpPr txBox="1"/>
          <p:nvPr/>
        </p:nvSpPr>
        <p:spPr>
          <a:xfrm>
            <a:off x="9326880" y="1143000"/>
            <a:ext cx="2468880" cy="502920"/>
          </a:xfrm>
          <a:prstGeom prst="rect">
            <a:avLst/>
          </a:prstGeom>
          <a:noFill/>
        </p:spPr>
        <p:txBody>
          <a:bodyPr wrap="square">
            <a:spAutoFit/>
          </a:bodyPr>
          <a:lstStyle/>
          <a:p>
            <a:pPr algn="l"/>
            <a:r>
              <a:rPr sz="1500" b="1" i="0">
                <a:solidFill>
                  <a:srgbClr val="026073"/>
                </a:solidFill>
              </a:rPr>
              <a:t>Formal Operational</a:t>
            </a:r>
          </a:p>
        </p:txBody>
      </p:sp>
      <p:sp>
        <p:nvSpPr>
          <p:cNvPr id="18" name="TextBox 17"/>
          <p:cNvSpPr txBox="1"/>
          <p:nvPr/>
        </p:nvSpPr>
        <p:spPr>
          <a:xfrm>
            <a:off x="9326880" y="1627632"/>
            <a:ext cx="2468880" cy="502920"/>
          </a:xfrm>
          <a:prstGeom prst="rect">
            <a:avLst/>
          </a:prstGeom>
          <a:noFill/>
        </p:spPr>
        <p:txBody>
          <a:bodyPr wrap="square">
            <a:spAutoFit/>
          </a:bodyPr>
          <a:lstStyle/>
          <a:p>
            <a:pPr algn="l"/>
            <a:r>
              <a:rPr sz="1200" b="0" i="1">
                <a:solidFill>
                  <a:srgbClr val="028A8C"/>
                </a:solidFill>
              </a:rPr>
              <a:t>12+ years</a:t>
            </a:r>
          </a:p>
        </p:txBody>
      </p:sp>
      <p:sp>
        <p:nvSpPr>
          <p:cNvPr id="19" name="TextBox 18"/>
          <p:cNvSpPr txBox="1"/>
          <p:nvPr/>
        </p:nvSpPr>
        <p:spPr>
          <a:xfrm>
            <a:off x="9326880" y="2148840"/>
            <a:ext cx="2468880" cy="1737360"/>
          </a:xfrm>
          <a:prstGeom prst="rect">
            <a:avLst/>
          </a:prstGeom>
          <a:noFill/>
        </p:spPr>
        <p:txBody>
          <a:bodyPr wrap="square">
            <a:spAutoFit/>
          </a:bodyPr>
          <a:lstStyle/>
          <a:p>
            <a:pPr algn="l"/>
            <a:r>
              <a:rPr sz="1100" b="0" i="0">
                <a:solidFill>
                  <a:srgbClr val="4A5A6A"/>
                </a:solidFill>
              </a:rPr>
              <a:t>Abstract reasoning, hypothetical thinking.</a:t>
            </a:r>
          </a:p>
        </p:txBody>
      </p:sp>
      <p:sp>
        <p:nvSpPr>
          <p:cNvPr id="20" name="TextBox 19"/>
          <p:cNvSpPr txBox="1"/>
          <p:nvPr/>
        </p:nvSpPr>
        <p:spPr>
          <a:xfrm>
            <a:off x="457200" y="4251960"/>
            <a:ext cx="2743200" cy="365760"/>
          </a:xfrm>
          <a:prstGeom prst="rect">
            <a:avLst/>
          </a:prstGeom>
          <a:noFill/>
        </p:spPr>
        <p:txBody>
          <a:bodyPr wrap="square">
            <a:spAutoFit/>
          </a:bodyPr>
          <a:lstStyle/>
          <a:p>
            <a:pPr algn="l"/>
            <a:r>
              <a:rPr sz="1400" b="1" i="0">
                <a:solidFill>
                  <a:srgbClr val="026073"/>
                </a:solidFill>
              </a:rPr>
              <a:t>Key Concepts</a:t>
            </a:r>
          </a:p>
        </p:txBody>
      </p:sp>
      <p:sp>
        <p:nvSpPr>
          <p:cNvPr id="21" name="Rectangle 20"/>
          <p:cNvSpPr/>
          <p:nvPr/>
        </p:nvSpPr>
        <p:spPr>
          <a:xfrm>
            <a:off x="274320" y="4663440"/>
            <a:ext cx="2743200" cy="1005840"/>
          </a:xfrm>
          <a:prstGeom prst="rect">
            <a:avLst/>
          </a:prstGeom>
          <a:solidFill>
            <a:srgbClr val="D0ED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2" name="TextBox 21"/>
          <p:cNvSpPr txBox="1"/>
          <p:nvPr/>
        </p:nvSpPr>
        <p:spPr>
          <a:xfrm>
            <a:off x="365760" y="4709160"/>
            <a:ext cx="2560320" cy="320040"/>
          </a:xfrm>
          <a:prstGeom prst="rect">
            <a:avLst/>
          </a:prstGeom>
          <a:noFill/>
        </p:spPr>
        <p:txBody>
          <a:bodyPr wrap="square">
            <a:spAutoFit/>
          </a:bodyPr>
          <a:lstStyle/>
          <a:p>
            <a:pPr algn="l"/>
            <a:r>
              <a:rPr sz="1200" b="1" i="0">
                <a:solidFill>
                  <a:srgbClr val="026073"/>
                </a:solidFill>
              </a:rPr>
              <a:t>Schemas</a:t>
            </a:r>
          </a:p>
        </p:txBody>
      </p:sp>
      <p:sp>
        <p:nvSpPr>
          <p:cNvPr id="23" name="TextBox 22"/>
          <p:cNvSpPr txBox="1"/>
          <p:nvPr/>
        </p:nvSpPr>
        <p:spPr>
          <a:xfrm>
            <a:off x="365760" y="5029200"/>
            <a:ext cx="2560320" cy="594360"/>
          </a:xfrm>
          <a:prstGeom prst="rect">
            <a:avLst/>
          </a:prstGeom>
          <a:noFill/>
        </p:spPr>
        <p:txBody>
          <a:bodyPr wrap="square">
            <a:spAutoFit/>
          </a:bodyPr>
          <a:lstStyle/>
          <a:p>
            <a:pPr algn="l"/>
            <a:r>
              <a:rPr sz="1000" b="0" i="0">
                <a:solidFill>
                  <a:srgbClr val="4A5A6A"/>
                </a:solidFill>
              </a:rPr>
              <a:t>Mental frameworks built through experience</a:t>
            </a:r>
          </a:p>
        </p:txBody>
      </p:sp>
      <p:sp>
        <p:nvSpPr>
          <p:cNvPr id="24" name="Rectangle 23"/>
          <p:cNvSpPr/>
          <p:nvPr/>
        </p:nvSpPr>
        <p:spPr>
          <a:xfrm>
            <a:off x="3246120" y="4663440"/>
            <a:ext cx="2743200" cy="1005840"/>
          </a:xfrm>
          <a:prstGeom prst="rect">
            <a:avLst/>
          </a:prstGeom>
          <a:solidFill>
            <a:srgbClr val="D0ED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5" name="TextBox 24"/>
          <p:cNvSpPr txBox="1"/>
          <p:nvPr/>
        </p:nvSpPr>
        <p:spPr>
          <a:xfrm>
            <a:off x="3337560" y="4709160"/>
            <a:ext cx="2560320" cy="320040"/>
          </a:xfrm>
          <a:prstGeom prst="rect">
            <a:avLst/>
          </a:prstGeom>
          <a:noFill/>
        </p:spPr>
        <p:txBody>
          <a:bodyPr wrap="square">
            <a:spAutoFit/>
          </a:bodyPr>
          <a:lstStyle/>
          <a:p>
            <a:pPr algn="l"/>
            <a:r>
              <a:rPr sz="1200" b="1" i="0">
                <a:solidFill>
                  <a:srgbClr val="026073"/>
                </a:solidFill>
              </a:rPr>
              <a:t>Assimilation</a:t>
            </a:r>
          </a:p>
        </p:txBody>
      </p:sp>
      <p:sp>
        <p:nvSpPr>
          <p:cNvPr id="26" name="TextBox 25"/>
          <p:cNvSpPr txBox="1"/>
          <p:nvPr/>
        </p:nvSpPr>
        <p:spPr>
          <a:xfrm>
            <a:off x="3337560" y="5029200"/>
            <a:ext cx="2560320" cy="594360"/>
          </a:xfrm>
          <a:prstGeom prst="rect">
            <a:avLst/>
          </a:prstGeom>
          <a:noFill/>
        </p:spPr>
        <p:txBody>
          <a:bodyPr wrap="square">
            <a:spAutoFit/>
          </a:bodyPr>
          <a:lstStyle/>
          <a:p>
            <a:pPr algn="l"/>
            <a:r>
              <a:rPr sz="1000" b="0" i="0">
                <a:solidFill>
                  <a:srgbClr val="4A5A6A"/>
                </a:solidFill>
              </a:rPr>
              <a:t>Fitting new info into existing schemas</a:t>
            </a:r>
          </a:p>
        </p:txBody>
      </p:sp>
      <p:sp>
        <p:nvSpPr>
          <p:cNvPr id="27" name="Rectangle 26"/>
          <p:cNvSpPr/>
          <p:nvPr/>
        </p:nvSpPr>
        <p:spPr>
          <a:xfrm>
            <a:off x="6217920" y="4663440"/>
            <a:ext cx="2743200" cy="1005840"/>
          </a:xfrm>
          <a:prstGeom prst="rect">
            <a:avLst/>
          </a:prstGeom>
          <a:solidFill>
            <a:srgbClr val="D0ED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8" name="TextBox 27"/>
          <p:cNvSpPr txBox="1"/>
          <p:nvPr/>
        </p:nvSpPr>
        <p:spPr>
          <a:xfrm>
            <a:off x="6309359" y="4709160"/>
            <a:ext cx="2560320" cy="320040"/>
          </a:xfrm>
          <a:prstGeom prst="rect">
            <a:avLst/>
          </a:prstGeom>
          <a:noFill/>
        </p:spPr>
        <p:txBody>
          <a:bodyPr wrap="square">
            <a:spAutoFit/>
          </a:bodyPr>
          <a:lstStyle/>
          <a:p>
            <a:pPr algn="l"/>
            <a:r>
              <a:rPr sz="1200" b="1" i="0">
                <a:solidFill>
                  <a:srgbClr val="026073"/>
                </a:solidFill>
              </a:rPr>
              <a:t>Accommodation</a:t>
            </a:r>
          </a:p>
        </p:txBody>
      </p:sp>
      <p:sp>
        <p:nvSpPr>
          <p:cNvPr id="29" name="TextBox 28"/>
          <p:cNvSpPr txBox="1"/>
          <p:nvPr/>
        </p:nvSpPr>
        <p:spPr>
          <a:xfrm>
            <a:off x="6309359" y="5029200"/>
            <a:ext cx="2560320" cy="594360"/>
          </a:xfrm>
          <a:prstGeom prst="rect">
            <a:avLst/>
          </a:prstGeom>
          <a:noFill/>
        </p:spPr>
        <p:txBody>
          <a:bodyPr wrap="square">
            <a:spAutoFit/>
          </a:bodyPr>
          <a:lstStyle/>
          <a:p>
            <a:pPr algn="l"/>
            <a:r>
              <a:rPr sz="1000" b="0" i="0">
                <a:solidFill>
                  <a:srgbClr val="4A5A6A"/>
                </a:solidFill>
              </a:rPr>
              <a:t>Changing schemas to fit new info</a:t>
            </a:r>
          </a:p>
        </p:txBody>
      </p:sp>
      <p:sp>
        <p:nvSpPr>
          <p:cNvPr id="30" name="Rectangle 29"/>
          <p:cNvSpPr/>
          <p:nvPr/>
        </p:nvSpPr>
        <p:spPr>
          <a:xfrm>
            <a:off x="9189720" y="4663440"/>
            <a:ext cx="2743200" cy="1005840"/>
          </a:xfrm>
          <a:prstGeom prst="rect">
            <a:avLst/>
          </a:prstGeom>
          <a:solidFill>
            <a:srgbClr val="D0ED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1" name="TextBox 30"/>
          <p:cNvSpPr txBox="1"/>
          <p:nvPr/>
        </p:nvSpPr>
        <p:spPr>
          <a:xfrm>
            <a:off x="9281160" y="4709160"/>
            <a:ext cx="2560320" cy="320040"/>
          </a:xfrm>
          <a:prstGeom prst="rect">
            <a:avLst/>
          </a:prstGeom>
          <a:noFill/>
        </p:spPr>
        <p:txBody>
          <a:bodyPr wrap="square">
            <a:spAutoFit/>
          </a:bodyPr>
          <a:lstStyle/>
          <a:p>
            <a:pPr algn="l"/>
            <a:r>
              <a:rPr sz="1200" b="1" i="0">
                <a:solidFill>
                  <a:srgbClr val="026073"/>
                </a:solidFill>
              </a:rPr>
              <a:t>Equilibration</a:t>
            </a:r>
          </a:p>
        </p:txBody>
      </p:sp>
      <p:sp>
        <p:nvSpPr>
          <p:cNvPr id="32" name="TextBox 31"/>
          <p:cNvSpPr txBox="1"/>
          <p:nvPr/>
        </p:nvSpPr>
        <p:spPr>
          <a:xfrm>
            <a:off x="9281160" y="5029200"/>
            <a:ext cx="2560320" cy="594360"/>
          </a:xfrm>
          <a:prstGeom prst="rect">
            <a:avLst/>
          </a:prstGeom>
          <a:noFill/>
        </p:spPr>
        <p:txBody>
          <a:bodyPr wrap="square">
            <a:spAutoFit/>
          </a:bodyPr>
          <a:lstStyle/>
          <a:p>
            <a:pPr algn="l"/>
            <a:r>
              <a:rPr sz="1000" b="0" i="0">
                <a:solidFill>
                  <a:srgbClr val="4A5A6A"/>
                </a:solidFill>
              </a:rPr>
              <a:t>Balance between assimilation &amp; accommodation</a:t>
            </a:r>
          </a:p>
        </p:txBody>
      </p:sp>
      <p:sp>
        <p:nvSpPr>
          <p:cNvPr id="33" name="TextBox 32"/>
          <p:cNvSpPr txBox="1"/>
          <p:nvPr/>
        </p:nvSpPr>
        <p:spPr>
          <a:xfrm>
            <a:off x="457200" y="6492240"/>
            <a:ext cx="10972800" cy="274320"/>
          </a:xfrm>
          <a:prstGeom prst="rect">
            <a:avLst/>
          </a:prstGeom>
          <a:noFill/>
        </p:spPr>
        <p:txBody>
          <a:bodyPr wrap="square">
            <a:spAutoFit/>
          </a:bodyPr>
          <a:lstStyle/>
          <a:p>
            <a:pPr algn="l"/>
            <a:r>
              <a:rPr sz="900" b="0" i="1">
                <a:solidFill>
                  <a:srgbClr val="4A5A6A"/>
                </a:solidFill>
              </a:rPr>
              <a:t>(Piaget, 1952; Santrock, 2018)</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bg>
      <p:bgPr>
        <a:solidFill>
          <a:srgbClr val="F5F0E8"/>
        </a:solidFill>
        <a:effectLst/>
      </p:bgPr>
    </p:bg>
    <p:spTree>
      <p:nvGrpSpPr>
        <p:cNvPr id="1" name=""/>
        <p:cNvGrpSpPr/>
        <p:nvPr/>
      </p:nvGrpSpPr>
      <p:grpSpPr/>
      <p:sp>
        <p:nvSpPr>
          <p:cNvPr id="2" name="Rectangle 1"/>
          <p:cNvSpPr/>
          <p:nvPr/>
        </p:nvSpPr>
        <p:spPr>
          <a:xfrm>
            <a:off x="0" y="0"/>
            <a:ext cx="12188952" cy="109728"/>
          </a:xfrm>
          <a:prstGeom prst="rect">
            <a:avLst/>
          </a:prstGeom>
          <a:solidFill>
            <a:srgbClr val="E88C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109728"/>
            <a:ext cx="12188952" cy="804672"/>
          </a:xfrm>
          <a:prstGeom prst="rect">
            <a:avLst/>
          </a:prstGeom>
          <a:solidFill>
            <a:srgbClr val="0260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57200" y="182880"/>
            <a:ext cx="11247120" cy="548640"/>
          </a:xfrm>
          <a:prstGeom prst="rect">
            <a:avLst/>
          </a:prstGeom>
          <a:noFill/>
        </p:spPr>
        <p:txBody>
          <a:bodyPr wrap="square">
            <a:spAutoFit/>
          </a:bodyPr>
          <a:lstStyle/>
          <a:p>
            <a:pPr algn="l"/>
            <a:r>
              <a:rPr sz="2200" b="1" i="0">
                <a:solidFill>
                  <a:srgbClr val="FFFFFF"/>
                </a:solidFill>
              </a:rPr>
              <a:t>Applying Key Concepts to Isaac  (1 of 2)</a:t>
            </a:r>
          </a:p>
        </p:txBody>
      </p:sp>
      <p:sp>
        <p:nvSpPr>
          <p:cNvPr id="5" name="Rectangle 4"/>
          <p:cNvSpPr/>
          <p:nvPr/>
        </p:nvSpPr>
        <p:spPr>
          <a:xfrm>
            <a:off x="274320" y="1097280"/>
            <a:ext cx="5669280" cy="21031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411480" y="1188720"/>
            <a:ext cx="5486400" cy="365760"/>
          </a:xfrm>
          <a:prstGeom prst="rect">
            <a:avLst/>
          </a:prstGeom>
          <a:noFill/>
        </p:spPr>
        <p:txBody>
          <a:bodyPr wrap="square">
            <a:spAutoFit/>
          </a:bodyPr>
          <a:lstStyle/>
          <a:p>
            <a:pPr algn="l"/>
            <a:r>
              <a:rPr sz="1300" b="1" i="0">
                <a:solidFill>
                  <a:srgbClr val="026073"/>
                </a:solidFill>
              </a:rPr>
              <a:t>Pre-Operational Stage (Ages 2–7)</a:t>
            </a:r>
          </a:p>
        </p:txBody>
      </p:sp>
      <p:sp>
        <p:nvSpPr>
          <p:cNvPr id="7" name="TextBox 6"/>
          <p:cNvSpPr txBox="1"/>
          <p:nvPr/>
        </p:nvSpPr>
        <p:spPr>
          <a:xfrm>
            <a:off x="411480" y="1554480"/>
            <a:ext cx="5440680" cy="1600200"/>
          </a:xfrm>
          <a:prstGeom prst="rect">
            <a:avLst/>
          </a:prstGeom>
          <a:noFill/>
        </p:spPr>
        <p:txBody>
          <a:bodyPr wrap="square">
            <a:spAutoFit/>
          </a:bodyPr>
          <a:lstStyle/>
          <a:p>
            <a:pPr algn="l"/>
            <a:r>
              <a:rPr sz="1050" b="0" i="0">
                <a:solidFill>
                  <a:srgbClr val="4A5A6A"/>
                </a:solidFill>
              </a:rPr>
              <a:t>Isaac, at 4, is in the pre-operational stage. Piaget (1952) describes children at this stage as developing symbolic and language-based thinking, but still largely egocentric — unable to see others' perspectives. This explains Isaac's difficulty engaging in group activities, as he lacks the cognitive tools to navigate shared social play.</a:t>
            </a:r>
          </a:p>
        </p:txBody>
      </p:sp>
      <p:sp>
        <p:nvSpPr>
          <p:cNvPr id="8" name="Rectangle 7"/>
          <p:cNvSpPr/>
          <p:nvPr/>
        </p:nvSpPr>
        <p:spPr>
          <a:xfrm>
            <a:off x="274320" y="3383280"/>
            <a:ext cx="5669280" cy="21031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TextBox 8"/>
          <p:cNvSpPr txBox="1"/>
          <p:nvPr/>
        </p:nvSpPr>
        <p:spPr>
          <a:xfrm>
            <a:off x="411480" y="3474720"/>
            <a:ext cx="5486400" cy="365760"/>
          </a:xfrm>
          <a:prstGeom prst="rect">
            <a:avLst/>
          </a:prstGeom>
          <a:noFill/>
        </p:spPr>
        <p:txBody>
          <a:bodyPr wrap="square">
            <a:spAutoFit/>
          </a:bodyPr>
          <a:lstStyle/>
          <a:p>
            <a:pPr algn="l"/>
            <a:r>
              <a:rPr sz="1300" b="1" i="0">
                <a:solidFill>
                  <a:srgbClr val="026073"/>
                </a:solidFill>
              </a:rPr>
              <a:t>Language Development Delays</a:t>
            </a:r>
          </a:p>
        </p:txBody>
      </p:sp>
      <p:sp>
        <p:nvSpPr>
          <p:cNvPr id="10" name="TextBox 9"/>
          <p:cNvSpPr txBox="1"/>
          <p:nvPr/>
        </p:nvSpPr>
        <p:spPr>
          <a:xfrm>
            <a:off x="411480" y="3840480"/>
            <a:ext cx="5440680" cy="1600200"/>
          </a:xfrm>
          <a:prstGeom prst="rect">
            <a:avLst/>
          </a:prstGeom>
          <a:noFill/>
        </p:spPr>
        <p:txBody>
          <a:bodyPr wrap="square">
            <a:spAutoFit/>
          </a:bodyPr>
          <a:lstStyle/>
          <a:p>
            <a:pPr algn="l"/>
            <a:r>
              <a:rPr sz="1050" b="0" i="0">
                <a:solidFill>
                  <a:srgbClr val="4A5A6A"/>
                </a:solidFill>
              </a:rPr>
              <a:t>Pre-operational cognition is closely tied to language acquisition (Piaget, 1959). Isaac's observed language delays suggest his schema-building has been disrupted — likely due to limited rich, language-based interactions caused by his mother's post-natal depression and frequent childcare changes.</a:t>
            </a:r>
          </a:p>
        </p:txBody>
      </p:sp>
      <p:sp>
        <p:nvSpPr>
          <p:cNvPr id="11" name="Rectangle 10"/>
          <p:cNvSpPr/>
          <p:nvPr/>
        </p:nvSpPr>
        <p:spPr>
          <a:xfrm>
            <a:off x="6245352" y="1097280"/>
            <a:ext cx="5669280" cy="21031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6382512" y="1188720"/>
            <a:ext cx="5486400" cy="365760"/>
          </a:xfrm>
          <a:prstGeom prst="rect">
            <a:avLst/>
          </a:prstGeom>
          <a:noFill/>
        </p:spPr>
        <p:txBody>
          <a:bodyPr wrap="square">
            <a:spAutoFit/>
          </a:bodyPr>
          <a:lstStyle/>
          <a:p>
            <a:pPr algn="l"/>
            <a:r>
              <a:rPr sz="1300" b="1" i="0">
                <a:solidFill>
                  <a:srgbClr val="026073"/>
                </a:solidFill>
              </a:rPr>
              <a:t>Disrupted Schema Formation</a:t>
            </a:r>
          </a:p>
        </p:txBody>
      </p:sp>
      <p:sp>
        <p:nvSpPr>
          <p:cNvPr id="13" name="TextBox 12"/>
          <p:cNvSpPr txBox="1"/>
          <p:nvPr/>
        </p:nvSpPr>
        <p:spPr>
          <a:xfrm>
            <a:off x="6382512" y="1554480"/>
            <a:ext cx="5440680" cy="1600200"/>
          </a:xfrm>
          <a:prstGeom prst="rect">
            <a:avLst/>
          </a:prstGeom>
          <a:noFill/>
        </p:spPr>
        <p:txBody>
          <a:bodyPr wrap="square">
            <a:spAutoFit/>
          </a:bodyPr>
          <a:lstStyle/>
          <a:p>
            <a:pPr algn="l"/>
            <a:r>
              <a:rPr sz="1050" b="0" i="0">
                <a:solidFill>
                  <a:srgbClr val="4A5A6A"/>
                </a:solidFill>
              </a:rPr>
              <a:t>Piaget argued that children learn by actively exploring their environment. Isaac's disrupted childcare arrangements over two years mean he has lacked consistent environments in which to build and refine schemas (Piaget, 1952). This instability interferes with normal cognitive development.</a:t>
            </a:r>
          </a:p>
        </p:txBody>
      </p:sp>
      <p:sp>
        <p:nvSpPr>
          <p:cNvPr id="14" name="Rectangle 13"/>
          <p:cNvSpPr/>
          <p:nvPr/>
        </p:nvSpPr>
        <p:spPr>
          <a:xfrm>
            <a:off x="6245352" y="3383280"/>
            <a:ext cx="5669280" cy="21031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6382512" y="3474720"/>
            <a:ext cx="5486400" cy="365760"/>
          </a:xfrm>
          <a:prstGeom prst="rect">
            <a:avLst/>
          </a:prstGeom>
          <a:noFill/>
        </p:spPr>
        <p:txBody>
          <a:bodyPr wrap="square">
            <a:spAutoFit/>
          </a:bodyPr>
          <a:lstStyle/>
          <a:p>
            <a:pPr algn="l"/>
            <a:r>
              <a:rPr sz="1300" b="1" i="0">
                <a:solidFill>
                  <a:srgbClr val="026073"/>
                </a:solidFill>
              </a:rPr>
              <a:t>Egocentrism &amp; Social Play</a:t>
            </a:r>
          </a:p>
        </p:txBody>
      </p:sp>
      <p:sp>
        <p:nvSpPr>
          <p:cNvPr id="16" name="TextBox 15"/>
          <p:cNvSpPr txBox="1"/>
          <p:nvPr/>
        </p:nvSpPr>
        <p:spPr>
          <a:xfrm>
            <a:off x="6382512" y="3840480"/>
            <a:ext cx="5440680" cy="1600200"/>
          </a:xfrm>
          <a:prstGeom prst="rect">
            <a:avLst/>
          </a:prstGeom>
          <a:noFill/>
        </p:spPr>
        <p:txBody>
          <a:bodyPr wrap="square">
            <a:spAutoFit/>
          </a:bodyPr>
          <a:lstStyle/>
          <a:p>
            <a:pPr algn="l"/>
            <a:r>
              <a:rPr sz="1050" b="0" i="0">
                <a:solidFill>
                  <a:srgbClr val="4A5A6A"/>
                </a:solidFill>
              </a:rPr>
              <a:t>At the pre-operational stage, children are naturally egocentric (Piaget, 1962). Isaac's withdrawal during free play may reflect not only emotional distress, but also a cognitive inability to understand the perspectives and intentions of other children — a normal feature of his stage, but exacerbated by limited social experience.</a:t>
            </a:r>
          </a:p>
        </p:txBody>
      </p:sp>
      <p:sp>
        <p:nvSpPr>
          <p:cNvPr id="17" name="TextBox 16"/>
          <p:cNvSpPr txBox="1"/>
          <p:nvPr/>
        </p:nvSpPr>
        <p:spPr>
          <a:xfrm>
            <a:off x="457200" y="6537960"/>
            <a:ext cx="10972800" cy="256032"/>
          </a:xfrm>
          <a:prstGeom prst="rect">
            <a:avLst/>
          </a:prstGeom>
          <a:noFill/>
        </p:spPr>
        <p:txBody>
          <a:bodyPr wrap="square">
            <a:spAutoFit/>
          </a:bodyPr>
          <a:lstStyle/>
          <a:p>
            <a:pPr algn="l"/>
            <a:r>
              <a:rPr sz="900" b="0" i="1">
                <a:solidFill>
                  <a:srgbClr val="4A5A6A"/>
                </a:solidFill>
              </a:rPr>
              <a:t>(Piaget, 1952; 1959; 1962)</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bg>
      <p:bgPr>
        <a:solidFill>
          <a:srgbClr val="F5F0E8"/>
        </a:solidFill>
        <a:effectLst/>
      </p:bgPr>
    </p:bg>
    <p:spTree>
      <p:nvGrpSpPr>
        <p:cNvPr id="1" name=""/>
        <p:cNvGrpSpPr/>
        <p:nvPr/>
      </p:nvGrpSpPr>
      <p:grpSpPr/>
      <p:sp>
        <p:nvSpPr>
          <p:cNvPr id="2" name="Rectangle 1"/>
          <p:cNvSpPr/>
          <p:nvPr/>
        </p:nvSpPr>
        <p:spPr>
          <a:xfrm>
            <a:off x="0" y="0"/>
            <a:ext cx="12188952" cy="109728"/>
          </a:xfrm>
          <a:prstGeom prst="rect">
            <a:avLst/>
          </a:prstGeom>
          <a:solidFill>
            <a:srgbClr val="E88C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109728"/>
            <a:ext cx="12188952" cy="804672"/>
          </a:xfrm>
          <a:prstGeom prst="rect">
            <a:avLst/>
          </a:prstGeom>
          <a:solidFill>
            <a:srgbClr val="0260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57200" y="182880"/>
            <a:ext cx="11247120" cy="548640"/>
          </a:xfrm>
          <a:prstGeom prst="rect">
            <a:avLst/>
          </a:prstGeom>
          <a:noFill/>
        </p:spPr>
        <p:txBody>
          <a:bodyPr wrap="square">
            <a:spAutoFit/>
          </a:bodyPr>
          <a:lstStyle/>
          <a:p>
            <a:pPr algn="l"/>
            <a:r>
              <a:rPr sz="2200" b="1" i="0">
                <a:solidFill>
                  <a:srgbClr val="FFFFFF"/>
                </a:solidFill>
              </a:rPr>
              <a:t>Applying Key Concepts to Isaac  (2 of 2)</a:t>
            </a:r>
          </a:p>
        </p:txBody>
      </p:sp>
      <p:sp>
        <p:nvSpPr>
          <p:cNvPr id="5" name="TextBox 4"/>
          <p:cNvSpPr txBox="1"/>
          <p:nvPr/>
        </p:nvSpPr>
        <p:spPr>
          <a:xfrm>
            <a:off x="457200" y="1097280"/>
            <a:ext cx="11247120" cy="365760"/>
          </a:xfrm>
          <a:prstGeom prst="rect">
            <a:avLst/>
          </a:prstGeom>
          <a:noFill/>
        </p:spPr>
        <p:txBody>
          <a:bodyPr wrap="square">
            <a:spAutoFit/>
          </a:bodyPr>
          <a:lstStyle/>
          <a:p>
            <a:pPr algn="l"/>
            <a:r>
              <a:rPr sz="1400" b="1" i="0">
                <a:solidFill>
                  <a:srgbClr val="026073"/>
                </a:solidFill>
              </a:rPr>
              <a:t>How Isaac's experiences may influence his cognitive development:</a:t>
            </a:r>
          </a:p>
        </p:txBody>
      </p:sp>
      <p:sp>
        <p:nvSpPr>
          <p:cNvPr id="6" name="Rectangle 5"/>
          <p:cNvSpPr/>
          <p:nvPr/>
        </p:nvSpPr>
        <p:spPr>
          <a:xfrm>
            <a:off x="274320" y="1600200"/>
            <a:ext cx="11612880" cy="914400"/>
          </a:xfrm>
          <a:prstGeom prst="rect">
            <a:avLst/>
          </a:prstGeom>
          <a:solidFill>
            <a:srgbClr val="D0ED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TextBox 6"/>
          <p:cNvSpPr txBox="1"/>
          <p:nvPr/>
        </p:nvSpPr>
        <p:spPr>
          <a:xfrm>
            <a:off x="457200" y="1673352"/>
            <a:ext cx="2926080" cy="411480"/>
          </a:xfrm>
          <a:prstGeom prst="rect">
            <a:avLst/>
          </a:prstGeom>
          <a:noFill/>
        </p:spPr>
        <p:txBody>
          <a:bodyPr wrap="square">
            <a:spAutoFit/>
          </a:bodyPr>
          <a:lstStyle/>
          <a:p>
            <a:pPr algn="l"/>
            <a:r>
              <a:rPr sz="1200" b="1" i="0">
                <a:solidFill>
                  <a:srgbClr val="026073"/>
                </a:solidFill>
              </a:rPr>
              <a:t>Maternal Mental Health</a:t>
            </a:r>
          </a:p>
        </p:txBody>
      </p:sp>
      <p:sp>
        <p:nvSpPr>
          <p:cNvPr id="8" name="TextBox 7"/>
          <p:cNvSpPr txBox="1"/>
          <p:nvPr/>
        </p:nvSpPr>
        <p:spPr>
          <a:xfrm>
            <a:off x="3474720" y="1673352"/>
            <a:ext cx="8321040" cy="777240"/>
          </a:xfrm>
          <a:prstGeom prst="rect">
            <a:avLst/>
          </a:prstGeom>
          <a:noFill/>
        </p:spPr>
        <p:txBody>
          <a:bodyPr wrap="square">
            <a:spAutoFit/>
          </a:bodyPr>
          <a:lstStyle/>
          <a:p>
            <a:pPr algn="l"/>
            <a:r>
              <a:rPr sz="1100" b="0" i="0">
                <a:solidFill>
                  <a:srgbClr val="4A5A6A"/>
                </a:solidFill>
              </a:rPr>
              <a:t>Post-natal depression can reduce the quality and quantity of verbal and play-based interaction between carer and child (Murray &amp; Cooper, 1997). For Piaget, this means fewer opportunities for Isaac to experience guided schema-building through interaction.</a:t>
            </a:r>
          </a:p>
        </p:txBody>
      </p:sp>
      <p:sp>
        <p:nvSpPr>
          <p:cNvPr id="9" name="Rectangle 8"/>
          <p:cNvSpPr/>
          <p:nvPr/>
        </p:nvSpPr>
        <p:spPr>
          <a:xfrm>
            <a:off x="274320" y="2606040"/>
            <a:ext cx="11612880" cy="9144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457200" y="2679192"/>
            <a:ext cx="2926080" cy="411480"/>
          </a:xfrm>
          <a:prstGeom prst="rect">
            <a:avLst/>
          </a:prstGeom>
          <a:noFill/>
        </p:spPr>
        <p:txBody>
          <a:bodyPr wrap="square">
            <a:spAutoFit/>
          </a:bodyPr>
          <a:lstStyle/>
          <a:p>
            <a:pPr algn="l"/>
            <a:r>
              <a:rPr sz="1200" b="1" i="0">
                <a:solidFill>
                  <a:srgbClr val="026073"/>
                </a:solidFill>
              </a:rPr>
              <a:t>Limited Social Interaction</a:t>
            </a:r>
          </a:p>
        </p:txBody>
      </p:sp>
      <p:sp>
        <p:nvSpPr>
          <p:cNvPr id="11" name="TextBox 10"/>
          <p:cNvSpPr txBox="1"/>
          <p:nvPr/>
        </p:nvSpPr>
        <p:spPr>
          <a:xfrm>
            <a:off x="3474720" y="2679192"/>
            <a:ext cx="8321040" cy="777240"/>
          </a:xfrm>
          <a:prstGeom prst="rect">
            <a:avLst/>
          </a:prstGeom>
          <a:noFill/>
        </p:spPr>
        <p:txBody>
          <a:bodyPr wrap="square">
            <a:spAutoFit/>
          </a:bodyPr>
          <a:lstStyle/>
          <a:p>
            <a:pPr algn="l"/>
            <a:r>
              <a:rPr sz="1100" b="0" i="0">
                <a:solidFill>
                  <a:srgbClr val="4A5A6A"/>
                </a:solidFill>
              </a:rPr>
              <a:t>Without consistent peer or adult interaction, Isaac has had restricted opportunities to engage in the 'active learning' Piaget saw as essential. Social play is a key context in which pre-operational children test and refine their schemas (Piaget, 1962).</a:t>
            </a:r>
          </a:p>
        </p:txBody>
      </p:sp>
      <p:sp>
        <p:nvSpPr>
          <p:cNvPr id="12" name="Rectangle 11"/>
          <p:cNvSpPr/>
          <p:nvPr/>
        </p:nvSpPr>
        <p:spPr>
          <a:xfrm>
            <a:off x="274320" y="3611880"/>
            <a:ext cx="11612880" cy="914400"/>
          </a:xfrm>
          <a:prstGeom prst="rect">
            <a:avLst/>
          </a:prstGeom>
          <a:solidFill>
            <a:srgbClr val="D0ED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TextBox 12"/>
          <p:cNvSpPr txBox="1"/>
          <p:nvPr/>
        </p:nvSpPr>
        <p:spPr>
          <a:xfrm>
            <a:off x="457200" y="3685032"/>
            <a:ext cx="2926080" cy="411480"/>
          </a:xfrm>
          <a:prstGeom prst="rect">
            <a:avLst/>
          </a:prstGeom>
          <a:noFill/>
        </p:spPr>
        <p:txBody>
          <a:bodyPr wrap="square">
            <a:spAutoFit/>
          </a:bodyPr>
          <a:lstStyle/>
          <a:p>
            <a:pPr algn="l"/>
            <a:r>
              <a:rPr sz="1200" b="1" i="0">
                <a:solidFill>
                  <a:srgbClr val="026073"/>
                </a:solidFill>
              </a:rPr>
              <a:t>Emotional Responses &amp; Cognitive Load</a:t>
            </a:r>
          </a:p>
        </p:txBody>
      </p:sp>
      <p:sp>
        <p:nvSpPr>
          <p:cNvPr id="14" name="TextBox 13"/>
          <p:cNvSpPr txBox="1"/>
          <p:nvPr/>
        </p:nvSpPr>
        <p:spPr>
          <a:xfrm>
            <a:off x="3474720" y="3685032"/>
            <a:ext cx="8321040" cy="777240"/>
          </a:xfrm>
          <a:prstGeom prst="rect">
            <a:avLst/>
          </a:prstGeom>
          <a:noFill/>
        </p:spPr>
        <p:txBody>
          <a:bodyPr wrap="square">
            <a:spAutoFit/>
          </a:bodyPr>
          <a:lstStyle/>
          <a:p>
            <a:pPr algn="l"/>
            <a:r>
              <a:rPr sz="1100" b="0" i="0">
                <a:solidFill>
                  <a:srgbClr val="4A5A6A"/>
                </a:solidFill>
              </a:rPr>
              <a:t>Although Piaget focused on cognition rather than emotion, high emotional distress (e.g. separation anxiety) can inhibit a child's capacity to engage in exploratory play — the very mechanism Piaget believed drives cognitive growth.</a:t>
            </a:r>
          </a:p>
        </p:txBody>
      </p:sp>
      <p:sp>
        <p:nvSpPr>
          <p:cNvPr id="15" name="Rectangle 14"/>
          <p:cNvSpPr/>
          <p:nvPr/>
        </p:nvSpPr>
        <p:spPr>
          <a:xfrm>
            <a:off x="274320" y="4617720"/>
            <a:ext cx="11612880" cy="9144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6" name="TextBox 15"/>
          <p:cNvSpPr txBox="1"/>
          <p:nvPr/>
        </p:nvSpPr>
        <p:spPr>
          <a:xfrm>
            <a:off x="457200" y="4690872"/>
            <a:ext cx="2926080" cy="411480"/>
          </a:xfrm>
          <a:prstGeom prst="rect">
            <a:avLst/>
          </a:prstGeom>
          <a:noFill/>
        </p:spPr>
        <p:txBody>
          <a:bodyPr wrap="square">
            <a:spAutoFit/>
          </a:bodyPr>
          <a:lstStyle/>
          <a:p>
            <a:pPr algn="l"/>
            <a:r>
              <a:rPr sz="1200" b="1" i="0">
                <a:solidFill>
                  <a:srgbClr val="026073"/>
                </a:solidFill>
              </a:rPr>
              <a:t>Disrupted Transitions</a:t>
            </a:r>
          </a:p>
        </p:txBody>
      </p:sp>
      <p:sp>
        <p:nvSpPr>
          <p:cNvPr id="17" name="TextBox 16"/>
          <p:cNvSpPr txBox="1"/>
          <p:nvPr/>
        </p:nvSpPr>
        <p:spPr>
          <a:xfrm>
            <a:off x="3474720" y="4690872"/>
            <a:ext cx="8321040" cy="777240"/>
          </a:xfrm>
          <a:prstGeom prst="rect">
            <a:avLst/>
          </a:prstGeom>
          <a:noFill/>
        </p:spPr>
        <p:txBody>
          <a:bodyPr wrap="square">
            <a:spAutoFit/>
          </a:bodyPr>
          <a:lstStyle/>
          <a:p>
            <a:pPr algn="l"/>
            <a:r>
              <a:rPr sz="1100" b="0" i="0">
                <a:solidFill>
                  <a:srgbClr val="4A5A6A"/>
                </a:solidFill>
              </a:rPr>
              <a:t>Moving from one childcare setting to another disrupts the stable environments that allow children to assimilate and accommodate new experiences. Each new setting requires Isaac to rebuild familiar schemas from scratch (Piaget, 1952).</a:t>
            </a:r>
          </a:p>
        </p:txBody>
      </p:sp>
      <p:sp>
        <p:nvSpPr>
          <p:cNvPr id="18" name="TextBox 17"/>
          <p:cNvSpPr txBox="1"/>
          <p:nvPr/>
        </p:nvSpPr>
        <p:spPr>
          <a:xfrm>
            <a:off x="457200" y="6492240"/>
            <a:ext cx="10972800" cy="256032"/>
          </a:xfrm>
          <a:prstGeom prst="rect">
            <a:avLst/>
          </a:prstGeom>
          <a:noFill/>
        </p:spPr>
        <p:txBody>
          <a:bodyPr wrap="square">
            <a:spAutoFit/>
          </a:bodyPr>
          <a:lstStyle/>
          <a:p>
            <a:pPr algn="l"/>
            <a:r>
              <a:rPr sz="900" b="0" i="1">
                <a:solidFill>
                  <a:srgbClr val="4A5A6A"/>
                </a:solidFill>
              </a:rPr>
              <a:t>(Piaget, 1952; 1962; Murray &amp; Cooper, 1997)</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bg>
      <p:bgPr>
        <a:solidFill>
          <a:srgbClr val="F5F0E8"/>
        </a:solidFill>
        <a:effectLst/>
      </p:bgPr>
    </p:bg>
    <p:spTree>
      <p:nvGrpSpPr>
        <p:cNvPr id="1" name=""/>
        <p:cNvGrpSpPr/>
        <p:nvPr/>
      </p:nvGrpSpPr>
      <p:grpSpPr/>
      <p:sp>
        <p:nvSpPr>
          <p:cNvPr id="2" name="Rectangle 1"/>
          <p:cNvSpPr/>
          <p:nvPr/>
        </p:nvSpPr>
        <p:spPr>
          <a:xfrm>
            <a:off x="0" y="0"/>
            <a:ext cx="12188952" cy="109728"/>
          </a:xfrm>
          <a:prstGeom prst="rect">
            <a:avLst/>
          </a:prstGeom>
          <a:solidFill>
            <a:srgbClr val="E88C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109728"/>
            <a:ext cx="3657600" cy="6858000"/>
          </a:xfrm>
          <a:prstGeom prst="rect">
            <a:avLst/>
          </a:prstGeom>
          <a:solidFill>
            <a:srgbClr val="0260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228600" y="457200"/>
            <a:ext cx="3200400" cy="1645920"/>
          </a:xfrm>
          <a:prstGeom prst="rect">
            <a:avLst/>
          </a:prstGeom>
          <a:noFill/>
        </p:spPr>
        <p:txBody>
          <a:bodyPr wrap="square">
            <a:spAutoFit/>
          </a:bodyPr>
          <a:lstStyle/>
          <a:p>
            <a:pPr algn="l"/>
            <a:r>
              <a:rPr sz="2600" b="1" i="0">
                <a:solidFill>
                  <a:srgbClr val="FFFFFF"/>
                </a:solidFill>
              </a:rPr>
              <a:t>Practical
Strategies &amp;
Interventions</a:t>
            </a:r>
          </a:p>
        </p:txBody>
      </p:sp>
      <p:sp>
        <p:nvSpPr>
          <p:cNvPr id="5" name="TextBox 4"/>
          <p:cNvSpPr txBox="1"/>
          <p:nvPr/>
        </p:nvSpPr>
        <p:spPr>
          <a:xfrm>
            <a:off x="228600" y="2194560"/>
            <a:ext cx="3200400" cy="914400"/>
          </a:xfrm>
          <a:prstGeom prst="rect">
            <a:avLst/>
          </a:prstGeom>
          <a:noFill/>
        </p:spPr>
        <p:txBody>
          <a:bodyPr wrap="square">
            <a:spAutoFit/>
          </a:bodyPr>
          <a:lstStyle/>
          <a:p>
            <a:pPr algn="l"/>
            <a:r>
              <a:rPr sz="1300" b="0" i="1">
                <a:solidFill>
                  <a:srgbClr val="D0EDED"/>
                </a:solidFill>
              </a:rPr>
              <a:t>Multi-Agency Early Help Plan
for Isaac</a:t>
            </a:r>
          </a:p>
        </p:txBody>
      </p:sp>
      <p:sp>
        <p:nvSpPr>
          <p:cNvPr id="6" name="TextBox 5"/>
          <p:cNvSpPr txBox="1"/>
          <p:nvPr/>
        </p:nvSpPr>
        <p:spPr>
          <a:xfrm>
            <a:off x="228600" y="3246120"/>
            <a:ext cx="3200400" cy="320040"/>
          </a:xfrm>
          <a:prstGeom prst="rect">
            <a:avLst/>
          </a:prstGeom>
          <a:noFill/>
        </p:spPr>
        <p:txBody>
          <a:bodyPr wrap="square">
            <a:spAutoFit/>
          </a:bodyPr>
          <a:lstStyle/>
          <a:p>
            <a:pPr algn="l"/>
            <a:r>
              <a:rPr sz="1100" b="1" i="0">
                <a:solidFill>
                  <a:srgbClr val="D0EDED"/>
                </a:solidFill>
              </a:rPr>
              <a:t>Professionals Involved:</a:t>
            </a:r>
          </a:p>
        </p:txBody>
      </p:sp>
      <p:sp>
        <p:nvSpPr>
          <p:cNvPr id="7" name="TextBox 6"/>
          <p:cNvSpPr txBox="1"/>
          <p:nvPr/>
        </p:nvSpPr>
        <p:spPr>
          <a:xfrm>
            <a:off x="228600" y="3566160"/>
            <a:ext cx="3200400" cy="2286000"/>
          </a:xfrm>
          <a:prstGeom prst="rect">
            <a:avLst/>
          </a:prstGeom>
          <a:noFill/>
        </p:spPr>
        <p:txBody>
          <a:bodyPr wrap="square">
            <a:spAutoFit/>
          </a:bodyPr>
          <a:lstStyle/>
          <a:p>
            <a:pPr>
              <a:spcBef>
                <a:spcPts val="400"/>
              </a:spcBef>
            </a:pPr>
            <a:r>
              <a:rPr sz="1100" b="0">
                <a:solidFill>
                  <a:srgbClr val="FFFFFF"/>
                </a:solidFill>
              </a:rPr>
              <a:t>• Early Years Keyworker</a:t>
            </a:r>
          </a:p>
          <a:p>
            <a:pPr>
              <a:spcBef>
                <a:spcPts val="400"/>
              </a:spcBef>
            </a:pPr>
            <a:r>
              <a:rPr sz="1100" b="0">
                <a:solidFill>
                  <a:srgbClr val="FFFFFF"/>
                </a:solidFill>
              </a:rPr>
              <a:t>• SENCO</a:t>
            </a:r>
          </a:p>
          <a:p>
            <a:pPr>
              <a:spcBef>
                <a:spcPts val="400"/>
              </a:spcBef>
            </a:pPr>
            <a:r>
              <a:rPr sz="1100" b="0">
                <a:solidFill>
                  <a:srgbClr val="FFFFFF"/>
                </a:solidFill>
              </a:rPr>
              <a:t>• Health Visitor</a:t>
            </a:r>
          </a:p>
          <a:p>
            <a:pPr>
              <a:spcBef>
                <a:spcPts val="400"/>
              </a:spcBef>
            </a:pPr>
            <a:r>
              <a:rPr sz="1100" b="0">
                <a:solidFill>
                  <a:srgbClr val="FFFFFF"/>
                </a:solidFill>
              </a:rPr>
              <a:t>• Family Support Worker</a:t>
            </a:r>
          </a:p>
          <a:p>
            <a:pPr>
              <a:spcBef>
                <a:spcPts val="400"/>
              </a:spcBef>
            </a:pPr>
            <a:r>
              <a:rPr sz="1100" b="0">
                <a:solidFill>
                  <a:srgbClr val="FFFFFF"/>
                </a:solidFill>
              </a:rPr>
              <a:t>• Speech &amp; Language Therapist</a:t>
            </a:r>
          </a:p>
        </p:txBody>
      </p:sp>
      <p:sp>
        <p:nvSpPr>
          <p:cNvPr id="8" name="Rectangle 7"/>
          <p:cNvSpPr/>
          <p:nvPr/>
        </p:nvSpPr>
        <p:spPr>
          <a:xfrm>
            <a:off x="3931920" y="457200"/>
            <a:ext cx="7955279" cy="109728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TextBox 8"/>
          <p:cNvSpPr txBox="1"/>
          <p:nvPr/>
        </p:nvSpPr>
        <p:spPr>
          <a:xfrm>
            <a:off x="4069080" y="502920"/>
            <a:ext cx="7589520" cy="320040"/>
          </a:xfrm>
          <a:prstGeom prst="rect">
            <a:avLst/>
          </a:prstGeom>
          <a:noFill/>
        </p:spPr>
        <p:txBody>
          <a:bodyPr wrap="square">
            <a:spAutoFit/>
          </a:bodyPr>
          <a:lstStyle/>
          <a:p>
            <a:pPr algn="l"/>
            <a:r>
              <a:rPr sz="1200" b="1" i="0">
                <a:solidFill>
                  <a:srgbClr val="026073"/>
                </a:solidFill>
              </a:rPr>
              <a:t>Play-Based Learning Environments</a:t>
            </a:r>
          </a:p>
        </p:txBody>
      </p:sp>
      <p:sp>
        <p:nvSpPr>
          <p:cNvPr id="10" name="TextBox 9"/>
          <p:cNvSpPr txBox="1"/>
          <p:nvPr/>
        </p:nvSpPr>
        <p:spPr>
          <a:xfrm>
            <a:off x="4069080" y="822960"/>
            <a:ext cx="7589520" cy="685800"/>
          </a:xfrm>
          <a:prstGeom prst="rect">
            <a:avLst/>
          </a:prstGeom>
          <a:noFill/>
        </p:spPr>
        <p:txBody>
          <a:bodyPr wrap="square">
            <a:spAutoFit/>
          </a:bodyPr>
          <a:lstStyle/>
          <a:p>
            <a:pPr algn="l"/>
            <a:r>
              <a:rPr sz="1050" b="0" i="0">
                <a:solidFill>
                  <a:srgbClr val="4A5A6A"/>
                </a:solidFill>
              </a:rPr>
              <a:t>Piaget believed children learn by doing. The centre should provide rich, hands-on play areas (sand, water, role play) where Isaac can safely explore and build schemas at his own pace (Wood, 2008).</a:t>
            </a:r>
          </a:p>
        </p:txBody>
      </p:sp>
      <p:sp>
        <p:nvSpPr>
          <p:cNvPr id="11" name="Rectangle 10"/>
          <p:cNvSpPr/>
          <p:nvPr/>
        </p:nvSpPr>
        <p:spPr>
          <a:xfrm>
            <a:off x="3931920" y="1627632"/>
            <a:ext cx="7955279" cy="1097280"/>
          </a:xfrm>
          <a:prstGeom prst="rect">
            <a:avLst/>
          </a:prstGeom>
          <a:solidFill>
            <a:srgbClr val="D0ED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4069080" y="1673352"/>
            <a:ext cx="7589520" cy="320040"/>
          </a:xfrm>
          <a:prstGeom prst="rect">
            <a:avLst/>
          </a:prstGeom>
          <a:noFill/>
        </p:spPr>
        <p:txBody>
          <a:bodyPr wrap="square">
            <a:spAutoFit/>
          </a:bodyPr>
          <a:lstStyle/>
          <a:p>
            <a:pPr algn="l"/>
            <a:r>
              <a:rPr sz="1200" b="1" i="0">
                <a:solidFill>
                  <a:srgbClr val="026073"/>
                </a:solidFill>
              </a:rPr>
              <a:t>Language-Rich Interactions</a:t>
            </a:r>
          </a:p>
        </p:txBody>
      </p:sp>
      <p:sp>
        <p:nvSpPr>
          <p:cNvPr id="13" name="TextBox 12"/>
          <p:cNvSpPr txBox="1"/>
          <p:nvPr/>
        </p:nvSpPr>
        <p:spPr>
          <a:xfrm>
            <a:off x="4069080" y="1993392"/>
            <a:ext cx="7589520" cy="685800"/>
          </a:xfrm>
          <a:prstGeom prst="rect">
            <a:avLst/>
          </a:prstGeom>
          <a:noFill/>
        </p:spPr>
        <p:txBody>
          <a:bodyPr wrap="square">
            <a:spAutoFit/>
          </a:bodyPr>
          <a:lstStyle/>
          <a:p>
            <a:pPr algn="l"/>
            <a:r>
              <a:rPr sz="1050" b="0" i="0">
                <a:solidFill>
                  <a:srgbClr val="4A5A6A"/>
                </a:solidFill>
              </a:rPr>
              <a:t>Staff should use sustained shared thinking — open-ended questions, narrating play — to scaffold Isaac's language development in line with his pre-operational stage (Siraj-Blatchford et al., 2002).</a:t>
            </a:r>
          </a:p>
        </p:txBody>
      </p:sp>
      <p:sp>
        <p:nvSpPr>
          <p:cNvPr id="14" name="Rectangle 13"/>
          <p:cNvSpPr/>
          <p:nvPr/>
        </p:nvSpPr>
        <p:spPr>
          <a:xfrm>
            <a:off x="3931920" y="2798064"/>
            <a:ext cx="7955279" cy="109728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4069080" y="2843784"/>
            <a:ext cx="7589520" cy="320040"/>
          </a:xfrm>
          <a:prstGeom prst="rect">
            <a:avLst/>
          </a:prstGeom>
          <a:noFill/>
        </p:spPr>
        <p:txBody>
          <a:bodyPr wrap="square">
            <a:spAutoFit/>
          </a:bodyPr>
          <a:lstStyle/>
          <a:p>
            <a:pPr algn="l"/>
            <a:r>
              <a:rPr sz="1200" b="1" i="0">
                <a:solidFill>
                  <a:srgbClr val="026073"/>
                </a:solidFill>
              </a:rPr>
              <a:t>Consistent Key Person Approach</a:t>
            </a:r>
          </a:p>
        </p:txBody>
      </p:sp>
      <p:sp>
        <p:nvSpPr>
          <p:cNvPr id="16" name="TextBox 15"/>
          <p:cNvSpPr txBox="1"/>
          <p:nvPr/>
        </p:nvSpPr>
        <p:spPr>
          <a:xfrm>
            <a:off x="4069080" y="3163824"/>
            <a:ext cx="7589520" cy="685800"/>
          </a:xfrm>
          <a:prstGeom prst="rect">
            <a:avLst/>
          </a:prstGeom>
          <a:noFill/>
        </p:spPr>
        <p:txBody>
          <a:bodyPr wrap="square">
            <a:spAutoFit/>
          </a:bodyPr>
          <a:lstStyle/>
          <a:p>
            <a:pPr algn="l"/>
            <a:r>
              <a:rPr sz="1050" b="0" i="0">
                <a:solidFill>
                  <a:srgbClr val="4A5A6A"/>
                </a:solidFill>
              </a:rPr>
              <a:t>A stable, trusted adult in the setting provides Isaac with a secure base from which to explore — reducing emotional load and freeing cognitive capacity for active learning (Elfer et al., 2012).</a:t>
            </a:r>
          </a:p>
        </p:txBody>
      </p:sp>
      <p:sp>
        <p:nvSpPr>
          <p:cNvPr id="17" name="Rectangle 16"/>
          <p:cNvSpPr/>
          <p:nvPr/>
        </p:nvSpPr>
        <p:spPr>
          <a:xfrm>
            <a:off x="3931920" y="3968496"/>
            <a:ext cx="7955279" cy="1097280"/>
          </a:xfrm>
          <a:prstGeom prst="rect">
            <a:avLst/>
          </a:prstGeom>
          <a:solidFill>
            <a:srgbClr val="D0ED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TextBox 17"/>
          <p:cNvSpPr txBox="1"/>
          <p:nvPr/>
        </p:nvSpPr>
        <p:spPr>
          <a:xfrm>
            <a:off x="4069080" y="4014215"/>
            <a:ext cx="7589520" cy="320040"/>
          </a:xfrm>
          <a:prstGeom prst="rect">
            <a:avLst/>
          </a:prstGeom>
          <a:noFill/>
        </p:spPr>
        <p:txBody>
          <a:bodyPr wrap="square">
            <a:spAutoFit/>
          </a:bodyPr>
          <a:lstStyle/>
          <a:p>
            <a:pPr algn="l"/>
            <a:r>
              <a:rPr sz="1200" b="1" i="0">
                <a:solidFill>
                  <a:srgbClr val="026073"/>
                </a:solidFill>
              </a:rPr>
              <a:t>Parental Support &amp; Modelling</a:t>
            </a:r>
          </a:p>
        </p:txBody>
      </p:sp>
      <p:sp>
        <p:nvSpPr>
          <p:cNvPr id="19" name="TextBox 18"/>
          <p:cNvSpPr txBox="1"/>
          <p:nvPr/>
        </p:nvSpPr>
        <p:spPr>
          <a:xfrm>
            <a:off x="4069080" y="4334256"/>
            <a:ext cx="7589520" cy="685800"/>
          </a:xfrm>
          <a:prstGeom prst="rect">
            <a:avLst/>
          </a:prstGeom>
          <a:noFill/>
        </p:spPr>
        <p:txBody>
          <a:bodyPr wrap="square">
            <a:spAutoFit/>
          </a:bodyPr>
          <a:lstStyle/>
          <a:p>
            <a:pPr algn="l"/>
            <a:r>
              <a:rPr sz="1050" b="0" i="0">
                <a:solidFill>
                  <a:srgbClr val="4A5A6A"/>
                </a:solidFill>
              </a:rPr>
              <a:t>Supporting Isaac's mother (via the health visitor and family worker) to engage in simple, playful interactions at home will extend schema-building beyond the setting (Murray &amp; Cooper, 1997).</a:t>
            </a:r>
          </a:p>
        </p:txBody>
      </p:sp>
      <p:sp>
        <p:nvSpPr>
          <p:cNvPr id="20" name="Rectangle 19"/>
          <p:cNvSpPr/>
          <p:nvPr/>
        </p:nvSpPr>
        <p:spPr>
          <a:xfrm>
            <a:off x="3931920" y="5138928"/>
            <a:ext cx="7955279" cy="109728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1" name="TextBox 20"/>
          <p:cNvSpPr txBox="1"/>
          <p:nvPr/>
        </p:nvSpPr>
        <p:spPr>
          <a:xfrm>
            <a:off x="4069080" y="5184648"/>
            <a:ext cx="7589520" cy="320040"/>
          </a:xfrm>
          <a:prstGeom prst="rect">
            <a:avLst/>
          </a:prstGeom>
          <a:noFill/>
        </p:spPr>
        <p:txBody>
          <a:bodyPr wrap="square">
            <a:spAutoFit/>
          </a:bodyPr>
          <a:lstStyle/>
          <a:p>
            <a:pPr algn="l"/>
            <a:r>
              <a:rPr sz="1200" b="1" i="0">
                <a:solidFill>
                  <a:srgbClr val="026073"/>
                </a:solidFill>
              </a:rPr>
              <a:t>Graduated Exposure to Group Activities</a:t>
            </a:r>
          </a:p>
        </p:txBody>
      </p:sp>
      <p:sp>
        <p:nvSpPr>
          <p:cNvPr id="22" name="TextBox 21"/>
          <p:cNvSpPr txBox="1"/>
          <p:nvPr/>
        </p:nvSpPr>
        <p:spPr>
          <a:xfrm>
            <a:off x="4069080" y="5504688"/>
            <a:ext cx="7589520" cy="685800"/>
          </a:xfrm>
          <a:prstGeom prst="rect">
            <a:avLst/>
          </a:prstGeom>
          <a:noFill/>
        </p:spPr>
        <p:txBody>
          <a:bodyPr wrap="square">
            <a:spAutoFit/>
          </a:bodyPr>
          <a:lstStyle/>
          <a:p>
            <a:pPr algn="l"/>
            <a:r>
              <a:rPr sz="1050" b="0" i="0">
                <a:solidFill>
                  <a:srgbClr val="4A5A6A"/>
                </a:solidFill>
              </a:rPr>
              <a:t>Staff should gradually introduce Isaac to small group play, modelling turn-taking and shared attention — skills that bridge egocentrism toward cooperative learning (Piaget, 1962).</a:t>
            </a:r>
          </a:p>
        </p:txBody>
      </p:sp>
      <p:sp>
        <p:nvSpPr>
          <p:cNvPr id="23" name="TextBox 22"/>
          <p:cNvSpPr txBox="1"/>
          <p:nvPr/>
        </p:nvSpPr>
        <p:spPr>
          <a:xfrm>
            <a:off x="3931920" y="6492240"/>
            <a:ext cx="7955279" cy="256032"/>
          </a:xfrm>
          <a:prstGeom prst="rect">
            <a:avLst/>
          </a:prstGeom>
          <a:noFill/>
        </p:spPr>
        <p:txBody>
          <a:bodyPr wrap="square">
            <a:spAutoFit/>
          </a:bodyPr>
          <a:lstStyle/>
          <a:p>
            <a:pPr algn="l"/>
            <a:r>
              <a:rPr sz="900" b="0" i="1">
                <a:solidFill>
                  <a:srgbClr val="4A5A6A"/>
                </a:solidFill>
              </a:rPr>
              <a:t>(Piaget, 1962; Wood, 2008; Siraj-Blatchford et al., 2002; Elfer et al., 2012)</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bg>
      <p:bgPr>
        <a:solidFill>
          <a:srgbClr val="F5F0E8"/>
        </a:solidFill>
        <a:effectLst/>
      </p:bgPr>
    </p:bg>
    <p:spTree>
      <p:nvGrpSpPr>
        <p:cNvPr id="1" name=""/>
        <p:cNvGrpSpPr/>
        <p:nvPr/>
      </p:nvGrpSpPr>
      <p:grpSpPr/>
      <p:sp>
        <p:nvSpPr>
          <p:cNvPr id="2" name="Rectangle 1"/>
          <p:cNvSpPr/>
          <p:nvPr/>
        </p:nvSpPr>
        <p:spPr>
          <a:xfrm>
            <a:off x="0" y="0"/>
            <a:ext cx="12188952" cy="109728"/>
          </a:xfrm>
          <a:prstGeom prst="rect">
            <a:avLst/>
          </a:prstGeom>
          <a:solidFill>
            <a:srgbClr val="E88C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57200" y="228600"/>
            <a:ext cx="11247120" cy="594360"/>
          </a:xfrm>
          <a:prstGeom prst="rect">
            <a:avLst/>
          </a:prstGeom>
          <a:noFill/>
        </p:spPr>
        <p:txBody>
          <a:bodyPr wrap="square">
            <a:spAutoFit/>
          </a:bodyPr>
          <a:lstStyle/>
          <a:p>
            <a:pPr algn="l"/>
            <a:r>
              <a:rPr sz="2400" b="1" i="0">
                <a:solidFill>
                  <a:srgbClr val="026073"/>
                </a:solidFill>
              </a:rPr>
              <a:t>Nature versus Nurture: Isaac's Development</a:t>
            </a:r>
          </a:p>
        </p:txBody>
      </p:sp>
      <p:sp>
        <p:nvSpPr>
          <p:cNvPr id="4" name="Rectangle 3"/>
          <p:cNvSpPr/>
          <p:nvPr/>
        </p:nvSpPr>
        <p:spPr>
          <a:xfrm>
            <a:off x="274320" y="1005840"/>
            <a:ext cx="5577840" cy="5303520"/>
          </a:xfrm>
          <a:prstGeom prst="rect">
            <a:avLst/>
          </a:prstGeom>
          <a:solidFill>
            <a:srgbClr val="0260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ectangle 4"/>
          <p:cNvSpPr/>
          <p:nvPr/>
        </p:nvSpPr>
        <p:spPr>
          <a:xfrm>
            <a:off x="6309360" y="1005840"/>
            <a:ext cx="5577840" cy="5303520"/>
          </a:xfrm>
          <a:prstGeom prst="rect">
            <a:avLst/>
          </a:prstGeom>
          <a:solidFill>
            <a:srgbClr val="D0ED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457200" y="1097280"/>
            <a:ext cx="5212080" cy="457200"/>
          </a:xfrm>
          <a:prstGeom prst="rect">
            <a:avLst/>
          </a:prstGeom>
          <a:noFill/>
        </p:spPr>
        <p:txBody>
          <a:bodyPr wrap="square">
            <a:spAutoFit/>
          </a:bodyPr>
          <a:lstStyle/>
          <a:p>
            <a:pPr algn="ctr"/>
            <a:r>
              <a:rPr sz="1800" b="1" i="0">
                <a:solidFill>
                  <a:srgbClr val="FFFFFF"/>
                </a:solidFill>
              </a:rPr>
              <a:t>NATURE</a:t>
            </a:r>
          </a:p>
        </p:txBody>
      </p:sp>
      <p:sp>
        <p:nvSpPr>
          <p:cNvPr id="7" name="TextBox 6"/>
          <p:cNvSpPr txBox="1"/>
          <p:nvPr/>
        </p:nvSpPr>
        <p:spPr>
          <a:xfrm>
            <a:off x="457200" y="1554480"/>
            <a:ext cx="5212080" cy="320040"/>
          </a:xfrm>
          <a:prstGeom prst="rect">
            <a:avLst/>
          </a:prstGeom>
          <a:noFill/>
        </p:spPr>
        <p:txBody>
          <a:bodyPr wrap="square">
            <a:spAutoFit/>
          </a:bodyPr>
          <a:lstStyle/>
          <a:p>
            <a:pPr algn="ctr"/>
            <a:r>
              <a:rPr sz="1100" b="0" i="1">
                <a:solidFill>
                  <a:srgbClr val="D0EDED"/>
                </a:solidFill>
              </a:rPr>
              <a:t>Biological Influences</a:t>
            </a:r>
          </a:p>
        </p:txBody>
      </p:sp>
      <p:sp>
        <p:nvSpPr>
          <p:cNvPr id="8" name="TextBox 7"/>
          <p:cNvSpPr txBox="1"/>
          <p:nvPr/>
        </p:nvSpPr>
        <p:spPr>
          <a:xfrm>
            <a:off x="411480" y="2011680"/>
            <a:ext cx="5212080" cy="822960"/>
          </a:xfrm>
          <a:prstGeom prst="rect">
            <a:avLst/>
          </a:prstGeom>
          <a:noFill/>
        </p:spPr>
        <p:txBody>
          <a:bodyPr wrap="square">
            <a:spAutoFit/>
          </a:bodyPr>
          <a:lstStyle/>
          <a:p>
            <a:pPr algn="l"/>
            <a:r>
              <a:rPr sz="1100" b="0" i="0">
                <a:solidFill>
                  <a:srgbClr val="FFFFFF"/>
                </a:solidFill>
              </a:rPr>
              <a:t>• Piaget proposed that cognitive development follows a universal, biologically determined sequence (Piaget, 1952).</a:t>
            </a:r>
          </a:p>
        </p:txBody>
      </p:sp>
      <p:sp>
        <p:nvSpPr>
          <p:cNvPr id="9" name="TextBox 8"/>
          <p:cNvSpPr txBox="1"/>
          <p:nvPr/>
        </p:nvSpPr>
        <p:spPr>
          <a:xfrm>
            <a:off x="411480" y="2880360"/>
            <a:ext cx="5212080" cy="822960"/>
          </a:xfrm>
          <a:prstGeom prst="rect">
            <a:avLst/>
          </a:prstGeom>
          <a:noFill/>
        </p:spPr>
        <p:txBody>
          <a:bodyPr wrap="square">
            <a:spAutoFit/>
          </a:bodyPr>
          <a:lstStyle/>
          <a:p>
            <a:pPr algn="l"/>
            <a:r>
              <a:rPr sz="1100" b="0" i="0">
                <a:solidFill>
                  <a:srgbClr val="FFFFFF"/>
                </a:solidFill>
              </a:rPr>
              <a:t>• Isaac's pre-operational stage is age-appropriate — all children pass through these stages in order.</a:t>
            </a:r>
          </a:p>
        </p:txBody>
      </p:sp>
      <p:sp>
        <p:nvSpPr>
          <p:cNvPr id="10" name="TextBox 9"/>
          <p:cNvSpPr txBox="1"/>
          <p:nvPr/>
        </p:nvSpPr>
        <p:spPr>
          <a:xfrm>
            <a:off x="411480" y="3749040"/>
            <a:ext cx="5212080" cy="822960"/>
          </a:xfrm>
          <a:prstGeom prst="rect">
            <a:avLst/>
          </a:prstGeom>
          <a:noFill/>
        </p:spPr>
        <p:txBody>
          <a:bodyPr wrap="square">
            <a:spAutoFit/>
          </a:bodyPr>
          <a:lstStyle/>
          <a:p>
            <a:pPr algn="l"/>
            <a:r>
              <a:rPr sz="1100" b="0" i="0">
                <a:solidFill>
                  <a:srgbClr val="FFFFFF"/>
                </a:solidFill>
              </a:rPr>
              <a:t>• Temperament: Isaac may have a naturally quieter, more cautious temperament influencing how he engages with new environments.</a:t>
            </a:r>
          </a:p>
        </p:txBody>
      </p:sp>
      <p:sp>
        <p:nvSpPr>
          <p:cNvPr id="11" name="TextBox 10"/>
          <p:cNvSpPr txBox="1"/>
          <p:nvPr/>
        </p:nvSpPr>
        <p:spPr>
          <a:xfrm>
            <a:off x="411480" y="4617720"/>
            <a:ext cx="5212080" cy="822960"/>
          </a:xfrm>
          <a:prstGeom prst="rect">
            <a:avLst/>
          </a:prstGeom>
          <a:noFill/>
        </p:spPr>
        <p:txBody>
          <a:bodyPr wrap="square">
            <a:spAutoFit/>
          </a:bodyPr>
          <a:lstStyle/>
          <a:p>
            <a:pPr algn="l"/>
            <a:r>
              <a:rPr sz="1100" b="0" i="0">
                <a:solidFill>
                  <a:srgbClr val="FFFFFF"/>
                </a:solidFill>
              </a:rPr>
              <a:t>• Early brain development is shaped in part by genetics — some children are more sensitive to environmental stressors.</a:t>
            </a:r>
          </a:p>
        </p:txBody>
      </p:sp>
      <p:sp>
        <p:nvSpPr>
          <p:cNvPr id="12" name="TextBox 11"/>
          <p:cNvSpPr txBox="1"/>
          <p:nvPr/>
        </p:nvSpPr>
        <p:spPr>
          <a:xfrm>
            <a:off x="6492240" y="1097280"/>
            <a:ext cx="5212080" cy="457200"/>
          </a:xfrm>
          <a:prstGeom prst="rect">
            <a:avLst/>
          </a:prstGeom>
          <a:noFill/>
        </p:spPr>
        <p:txBody>
          <a:bodyPr wrap="square">
            <a:spAutoFit/>
          </a:bodyPr>
          <a:lstStyle/>
          <a:p>
            <a:pPr algn="ctr"/>
            <a:r>
              <a:rPr sz="1800" b="1" i="0">
                <a:solidFill>
                  <a:srgbClr val="026073"/>
                </a:solidFill>
              </a:rPr>
              <a:t>NURTURE</a:t>
            </a:r>
          </a:p>
        </p:txBody>
      </p:sp>
      <p:sp>
        <p:nvSpPr>
          <p:cNvPr id="13" name="TextBox 12"/>
          <p:cNvSpPr txBox="1"/>
          <p:nvPr/>
        </p:nvSpPr>
        <p:spPr>
          <a:xfrm>
            <a:off x="6492240" y="1554480"/>
            <a:ext cx="5212080" cy="320040"/>
          </a:xfrm>
          <a:prstGeom prst="rect">
            <a:avLst/>
          </a:prstGeom>
          <a:noFill/>
        </p:spPr>
        <p:txBody>
          <a:bodyPr wrap="square">
            <a:spAutoFit/>
          </a:bodyPr>
          <a:lstStyle/>
          <a:p>
            <a:pPr algn="ctr"/>
            <a:r>
              <a:rPr sz="1100" b="0" i="1">
                <a:solidFill>
                  <a:srgbClr val="028A8C"/>
                </a:solidFill>
              </a:rPr>
              <a:t>Environmental Influences</a:t>
            </a:r>
          </a:p>
        </p:txBody>
      </p:sp>
      <p:sp>
        <p:nvSpPr>
          <p:cNvPr id="14" name="TextBox 13"/>
          <p:cNvSpPr txBox="1"/>
          <p:nvPr/>
        </p:nvSpPr>
        <p:spPr>
          <a:xfrm>
            <a:off x="6492240" y="2011680"/>
            <a:ext cx="5212080" cy="822960"/>
          </a:xfrm>
          <a:prstGeom prst="rect">
            <a:avLst/>
          </a:prstGeom>
          <a:noFill/>
        </p:spPr>
        <p:txBody>
          <a:bodyPr wrap="square">
            <a:spAutoFit/>
          </a:bodyPr>
          <a:lstStyle/>
          <a:p>
            <a:pPr algn="l"/>
            <a:r>
              <a:rPr sz="1100" b="0" i="0">
                <a:solidFill>
                  <a:srgbClr val="4A5A6A"/>
                </a:solidFill>
              </a:rPr>
              <a:t>• Piaget emphasised the role of environment in providing the experiences children need to build schemas (Piaget, 1952).</a:t>
            </a:r>
          </a:p>
        </p:txBody>
      </p:sp>
      <p:sp>
        <p:nvSpPr>
          <p:cNvPr id="15" name="TextBox 14"/>
          <p:cNvSpPr txBox="1"/>
          <p:nvPr/>
        </p:nvSpPr>
        <p:spPr>
          <a:xfrm>
            <a:off x="6492240" y="2880360"/>
            <a:ext cx="5212080" cy="822960"/>
          </a:xfrm>
          <a:prstGeom prst="rect">
            <a:avLst/>
          </a:prstGeom>
          <a:noFill/>
        </p:spPr>
        <p:txBody>
          <a:bodyPr wrap="square">
            <a:spAutoFit/>
          </a:bodyPr>
          <a:lstStyle/>
          <a:p>
            <a:pPr algn="l"/>
            <a:r>
              <a:rPr sz="1100" b="0" i="0">
                <a:solidFill>
                  <a:srgbClr val="4A5A6A"/>
                </a:solidFill>
              </a:rPr>
              <a:t>• Isaac's disrupted childcare has limited his access to consistent, stimulating learning environments.</a:t>
            </a:r>
          </a:p>
        </p:txBody>
      </p:sp>
      <p:sp>
        <p:nvSpPr>
          <p:cNvPr id="16" name="TextBox 15"/>
          <p:cNvSpPr txBox="1"/>
          <p:nvPr/>
        </p:nvSpPr>
        <p:spPr>
          <a:xfrm>
            <a:off x="6492240" y="3749040"/>
            <a:ext cx="5212080" cy="822960"/>
          </a:xfrm>
          <a:prstGeom prst="rect">
            <a:avLst/>
          </a:prstGeom>
          <a:noFill/>
        </p:spPr>
        <p:txBody>
          <a:bodyPr wrap="square">
            <a:spAutoFit/>
          </a:bodyPr>
          <a:lstStyle/>
          <a:p>
            <a:pPr algn="l"/>
            <a:r>
              <a:rPr sz="1100" b="0" i="0">
                <a:solidFill>
                  <a:srgbClr val="4A5A6A"/>
                </a:solidFill>
              </a:rPr>
              <a:t>• Maternal post-natal depression reduces the richness of early interaction — a key driver of pre-operational development.</a:t>
            </a:r>
          </a:p>
        </p:txBody>
      </p:sp>
      <p:sp>
        <p:nvSpPr>
          <p:cNvPr id="17" name="TextBox 16"/>
          <p:cNvSpPr txBox="1"/>
          <p:nvPr/>
        </p:nvSpPr>
        <p:spPr>
          <a:xfrm>
            <a:off x="6492240" y="4617720"/>
            <a:ext cx="5212080" cy="822960"/>
          </a:xfrm>
          <a:prstGeom prst="rect">
            <a:avLst/>
          </a:prstGeom>
          <a:noFill/>
        </p:spPr>
        <p:txBody>
          <a:bodyPr wrap="square">
            <a:spAutoFit/>
          </a:bodyPr>
          <a:lstStyle/>
          <a:p>
            <a:pPr algn="l"/>
            <a:r>
              <a:rPr sz="1100" b="0" i="0">
                <a:solidFill>
                  <a:srgbClr val="4A5A6A"/>
                </a:solidFill>
              </a:rPr>
              <a:t>• Relocation to London reduced Isaac's social support network, limiting peer interaction critical at this stage.</a:t>
            </a:r>
          </a:p>
        </p:txBody>
      </p:sp>
      <p:sp>
        <p:nvSpPr>
          <p:cNvPr id="18" name="TextBox 17"/>
          <p:cNvSpPr txBox="1"/>
          <p:nvPr/>
        </p:nvSpPr>
        <p:spPr>
          <a:xfrm>
            <a:off x="457200" y="6473952"/>
            <a:ext cx="11247120" cy="320040"/>
          </a:xfrm>
          <a:prstGeom prst="rect">
            <a:avLst/>
          </a:prstGeom>
          <a:noFill/>
        </p:spPr>
        <p:txBody>
          <a:bodyPr wrap="square">
            <a:spAutoFit/>
          </a:bodyPr>
          <a:lstStyle/>
          <a:p>
            <a:pPr algn="ctr"/>
            <a:r>
              <a:rPr sz="1000" b="0" i="1">
                <a:solidFill>
                  <a:srgbClr val="4A5A6A"/>
                </a:solidFill>
              </a:rPr>
              <a:t>Piaget leaned toward nature (universal stages), but acknowledged environment provides the experiences needed for progression.</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bg>
      <p:bgPr>
        <a:solidFill>
          <a:srgbClr val="F5F0E8"/>
        </a:solidFill>
        <a:effectLst/>
      </p:bgPr>
    </p:bg>
    <p:spTree>
      <p:nvGrpSpPr>
        <p:cNvPr id="1" name=""/>
        <p:cNvGrpSpPr/>
        <p:nvPr/>
      </p:nvGrpSpPr>
      <p:grpSpPr/>
      <p:sp>
        <p:nvSpPr>
          <p:cNvPr id="2" name="Rectangle 1"/>
          <p:cNvSpPr/>
          <p:nvPr/>
        </p:nvSpPr>
        <p:spPr>
          <a:xfrm>
            <a:off x="0" y="0"/>
            <a:ext cx="12188952" cy="109728"/>
          </a:xfrm>
          <a:prstGeom prst="rect">
            <a:avLst/>
          </a:prstGeom>
          <a:solidFill>
            <a:srgbClr val="E88C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57200" y="228600"/>
            <a:ext cx="11247120" cy="594360"/>
          </a:xfrm>
          <a:prstGeom prst="rect">
            <a:avLst/>
          </a:prstGeom>
          <a:noFill/>
        </p:spPr>
        <p:txBody>
          <a:bodyPr wrap="square">
            <a:spAutoFit/>
          </a:bodyPr>
          <a:lstStyle/>
          <a:p>
            <a:pPr algn="l"/>
            <a:r>
              <a:rPr sz="2400" b="1" i="0">
                <a:solidFill>
                  <a:srgbClr val="026073"/>
                </a:solidFill>
              </a:rPr>
              <a:t>Evaluation of Piaget's Theory</a:t>
            </a:r>
          </a:p>
        </p:txBody>
      </p:sp>
      <p:sp>
        <p:nvSpPr>
          <p:cNvPr id="4" name="Rectangle 3"/>
          <p:cNvSpPr/>
          <p:nvPr/>
        </p:nvSpPr>
        <p:spPr>
          <a:xfrm>
            <a:off x="274320" y="1005840"/>
            <a:ext cx="5577840" cy="2834640"/>
          </a:xfrm>
          <a:prstGeom prst="rect">
            <a:avLst/>
          </a:prstGeom>
          <a:solidFill>
            <a:srgbClr val="0260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457200" y="1097280"/>
            <a:ext cx="5212080" cy="411480"/>
          </a:xfrm>
          <a:prstGeom prst="rect">
            <a:avLst/>
          </a:prstGeom>
          <a:noFill/>
        </p:spPr>
        <p:txBody>
          <a:bodyPr wrap="square">
            <a:spAutoFit/>
          </a:bodyPr>
          <a:lstStyle/>
          <a:p>
            <a:pPr algn="l"/>
            <a:r>
              <a:rPr sz="1600" b="1" i="0">
                <a:solidFill>
                  <a:srgbClr val="FFFFFF"/>
                </a:solidFill>
              </a:rPr>
              <a:t>Strengths</a:t>
            </a:r>
          </a:p>
        </p:txBody>
      </p:sp>
      <p:sp>
        <p:nvSpPr>
          <p:cNvPr id="6" name="TextBox 5"/>
          <p:cNvSpPr txBox="1"/>
          <p:nvPr/>
        </p:nvSpPr>
        <p:spPr>
          <a:xfrm>
            <a:off x="411480" y="1554480"/>
            <a:ext cx="5349240" cy="594360"/>
          </a:xfrm>
          <a:prstGeom prst="rect">
            <a:avLst/>
          </a:prstGeom>
          <a:noFill/>
        </p:spPr>
        <p:txBody>
          <a:bodyPr wrap="square">
            <a:spAutoFit/>
          </a:bodyPr>
          <a:lstStyle/>
          <a:p>
            <a:pPr algn="l"/>
            <a:r>
              <a:rPr sz="1100" b="0" i="0">
                <a:solidFill>
                  <a:srgbClr val="FFFFFF"/>
                </a:solidFill>
              </a:rPr>
              <a:t>• Identifies that Isaac is at the pre-operational stage, giving staff a clear developmental framework.</a:t>
            </a:r>
          </a:p>
        </p:txBody>
      </p:sp>
      <p:sp>
        <p:nvSpPr>
          <p:cNvPr id="7" name="TextBox 6"/>
          <p:cNvSpPr txBox="1"/>
          <p:nvPr/>
        </p:nvSpPr>
        <p:spPr>
          <a:xfrm>
            <a:off x="411480" y="2176272"/>
            <a:ext cx="5349240" cy="594360"/>
          </a:xfrm>
          <a:prstGeom prst="rect">
            <a:avLst/>
          </a:prstGeom>
          <a:noFill/>
        </p:spPr>
        <p:txBody>
          <a:bodyPr wrap="square">
            <a:spAutoFit/>
          </a:bodyPr>
          <a:lstStyle/>
          <a:p>
            <a:pPr algn="l"/>
            <a:r>
              <a:rPr sz="1100" b="0" i="0">
                <a:solidFill>
                  <a:srgbClr val="FFFFFF"/>
                </a:solidFill>
              </a:rPr>
              <a:t>• Emphasises active, play-based learning — directly applicable to early years practice.</a:t>
            </a:r>
          </a:p>
        </p:txBody>
      </p:sp>
      <p:sp>
        <p:nvSpPr>
          <p:cNvPr id="8" name="TextBox 7"/>
          <p:cNvSpPr txBox="1"/>
          <p:nvPr/>
        </p:nvSpPr>
        <p:spPr>
          <a:xfrm>
            <a:off x="411480" y="2798064"/>
            <a:ext cx="5349240" cy="594360"/>
          </a:xfrm>
          <a:prstGeom prst="rect">
            <a:avLst/>
          </a:prstGeom>
          <a:noFill/>
        </p:spPr>
        <p:txBody>
          <a:bodyPr wrap="square">
            <a:spAutoFit/>
          </a:bodyPr>
          <a:lstStyle/>
          <a:p>
            <a:pPr algn="l"/>
            <a:r>
              <a:rPr sz="1100" b="0" i="0">
                <a:solidFill>
                  <a:srgbClr val="FFFFFF"/>
                </a:solidFill>
              </a:rPr>
              <a:t>• Widely used in early years curricula (e.g. EYFS in England) — practical and well-evidenced.</a:t>
            </a:r>
          </a:p>
        </p:txBody>
      </p:sp>
      <p:sp>
        <p:nvSpPr>
          <p:cNvPr id="9" name="TextBox 8"/>
          <p:cNvSpPr txBox="1"/>
          <p:nvPr/>
        </p:nvSpPr>
        <p:spPr>
          <a:xfrm>
            <a:off x="411480" y="3419856"/>
            <a:ext cx="5349240" cy="594360"/>
          </a:xfrm>
          <a:prstGeom prst="rect">
            <a:avLst/>
          </a:prstGeom>
          <a:noFill/>
        </p:spPr>
        <p:txBody>
          <a:bodyPr wrap="square">
            <a:spAutoFit/>
          </a:bodyPr>
          <a:lstStyle/>
          <a:p>
            <a:pPr algn="l"/>
            <a:r>
              <a:rPr sz="1100" b="0" i="0">
                <a:solidFill>
                  <a:srgbClr val="FFFFFF"/>
                </a:solidFill>
              </a:rPr>
              <a:t>• Explains language and social delays in terms of cognitive stage rather than deficit.</a:t>
            </a:r>
          </a:p>
        </p:txBody>
      </p:sp>
      <p:sp>
        <p:nvSpPr>
          <p:cNvPr id="10" name="Rectangle 9"/>
          <p:cNvSpPr/>
          <p:nvPr/>
        </p:nvSpPr>
        <p:spPr>
          <a:xfrm>
            <a:off x="6309360" y="1005840"/>
            <a:ext cx="5577840" cy="2834640"/>
          </a:xfrm>
          <a:prstGeom prst="rect">
            <a:avLst/>
          </a:prstGeom>
          <a:solidFill>
            <a:srgbClr val="FBEED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6492240" y="1097280"/>
            <a:ext cx="5212080" cy="411480"/>
          </a:xfrm>
          <a:prstGeom prst="rect">
            <a:avLst/>
          </a:prstGeom>
          <a:noFill/>
        </p:spPr>
        <p:txBody>
          <a:bodyPr wrap="square">
            <a:spAutoFit/>
          </a:bodyPr>
          <a:lstStyle/>
          <a:p>
            <a:pPr algn="l"/>
            <a:r>
              <a:rPr sz="1600" b="1" i="0">
                <a:solidFill>
                  <a:srgbClr val="026073"/>
                </a:solidFill>
              </a:rPr>
              <a:t>Weaknesses / Limitations</a:t>
            </a:r>
          </a:p>
        </p:txBody>
      </p:sp>
      <p:sp>
        <p:nvSpPr>
          <p:cNvPr id="12" name="TextBox 11"/>
          <p:cNvSpPr txBox="1"/>
          <p:nvPr/>
        </p:nvSpPr>
        <p:spPr>
          <a:xfrm>
            <a:off x="6446520" y="1554480"/>
            <a:ext cx="5349240" cy="594360"/>
          </a:xfrm>
          <a:prstGeom prst="rect">
            <a:avLst/>
          </a:prstGeom>
          <a:noFill/>
        </p:spPr>
        <p:txBody>
          <a:bodyPr wrap="square">
            <a:spAutoFit/>
          </a:bodyPr>
          <a:lstStyle/>
          <a:p>
            <a:pPr algn="l"/>
            <a:r>
              <a:rPr sz="1100" b="0" i="0">
                <a:solidFill>
                  <a:srgbClr val="4A5A6A"/>
                </a:solidFill>
              </a:rPr>
              <a:t>• Underestimates emotional factors — ignores how anxiety or trauma affect cognitive development.</a:t>
            </a:r>
          </a:p>
        </p:txBody>
      </p:sp>
      <p:sp>
        <p:nvSpPr>
          <p:cNvPr id="13" name="TextBox 12"/>
          <p:cNvSpPr txBox="1"/>
          <p:nvPr/>
        </p:nvSpPr>
        <p:spPr>
          <a:xfrm>
            <a:off x="6446520" y="2176272"/>
            <a:ext cx="5349240" cy="594360"/>
          </a:xfrm>
          <a:prstGeom prst="rect">
            <a:avLst/>
          </a:prstGeom>
          <a:noFill/>
        </p:spPr>
        <p:txBody>
          <a:bodyPr wrap="square">
            <a:spAutoFit/>
          </a:bodyPr>
          <a:lstStyle/>
          <a:p>
            <a:pPr algn="l"/>
            <a:r>
              <a:rPr sz="1100" b="0" i="0">
                <a:solidFill>
                  <a:srgbClr val="4A5A6A"/>
                </a:solidFill>
              </a:rPr>
              <a:t>• Stage ages are approximate — Piaget has been criticised for underestimating children's abilities (Donaldson, 1978).</a:t>
            </a:r>
          </a:p>
        </p:txBody>
      </p:sp>
      <p:sp>
        <p:nvSpPr>
          <p:cNvPr id="14" name="TextBox 13"/>
          <p:cNvSpPr txBox="1"/>
          <p:nvPr/>
        </p:nvSpPr>
        <p:spPr>
          <a:xfrm>
            <a:off x="6446520" y="2798064"/>
            <a:ext cx="5349240" cy="594360"/>
          </a:xfrm>
          <a:prstGeom prst="rect">
            <a:avLst/>
          </a:prstGeom>
          <a:noFill/>
        </p:spPr>
        <p:txBody>
          <a:bodyPr wrap="square">
            <a:spAutoFit/>
          </a:bodyPr>
          <a:lstStyle/>
          <a:p>
            <a:pPr algn="l"/>
            <a:r>
              <a:rPr sz="1100" b="0" i="0">
                <a:solidFill>
                  <a:srgbClr val="4A5A6A"/>
                </a:solidFill>
              </a:rPr>
              <a:t>• Individual and cultural differences are not fully accounted for.</a:t>
            </a:r>
          </a:p>
        </p:txBody>
      </p:sp>
      <p:sp>
        <p:nvSpPr>
          <p:cNvPr id="15" name="TextBox 14"/>
          <p:cNvSpPr txBox="1"/>
          <p:nvPr/>
        </p:nvSpPr>
        <p:spPr>
          <a:xfrm>
            <a:off x="6446520" y="3419856"/>
            <a:ext cx="5349240" cy="594360"/>
          </a:xfrm>
          <a:prstGeom prst="rect">
            <a:avLst/>
          </a:prstGeom>
          <a:noFill/>
        </p:spPr>
        <p:txBody>
          <a:bodyPr wrap="square">
            <a:spAutoFit/>
          </a:bodyPr>
          <a:lstStyle/>
          <a:p>
            <a:pPr algn="l"/>
            <a:r>
              <a:rPr sz="1100" b="0" i="0">
                <a:solidFill>
                  <a:srgbClr val="4A5A6A"/>
                </a:solidFill>
              </a:rPr>
              <a:t>• Limited focus on social interaction as a driver of learning (unlike Vygotsky).</a:t>
            </a:r>
          </a:p>
        </p:txBody>
      </p:sp>
      <p:sp>
        <p:nvSpPr>
          <p:cNvPr id="16" name="Rectangle 15"/>
          <p:cNvSpPr/>
          <p:nvPr/>
        </p:nvSpPr>
        <p:spPr>
          <a:xfrm>
            <a:off x="274320" y="4023360"/>
            <a:ext cx="11612880" cy="2377440"/>
          </a:xfrm>
          <a:prstGeom prst="rect">
            <a:avLst/>
          </a:prstGeom>
          <a:solidFill>
            <a:srgbClr val="D0ED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7" name="TextBox 16"/>
          <p:cNvSpPr txBox="1"/>
          <p:nvPr/>
        </p:nvSpPr>
        <p:spPr>
          <a:xfrm>
            <a:off x="457200" y="4114800"/>
            <a:ext cx="11247120" cy="411480"/>
          </a:xfrm>
          <a:prstGeom prst="rect">
            <a:avLst/>
          </a:prstGeom>
          <a:noFill/>
        </p:spPr>
        <p:txBody>
          <a:bodyPr wrap="square">
            <a:spAutoFit/>
          </a:bodyPr>
          <a:lstStyle/>
          <a:p>
            <a:pPr algn="l"/>
            <a:r>
              <a:rPr sz="1500" b="1" i="0">
                <a:solidFill>
                  <a:srgbClr val="026073"/>
                </a:solidFill>
              </a:rPr>
              <a:t>Alternative Theory: Bowlby's Attachment Theory</a:t>
            </a:r>
          </a:p>
        </p:txBody>
      </p:sp>
      <p:sp>
        <p:nvSpPr>
          <p:cNvPr id="18" name="TextBox 17"/>
          <p:cNvSpPr txBox="1"/>
          <p:nvPr/>
        </p:nvSpPr>
        <p:spPr>
          <a:xfrm>
            <a:off x="457200" y="4553712"/>
            <a:ext cx="11247120" cy="1783080"/>
          </a:xfrm>
          <a:prstGeom prst="rect">
            <a:avLst/>
          </a:prstGeom>
          <a:noFill/>
        </p:spPr>
        <p:txBody>
          <a:bodyPr wrap="square">
            <a:spAutoFit/>
          </a:bodyPr>
          <a:lstStyle/>
          <a:p>
            <a:pPr algn="l"/>
            <a:r>
              <a:rPr sz="1100" b="0" i="0">
                <a:solidFill>
                  <a:srgbClr val="4A5A6A"/>
                </a:solidFill>
              </a:rPr>
              <a:t>Bowlby's attachment theory (1969) may offer a more emotionally focused lens for Isaac's case. It would argue that Isaac's distress on separation, clinginess, and withdrawal stem from an insecure attachment rather than cognitive stage. Bowlby's theory could be seen as more useful here because it directly addresses Isaac's emotional regulation and relationship with his mother — areas Piaget's theory largely ignores. However, Piaget remains valuable for planning the educational and play-based components of the support plan.</a:t>
            </a:r>
          </a:p>
        </p:txBody>
      </p:sp>
      <p:sp>
        <p:nvSpPr>
          <p:cNvPr id="19" name="TextBox 18"/>
          <p:cNvSpPr txBox="1"/>
          <p:nvPr/>
        </p:nvSpPr>
        <p:spPr>
          <a:xfrm>
            <a:off x="457200" y="6492240"/>
            <a:ext cx="10972800" cy="256032"/>
          </a:xfrm>
          <a:prstGeom prst="rect">
            <a:avLst/>
          </a:prstGeom>
          <a:noFill/>
        </p:spPr>
        <p:txBody>
          <a:bodyPr wrap="square">
            <a:spAutoFit/>
          </a:bodyPr>
          <a:lstStyle/>
          <a:p>
            <a:pPr algn="l"/>
            <a:r>
              <a:rPr sz="900" b="0" i="1">
                <a:solidFill>
                  <a:srgbClr val="4A5A6A"/>
                </a:solidFill>
              </a:rPr>
              <a:t>(Donaldson, 1978; Bowlby, 1969; Piaget, 1952)</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bg>
      <p:bgPr>
        <a:solidFill>
          <a:srgbClr val="026073"/>
        </a:solidFill>
        <a:effectLst/>
      </p:bgPr>
    </p:bg>
    <p:spTree>
      <p:nvGrpSpPr>
        <p:cNvPr id="1" name=""/>
        <p:cNvGrpSpPr/>
        <p:nvPr/>
      </p:nvGrpSpPr>
      <p:grpSpPr/>
      <p:sp>
        <p:nvSpPr>
          <p:cNvPr id="2" name="Rectangle 1"/>
          <p:cNvSpPr/>
          <p:nvPr/>
        </p:nvSpPr>
        <p:spPr>
          <a:xfrm>
            <a:off x="0" y="0"/>
            <a:ext cx="12188952" cy="109728"/>
          </a:xfrm>
          <a:prstGeom prst="rect">
            <a:avLst/>
          </a:prstGeom>
          <a:solidFill>
            <a:srgbClr val="E88C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457200" y="274320"/>
            <a:ext cx="11247120" cy="640080"/>
          </a:xfrm>
          <a:prstGeom prst="rect">
            <a:avLst/>
          </a:prstGeom>
          <a:noFill/>
        </p:spPr>
        <p:txBody>
          <a:bodyPr wrap="square">
            <a:spAutoFit/>
          </a:bodyPr>
          <a:lstStyle/>
          <a:p>
            <a:pPr algn="l"/>
            <a:r>
              <a:rPr sz="3000" b="1" i="0">
                <a:solidFill>
                  <a:srgbClr val="FFFFFF"/>
                </a:solidFill>
              </a:rPr>
              <a:t>Conclusion</a:t>
            </a:r>
          </a:p>
        </p:txBody>
      </p:sp>
      <p:sp>
        <p:nvSpPr>
          <p:cNvPr id="4" name="Rectangle 3"/>
          <p:cNvSpPr/>
          <p:nvPr/>
        </p:nvSpPr>
        <p:spPr>
          <a:xfrm>
            <a:off x="274320" y="1097280"/>
            <a:ext cx="11612880" cy="2377440"/>
          </a:xfrm>
          <a:prstGeom prst="rect">
            <a:avLst/>
          </a:prstGeom>
          <a:solidFill>
            <a:srgbClr val="028A8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457200" y="1188720"/>
            <a:ext cx="11247120" cy="365760"/>
          </a:xfrm>
          <a:prstGeom prst="rect">
            <a:avLst/>
          </a:prstGeom>
          <a:noFill/>
        </p:spPr>
        <p:txBody>
          <a:bodyPr wrap="square">
            <a:spAutoFit/>
          </a:bodyPr>
          <a:lstStyle/>
          <a:p>
            <a:pPr algn="l"/>
            <a:r>
              <a:rPr sz="1400" b="1" i="0">
                <a:solidFill>
                  <a:srgbClr val="D0EDED"/>
                </a:solidFill>
              </a:rPr>
              <a:t>Overall Judgement</a:t>
            </a:r>
          </a:p>
        </p:txBody>
      </p:sp>
      <p:sp>
        <p:nvSpPr>
          <p:cNvPr id="6" name="TextBox 5"/>
          <p:cNvSpPr txBox="1"/>
          <p:nvPr/>
        </p:nvSpPr>
        <p:spPr>
          <a:xfrm>
            <a:off x="457200" y="1600200"/>
            <a:ext cx="11247120" cy="1783080"/>
          </a:xfrm>
          <a:prstGeom prst="rect">
            <a:avLst/>
          </a:prstGeom>
          <a:noFill/>
        </p:spPr>
        <p:txBody>
          <a:bodyPr wrap="square">
            <a:spAutoFit/>
          </a:bodyPr>
          <a:lstStyle/>
          <a:p>
            <a:pPr algn="l"/>
            <a:r>
              <a:rPr sz="1300" b="0" i="0">
                <a:solidFill>
                  <a:srgbClr val="FFFFFF"/>
                </a:solidFill>
              </a:rPr>
              <a:t>Piaget's theory of cognitive development provides a valuable and practical framework for understanding Isaac's behaviour and designing a structured early years support plan. Recognising Isaac as a pre-operational learner helps staff design appropriate, active, and language-rich experiences rather than viewing his difficulties as fixed. The theory's emphasis on play-based, self-directed learning maps directly onto best practice in early years settings.</a:t>
            </a:r>
          </a:p>
        </p:txBody>
      </p:sp>
      <p:sp>
        <p:nvSpPr>
          <p:cNvPr id="7" name="Rectangle 6"/>
          <p:cNvSpPr/>
          <p:nvPr/>
        </p:nvSpPr>
        <p:spPr>
          <a:xfrm>
            <a:off x="274320" y="3657600"/>
            <a:ext cx="5486400" cy="2606040"/>
          </a:xfrm>
          <a:prstGeom prst="rect">
            <a:avLst/>
          </a:prstGeom>
          <a:solidFill>
            <a:srgbClr val="014F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457200" y="3749039"/>
            <a:ext cx="5120640" cy="365760"/>
          </a:xfrm>
          <a:prstGeom prst="rect">
            <a:avLst/>
          </a:prstGeom>
          <a:noFill/>
        </p:spPr>
        <p:txBody>
          <a:bodyPr wrap="square">
            <a:spAutoFit/>
          </a:bodyPr>
          <a:lstStyle/>
          <a:p>
            <a:pPr algn="l"/>
            <a:r>
              <a:rPr sz="1300" b="1" i="0">
                <a:solidFill>
                  <a:srgbClr val="E88C00"/>
                </a:solidFill>
              </a:rPr>
              <a:t>Key Takeaway</a:t>
            </a:r>
          </a:p>
        </p:txBody>
      </p:sp>
      <p:sp>
        <p:nvSpPr>
          <p:cNvPr id="9" name="TextBox 8"/>
          <p:cNvSpPr txBox="1"/>
          <p:nvPr/>
        </p:nvSpPr>
        <p:spPr>
          <a:xfrm>
            <a:off x="457200" y="4160520"/>
            <a:ext cx="5120640" cy="2011680"/>
          </a:xfrm>
          <a:prstGeom prst="rect">
            <a:avLst/>
          </a:prstGeom>
          <a:noFill/>
        </p:spPr>
        <p:txBody>
          <a:bodyPr wrap="square">
            <a:spAutoFit/>
          </a:bodyPr>
          <a:lstStyle/>
          <a:p>
            <a:pPr algn="l"/>
            <a:r>
              <a:rPr sz="1300" b="0" i="1">
                <a:solidFill>
                  <a:srgbClr val="FFFFFF"/>
                </a:solidFill>
              </a:rPr>
              <a:t>Psychology in health and social care is most powerful when it translates theory into compassionate, evidence-based action. For Isaac, Piaget reminds us: every child learns through doing, playing, and exploring — our role is to make that possible.</a:t>
            </a:r>
          </a:p>
        </p:txBody>
      </p:sp>
      <p:sp>
        <p:nvSpPr>
          <p:cNvPr id="10" name="Rectangle 9"/>
          <p:cNvSpPr/>
          <p:nvPr/>
        </p:nvSpPr>
        <p:spPr>
          <a:xfrm>
            <a:off x="6126480" y="3657600"/>
            <a:ext cx="5760720" cy="2606040"/>
          </a:xfrm>
          <a:prstGeom prst="rect">
            <a:avLst/>
          </a:prstGeom>
          <a:solidFill>
            <a:srgbClr val="014F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6309360" y="3749039"/>
            <a:ext cx="5394960" cy="365760"/>
          </a:xfrm>
          <a:prstGeom prst="rect">
            <a:avLst/>
          </a:prstGeom>
          <a:noFill/>
        </p:spPr>
        <p:txBody>
          <a:bodyPr wrap="square">
            <a:spAutoFit/>
          </a:bodyPr>
          <a:lstStyle/>
          <a:p>
            <a:pPr algn="l"/>
            <a:r>
              <a:rPr sz="1300" b="1" i="0">
                <a:solidFill>
                  <a:srgbClr val="E88C00"/>
                </a:solidFill>
              </a:rPr>
              <a:t>Recommendations Summary</a:t>
            </a:r>
          </a:p>
        </p:txBody>
      </p:sp>
      <p:sp>
        <p:nvSpPr>
          <p:cNvPr id="12" name="TextBox 11"/>
          <p:cNvSpPr txBox="1"/>
          <p:nvPr/>
        </p:nvSpPr>
        <p:spPr>
          <a:xfrm>
            <a:off x="6309360" y="4160520"/>
            <a:ext cx="5394960" cy="2057400"/>
          </a:xfrm>
          <a:prstGeom prst="rect">
            <a:avLst/>
          </a:prstGeom>
          <a:noFill/>
        </p:spPr>
        <p:txBody>
          <a:bodyPr wrap="square">
            <a:spAutoFit/>
          </a:bodyPr>
          <a:lstStyle/>
          <a:p>
            <a:pPr>
              <a:spcBef>
                <a:spcPts val="400"/>
              </a:spcBef>
            </a:pPr>
            <a:r>
              <a:rPr sz="1100" b="0">
                <a:solidFill>
                  <a:srgbClr val="FFFFFF"/>
                </a:solidFill>
              </a:rPr>
              <a:t>• Play-based schema-building at the centre</a:t>
            </a:r>
          </a:p>
          <a:p>
            <a:pPr>
              <a:spcBef>
                <a:spcPts val="400"/>
              </a:spcBef>
            </a:pPr>
            <a:r>
              <a:rPr sz="1100" b="0">
                <a:solidFill>
                  <a:srgbClr val="FFFFFF"/>
                </a:solidFill>
              </a:rPr>
              <a:t>• Language-rich, sustained shared thinking</a:t>
            </a:r>
          </a:p>
          <a:p>
            <a:pPr>
              <a:spcBef>
                <a:spcPts val="400"/>
              </a:spcBef>
            </a:pPr>
            <a:r>
              <a:rPr sz="1100" b="0">
                <a:solidFill>
                  <a:srgbClr val="FFFFFF"/>
                </a:solidFill>
              </a:rPr>
              <a:t>• Consistent key person / secure base</a:t>
            </a:r>
          </a:p>
          <a:p>
            <a:pPr>
              <a:spcBef>
                <a:spcPts val="400"/>
              </a:spcBef>
            </a:pPr>
            <a:r>
              <a:rPr sz="1100" b="0">
                <a:solidFill>
                  <a:srgbClr val="FFFFFF"/>
                </a:solidFill>
              </a:rPr>
              <a:t>• Maternal support through family worker &amp; HV</a:t>
            </a:r>
          </a:p>
          <a:p>
            <a:pPr>
              <a:spcBef>
                <a:spcPts val="400"/>
              </a:spcBef>
            </a:pPr>
            <a:r>
              <a:rPr sz="1100" b="0">
                <a:solidFill>
                  <a:srgbClr val="FFFFFF"/>
                </a:solidFill>
              </a:rPr>
              <a:t>• Gradual, supported group participation</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bg>
      <p:bgPr>
        <a:solidFill>
          <a:srgbClr val="F5F0E8"/>
        </a:solidFill>
        <a:effectLst/>
      </p:bgPr>
    </p:bg>
    <p:spTree>
      <p:nvGrpSpPr>
        <p:cNvPr id="1" name=""/>
        <p:cNvGrpSpPr/>
        <p:nvPr/>
      </p:nvGrpSpPr>
      <p:grpSpPr/>
      <p:sp>
        <p:nvSpPr>
          <p:cNvPr id="2" name="Rectangle 1"/>
          <p:cNvSpPr/>
          <p:nvPr/>
        </p:nvSpPr>
        <p:spPr>
          <a:xfrm>
            <a:off x="0" y="0"/>
            <a:ext cx="12188952" cy="109728"/>
          </a:xfrm>
          <a:prstGeom prst="rect">
            <a:avLst/>
          </a:prstGeom>
          <a:solidFill>
            <a:srgbClr val="E88C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109728"/>
            <a:ext cx="12188952" cy="804672"/>
          </a:xfrm>
          <a:prstGeom prst="rect">
            <a:avLst/>
          </a:prstGeom>
          <a:solidFill>
            <a:srgbClr val="02607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457200" y="182880"/>
            <a:ext cx="11247120" cy="548640"/>
          </a:xfrm>
          <a:prstGeom prst="rect">
            <a:avLst/>
          </a:prstGeom>
          <a:noFill/>
        </p:spPr>
        <p:txBody>
          <a:bodyPr wrap="square">
            <a:spAutoFit/>
          </a:bodyPr>
          <a:lstStyle/>
          <a:p>
            <a:pPr algn="l"/>
            <a:r>
              <a:rPr sz="2200" b="1" i="0">
                <a:solidFill>
                  <a:srgbClr val="FFFFFF"/>
                </a:solidFill>
              </a:rPr>
              <a:t>Reference List</a:t>
            </a:r>
          </a:p>
        </p:txBody>
      </p:sp>
      <p:sp>
        <p:nvSpPr>
          <p:cNvPr id="5" name="TextBox 4"/>
          <p:cNvSpPr txBox="1"/>
          <p:nvPr/>
        </p:nvSpPr>
        <p:spPr>
          <a:xfrm>
            <a:off x="457200" y="1024128"/>
            <a:ext cx="11247120" cy="320040"/>
          </a:xfrm>
          <a:prstGeom prst="rect">
            <a:avLst/>
          </a:prstGeom>
          <a:noFill/>
        </p:spPr>
        <p:txBody>
          <a:bodyPr wrap="square">
            <a:spAutoFit/>
          </a:bodyPr>
          <a:lstStyle/>
          <a:p>
            <a:pPr algn="l"/>
            <a:r>
              <a:rPr sz="1200" b="1" i="0">
                <a:solidFill>
                  <a:srgbClr val="026073"/>
                </a:solidFill>
              </a:rPr>
              <a:t>Harvard References  (minimum 6 credible sources)</a:t>
            </a:r>
          </a:p>
        </p:txBody>
      </p:sp>
      <p:sp>
        <p:nvSpPr>
          <p:cNvPr id="6" name="TextBox 5"/>
          <p:cNvSpPr txBox="1"/>
          <p:nvPr/>
        </p:nvSpPr>
        <p:spPr>
          <a:xfrm>
            <a:off x="457200" y="1417320"/>
            <a:ext cx="11247120" cy="384048"/>
          </a:xfrm>
          <a:prstGeom prst="rect">
            <a:avLst/>
          </a:prstGeom>
          <a:noFill/>
        </p:spPr>
        <p:txBody>
          <a:bodyPr wrap="square">
            <a:spAutoFit/>
          </a:bodyPr>
          <a:lstStyle/>
          <a:p>
            <a:pPr algn="l"/>
            <a:r>
              <a:rPr sz="1000" b="0" i="0">
                <a:solidFill>
                  <a:srgbClr val="4A5A6A"/>
                </a:solidFill>
              </a:rPr>
              <a:t>Bowlby, J. (1969) Attachment and Loss: Vol. 1 Attachment. New York: Basic Books.</a:t>
            </a:r>
          </a:p>
        </p:txBody>
      </p:sp>
      <p:sp>
        <p:nvSpPr>
          <p:cNvPr id="7" name="TextBox 6"/>
          <p:cNvSpPr txBox="1"/>
          <p:nvPr/>
        </p:nvSpPr>
        <p:spPr>
          <a:xfrm>
            <a:off x="457200" y="1819656"/>
            <a:ext cx="11247120" cy="384048"/>
          </a:xfrm>
          <a:prstGeom prst="rect">
            <a:avLst/>
          </a:prstGeom>
          <a:noFill/>
        </p:spPr>
        <p:txBody>
          <a:bodyPr wrap="square">
            <a:spAutoFit/>
          </a:bodyPr>
          <a:lstStyle/>
          <a:p>
            <a:pPr algn="l"/>
            <a:r>
              <a:rPr sz="1000" b="0" i="0">
                <a:solidFill>
                  <a:srgbClr val="4A5A6A"/>
                </a:solidFill>
              </a:rPr>
              <a:t>Department for Education (2023) Statutory Framework for the Early Years Foundation Stage. London: DfE.</a:t>
            </a:r>
          </a:p>
        </p:txBody>
      </p:sp>
      <p:sp>
        <p:nvSpPr>
          <p:cNvPr id="8" name="TextBox 7"/>
          <p:cNvSpPr txBox="1"/>
          <p:nvPr/>
        </p:nvSpPr>
        <p:spPr>
          <a:xfrm>
            <a:off x="457200" y="2221992"/>
            <a:ext cx="11247120" cy="384048"/>
          </a:xfrm>
          <a:prstGeom prst="rect">
            <a:avLst/>
          </a:prstGeom>
          <a:noFill/>
        </p:spPr>
        <p:txBody>
          <a:bodyPr wrap="square">
            <a:spAutoFit/>
          </a:bodyPr>
          <a:lstStyle/>
          <a:p>
            <a:pPr algn="l"/>
            <a:r>
              <a:rPr sz="1000" b="0" i="0">
                <a:solidFill>
                  <a:srgbClr val="4A5A6A"/>
                </a:solidFill>
              </a:rPr>
              <a:t>Donaldson, M. (1978) Children's Minds. London: Fontana Press.</a:t>
            </a:r>
          </a:p>
        </p:txBody>
      </p:sp>
      <p:sp>
        <p:nvSpPr>
          <p:cNvPr id="9" name="TextBox 8"/>
          <p:cNvSpPr txBox="1"/>
          <p:nvPr/>
        </p:nvSpPr>
        <p:spPr>
          <a:xfrm>
            <a:off x="457200" y="2624328"/>
            <a:ext cx="11247120" cy="384048"/>
          </a:xfrm>
          <a:prstGeom prst="rect">
            <a:avLst/>
          </a:prstGeom>
          <a:noFill/>
        </p:spPr>
        <p:txBody>
          <a:bodyPr wrap="square">
            <a:spAutoFit/>
          </a:bodyPr>
          <a:lstStyle/>
          <a:p>
            <a:pPr algn="l"/>
            <a:r>
              <a:rPr sz="1000" b="0" i="0">
                <a:solidFill>
                  <a:srgbClr val="4A5A6A"/>
                </a:solidFill>
              </a:rPr>
              <a:t>Elfer, P., Goldschmied, E. and Selleck, D. (2012) Key Persons in the Early Years: Building Relationships for Quality Provision in Early Childhood Settings. 2nd edn. London: Routledge.</a:t>
            </a:r>
          </a:p>
        </p:txBody>
      </p:sp>
      <p:sp>
        <p:nvSpPr>
          <p:cNvPr id="10" name="TextBox 9"/>
          <p:cNvSpPr txBox="1"/>
          <p:nvPr/>
        </p:nvSpPr>
        <p:spPr>
          <a:xfrm>
            <a:off x="457200" y="3026664"/>
            <a:ext cx="11247120" cy="384048"/>
          </a:xfrm>
          <a:prstGeom prst="rect">
            <a:avLst/>
          </a:prstGeom>
          <a:noFill/>
        </p:spPr>
        <p:txBody>
          <a:bodyPr wrap="square">
            <a:spAutoFit/>
          </a:bodyPr>
          <a:lstStyle/>
          <a:p>
            <a:pPr algn="l"/>
            <a:r>
              <a:rPr sz="1000" b="0" i="0">
                <a:solidFill>
                  <a:srgbClr val="4A5A6A"/>
                </a:solidFill>
              </a:rPr>
              <a:t>Murray, L. and Cooper, P.J. (1997) 'Postpartum depression and child development', Psychological Medicine, 27(2), pp. 253–260.</a:t>
            </a:r>
          </a:p>
        </p:txBody>
      </p:sp>
      <p:sp>
        <p:nvSpPr>
          <p:cNvPr id="11" name="TextBox 10"/>
          <p:cNvSpPr txBox="1"/>
          <p:nvPr/>
        </p:nvSpPr>
        <p:spPr>
          <a:xfrm>
            <a:off x="457200" y="3429000"/>
            <a:ext cx="11247120" cy="384048"/>
          </a:xfrm>
          <a:prstGeom prst="rect">
            <a:avLst/>
          </a:prstGeom>
          <a:noFill/>
        </p:spPr>
        <p:txBody>
          <a:bodyPr wrap="square">
            <a:spAutoFit/>
          </a:bodyPr>
          <a:lstStyle/>
          <a:p>
            <a:pPr algn="l"/>
            <a:r>
              <a:rPr sz="1000" b="0" i="0">
                <a:solidFill>
                  <a:srgbClr val="4A5A6A"/>
                </a:solidFill>
              </a:rPr>
              <a:t>Piaget, J. (1952) The Origins of Intelligence in Children. New York: International Universities Press.</a:t>
            </a:r>
          </a:p>
        </p:txBody>
      </p:sp>
      <p:sp>
        <p:nvSpPr>
          <p:cNvPr id="12" name="TextBox 11"/>
          <p:cNvSpPr txBox="1"/>
          <p:nvPr/>
        </p:nvSpPr>
        <p:spPr>
          <a:xfrm>
            <a:off x="457200" y="3831336"/>
            <a:ext cx="11247120" cy="384048"/>
          </a:xfrm>
          <a:prstGeom prst="rect">
            <a:avLst/>
          </a:prstGeom>
          <a:noFill/>
        </p:spPr>
        <p:txBody>
          <a:bodyPr wrap="square">
            <a:spAutoFit/>
          </a:bodyPr>
          <a:lstStyle/>
          <a:p>
            <a:pPr algn="l"/>
            <a:r>
              <a:rPr sz="1000" b="0" i="0">
                <a:solidFill>
                  <a:srgbClr val="4A5A6A"/>
                </a:solidFill>
              </a:rPr>
              <a:t>Piaget, J. (1959) The Language and Thought of the Child. 3rd edn. London: Routledge &amp; Kegan Paul.</a:t>
            </a:r>
          </a:p>
        </p:txBody>
      </p:sp>
      <p:sp>
        <p:nvSpPr>
          <p:cNvPr id="13" name="TextBox 12"/>
          <p:cNvSpPr txBox="1"/>
          <p:nvPr/>
        </p:nvSpPr>
        <p:spPr>
          <a:xfrm>
            <a:off x="457200" y="4233672"/>
            <a:ext cx="11247120" cy="384048"/>
          </a:xfrm>
          <a:prstGeom prst="rect">
            <a:avLst/>
          </a:prstGeom>
          <a:noFill/>
        </p:spPr>
        <p:txBody>
          <a:bodyPr wrap="square">
            <a:spAutoFit/>
          </a:bodyPr>
          <a:lstStyle/>
          <a:p>
            <a:pPr algn="l"/>
            <a:r>
              <a:rPr sz="1000" b="0" i="0">
                <a:solidFill>
                  <a:srgbClr val="4A5A6A"/>
                </a:solidFill>
              </a:rPr>
              <a:t>Piaget, J. (1962) Play, Dreams and Imitation in Childhood. New York: Norton.</a:t>
            </a:r>
          </a:p>
        </p:txBody>
      </p:sp>
      <p:sp>
        <p:nvSpPr>
          <p:cNvPr id="14" name="TextBox 13"/>
          <p:cNvSpPr txBox="1"/>
          <p:nvPr/>
        </p:nvSpPr>
        <p:spPr>
          <a:xfrm>
            <a:off x="457200" y="4636008"/>
            <a:ext cx="11247120" cy="384048"/>
          </a:xfrm>
          <a:prstGeom prst="rect">
            <a:avLst/>
          </a:prstGeom>
          <a:noFill/>
        </p:spPr>
        <p:txBody>
          <a:bodyPr wrap="square">
            <a:spAutoFit/>
          </a:bodyPr>
          <a:lstStyle/>
          <a:p>
            <a:pPr algn="l"/>
            <a:r>
              <a:rPr sz="1000" b="0" i="0">
                <a:solidFill>
                  <a:srgbClr val="4A5A6A"/>
                </a:solidFill>
              </a:rPr>
              <a:t>Santrock, J.W. (2018) Life-Span Development. 17th edn. New York: McGraw-Hill.</a:t>
            </a:r>
          </a:p>
        </p:txBody>
      </p:sp>
      <p:sp>
        <p:nvSpPr>
          <p:cNvPr id="15" name="TextBox 14"/>
          <p:cNvSpPr txBox="1"/>
          <p:nvPr/>
        </p:nvSpPr>
        <p:spPr>
          <a:xfrm>
            <a:off x="457200" y="5038344"/>
            <a:ext cx="11247120" cy="384048"/>
          </a:xfrm>
          <a:prstGeom prst="rect">
            <a:avLst/>
          </a:prstGeom>
          <a:noFill/>
        </p:spPr>
        <p:txBody>
          <a:bodyPr wrap="square">
            <a:spAutoFit/>
          </a:bodyPr>
          <a:lstStyle/>
          <a:p>
            <a:pPr algn="l"/>
            <a:r>
              <a:rPr sz="1000" b="0" i="0">
                <a:solidFill>
                  <a:srgbClr val="4A5A6A"/>
                </a:solidFill>
              </a:rPr>
              <a:t>Siraj-Blatchford, I., Sylva, K., Muttock, S., Gilden, R. and Bell, D. (2002) Researching Effective Pedagogy in the Early Years. London: DfES.</a:t>
            </a:r>
          </a:p>
        </p:txBody>
      </p:sp>
      <p:sp>
        <p:nvSpPr>
          <p:cNvPr id="16" name="TextBox 15"/>
          <p:cNvSpPr txBox="1"/>
          <p:nvPr/>
        </p:nvSpPr>
        <p:spPr>
          <a:xfrm>
            <a:off x="457200" y="5440680"/>
            <a:ext cx="11247120" cy="384048"/>
          </a:xfrm>
          <a:prstGeom prst="rect">
            <a:avLst/>
          </a:prstGeom>
          <a:noFill/>
        </p:spPr>
        <p:txBody>
          <a:bodyPr wrap="square">
            <a:spAutoFit/>
          </a:bodyPr>
          <a:lstStyle/>
          <a:p>
            <a:pPr algn="l"/>
            <a:r>
              <a:rPr sz="1000" b="0" i="0">
                <a:solidFill>
                  <a:srgbClr val="4A5A6A"/>
                </a:solidFill>
              </a:rPr>
              <a:t>Wood, E. (2008) 'Conceptualising a pedagogy of play: International perspectives from theory, policy and practice', in Broadhead, P., Howard, J. and Wood, E. (eds) Play and Learning in the Early Years. London: SAGE, pp. 166–189.</a:t>
            </a:r>
          </a:p>
        </p:txBody>
      </p:sp>
      <p:sp>
        <p:nvSpPr>
          <p:cNvPr id="17" name="TextBox 16"/>
          <p:cNvSpPr txBox="1"/>
          <p:nvPr/>
        </p:nvSpPr>
        <p:spPr>
          <a:xfrm>
            <a:off x="457200" y="6492240"/>
            <a:ext cx="11247120" cy="256032"/>
          </a:xfrm>
          <a:prstGeom prst="rect">
            <a:avLst/>
          </a:prstGeom>
          <a:noFill/>
        </p:spPr>
        <p:txBody>
          <a:bodyPr wrap="square">
            <a:spAutoFit/>
          </a:bodyPr>
          <a:lstStyle/>
          <a:p>
            <a:pPr algn="l"/>
            <a:r>
              <a:rPr sz="900" b="0" i="1">
                <a:solidFill>
                  <a:srgbClr val="4A5A6A"/>
                </a:solidFill>
              </a:rPr>
              <a:t>In-text citations have been used throughout this presentation to indicate sources.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