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62" r:id="rId3"/>
    <p:sldId id="263" r:id="rId4"/>
    <p:sldId id="257" r:id="rId5"/>
    <p:sldId id="264" r:id="rId6"/>
    <p:sldId id="260" r:id="rId7"/>
    <p:sldId id="265" r:id="rId8"/>
    <p:sldId id="259" r:id="rId9"/>
    <p:sldId id="267" r:id="rId10"/>
    <p:sldId id="261" r:id="rId11"/>
    <p:sldId id="266" r:id="rId12"/>
    <p:sldId id="268" r:id="rId13"/>
    <p:sldId id="273" r:id="rId14"/>
    <p:sldId id="274" r:id="rId15"/>
    <p:sldId id="282" r:id="rId16"/>
    <p:sldId id="272" r:id="rId17"/>
    <p:sldId id="283" r:id="rId18"/>
    <p:sldId id="271" r:id="rId19"/>
    <p:sldId id="284" r:id="rId20"/>
    <p:sldId id="285" r:id="rId21"/>
    <p:sldId id="291" r:id="rId22"/>
    <p:sldId id="297" r:id="rId23"/>
    <p:sldId id="295" r:id="rId24"/>
    <p:sldId id="319" r:id="rId25"/>
    <p:sldId id="344" r:id="rId26"/>
    <p:sldId id="363" r:id="rId27"/>
    <p:sldId id="366" r:id="rId28"/>
    <p:sldId id="364" r:id="rId29"/>
    <p:sldId id="331" r:id="rId30"/>
    <p:sldId id="332" r:id="rId31"/>
    <p:sldId id="302" r:id="rId32"/>
    <p:sldId id="367" r:id="rId33"/>
    <p:sldId id="280" r:id="rId34"/>
    <p:sldId id="368" r:id="rId35"/>
    <p:sldId id="369" r:id="rId36"/>
    <p:sldId id="275" r:id="rId37"/>
    <p:sldId id="370" r:id="rId38"/>
    <p:sldId id="25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A8D716-F934-467F-B696-6BA631C9F2EC}" v="29" dt="2025-03-24T09:45:45.9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7" d="100"/>
          <a:sy n="67" d="100"/>
        </p:scale>
        <p:origin x="90" y="7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35A8D716-F934-467F-B696-6BA631C9F2EC}"/>
    <pc:docChg chg="undo custSel addSld delSld modSld sldOrd modMainMaster">
      <pc:chgData name="Jonathan Pugh" userId="0c243754-e5db-4f8a-b480-e8b3756bbae8" providerId="ADAL" clId="{35A8D716-F934-467F-B696-6BA631C9F2EC}" dt="2025-03-24T09:45:45.992" v="1770"/>
      <pc:docMkLst>
        <pc:docMk/>
      </pc:docMkLst>
      <pc:sldChg chg="modSp new mod modNotesTx">
        <pc:chgData name="Jonathan Pugh" userId="0c243754-e5db-4f8a-b480-e8b3756bbae8" providerId="ADAL" clId="{35A8D716-F934-467F-B696-6BA631C9F2EC}" dt="2025-03-24T08:55:05.668" v="1637"/>
        <pc:sldMkLst>
          <pc:docMk/>
          <pc:sldMk cId="1485018102" sldId="256"/>
        </pc:sldMkLst>
        <pc:spChg chg="mod">
          <ac:chgData name="Jonathan Pugh" userId="0c243754-e5db-4f8a-b480-e8b3756bbae8" providerId="ADAL" clId="{35A8D716-F934-467F-B696-6BA631C9F2EC}" dt="2025-03-20T16:40:39.564" v="34" actId="6549"/>
          <ac:spMkLst>
            <pc:docMk/>
            <pc:sldMk cId="1485018102" sldId="256"/>
            <ac:spMk id="2" creationId="{86412490-E8E4-687D-FDD9-81969CDDDFF2}"/>
          </ac:spMkLst>
        </pc:spChg>
        <pc:spChg chg="mod">
          <ac:chgData name="Jonathan Pugh" userId="0c243754-e5db-4f8a-b480-e8b3756bbae8" providerId="ADAL" clId="{35A8D716-F934-467F-B696-6BA631C9F2EC}" dt="2025-03-24T08:54:59.153" v="1636" actId="27636"/>
          <ac:spMkLst>
            <pc:docMk/>
            <pc:sldMk cId="1485018102" sldId="256"/>
            <ac:spMk id="3" creationId="{67F8622E-F90A-097F-8225-96692AF23E7E}"/>
          </ac:spMkLst>
        </pc:spChg>
      </pc:sldChg>
      <pc:sldChg chg="modSp new add del mod">
        <pc:chgData name="Jonathan Pugh" userId="0c243754-e5db-4f8a-b480-e8b3756bbae8" providerId="ADAL" clId="{35A8D716-F934-467F-B696-6BA631C9F2EC}" dt="2025-03-24T08:26:37.843" v="370" actId="2696"/>
        <pc:sldMkLst>
          <pc:docMk/>
          <pc:sldMk cId="4280328572" sldId="257"/>
        </pc:sldMkLst>
        <pc:spChg chg="mod">
          <ac:chgData name="Jonathan Pugh" userId="0c243754-e5db-4f8a-b480-e8b3756bbae8" providerId="ADAL" clId="{35A8D716-F934-467F-B696-6BA631C9F2EC}" dt="2025-03-20T16:42:32.931" v="78" actId="20577"/>
          <ac:spMkLst>
            <pc:docMk/>
            <pc:sldMk cId="4280328572" sldId="257"/>
            <ac:spMk id="2" creationId="{CB0425BF-7724-537B-27B1-E24BF1DDC372}"/>
          </ac:spMkLst>
        </pc:spChg>
        <pc:spChg chg="mod">
          <ac:chgData name="Jonathan Pugh" userId="0c243754-e5db-4f8a-b480-e8b3756bbae8" providerId="ADAL" clId="{35A8D716-F934-467F-B696-6BA631C9F2EC}" dt="2025-03-20T16:42:26.408" v="61"/>
          <ac:spMkLst>
            <pc:docMk/>
            <pc:sldMk cId="4280328572" sldId="257"/>
            <ac:spMk id="3" creationId="{3F417F85-C567-EE85-7DFD-862BDFE9B113}"/>
          </ac:spMkLst>
        </pc:spChg>
      </pc:sldChg>
      <pc:sldChg chg="modSp new mod">
        <pc:chgData name="Jonathan Pugh" userId="0c243754-e5db-4f8a-b480-e8b3756bbae8" providerId="ADAL" clId="{35A8D716-F934-467F-B696-6BA631C9F2EC}" dt="2025-03-24T08:32:27.346" v="510" actId="27636"/>
        <pc:sldMkLst>
          <pc:docMk/>
          <pc:sldMk cId="2354184801" sldId="258"/>
        </pc:sldMkLst>
        <pc:spChg chg="mod">
          <ac:chgData name="Jonathan Pugh" userId="0c243754-e5db-4f8a-b480-e8b3756bbae8" providerId="ADAL" clId="{35A8D716-F934-467F-B696-6BA631C9F2EC}" dt="2025-03-21T13:09:42.074" v="227" actId="20577"/>
          <ac:spMkLst>
            <pc:docMk/>
            <pc:sldMk cId="2354184801" sldId="258"/>
            <ac:spMk id="2" creationId="{2A40CD3D-4D85-8508-25D6-3DEFFCB6489C}"/>
          </ac:spMkLst>
        </pc:spChg>
        <pc:spChg chg="mod">
          <ac:chgData name="Jonathan Pugh" userId="0c243754-e5db-4f8a-b480-e8b3756bbae8" providerId="ADAL" clId="{35A8D716-F934-467F-B696-6BA631C9F2EC}" dt="2025-03-24T08:32:27.346" v="510" actId="27636"/>
          <ac:spMkLst>
            <pc:docMk/>
            <pc:sldMk cId="2354184801" sldId="258"/>
            <ac:spMk id="3" creationId="{A409BB45-A78E-7480-8DEB-820EE9ADA3CB}"/>
          </ac:spMkLst>
        </pc:spChg>
      </pc:sldChg>
      <pc:sldChg chg="modSp new mod">
        <pc:chgData name="Jonathan Pugh" userId="0c243754-e5db-4f8a-b480-e8b3756bbae8" providerId="ADAL" clId="{35A8D716-F934-467F-B696-6BA631C9F2EC}" dt="2025-03-24T08:25:14.950" v="366" actId="20577"/>
        <pc:sldMkLst>
          <pc:docMk/>
          <pc:sldMk cId="2642609973" sldId="259"/>
        </pc:sldMkLst>
        <pc:spChg chg="mod">
          <ac:chgData name="Jonathan Pugh" userId="0c243754-e5db-4f8a-b480-e8b3756bbae8" providerId="ADAL" clId="{35A8D716-F934-467F-B696-6BA631C9F2EC}" dt="2025-03-20T17:15:25.174" v="179" actId="20577"/>
          <ac:spMkLst>
            <pc:docMk/>
            <pc:sldMk cId="2642609973" sldId="259"/>
            <ac:spMk id="2" creationId="{D9436DB7-21A6-C81B-A88D-7E1BD27B834F}"/>
          </ac:spMkLst>
        </pc:spChg>
        <pc:spChg chg="mod">
          <ac:chgData name="Jonathan Pugh" userId="0c243754-e5db-4f8a-b480-e8b3756bbae8" providerId="ADAL" clId="{35A8D716-F934-467F-B696-6BA631C9F2EC}" dt="2025-03-24T08:25:14.950" v="366" actId="20577"/>
          <ac:spMkLst>
            <pc:docMk/>
            <pc:sldMk cId="2642609973" sldId="259"/>
            <ac:spMk id="3" creationId="{2FAE5CBA-9267-AFE7-379E-C21CFEAC802D}"/>
          </ac:spMkLst>
        </pc:spChg>
      </pc:sldChg>
      <pc:sldChg chg="modSp new mod">
        <pc:chgData name="Jonathan Pugh" userId="0c243754-e5db-4f8a-b480-e8b3756bbae8" providerId="ADAL" clId="{35A8D716-F934-467F-B696-6BA631C9F2EC}" dt="2025-03-24T08:35:02.257" v="589" actId="21"/>
        <pc:sldMkLst>
          <pc:docMk/>
          <pc:sldMk cId="3418240546" sldId="260"/>
        </pc:sldMkLst>
        <pc:spChg chg="mod">
          <ac:chgData name="Jonathan Pugh" userId="0c243754-e5db-4f8a-b480-e8b3756bbae8" providerId="ADAL" clId="{35A8D716-F934-467F-B696-6BA631C9F2EC}" dt="2025-03-24T08:28:22.968" v="485" actId="20577"/>
          <ac:spMkLst>
            <pc:docMk/>
            <pc:sldMk cId="3418240546" sldId="260"/>
            <ac:spMk id="2" creationId="{F0AFEE4C-452A-BE43-979B-28F23B816C83}"/>
          </ac:spMkLst>
        </pc:spChg>
        <pc:spChg chg="mod">
          <ac:chgData name="Jonathan Pugh" userId="0c243754-e5db-4f8a-b480-e8b3756bbae8" providerId="ADAL" clId="{35A8D716-F934-467F-B696-6BA631C9F2EC}" dt="2025-03-24T08:35:02.257" v="589" actId="21"/>
          <ac:spMkLst>
            <pc:docMk/>
            <pc:sldMk cId="3418240546" sldId="260"/>
            <ac:spMk id="3" creationId="{514192C8-0B1A-553B-A8E1-3D38432BD515}"/>
          </ac:spMkLst>
        </pc:spChg>
      </pc:sldChg>
      <pc:sldChg chg="modSp new mod">
        <pc:chgData name="Jonathan Pugh" userId="0c243754-e5db-4f8a-b480-e8b3756bbae8" providerId="ADAL" clId="{35A8D716-F934-467F-B696-6BA631C9F2EC}" dt="2025-03-24T08:36:38.250" v="603" actId="27636"/>
        <pc:sldMkLst>
          <pc:docMk/>
          <pc:sldMk cId="4171114535" sldId="261"/>
        </pc:sldMkLst>
        <pc:spChg chg="mod">
          <ac:chgData name="Jonathan Pugh" userId="0c243754-e5db-4f8a-b480-e8b3756bbae8" providerId="ADAL" clId="{35A8D716-F934-467F-B696-6BA631C9F2EC}" dt="2025-03-20T17:19:18.505" v="203"/>
          <ac:spMkLst>
            <pc:docMk/>
            <pc:sldMk cId="4171114535" sldId="261"/>
            <ac:spMk id="2" creationId="{67ED7A4F-6965-B227-87B1-220B87D8E840}"/>
          </ac:spMkLst>
        </pc:spChg>
        <pc:spChg chg="mod">
          <ac:chgData name="Jonathan Pugh" userId="0c243754-e5db-4f8a-b480-e8b3756bbae8" providerId="ADAL" clId="{35A8D716-F934-467F-B696-6BA631C9F2EC}" dt="2025-03-24T08:36:38.250" v="603" actId="27636"/>
          <ac:spMkLst>
            <pc:docMk/>
            <pc:sldMk cId="4171114535" sldId="261"/>
            <ac:spMk id="3" creationId="{710F99D5-1E62-4169-0265-4BFC8B42BE5C}"/>
          </ac:spMkLst>
        </pc:spChg>
      </pc:sldChg>
      <pc:sldChg chg="modSp add mod modNotesTx">
        <pc:chgData name="Jonathan Pugh" userId="0c243754-e5db-4f8a-b480-e8b3756bbae8" providerId="ADAL" clId="{35A8D716-F934-467F-B696-6BA631C9F2EC}" dt="2025-03-24T08:24:08.135" v="277" actId="20577"/>
        <pc:sldMkLst>
          <pc:docMk/>
          <pc:sldMk cId="1110630577" sldId="262"/>
        </pc:sldMkLst>
        <pc:spChg chg="mod">
          <ac:chgData name="Jonathan Pugh" userId="0c243754-e5db-4f8a-b480-e8b3756bbae8" providerId="ADAL" clId="{35A8D716-F934-467F-B696-6BA631C9F2EC}" dt="2025-03-24T08:24:08.135" v="277" actId="20577"/>
          <ac:spMkLst>
            <pc:docMk/>
            <pc:sldMk cId="1110630577" sldId="262"/>
            <ac:spMk id="2" creationId="{A22DAF46-2F30-E448-054B-A1382E795832}"/>
          </ac:spMkLst>
        </pc:spChg>
      </pc:sldChg>
      <pc:sldChg chg="modSp new mod">
        <pc:chgData name="Jonathan Pugh" userId="0c243754-e5db-4f8a-b480-e8b3756bbae8" providerId="ADAL" clId="{35A8D716-F934-467F-B696-6BA631C9F2EC}" dt="2025-03-24T08:24:39.185" v="363" actId="20577"/>
        <pc:sldMkLst>
          <pc:docMk/>
          <pc:sldMk cId="2109606391" sldId="263"/>
        </pc:sldMkLst>
        <pc:spChg chg="mod">
          <ac:chgData name="Jonathan Pugh" userId="0c243754-e5db-4f8a-b480-e8b3756bbae8" providerId="ADAL" clId="{35A8D716-F934-467F-B696-6BA631C9F2EC}" dt="2025-03-24T08:24:14.318" v="282" actId="20577"/>
          <ac:spMkLst>
            <pc:docMk/>
            <pc:sldMk cId="2109606391" sldId="263"/>
            <ac:spMk id="2" creationId="{160D321E-AA9D-C2E6-6FA5-BC69C237A37A}"/>
          </ac:spMkLst>
        </pc:spChg>
        <pc:spChg chg="mod">
          <ac:chgData name="Jonathan Pugh" userId="0c243754-e5db-4f8a-b480-e8b3756bbae8" providerId="ADAL" clId="{35A8D716-F934-467F-B696-6BA631C9F2EC}" dt="2025-03-24T08:24:39.185" v="363" actId="20577"/>
          <ac:spMkLst>
            <pc:docMk/>
            <pc:sldMk cId="2109606391" sldId="263"/>
            <ac:spMk id="3" creationId="{89BAB920-AD8F-039C-1AEE-0D49A9FDF613}"/>
          </ac:spMkLst>
        </pc:spChg>
      </pc:sldChg>
      <pc:sldChg chg="modSp add mod">
        <pc:chgData name="Jonathan Pugh" userId="0c243754-e5db-4f8a-b480-e8b3756bbae8" providerId="ADAL" clId="{35A8D716-F934-467F-B696-6BA631C9F2EC}" dt="2025-03-24T08:28:00.003" v="452" actId="20577"/>
        <pc:sldMkLst>
          <pc:docMk/>
          <pc:sldMk cId="3035386414" sldId="264"/>
        </pc:sldMkLst>
        <pc:spChg chg="mod">
          <ac:chgData name="Jonathan Pugh" userId="0c243754-e5db-4f8a-b480-e8b3756bbae8" providerId="ADAL" clId="{35A8D716-F934-467F-B696-6BA631C9F2EC}" dt="2025-03-24T08:28:00.003" v="452" actId="20577"/>
          <ac:spMkLst>
            <pc:docMk/>
            <pc:sldMk cId="3035386414" sldId="264"/>
            <ac:spMk id="2" creationId="{CB0425BF-7724-537B-27B1-E24BF1DDC372}"/>
          </ac:spMkLst>
        </pc:spChg>
        <pc:spChg chg="mod">
          <ac:chgData name="Jonathan Pugh" userId="0c243754-e5db-4f8a-b480-e8b3756bbae8" providerId="ADAL" clId="{35A8D716-F934-467F-B696-6BA631C9F2EC}" dt="2025-03-24T08:27:44.605" v="428" actId="113"/>
          <ac:spMkLst>
            <pc:docMk/>
            <pc:sldMk cId="3035386414" sldId="264"/>
            <ac:spMk id="3" creationId="{3F417F85-C567-EE85-7DFD-862BDFE9B113}"/>
          </ac:spMkLst>
        </pc:spChg>
      </pc:sldChg>
      <pc:sldChg chg="addSp delSp modSp new mod">
        <pc:chgData name="Jonathan Pugh" userId="0c243754-e5db-4f8a-b480-e8b3756bbae8" providerId="ADAL" clId="{35A8D716-F934-467F-B696-6BA631C9F2EC}" dt="2025-03-24T08:34:54.109" v="588" actId="1076"/>
        <pc:sldMkLst>
          <pc:docMk/>
          <pc:sldMk cId="569875972" sldId="265"/>
        </pc:sldMkLst>
        <pc:spChg chg="del">
          <ac:chgData name="Jonathan Pugh" userId="0c243754-e5db-4f8a-b480-e8b3756bbae8" providerId="ADAL" clId="{35A8D716-F934-467F-B696-6BA631C9F2EC}" dt="2025-03-24T08:34:27.320" v="581" actId="22"/>
          <ac:spMkLst>
            <pc:docMk/>
            <pc:sldMk cId="569875972" sldId="265"/>
            <ac:spMk id="3" creationId="{7DAA922C-F732-EF89-4422-242AC63D9A81}"/>
          </ac:spMkLst>
        </pc:spChg>
        <pc:picChg chg="add mod ord modCrop">
          <ac:chgData name="Jonathan Pugh" userId="0c243754-e5db-4f8a-b480-e8b3756bbae8" providerId="ADAL" clId="{35A8D716-F934-467F-B696-6BA631C9F2EC}" dt="2025-03-24T08:34:54.109" v="588" actId="1076"/>
          <ac:picMkLst>
            <pc:docMk/>
            <pc:sldMk cId="569875972" sldId="265"/>
            <ac:picMk id="5" creationId="{89667248-C50C-71F8-70C3-A9CBC46759D1}"/>
          </ac:picMkLst>
        </pc:picChg>
      </pc:sldChg>
      <pc:sldChg chg="modSp new mod">
        <pc:chgData name="Jonathan Pugh" userId="0c243754-e5db-4f8a-b480-e8b3756bbae8" providerId="ADAL" clId="{35A8D716-F934-467F-B696-6BA631C9F2EC}" dt="2025-03-24T08:36:48.115" v="606"/>
        <pc:sldMkLst>
          <pc:docMk/>
          <pc:sldMk cId="207249354" sldId="266"/>
        </pc:sldMkLst>
        <pc:spChg chg="mod">
          <ac:chgData name="Jonathan Pugh" userId="0c243754-e5db-4f8a-b480-e8b3756bbae8" providerId="ADAL" clId="{35A8D716-F934-467F-B696-6BA631C9F2EC}" dt="2025-03-24T08:36:48.115" v="606"/>
          <ac:spMkLst>
            <pc:docMk/>
            <pc:sldMk cId="207249354" sldId="266"/>
            <ac:spMk id="2" creationId="{3A8184EC-4FC0-898C-AEFB-51D2E5B18A48}"/>
          </ac:spMkLst>
        </pc:spChg>
        <pc:spChg chg="mod">
          <ac:chgData name="Jonathan Pugh" userId="0c243754-e5db-4f8a-b480-e8b3756bbae8" providerId="ADAL" clId="{35A8D716-F934-467F-B696-6BA631C9F2EC}" dt="2025-03-24T08:36:41.709" v="605"/>
          <ac:spMkLst>
            <pc:docMk/>
            <pc:sldMk cId="207249354" sldId="266"/>
            <ac:spMk id="3" creationId="{6220268A-74F2-DF9F-79EE-8DB0AF344869}"/>
          </ac:spMkLst>
        </pc:spChg>
      </pc:sldChg>
      <pc:sldChg chg="modSp new mod">
        <pc:chgData name="Jonathan Pugh" userId="0c243754-e5db-4f8a-b480-e8b3756bbae8" providerId="ADAL" clId="{35A8D716-F934-467F-B696-6BA631C9F2EC}" dt="2025-03-24T08:44:36.180" v="1096" actId="20577"/>
        <pc:sldMkLst>
          <pc:docMk/>
          <pc:sldMk cId="3551995120" sldId="267"/>
        </pc:sldMkLst>
        <pc:spChg chg="mod">
          <ac:chgData name="Jonathan Pugh" userId="0c243754-e5db-4f8a-b480-e8b3756bbae8" providerId="ADAL" clId="{35A8D716-F934-467F-B696-6BA631C9F2EC}" dt="2025-03-24T08:40:49.626" v="632" actId="20577"/>
          <ac:spMkLst>
            <pc:docMk/>
            <pc:sldMk cId="3551995120" sldId="267"/>
            <ac:spMk id="2" creationId="{11C3C1F7-2ABD-D7EA-B1AA-1CCD6CEE847E}"/>
          </ac:spMkLst>
        </pc:spChg>
        <pc:spChg chg="mod">
          <ac:chgData name="Jonathan Pugh" userId="0c243754-e5db-4f8a-b480-e8b3756bbae8" providerId="ADAL" clId="{35A8D716-F934-467F-B696-6BA631C9F2EC}" dt="2025-03-24T08:44:36.180" v="1096" actId="20577"/>
          <ac:spMkLst>
            <pc:docMk/>
            <pc:sldMk cId="3551995120" sldId="267"/>
            <ac:spMk id="3" creationId="{A4B74FA0-1192-7BE9-DE59-725786C0C7CD}"/>
          </ac:spMkLst>
        </pc:spChg>
      </pc:sldChg>
      <pc:sldChg chg="modSp add mod">
        <pc:chgData name="Jonathan Pugh" userId="0c243754-e5db-4f8a-b480-e8b3756bbae8" providerId="ADAL" clId="{35A8D716-F934-467F-B696-6BA631C9F2EC}" dt="2025-03-24T08:53:52.556" v="1631" actId="20577"/>
        <pc:sldMkLst>
          <pc:docMk/>
          <pc:sldMk cId="4077351996" sldId="268"/>
        </pc:sldMkLst>
        <pc:spChg chg="mod">
          <ac:chgData name="Jonathan Pugh" userId="0c243754-e5db-4f8a-b480-e8b3756bbae8" providerId="ADAL" clId="{35A8D716-F934-467F-B696-6BA631C9F2EC}" dt="2025-03-24T08:53:52.556" v="1631" actId="20577"/>
          <ac:spMkLst>
            <pc:docMk/>
            <pc:sldMk cId="4077351996" sldId="268"/>
            <ac:spMk id="3" creationId="{9356A3EB-1470-1D83-A853-24D504BA3F14}"/>
          </ac:spMkLst>
        </pc:spChg>
      </pc:sldChg>
      <pc:sldChg chg="new del ord">
        <pc:chgData name="Jonathan Pugh" userId="0c243754-e5db-4f8a-b480-e8b3756bbae8" providerId="ADAL" clId="{35A8D716-F934-467F-B696-6BA631C9F2EC}" dt="2025-03-24T09:36:57.418" v="1726" actId="47"/>
        <pc:sldMkLst>
          <pc:docMk/>
          <pc:sldMk cId="1792490039" sldId="269"/>
        </pc:sldMkLst>
      </pc:sldChg>
      <pc:sldChg chg="modSp add mod">
        <pc:chgData name="Jonathan Pugh" userId="0c243754-e5db-4f8a-b480-e8b3756bbae8" providerId="ADAL" clId="{35A8D716-F934-467F-B696-6BA631C9F2EC}" dt="2025-03-24T09:24:29.266" v="1688"/>
        <pc:sldMkLst>
          <pc:docMk/>
          <pc:sldMk cId="164580272" sldId="271"/>
        </pc:sldMkLst>
        <pc:spChg chg="mod">
          <ac:chgData name="Jonathan Pugh" userId="0c243754-e5db-4f8a-b480-e8b3756bbae8" providerId="ADAL" clId="{35A8D716-F934-467F-B696-6BA631C9F2EC}" dt="2025-03-24T09:24:29.266" v="1688"/>
          <ac:spMkLst>
            <pc:docMk/>
            <pc:sldMk cId="164580272" sldId="271"/>
            <ac:spMk id="2" creationId="{7E7BD06C-E283-612D-7512-D5A6DC804168}"/>
          </ac:spMkLst>
        </pc:spChg>
      </pc:sldChg>
      <pc:sldChg chg="modSp add mod">
        <pc:chgData name="Jonathan Pugh" userId="0c243754-e5db-4f8a-b480-e8b3756bbae8" providerId="ADAL" clId="{35A8D716-F934-467F-B696-6BA631C9F2EC}" dt="2025-03-24T09:24:18.254" v="1686" actId="20577"/>
        <pc:sldMkLst>
          <pc:docMk/>
          <pc:sldMk cId="2402746213" sldId="272"/>
        </pc:sldMkLst>
        <pc:spChg chg="mod">
          <ac:chgData name="Jonathan Pugh" userId="0c243754-e5db-4f8a-b480-e8b3756bbae8" providerId="ADAL" clId="{35A8D716-F934-467F-B696-6BA631C9F2EC}" dt="2025-03-24T09:24:18.254" v="1686" actId="20577"/>
          <ac:spMkLst>
            <pc:docMk/>
            <pc:sldMk cId="2402746213" sldId="272"/>
            <ac:spMk id="2" creationId="{983104AD-AD66-2AB7-12BF-D515E67E4E64}"/>
          </ac:spMkLst>
        </pc:spChg>
        <pc:spChg chg="mod">
          <ac:chgData name="Jonathan Pugh" userId="0c243754-e5db-4f8a-b480-e8b3756bbae8" providerId="ADAL" clId="{35A8D716-F934-467F-B696-6BA631C9F2EC}" dt="2025-03-24T09:01:53.664" v="1674" actId="255"/>
          <ac:spMkLst>
            <pc:docMk/>
            <pc:sldMk cId="2402746213" sldId="272"/>
            <ac:spMk id="3" creationId="{523F0A8B-C641-F278-6EE3-C108C58AB102}"/>
          </ac:spMkLst>
        </pc:spChg>
      </pc:sldChg>
      <pc:sldChg chg="modSp add mod">
        <pc:chgData name="Jonathan Pugh" userId="0c243754-e5db-4f8a-b480-e8b3756bbae8" providerId="ADAL" clId="{35A8D716-F934-467F-B696-6BA631C9F2EC}" dt="2025-03-24T08:57:10.525" v="1646" actId="20577"/>
        <pc:sldMkLst>
          <pc:docMk/>
          <pc:sldMk cId="323623853" sldId="273"/>
        </pc:sldMkLst>
        <pc:spChg chg="mod">
          <ac:chgData name="Jonathan Pugh" userId="0c243754-e5db-4f8a-b480-e8b3756bbae8" providerId="ADAL" clId="{35A8D716-F934-467F-B696-6BA631C9F2EC}" dt="2025-03-24T08:57:10.525" v="1646" actId="20577"/>
          <ac:spMkLst>
            <pc:docMk/>
            <pc:sldMk cId="323623853" sldId="273"/>
            <ac:spMk id="2" creationId="{FE7F28D6-F8F8-E709-691F-7432EF67ABA5}"/>
          </ac:spMkLst>
        </pc:spChg>
      </pc:sldChg>
      <pc:sldChg chg="modSp add mod">
        <pc:chgData name="Jonathan Pugh" userId="0c243754-e5db-4f8a-b480-e8b3756bbae8" providerId="ADAL" clId="{35A8D716-F934-467F-B696-6BA631C9F2EC}" dt="2025-03-24T08:59:01.349" v="1657" actId="20577"/>
        <pc:sldMkLst>
          <pc:docMk/>
          <pc:sldMk cId="4001308866" sldId="274"/>
        </pc:sldMkLst>
        <pc:spChg chg="mod">
          <ac:chgData name="Jonathan Pugh" userId="0c243754-e5db-4f8a-b480-e8b3756bbae8" providerId="ADAL" clId="{35A8D716-F934-467F-B696-6BA631C9F2EC}" dt="2025-03-24T08:59:01.349" v="1657" actId="20577"/>
          <ac:spMkLst>
            <pc:docMk/>
            <pc:sldMk cId="4001308866" sldId="274"/>
            <ac:spMk id="2" creationId="{723A4CB8-912E-7167-C1AE-00ED9AC6B9F6}"/>
          </ac:spMkLst>
        </pc:spChg>
      </pc:sldChg>
      <pc:sldChg chg="modSp add mod">
        <pc:chgData name="Jonathan Pugh" userId="0c243754-e5db-4f8a-b480-e8b3756bbae8" providerId="ADAL" clId="{35A8D716-F934-467F-B696-6BA631C9F2EC}" dt="2025-03-24T09:44:45.797" v="1765"/>
        <pc:sldMkLst>
          <pc:docMk/>
          <pc:sldMk cId="729357485" sldId="275"/>
        </pc:sldMkLst>
        <pc:spChg chg="mod">
          <ac:chgData name="Jonathan Pugh" userId="0c243754-e5db-4f8a-b480-e8b3756bbae8" providerId="ADAL" clId="{35A8D716-F934-467F-B696-6BA631C9F2EC}" dt="2025-03-24T09:44:45.797" v="1765"/>
          <ac:spMkLst>
            <pc:docMk/>
            <pc:sldMk cId="729357485" sldId="275"/>
            <ac:spMk id="2" creationId="{4934EA02-E2B3-9525-4119-2FA64E150B14}"/>
          </ac:spMkLst>
        </pc:spChg>
      </pc:sldChg>
      <pc:sldChg chg="modSp add mod">
        <pc:chgData name="Jonathan Pugh" userId="0c243754-e5db-4f8a-b480-e8b3756bbae8" providerId="ADAL" clId="{35A8D716-F934-467F-B696-6BA631C9F2EC}" dt="2025-03-24T09:42:53.577" v="1753"/>
        <pc:sldMkLst>
          <pc:docMk/>
          <pc:sldMk cId="1891549591" sldId="280"/>
        </pc:sldMkLst>
        <pc:spChg chg="mod">
          <ac:chgData name="Jonathan Pugh" userId="0c243754-e5db-4f8a-b480-e8b3756bbae8" providerId="ADAL" clId="{35A8D716-F934-467F-B696-6BA631C9F2EC}" dt="2025-03-24T09:42:53.577" v="1753"/>
          <ac:spMkLst>
            <pc:docMk/>
            <pc:sldMk cId="1891549591" sldId="280"/>
            <ac:spMk id="2" creationId="{9632E090-0E61-BA33-1601-E18D44612675}"/>
          </ac:spMkLst>
        </pc:spChg>
      </pc:sldChg>
      <pc:sldChg chg="modSp add mod">
        <pc:chgData name="Jonathan Pugh" userId="0c243754-e5db-4f8a-b480-e8b3756bbae8" providerId="ADAL" clId="{35A8D716-F934-467F-B696-6BA631C9F2EC}" dt="2025-03-24T09:00:23.324" v="1668" actId="255"/>
        <pc:sldMkLst>
          <pc:docMk/>
          <pc:sldMk cId="2611168422" sldId="282"/>
        </pc:sldMkLst>
        <pc:spChg chg="mod">
          <ac:chgData name="Jonathan Pugh" userId="0c243754-e5db-4f8a-b480-e8b3756bbae8" providerId="ADAL" clId="{35A8D716-F934-467F-B696-6BA631C9F2EC}" dt="2025-03-24T09:00:23.324" v="1668" actId="255"/>
          <ac:spMkLst>
            <pc:docMk/>
            <pc:sldMk cId="2611168422" sldId="282"/>
            <ac:spMk id="2" creationId="{9EDE5013-E105-1826-6295-BBFF91D98742}"/>
          </ac:spMkLst>
        </pc:spChg>
      </pc:sldChg>
      <pc:sldChg chg="modSp add mod">
        <pc:chgData name="Jonathan Pugh" userId="0c243754-e5db-4f8a-b480-e8b3756bbae8" providerId="ADAL" clId="{35A8D716-F934-467F-B696-6BA631C9F2EC}" dt="2025-03-24T09:24:25.804" v="1687"/>
        <pc:sldMkLst>
          <pc:docMk/>
          <pc:sldMk cId="437112408" sldId="283"/>
        </pc:sldMkLst>
        <pc:spChg chg="mod">
          <ac:chgData name="Jonathan Pugh" userId="0c243754-e5db-4f8a-b480-e8b3756bbae8" providerId="ADAL" clId="{35A8D716-F934-467F-B696-6BA631C9F2EC}" dt="2025-03-24T09:24:25.804" v="1687"/>
          <ac:spMkLst>
            <pc:docMk/>
            <pc:sldMk cId="437112408" sldId="283"/>
            <ac:spMk id="2" creationId="{134B55D7-0BE5-EA3E-3C31-D8A905DFD5C5}"/>
          </ac:spMkLst>
        </pc:spChg>
      </pc:sldChg>
      <pc:sldChg chg="modSp add mod">
        <pc:chgData name="Jonathan Pugh" userId="0c243754-e5db-4f8a-b480-e8b3756bbae8" providerId="ADAL" clId="{35A8D716-F934-467F-B696-6BA631C9F2EC}" dt="2025-03-24T09:24:34.353" v="1690" actId="20577"/>
        <pc:sldMkLst>
          <pc:docMk/>
          <pc:sldMk cId="506879570" sldId="284"/>
        </pc:sldMkLst>
        <pc:spChg chg="mod">
          <ac:chgData name="Jonathan Pugh" userId="0c243754-e5db-4f8a-b480-e8b3756bbae8" providerId="ADAL" clId="{35A8D716-F934-467F-B696-6BA631C9F2EC}" dt="2025-03-24T09:24:34.353" v="1690" actId="20577"/>
          <ac:spMkLst>
            <pc:docMk/>
            <pc:sldMk cId="506879570" sldId="284"/>
            <ac:spMk id="2" creationId="{A4CB8B04-C5E1-7A4D-94A9-FE730ABA8FCD}"/>
          </ac:spMkLst>
        </pc:spChg>
      </pc:sldChg>
      <pc:sldChg chg="modSp add mod">
        <pc:chgData name="Jonathan Pugh" userId="0c243754-e5db-4f8a-b480-e8b3756bbae8" providerId="ADAL" clId="{35A8D716-F934-467F-B696-6BA631C9F2EC}" dt="2025-03-24T09:24:38.633" v="1692" actId="20577"/>
        <pc:sldMkLst>
          <pc:docMk/>
          <pc:sldMk cId="1354589240" sldId="285"/>
        </pc:sldMkLst>
        <pc:spChg chg="mod">
          <ac:chgData name="Jonathan Pugh" userId="0c243754-e5db-4f8a-b480-e8b3756bbae8" providerId="ADAL" clId="{35A8D716-F934-467F-B696-6BA631C9F2EC}" dt="2025-03-24T09:24:38.633" v="1692" actId="20577"/>
          <ac:spMkLst>
            <pc:docMk/>
            <pc:sldMk cId="1354589240" sldId="285"/>
            <ac:spMk id="2" creationId="{AFF2930D-80D2-E919-E4B1-4FEC8772C5AE}"/>
          </ac:spMkLst>
        </pc:spChg>
      </pc:sldChg>
      <pc:sldChg chg="modSp add mod">
        <pc:chgData name="Jonathan Pugh" userId="0c243754-e5db-4f8a-b480-e8b3756bbae8" providerId="ADAL" clId="{35A8D716-F934-467F-B696-6BA631C9F2EC}" dt="2025-03-24T09:26:23.535" v="1711"/>
        <pc:sldMkLst>
          <pc:docMk/>
          <pc:sldMk cId="2384780309" sldId="291"/>
        </pc:sldMkLst>
        <pc:spChg chg="mod">
          <ac:chgData name="Jonathan Pugh" userId="0c243754-e5db-4f8a-b480-e8b3756bbae8" providerId="ADAL" clId="{35A8D716-F934-467F-B696-6BA631C9F2EC}" dt="2025-03-24T09:26:23.535" v="1711"/>
          <ac:spMkLst>
            <pc:docMk/>
            <pc:sldMk cId="2384780309" sldId="291"/>
            <ac:spMk id="2" creationId="{3DB2E665-E813-9766-BC8B-B6ED89B3B6BF}"/>
          </ac:spMkLst>
        </pc:spChg>
      </pc:sldChg>
      <pc:sldChg chg="modSp add mod">
        <pc:chgData name="Jonathan Pugh" userId="0c243754-e5db-4f8a-b480-e8b3756bbae8" providerId="ADAL" clId="{35A8D716-F934-467F-B696-6BA631C9F2EC}" dt="2025-03-24T09:26:01.734" v="1709" actId="20577"/>
        <pc:sldMkLst>
          <pc:docMk/>
          <pc:sldMk cId="1629082960" sldId="295"/>
        </pc:sldMkLst>
        <pc:spChg chg="mod">
          <ac:chgData name="Jonathan Pugh" userId="0c243754-e5db-4f8a-b480-e8b3756bbae8" providerId="ADAL" clId="{35A8D716-F934-467F-B696-6BA631C9F2EC}" dt="2025-03-24T09:26:01.734" v="1709" actId="20577"/>
          <ac:spMkLst>
            <pc:docMk/>
            <pc:sldMk cId="1629082960" sldId="295"/>
            <ac:spMk id="2" creationId="{E84C87E2-C15E-AAC5-3174-4FAE647BD92F}"/>
          </ac:spMkLst>
        </pc:spChg>
      </pc:sldChg>
      <pc:sldChg chg="modSp add mod">
        <pc:chgData name="Jonathan Pugh" userId="0c243754-e5db-4f8a-b480-e8b3756bbae8" providerId="ADAL" clId="{35A8D716-F934-467F-B696-6BA631C9F2EC}" dt="2025-03-24T09:25:45.715" v="1701" actId="20577"/>
        <pc:sldMkLst>
          <pc:docMk/>
          <pc:sldMk cId="520492906" sldId="297"/>
        </pc:sldMkLst>
        <pc:spChg chg="mod">
          <ac:chgData name="Jonathan Pugh" userId="0c243754-e5db-4f8a-b480-e8b3756bbae8" providerId="ADAL" clId="{35A8D716-F934-467F-B696-6BA631C9F2EC}" dt="2025-03-24T09:25:45.715" v="1701" actId="20577"/>
          <ac:spMkLst>
            <pc:docMk/>
            <pc:sldMk cId="520492906" sldId="297"/>
            <ac:spMk id="2" creationId="{34472799-BD95-A807-D3C8-0297AB27B49D}"/>
          </ac:spMkLst>
        </pc:spChg>
      </pc:sldChg>
      <pc:sldChg chg="modSp add mod">
        <pc:chgData name="Jonathan Pugh" userId="0c243754-e5db-4f8a-b480-e8b3756bbae8" providerId="ADAL" clId="{35A8D716-F934-467F-B696-6BA631C9F2EC}" dt="2025-03-24T09:41:49.816" v="1750" actId="20577"/>
        <pc:sldMkLst>
          <pc:docMk/>
          <pc:sldMk cId="3143548174" sldId="302"/>
        </pc:sldMkLst>
        <pc:spChg chg="mod">
          <ac:chgData name="Jonathan Pugh" userId="0c243754-e5db-4f8a-b480-e8b3756bbae8" providerId="ADAL" clId="{35A8D716-F934-467F-B696-6BA631C9F2EC}" dt="2025-03-24T09:41:49.816" v="1750" actId="20577"/>
          <ac:spMkLst>
            <pc:docMk/>
            <pc:sldMk cId="3143548174" sldId="302"/>
            <ac:spMk id="2" creationId="{A1E87547-477D-27A3-A089-10F287CFD847}"/>
          </ac:spMkLst>
        </pc:spChg>
      </pc:sldChg>
      <pc:sldChg chg="modSp add mod">
        <pc:chgData name="Jonathan Pugh" userId="0c243754-e5db-4f8a-b480-e8b3756bbae8" providerId="ADAL" clId="{35A8D716-F934-467F-B696-6BA631C9F2EC}" dt="2025-03-24T09:36:46.325" v="1724" actId="20577"/>
        <pc:sldMkLst>
          <pc:docMk/>
          <pc:sldMk cId="3038150979" sldId="319"/>
        </pc:sldMkLst>
        <pc:spChg chg="mod">
          <ac:chgData name="Jonathan Pugh" userId="0c243754-e5db-4f8a-b480-e8b3756bbae8" providerId="ADAL" clId="{35A8D716-F934-467F-B696-6BA631C9F2EC}" dt="2025-03-24T09:36:46.325" v="1724" actId="20577"/>
          <ac:spMkLst>
            <pc:docMk/>
            <pc:sldMk cId="3038150979" sldId="319"/>
            <ac:spMk id="2" creationId="{A1666DF9-FCCA-6E7D-F130-BA96609DDF72}"/>
          </ac:spMkLst>
        </pc:spChg>
      </pc:sldChg>
      <pc:sldChg chg="modSp add mod">
        <pc:chgData name="Jonathan Pugh" userId="0c243754-e5db-4f8a-b480-e8b3756bbae8" providerId="ADAL" clId="{35A8D716-F934-467F-B696-6BA631C9F2EC}" dt="2025-03-24T09:39:07.989" v="1736"/>
        <pc:sldMkLst>
          <pc:docMk/>
          <pc:sldMk cId="4114822197" sldId="331"/>
        </pc:sldMkLst>
        <pc:spChg chg="mod">
          <ac:chgData name="Jonathan Pugh" userId="0c243754-e5db-4f8a-b480-e8b3756bbae8" providerId="ADAL" clId="{35A8D716-F934-467F-B696-6BA631C9F2EC}" dt="2025-03-24T09:39:07.989" v="1736"/>
          <ac:spMkLst>
            <pc:docMk/>
            <pc:sldMk cId="4114822197" sldId="331"/>
            <ac:spMk id="2" creationId="{6B920FDC-387B-111C-A840-0CBAF148F2A8}"/>
          </ac:spMkLst>
        </pc:spChg>
      </pc:sldChg>
      <pc:sldChg chg="modSp add mod">
        <pc:chgData name="Jonathan Pugh" userId="0c243754-e5db-4f8a-b480-e8b3756bbae8" providerId="ADAL" clId="{35A8D716-F934-467F-B696-6BA631C9F2EC}" dt="2025-03-24T09:39:11.547" v="1737"/>
        <pc:sldMkLst>
          <pc:docMk/>
          <pc:sldMk cId="486406784" sldId="332"/>
        </pc:sldMkLst>
        <pc:spChg chg="mod">
          <ac:chgData name="Jonathan Pugh" userId="0c243754-e5db-4f8a-b480-e8b3756bbae8" providerId="ADAL" clId="{35A8D716-F934-467F-B696-6BA631C9F2EC}" dt="2025-03-24T09:39:11.547" v="1737"/>
          <ac:spMkLst>
            <pc:docMk/>
            <pc:sldMk cId="486406784" sldId="332"/>
            <ac:spMk id="2" creationId="{841852D5-20CA-F998-4CE8-87D3A6A63328}"/>
          </ac:spMkLst>
        </pc:spChg>
      </pc:sldChg>
      <pc:sldChg chg="modSp add del mod">
        <pc:chgData name="Jonathan Pugh" userId="0c243754-e5db-4f8a-b480-e8b3756bbae8" providerId="ADAL" clId="{35A8D716-F934-467F-B696-6BA631C9F2EC}" dt="2025-03-24T09:38:08.480" v="1731" actId="1076"/>
        <pc:sldMkLst>
          <pc:docMk/>
          <pc:sldMk cId="59262645" sldId="344"/>
        </pc:sldMkLst>
        <pc:spChg chg="mod">
          <ac:chgData name="Jonathan Pugh" userId="0c243754-e5db-4f8a-b480-e8b3756bbae8" providerId="ADAL" clId="{35A8D716-F934-467F-B696-6BA631C9F2EC}" dt="2025-03-24T09:38:08.480" v="1731" actId="1076"/>
          <ac:spMkLst>
            <pc:docMk/>
            <pc:sldMk cId="59262645" sldId="344"/>
            <ac:spMk id="2" creationId="{10302F75-400B-3D64-9A2A-6B481BC2C9C8}"/>
          </ac:spMkLst>
        </pc:spChg>
      </pc:sldChg>
      <pc:sldChg chg="modSp add mod">
        <pc:chgData name="Jonathan Pugh" userId="0c243754-e5db-4f8a-b480-e8b3756bbae8" providerId="ADAL" clId="{35A8D716-F934-467F-B696-6BA631C9F2EC}" dt="2025-03-24T09:38:12.512" v="1732"/>
        <pc:sldMkLst>
          <pc:docMk/>
          <pc:sldMk cId="1162879028" sldId="363"/>
        </pc:sldMkLst>
        <pc:spChg chg="mod">
          <ac:chgData name="Jonathan Pugh" userId="0c243754-e5db-4f8a-b480-e8b3756bbae8" providerId="ADAL" clId="{35A8D716-F934-467F-B696-6BA631C9F2EC}" dt="2025-03-24T09:38:12.512" v="1732"/>
          <ac:spMkLst>
            <pc:docMk/>
            <pc:sldMk cId="1162879028" sldId="363"/>
            <ac:spMk id="2" creationId="{A5F89D0B-DDAE-0544-FE80-05262E129507}"/>
          </ac:spMkLst>
        </pc:spChg>
      </pc:sldChg>
      <pc:sldChg chg="modSp add mod">
        <pc:chgData name="Jonathan Pugh" userId="0c243754-e5db-4f8a-b480-e8b3756bbae8" providerId="ADAL" clId="{35A8D716-F934-467F-B696-6BA631C9F2EC}" dt="2025-03-24T09:38:20.134" v="1734"/>
        <pc:sldMkLst>
          <pc:docMk/>
          <pc:sldMk cId="3468309130" sldId="364"/>
        </pc:sldMkLst>
        <pc:spChg chg="mod">
          <ac:chgData name="Jonathan Pugh" userId="0c243754-e5db-4f8a-b480-e8b3756bbae8" providerId="ADAL" clId="{35A8D716-F934-467F-B696-6BA631C9F2EC}" dt="2025-03-24T09:38:20.134" v="1734"/>
          <ac:spMkLst>
            <pc:docMk/>
            <pc:sldMk cId="3468309130" sldId="364"/>
            <ac:spMk id="2" creationId="{6335F340-BE18-FF16-F1C8-0165E9B87D0A}"/>
          </ac:spMkLst>
        </pc:spChg>
      </pc:sldChg>
      <pc:sldChg chg="modSp add mod">
        <pc:chgData name="Jonathan Pugh" userId="0c243754-e5db-4f8a-b480-e8b3756bbae8" providerId="ADAL" clId="{35A8D716-F934-467F-B696-6BA631C9F2EC}" dt="2025-03-24T09:38:16.260" v="1733"/>
        <pc:sldMkLst>
          <pc:docMk/>
          <pc:sldMk cId="1005937790" sldId="366"/>
        </pc:sldMkLst>
        <pc:spChg chg="mod">
          <ac:chgData name="Jonathan Pugh" userId="0c243754-e5db-4f8a-b480-e8b3756bbae8" providerId="ADAL" clId="{35A8D716-F934-467F-B696-6BA631C9F2EC}" dt="2025-03-24T09:38:16.260" v="1733"/>
          <ac:spMkLst>
            <pc:docMk/>
            <pc:sldMk cId="1005937790" sldId="366"/>
            <ac:spMk id="2" creationId="{19C957F6-2FE0-1631-83D9-0EEC952D4677}"/>
          </ac:spMkLst>
        </pc:spChg>
      </pc:sldChg>
      <pc:sldChg chg="modSp add mod">
        <pc:chgData name="Jonathan Pugh" userId="0c243754-e5db-4f8a-b480-e8b3756bbae8" providerId="ADAL" clId="{35A8D716-F934-467F-B696-6BA631C9F2EC}" dt="2025-03-24T09:41:55.581" v="1751"/>
        <pc:sldMkLst>
          <pc:docMk/>
          <pc:sldMk cId="4194263584" sldId="367"/>
        </pc:sldMkLst>
        <pc:spChg chg="mod">
          <ac:chgData name="Jonathan Pugh" userId="0c243754-e5db-4f8a-b480-e8b3756bbae8" providerId="ADAL" clId="{35A8D716-F934-467F-B696-6BA631C9F2EC}" dt="2025-03-24T09:41:55.581" v="1751"/>
          <ac:spMkLst>
            <pc:docMk/>
            <pc:sldMk cId="4194263584" sldId="367"/>
            <ac:spMk id="2" creationId="{C8D6AA1C-0D31-D23D-144E-258D63700A6F}"/>
          </ac:spMkLst>
        </pc:spChg>
      </pc:sldChg>
      <pc:sldChg chg="modSp add mod">
        <pc:chgData name="Jonathan Pugh" userId="0c243754-e5db-4f8a-b480-e8b3756bbae8" providerId="ADAL" clId="{35A8D716-F934-467F-B696-6BA631C9F2EC}" dt="2025-03-24T09:44:02.596" v="1762" actId="20577"/>
        <pc:sldMkLst>
          <pc:docMk/>
          <pc:sldMk cId="317223888" sldId="368"/>
        </pc:sldMkLst>
        <pc:spChg chg="mod">
          <ac:chgData name="Jonathan Pugh" userId="0c243754-e5db-4f8a-b480-e8b3756bbae8" providerId="ADAL" clId="{35A8D716-F934-467F-B696-6BA631C9F2EC}" dt="2025-03-24T09:44:02.596" v="1762" actId="20577"/>
          <ac:spMkLst>
            <pc:docMk/>
            <pc:sldMk cId="317223888" sldId="368"/>
            <ac:spMk id="2" creationId="{2B9431A9-23ED-B57E-DDF8-147DED3595B1}"/>
          </ac:spMkLst>
        </pc:spChg>
      </pc:sldChg>
      <pc:sldChg chg="modSp add mod">
        <pc:chgData name="Jonathan Pugh" userId="0c243754-e5db-4f8a-b480-e8b3756bbae8" providerId="ADAL" clId="{35A8D716-F934-467F-B696-6BA631C9F2EC}" dt="2025-03-24T09:44:42.102" v="1764"/>
        <pc:sldMkLst>
          <pc:docMk/>
          <pc:sldMk cId="3238817764" sldId="369"/>
        </pc:sldMkLst>
        <pc:spChg chg="mod">
          <ac:chgData name="Jonathan Pugh" userId="0c243754-e5db-4f8a-b480-e8b3756bbae8" providerId="ADAL" clId="{35A8D716-F934-467F-B696-6BA631C9F2EC}" dt="2025-03-24T09:44:42.102" v="1764"/>
          <ac:spMkLst>
            <pc:docMk/>
            <pc:sldMk cId="3238817764" sldId="369"/>
            <ac:spMk id="2" creationId="{C5AE80EF-E1A7-5256-9127-CF0B0EB924B7}"/>
          </ac:spMkLst>
        </pc:spChg>
      </pc:sldChg>
      <pc:sldChg chg="add setBg">
        <pc:chgData name="Jonathan Pugh" userId="0c243754-e5db-4f8a-b480-e8b3756bbae8" providerId="ADAL" clId="{35A8D716-F934-467F-B696-6BA631C9F2EC}" dt="2025-03-24T09:45:45.992" v="1770"/>
        <pc:sldMkLst>
          <pc:docMk/>
          <pc:sldMk cId="3790404069" sldId="370"/>
        </pc:sldMkLst>
      </pc:sldChg>
      <pc:sldMasterChg chg="setBg modSldLayout">
        <pc:chgData name="Jonathan Pugh" userId="0c243754-e5db-4f8a-b480-e8b3756bbae8" providerId="ADAL" clId="{35A8D716-F934-467F-B696-6BA631C9F2EC}" dt="2025-03-24T09:45:45.992" v="1770"/>
        <pc:sldMasterMkLst>
          <pc:docMk/>
          <pc:sldMasterMk cId="3748393904" sldId="2147483648"/>
        </pc:sldMasterMkLst>
        <pc:sldLayoutChg chg="setBg">
          <pc:chgData name="Jonathan Pugh" userId="0c243754-e5db-4f8a-b480-e8b3756bbae8" providerId="ADAL" clId="{35A8D716-F934-467F-B696-6BA631C9F2EC}" dt="2025-03-24T09:45:45.992" v="1770"/>
          <pc:sldLayoutMkLst>
            <pc:docMk/>
            <pc:sldMasterMk cId="3748393904" sldId="2147483648"/>
            <pc:sldLayoutMk cId="776900735" sldId="2147483649"/>
          </pc:sldLayoutMkLst>
        </pc:sldLayoutChg>
        <pc:sldLayoutChg chg="setBg">
          <pc:chgData name="Jonathan Pugh" userId="0c243754-e5db-4f8a-b480-e8b3756bbae8" providerId="ADAL" clId="{35A8D716-F934-467F-B696-6BA631C9F2EC}" dt="2025-03-24T09:45:45.992" v="1770"/>
          <pc:sldLayoutMkLst>
            <pc:docMk/>
            <pc:sldMasterMk cId="3748393904" sldId="2147483648"/>
            <pc:sldLayoutMk cId="726137255" sldId="2147483650"/>
          </pc:sldLayoutMkLst>
        </pc:sldLayoutChg>
        <pc:sldLayoutChg chg="setBg">
          <pc:chgData name="Jonathan Pugh" userId="0c243754-e5db-4f8a-b480-e8b3756bbae8" providerId="ADAL" clId="{35A8D716-F934-467F-B696-6BA631C9F2EC}" dt="2025-03-24T09:45:45.992" v="1770"/>
          <pc:sldLayoutMkLst>
            <pc:docMk/>
            <pc:sldMasterMk cId="3748393904" sldId="2147483648"/>
            <pc:sldLayoutMk cId="3094865486" sldId="2147483651"/>
          </pc:sldLayoutMkLst>
        </pc:sldLayoutChg>
        <pc:sldLayoutChg chg="setBg">
          <pc:chgData name="Jonathan Pugh" userId="0c243754-e5db-4f8a-b480-e8b3756bbae8" providerId="ADAL" clId="{35A8D716-F934-467F-B696-6BA631C9F2EC}" dt="2025-03-24T09:45:45.992" v="1770"/>
          <pc:sldLayoutMkLst>
            <pc:docMk/>
            <pc:sldMasterMk cId="3748393904" sldId="2147483648"/>
            <pc:sldLayoutMk cId="1469877532" sldId="2147483652"/>
          </pc:sldLayoutMkLst>
        </pc:sldLayoutChg>
        <pc:sldLayoutChg chg="setBg">
          <pc:chgData name="Jonathan Pugh" userId="0c243754-e5db-4f8a-b480-e8b3756bbae8" providerId="ADAL" clId="{35A8D716-F934-467F-B696-6BA631C9F2EC}" dt="2025-03-24T09:45:45.992" v="1770"/>
          <pc:sldLayoutMkLst>
            <pc:docMk/>
            <pc:sldMasterMk cId="3748393904" sldId="2147483648"/>
            <pc:sldLayoutMk cId="1402042474" sldId="2147483653"/>
          </pc:sldLayoutMkLst>
        </pc:sldLayoutChg>
        <pc:sldLayoutChg chg="setBg">
          <pc:chgData name="Jonathan Pugh" userId="0c243754-e5db-4f8a-b480-e8b3756bbae8" providerId="ADAL" clId="{35A8D716-F934-467F-B696-6BA631C9F2EC}" dt="2025-03-24T09:45:45.992" v="1770"/>
          <pc:sldLayoutMkLst>
            <pc:docMk/>
            <pc:sldMasterMk cId="3748393904" sldId="2147483648"/>
            <pc:sldLayoutMk cId="3661454469" sldId="2147483654"/>
          </pc:sldLayoutMkLst>
        </pc:sldLayoutChg>
        <pc:sldLayoutChg chg="setBg">
          <pc:chgData name="Jonathan Pugh" userId="0c243754-e5db-4f8a-b480-e8b3756bbae8" providerId="ADAL" clId="{35A8D716-F934-467F-B696-6BA631C9F2EC}" dt="2025-03-24T09:45:45.992" v="1770"/>
          <pc:sldLayoutMkLst>
            <pc:docMk/>
            <pc:sldMasterMk cId="3748393904" sldId="2147483648"/>
            <pc:sldLayoutMk cId="4070195700" sldId="2147483655"/>
          </pc:sldLayoutMkLst>
        </pc:sldLayoutChg>
        <pc:sldLayoutChg chg="setBg">
          <pc:chgData name="Jonathan Pugh" userId="0c243754-e5db-4f8a-b480-e8b3756bbae8" providerId="ADAL" clId="{35A8D716-F934-467F-B696-6BA631C9F2EC}" dt="2025-03-24T09:45:45.992" v="1770"/>
          <pc:sldLayoutMkLst>
            <pc:docMk/>
            <pc:sldMasterMk cId="3748393904" sldId="2147483648"/>
            <pc:sldLayoutMk cId="844267664" sldId="2147483656"/>
          </pc:sldLayoutMkLst>
        </pc:sldLayoutChg>
        <pc:sldLayoutChg chg="setBg">
          <pc:chgData name="Jonathan Pugh" userId="0c243754-e5db-4f8a-b480-e8b3756bbae8" providerId="ADAL" clId="{35A8D716-F934-467F-B696-6BA631C9F2EC}" dt="2025-03-24T09:45:45.992" v="1770"/>
          <pc:sldLayoutMkLst>
            <pc:docMk/>
            <pc:sldMasterMk cId="3748393904" sldId="2147483648"/>
            <pc:sldLayoutMk cId="3180332731" sldId="2147483657"/>
          </pc:sldLayoutMkLst>
        </pc:sldLayoutChg>
        <pc:sldLayoutChg chg="setBg">
          <pc:chgData name="Jonathan Pugh" userId="0c243754-e5db-4f8a-b480-e8b3756bbae8" providerId="ADAL" clId="{35A8D716-F934-467F-B696-6BA631C9F2EC}" dt="2025-03-24T09:45:45.992" v="1770"/>
          <pc:sldLayoutMkLst>
            <pc:docMk/>
            <pc:sldMasterMk cId="3748393904" sldId="2147483648"/>
            <pc:sldLayoutMk cId="758623744" sldId="2147483658"/>
          </pc:sldLayoutMkLst>
        </pc:sldLayoutChg>
        <pc:sldLayoutChg chg="setBg">
          <pc:chgData name="Jonathan Pugh" userId="0c243754-e5db-4f8a-b480-e8b3756bbae8" providerId="ADAL" clId="{35A8D716-F934-467F-B696-6BA631C9F2EC}" dt="2025-03-24T09:45:45.992" v="1770"/>
          <pc:sldLayoutMkLst>
            <pc:docMk/>
            <pc:sldMasterMk cId="3748393904" sldId="2147483648"/>
            <pc:sldLayoutMk cId="1475671860"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89ED82-AD40-4A15-810A-19E9B0075928}" type="datetimeFigureOut">
              <a:rPr lang="en-GB" smtClean="0"/>
              <a:t>24/03/2025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853F29-A933-481A-A789-D51299CA3B51}" type="slidenum">
              <a:rPr lang="en-GB" smtClean="0"/>
              <a:t>‹#›</a:t>
            </a:fld>
            <a:endParaRPr lang="en-GB"/>
          </a:p>
        </p:txBody>
      </p:sp>
    </p:spTree>
    <p:extLst>
      <p:ext uri="{BB962C8B-B14F-4D97-AF65-F5344CB8AC3E}">
        <p14:creationId xmlns:p14="http://schemas.microsoft.com/office/powerpoint/2010/main" val="2853402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guides.library.ualberta.ca/indigenous-research/indigenous-knowledges"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(Bruner, Jerome, 1966:72 in Kershaw &amp; Nicholson, 2011; 13)</a:t>
            </a:r>
          </a:p>
          <a:p>
            <a:endParaRPr lang="en-GB" dirty="0"/>
          </a:p>
        </p:txBody>
      </p:sp>
      <p:sp>
        <p:nvSpPr>
          <p:cNvPr id="4" name="Slide Number Placeholder 3"/>
          <p:cNvSpPr>
            <a:spLocks noGrp="1"/>
          </p:cNvSpPr>
          <p:nvPr>
            <p:ph type="sldNum" sz="quarter" idx="5"/>
          </p:nvPr>
        </p:nvSpPr>
        <p:spPr/>
        <p:txBody>
          <a:bodyPr/>
          <a:lstStyle/>
          <a:p>
            <a:fld id="{E6853F29-A933-481A-A789-D51299CA3B51}" type="slidenum">
              <a:rPr lang="en-GB" smtClean="0"/>
              <a:t>1</a:t>
            </a:fld>
            <a:endParaRPr lang="en-GB"/>
          </a:p>
        </p:txBody>
      </p:sp>
    </p:spTree>
    <p:extLst>
      <p:ext uri="{BB962C8B-B14F-4D97-AF65-F5344CB8AC3E}">
        <p14:creationId xmlns:p14="http://schemas.microsoft.com/office/powerpoint/2010/main" val="2400399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270125</a:t>
            </a:r>
          </a:p>
        </p:txBody>
      </p:sp>
      <p:sp>
        <p:nvSpPr>
          <p:cNvPr id="4" name="Slide Number Placeholder 3"/>
          <p:cNvSpPr>
            <a:spLocks noGrp="1"/>
          </p:cNvSpPr>
          <p:nvPr>
            <p:ph type="sldNum" sz="quarter" idx="5"/>
          </p:nvPr>
        </p:nvSpPr>
        <p:spPr/>
        <p:txBody>
          <a:bodyPr/>
          <a:lstStyle/>
          <a:p>
            <a:fld id="{E6853F29-A933-481A-A789-D51299CA3B51}" type="slidenum">
              <a:rPr lang="en-GB" smtClean="0"/>
              <a:t>2</a:t>
            </a:fld>
            <a:endParaRPr lang="en-GB"/>
          </a:p>
        </p:txBody>
      </p:sp>
    </p:spTree>
    <p:extLst>
      <p:ext uri="{BB962C8B-B14F-4D97-AF65-F5344CB8AC3E}">
        <p14:creationId xmlns:p14="http://schemas.microsoft.com/office/powerpoint/2010/main" val="2569139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Hawthorne effect – participants change behaviour when they know they are being watched.  </a:t>
            </a:r>
          </a:p>
          <a:p>
            <a:endParaRPr lang="en-GB" dirty="0"/>
          </a:p>
        </p:txBody>
      </p:sp>
      <p:sp>
        <p:nvSpPr>
          <p:cNvPr id="4" name="Slide Number Placeholder 3"/>
          <p:cNvSpPr>
            <a:spLocks noGrp="1"/>
          </p:cNvSpPr>
          <p:nvPr>
            <p:ph type="sldNum" sz="quarter" idx="5"/>
          </p:nvPr>
        </p:nvSpPr>
        <p:spPr/>
        <p:txBody>
          <a:bodyPr/>
          <a:lstStyle/>
          <a:p>
            <a:fld id="{147BA938-8969-49D1-8FFE-D2A03D90D73F}" type="slidenum">
              <a:rPr lang="en-GB" smtClean="0"/>
              <a:t>13</a:t>
            </a:fld>
            <a:endParaRPr lang="en-GB"/>
          </a:p>
        </p:txBody>
      </p:sp>
    </p:spTree>
    <p:extLst>
      <p:ext uri="{BB962C8B-B14F-4D97-AF65-F5344CB8AC3E}">
        <p14:creationId xmlns:p14="http://schemas.microsoft.com/office/powerpoint/2010/main" val="843654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*Freire, P. (2005) </a:t>
            </a:r>
            <a:r>
              <a:rPr lang="en-GB" i="1" dirty="0"/>
              <a:t>Pedagogy of Hope</a:t>
            </a:r>
            <a:r>
              <a:rPr lang="en-GB" dirty="0"/>
              <a:t>. Bloomsbury; London.</a:t>
            </a:r>
          </a:p>
          <a:p>
            <a:r>
              <a:rPr lang="en-GB" dirty="0"/>
              <a:t>*Denzin, Performance Ethnography, 2003 – as noted in O’Connor and Anderson’s endnotes.</a:t>
            </a:r>
          </a:p>
        </p:txBody>
      </p:sp>
      <p:sp>
        <p:nvSpPr>
          <p:cNvPr id="4" name="Slide Number Placeholder 3"/>
          <p:cNvSpPr>
            <a:spLocks noGrp="1"/>
          </p:cNvSpPr>
          <p:nvPr>
            <p:ph type="sldNum" sz="quarter" idx="5"/>
          </p:nvPr>
        </p:nvSpPr>
        <p:spPr/>
        <p:txBody>
          <a:bodyPr/>
          <a:lstStyle/>
          <a:p>
            <a:fld id="{FEFD0556-1E99-41F8-8859-4CAE4B169388}" type="slidenum">
              <a:rPr lang="en-GB" smtClean="0"/>
              <a:t>14</a:t>
            </a:fld>
            <a:endParaRPr lang="en-GB"/>
          </a:p>
        </p:txBody>
      </p:sp>
    </p:spTree>
    <p:extLst>
      <p:ext uri="{BB962C8B-B14F-4D97-AF65-F5344CB8AC3E}">
        <p14:creationId xmlns:p14="http://schemas.microsoft.com/office/powerpoint/2010/main" val="1699371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20</a:t>
            </a:r>
          </a:p>
        </p:txBody>
      </p:sp>
      <p:sp>
        <p:nvSpPr>
          <p:cNvPr id="4" name="Slide Number Placeholder 3"/>
          <p:cNvSpPr>
            <a:spLocks noGrp="1"/>
          </p:cNvSpPr>
          <p:nvPr>
            <p:ph type="sldNum" sz="quarter" idx="5"/>
          </p:nvPr>
        </p:nvSpPr>
        <p:spPr/>
        <p:txBody>
          <a:bodyPr/>
          <a:lstStyle/>
          <a:p>
            <a:fld id="{FEFD0556-1E99-41F8-8859-4CAE4B169388}" type="slidenum">
              <a:rPr lang="en-GB" smtClean="0"/>
              <a:t>15</a:t>
            </a:fld>
            <a:endParaRPr lang="en-GB"/>
          </a:p>
        </p:txBody>
      </p:sp>
    </p:spTree>
    <p:extLst>
      <p:ext uri="{BB962C8B-B14F-4D97-AF65-F5344CB8AC3E}">
        <p14:creationId xmlns:p14="http://schemas.microsoft.com/office/powerpoint/2010/main" val="206964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42424"/>
                </a:solidFill>
                <a:effectLst/>
                <a:latin typeface="Helvetica" panose="020B0604020202020204" pitchFamily="34" charset="0"/>
              </a:rPr>
              <a:t>A metaphor for reflection or its expression is cognitive housekeeping. </a:t>
            </a:r>
            <a:endParaRPr lang="en-GB" dirty="0"/>
          </a:p>
          <a:p>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22</a:t>
            </a:fld>
            <a:endParaRPr lang="en-GB"/>
          </a:p>
        </p:txBody>
      </p:sp>
    </p:spTree>
    <p:extLst>
      <p:ext uri="{BB962C8B-B14F-4D97-AF65-F5344CB8AC3E}">
        <p14:creationId xmlns:p14="http://schemas.microsoft.com/office/powerpoint/2010/main" val="1857052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A COPY OF MOON 185</a:t>
            </a:r>
          </a:p>
        </p:txBody>
      </p:sp>
      <p:sp>
        <p:nvSpPr>
          <p:cNvPr id="4" name="Slide Number Placeholder 3"/>
          <p:cNvSpPr>
            <a:spLocks noGrp="1"/>
          </p:cNvSpPr>
          <p:nvPr>
            <p:ph type="sldNum" sz="quarter" idx="5"/>
          </p:nvPr>
        </p:nvSpPr>
        <p:spPr/>
        <p:txBody>
          <a:bodyPr/>
          <a:lstStyle/>
          <a:p>
            <a:fld id="{1BEEC2E2-2B90-47D7-BC05-7DF115EF049F}" type="slidenum">
              <a:rPr lang="en-GB" smtClean="0"/>
              <a:t>23</a:t>
            </a:fld>
            <a:endParaRPr lang="en-GB"/>
          </a:p>
        </p:txBody>
      </p:sp>
    </p:spTree>
    <p:extLst>
      <p:ext uri="{BB962C8B-B14F-4D97-AF65-F5344CB8AC3E}">
        <p14:creationId xmlns:p14="http://schemas.microsoft.com/office/powerpoint/2010/main" val="3907890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education’ is the full title of Kara et </a:t>
            </a:r>
            <a:r>
              <a:rPr lang="en-GB" dirty="0" err="1"/>
              <a:t>al’s</a:t>
            </a:r>
            <a:r>
              <a:rPr lang="en-GB" dirty="0"/>
              <a:t> book – but all features are relevant</a:t>
            </a:r>
          </a:p>
        </p:txBody>
      </p:sp>
      <p:sp>
        <p:nvSpPr>
          <p:cNvPr id="4" name="Slide Number Placeholder 3"/>
          <p:cNvSpPr>
            <a:spLocks noGrp="1"/>
          </p:cNvSpPr>
          <p:nvPr>
            <p:ph type="sldNum" sz="quarter" idx="5"/>
          </p:nvPr>
        </p:nvSpPr>
        <p:spPr/>
        <p:txBody>
          <a:bodyPr/>
          <a:lstStyle/>
          <a:p>
            <a:fld id="{F504E64B-2B1E-468A-A87C-94B7C4E6383B}" type="slidenum">
              <a:rPr lang="en-GB" smtClean="0"/>
              <a:t>24</a:t>
            </a:fld>
            <a:endParaRPr lang="en-GB"/>
          </a:p>
        </p:txBody>
      </p:sp>
    </p:spTree>
    <p:extLst>
      <p:ext uri="{BB962C8B-B14F-4D97-AF65-F5344CB8AC3E}">
        <p14:creationId xmlns:p14="http://schemas.microsoft.com/office/powerpoint/2010/main" val="1844329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consider this further in future sessions. </a:t>
            </a:r>
          </a:p>
        </p:txBody>
      </p:sp>
      <p:sp>
        <p:nvSpPr>
          <p:cNvPr id="4" name="Slide Number Placeholder 3"/>
          <p:cNvSpPr>
            <a:spLocks noGrp="1"/>
          </p:cNvSpPr>
          <p:nvPr>
            <p:ph type="sldNum" sz="quarter" idx="5"/>
          </p:nvPr>
        </p:nvSpPr>
        <p:spPr/>
        <p:txBody>
          <a:bodyPr/>
          <a:lstStyle/>
          <a:p>
            <a:fld id="{F504E64B-2B1E-468A-A87C-94B7C4E6383B}" type="slidenum">
              <a:rPr lang="en-GB" smtClean="0"/>
              <a:t>25</a:t>
            </a:fld>
            <a:endParaRPr lang="en-GB"/>
          </a:p>
        </p:txBody>
      </p:sp>
    </p:spTree>
    <p:extLst>
      <p:ext uri="{BB962C8B-B14F-4D97-AF65-F5344CB8AC3E}">
        <p14:creationId xmlns:p14="http://schemas.microsoft.com/office/powerpoint/2010/main" val="1771806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E719A-D291-0DCB-83BB-6B80F5D5F5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B0D597-6D98-1DBF-499A-BD2567EB95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4123B4-1BD8-51AF-244E-F51E2A951563}"/>
              </a:ext>
            </a:extLst>
          </p:cNvPr>
          <p:cNvSpPr>
            <a:spLocks noGrp="1"/>
          </p:cNvSpPr>
          <p:nvPr>
            <p:ph type="body" idx="1"/>
          </p:nvPr>
        </p:nvSpPr>
        <p:spPr/>
        <p:txBody>
          <a:bodyPr/>
          <a:lstStyle/>
          <a:p>
            <a:r>
              <a:rPr lang="en-GB" dirty="0"/>
              <a:t>Mertens,2021;p3</a:t>
            </a:r>
          </a:p>
        </p:txBody>
      </p:sp>
      <p:sp>
        <p:nvSpPr>
          <p:cNvPr id="4" name="Slide Number Placeholder 3">
            <a:extLst>
              <a:ext uri="{FF2B5EF4-FFF2-40B4-BE49-F238E27FC236}">
                <a16:creationId xmlns:a16="http://schemas.microsoft.com/office/drawing/2014/main" id="{9BE98EFB-6361-E6BE-BD0A-CF993BA015D8}"/>
              </a:ext>
            </a:extLst>
          </p:cNvPr>
          <p:cNvSpPr>
            <a:spLocks noGrp="1"/>
          </p:cNvSpPr>
          <p:nvPr>
            <p:ph type="sldNum" sz="quarter" idx="5"/>
          </p:nvPr>
        </p:nvSpPr>
        <p:spPr/>
        <p:txBody>
          <a:bodyPr/>
          <a:lstStyle/>
          <a:p>
            <a:fld id="{F504E64B-2B1E-468A-A87C-94B7C4E6383B}" type="slidenum">
              <a:rPr lang="en-GB" smtClean="0"/>
              <a:t>26</a:t>
            </a:fld>
            <a:endParaRPr lang="en-GB"/>
          </a:p>
        </p:txBody>
      </p:sp>
    </p:spTree>
    <p:extLst>
      <p:ext uri="{BB962C8B-B14F-4D97-AF65-F5344CB8AC3E}">
        <p14:creationId xmlns:p14="http://schemas.microsoft.com/office/powerpoint/2010/main" val="3796745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B49DD-DD73-EB53-49E1-F5CBC59B02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76141C-41DB-DC2C-0C78-66A4B4873A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85D47C-2F6E-F869-9AB5-25888F3C3BC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Mertens,2021;p3</a:t>
            </a:r>
          </a:p>
          <a:p>
            <a:endParaRPr lang="en-GB" dirty="0"/>
          </a:p>
        </p:txBody>
      </p:sp>
      <p:sp>
        <p:nvSpPr>
          <p:cNvPr id="4" name="Slide Number Placeholder 3">
            <a:extLst>
              <a:ext uri="{FF2B5EF4-FFF2-40B4-BE49-F238E27FC236}">
                <a16:creationId xmlns:a16="http://schemas.microsoft.com/office/drawing/2014/main" id="{BBD5927A-CE2B-912B-C9E6-D6D8B574D326}"/>
              </a:ext>
            </a:extLst>
          </p:cNvPr>
          <p:cNvSpPr>
            <a:spLocks noGrp="1"/>
          </p:cNvSpPr>
          <p:nvPr>
            <p:ph type="sldNum" sz="quarter" idx="5"/>
          </p:nvPr>
        </p:nvSpPr>
        <p:spPr/>
        <p:txBody>
          <a:bodyPr/>
          <a:lstStyle/>
          <a:p>
            <a:fld id="{F504E64B-2B1E-468A-A87C-94B7C4E6383B}" type="slidenum">
              <a:rPr lang="en-GB" smtClean="0"/>
              <a:t>28</a:t>
            </a:fld>
            <a:endParaRPr lang="en-GB"/>
          </a:p>
        </p:txBody>
      </p:sp>
    </p:spTree>
    <p:extLst>
      <p:ext uri="{BB962C8B-B14F-4D97-AF65-F5344CB8AC3E}">
        <p14:creationId xmlns:p14="http://schemas.microsoft.com/office/powerpoint/2010/main" val="1613870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performance also read creative action</a:t>
            </a:r>
          </a:p>
        </p:txBody>
      </p:sp>
      <p:sp>
        <p:nvSpPr>
          <p:cNvPr id="4" name="Slide Number Placeholder 3"/>
          <p:cNvSpPr>
            <a:spLocks noGrp="1"/>
          </p:cNvSpPr>
          <p:nvPr>
            <p:ph type="sldNum" sz="quarter" idx="5"/>
          </p:nvPr>
        </p:nvSpPr>
        <p:spPr/>
        <p:txBody>
          <a:bodyPr/>
          <a:lstStyle/>
          <a:p>
            <a:fld id="{F504E64B-2B1E-468A-A87C-94B7C4E6383B}" type="slidenum">
              <a:rPr lang="en-GB" smtClean="0"/>
              <a:t>29</a:t>
            </a:fld>
            <a:endParaRPr lang="en-GB"/>
          </a:p>
        </p:txBody>
      </p:sp>
    </p:spTree>
    <p:extLst>
      <p:ext uri="{BB962C8B-B14F-4D97-AF65-F5344CB8AC3E}">
        <p14:creationId xmlns:p14="http://schemas.microsoft.com/office/powerpoint/2010/main" val="31355271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Purposes of reporting could be funding related/ </a:t>
            </a:r>
          </a:p>
        </p:txBody>
      </p:sp>
      <p:sp>
        <p:nvSpPr>
          <p:cNvPr id="4" name="Slide Number Placeholder 3"/>
          <p:cNvSpPr>
            <a:spLocks noGrp="1"/>
          </p:cNvSpPr>
          <p:nvPr>
            <p:ph type="sldNum" sz="quarter" idx="5"/>
          </p:nvPr>
        </p:nvSpPr>
        <p:spPr/>
        <p:txBody>
          <a:bodyPr/>
          <a:lstStyle/>
          <a:p>
            <a:fld id="{65F6642C-E532-4AA4-BAF6-9F8E2C0EEB7D}" type="slidenum">
              <a:rPr lang="en-GB" smtClean="0"/>
              <a:t>32</a:t>
            </a:fld>
            <a:endParaRPr lang="en-GB"/>
          </a:p>
        </p:txBody>
      </p:sp>
    </p:spTree>
    <p:extLst>
      <p:ext uri="{BB962C8B-B14F-4D97-AF65-F5344CB8AC3E}">
        <p14:creationId xmlns:p14="http://schemas.microsoft.com/office/powerpoint/2010/main" val="2813644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Indigenous Knowledges - Indigenous Research - Subject Guides at University of Alberta Libraries</a:t>
            </a:r>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33</a:t>
            </a:fld>
            <a:endParaRPr lang="en-GB"/>
          </a:p>
        </p:txBody>
      </p:sp>
    </p:spTree>
    <p:extLst>
      <p:ext uri="{BB962C8B-B14F-4D97-AF65-F5344CB8AC3E}">
        <p14:creationId xmlns:p14="http://schemas.microsoft.com/office/powerpoint/2010/main" val="17260652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Imperative – necessary or required action</a:t>
            </a:r>
          </a:p>
          <a:p>
            <a:endParaRPr lang="en-GB" dirty="0"/>
          </a:p>
          <a:p>
            <a:r>
              <a:rPr lang="en-GB" dirty="0"/>
              <a:t>Implicit - </a:t>
            </a:r>
            <a:r>
              <a:rPr lang="en-GB" b="0" i="0" dirty="0">
                <a:solidFill>
                  <a:srgbClr val="1F1F1F"/>
                </a:solidFill>
                <a:effectLst/>
                <a:latin typeface="Arial" panose="020B0604020202020204" pitchFamily="34" charset="0"/>
              </a:rPr>
              <a:t>suggested though not directly expressed.</a:t>
            </a:r>
            <a:endParaRPr lang="en-GB" dirty="0"/>
          </a:p>
        </p:txBody>
      </p:sp>
      <p:sp>
        <p:nvSpPr>
          <p:cNvPr id="4" name="Slide Number Placeholder 3"/>
          <p:cNvSpPr>
            <a:spLocks noGrp="1"/>
          </p:cNvSpPr>
          <p:nvPr>
            <p:ph type="sldNum" sz="quarter" idx="5"/>
          </p:nvPr>
        </p:nvSpPr>
        <p:spPr/>
        <p:txBody>
          <a:bodyPr/>
          <a:lstStyle/>
          <a:p>
            <a:fld id="{AA9D8F0F-6F63-4CA6-9EEB-B11F0438986B}" type="slidenum">
              <a:rPr lang="en-GB" smtClean="0"/>
              <a:t>34</a:t>
            </a:fld>
            <a:endParaRPr lang="en-GB"/>
          </a:p>
        </p:txBody>
      </p:sp>
    </p:spTree>
    <p:extLst>
      <p:ext uri="{BB962C8B-B14F-4D97-AF65-F5344CB8AC3E}">
        <p14:creationId xmlns:p14="http://schemas.microsoft.com/office/powerpoint/2010/main" val="536015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4AACA-F5C6-55B7-3B04-F9910089CB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CC499E-A38C-5D8A-BAA7-84FB14F272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0C351F-65E1-7F2F-E69B-632BBECC68F2}"/>
              </a:ext>
            </a:extLst>
          </p:cNvPr>
          <p:cNvSpPr>
            <a:spLocks noGrp="1"/>
          </p:cNvSpPr>
          <p:nvPr>
            <p:ph type="dt" sz="half" idx="10"/>
          </p:nvPr>
        </p:nvSpPr>
        <p:spPr/>
        <p:txBody>
          <a:bodyPr/>
          <a:lstStyle/>
          <a:p>
            <a:fld id="{3A9EFE63-EF4B-446C-8BE9-C539FC34E730}" type="datetimeFigureOut">
              <a:rPr lang="en-GB" smtClean="0"/>
              <a:t>24/03/2025</a:t>
            </a:fld>
            <a:endParaRPr lang="en-GB"/>
          </a:p>
        </p:txBody>
      </p:sp>
      <p:sp>
        <p:nvSpPr>
          <p:cNvPr id="5" name="Footer Placeholder 4">
            <a:extLst>
              <a:ext uri="{FF2B5EF4-FFF2-40B4-BE49-F238E27FC236}">
                <a16:creationId xmlns:a16="http://schemas.microsoft.com/office/drawing/2014/main" id="{E682D17C-A7F4-F6F9-E461-F6B9C23B46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3EDB29-1AF6-41B5-2E0F-27F4FA435D00}"/>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776900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2AEAC-E0D4-40F9-0D9C-5E2A94A1E0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65C85A-E584-D0A3-C06E-306894BD78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041D95-CA41-5B2F-B17F-42A64947FDCE}"/>
              </a:ext>
            </a:extLst>
          </p:cNvPr>
          <p:cNvSpPr>
            <a:spLocks noGrp="1"/>
          </p:cNvSpPr>
          <p:nvPr>
            <p:ph type="dt" sz="half" idx="10"/>
          </p:nvPr>
        </p:nvSpPr>
        <p:spPr/>
        <p:txBody>
          <a:bodyPr/>
          <a:lstStyle/>
          <a:p>
            <a:fld id="{3A9EFE63-EF4B-446C-8BE9-C539FC34E730}" type="datetimeFigureOut">
              <a:rPr lang="en-GB" smtClean="0"/>
              <a:t>24/03/2025</a:t>
            </a:fld>
            <a:endParaRPr lang="en-GB"/>
          </a:p>
        </p:txBody>
      </p:sp>
      <p:sp>
        <p:nvSpPr>
          <p:cNvPr id="5" name="Footer Placeholder 4">
            <a:extLst>
              <a:ext uri="{FF2B5EF4-FFF2-40B4-BE49-F238E27FC236}">
                <a16:creationId xmlns:a16="http://schemas.microsoft.com/office/drawing/2014/main" id="{87482AD6-20D3-1D00-6121-1CB36A7C7E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AD4C78-1659-1CE4-6172-B0DF38664B1C}"/>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726137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90659-A11D-B4AC-EBD5-A2BAFADE987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EC841B-30D0-4A55-4F9A-F6E8C9556F9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683253-45A0-DEE0-CE65-FF1715E00423}"/>
              </a:ext>
            </a:extLst>
          </p:cNvPr>
          <p:cNvSpPr>
            <a:spLocks noGrp="1"/>
          </p:cNvSpPr>
          <p:nvPr>
            <p:ph type="dt" sz="half" idx="10"/>
          </p:nvPr>
        </p:nvSpPr>
        <p:spPr/>
        <p:txBody>
          <a:bodyPr/>
          <a:lstStyle/>
          <a:p>
            <a:fld id="{3A9EFE63-EF4B-446C-8BE9-C539FC34E730}" type="datetimeFigureOut">
              <a:rPr lang="en-GB" smtClean="0"/>
              <a:t>24/03/2025</a:t>
            </a:fld>
            <a:endParaRPr lang="en-GB"/>
          </a:p>
        </p:txBody>
      </p:sp>
      <p:sp>
        <p:nvSpPr>
          <p:cNvPr id="5" name="Footer Placeholder 4">
            <a:extLst>
              <a:ext uri="{FF2B5EF4-FFF2-40B4-BE49-F238E27FC236}">
                <a16:creationId xmlns:a16="http://schemas.microsoft.com/office/drawing/2014/main" id="{960218A4-24AE-98D9-6F1B-9A3B75EB3B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48FE67-AE99-6F82-EEEB-527DF1531AA3}"/>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3094865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5F7B4-1157-C05E-00FE-F263AF1D98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D81010-B799-6C9A-4512-46160F146E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AFCB32F-DE66-7545-3069-55B4B1CE71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797F29-2FAC-F36D-5D4E-963DFF66A0DA}"/>
              </a:ext>
            </a:extLst>
          </p:cNvPr>
          <p:cNvSpPr>
            <a:spLocks noGrp="1"/>
          </p:cNvSpPr>
          <p:nvPr>
            <p:ph type="dt" sz="half" idx="10"/>
          </p:nvPr>
        </p:nvSpPr>
        <p:spPr/>
        <p:txBody>
          <a:bodyPr/>
          <a:lstStyle/>
          <a:p>
            <a:fld id="{3A9EFE63-EF4B-446C-8BE9-C539FC34E730}" type="datetimeFigureOut">
              <a:rPr lang="en-GB" smtClean="0"/>
              <a:t>24/03/2025</a:t>
            </a:fld>
            <a:endParaRPr lang="en-GB"/>
          </a:p>
        </p:txBody>
      </p:sp>
      <p:sp>
        <p:nvSpPr>
          <p:cNvPr id="6" name="Footer Placeholder 5">
            <a:extLst>
              <a:ext uri="{FF2B5EF4-FFF2-40B4-BE49-F238E27FC236}">
                <a16:creationId xmlns:a16="http://schemas.microsoft.com/office/drawing/2014/main" id="{848FD611-7D24-8FB4-F6FE-EC85844D61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DE02CE-69B1-2CB4-8265-CA5ADE6D279E}"/>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1469877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526E8-239B-84D2-2DC9-B917113DA0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3946EA-8660-AD66-A9F1-766FB697F4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F49723-E91E-B3B9-CED3-A32AFC94FA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6B9B5E-1952-8E32-5702-35F400E041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7B51A1-8A8B-9447-30D1-DE0ABEC181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CE689D-4ECC-17E5-2406-E7F1018C8313}"/>
              </a:ext>
            </a:extLst>
          </p:cNvPr>
          <p:cNvSpPr>
            <a:spLocks noGrp="1"/>
          </p:cNvSpPr>
          <p:nvPr>
            <p:ph type="dt" sz="half" idx="10"/>
          </p:nvPr>
        </p:nvSpPr>
        <p:spPr/>
        <p:txBody>
          <a:bodyPr/>
          <a:lstStyle/>
          <a:p>
            <a:fld id="{3A9EFE63-EF4B-446C-8BE9-C539FC34E730}" type="datetimeFigureOut">
              <a:rPr lang="en-GB" smtClean="0"/>
              <a:t>24/03/2025</a:t>
            </a:fld>
            <a:endParaRPr lang="en-GB"/>
          </a:p>
        </p:txBody>
      </p:sp>
      <p:sp>
        <p:nvSpPr>
          <p:cNvPr id="8" name="Footer Placeholder 7">
            <a:extLst>
              <a:ext uri="{FF2B5EF4-FFF2-40B4-BE49-F238E27FC236}">
                <a16:creationId xmlns:a16="http://schemas.microsoft.com/office/drawing/2014/main" id="{3CF05A7A-9BB2-98AF-F6A3-6ECFD5A890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1A3FAB-E4A9-A6CF-B607-C0B742D3CE80}"/>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140204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96BF3-3F1E-74A7-3A87-397E7C5847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110F23-BBD7-801D-6BC4-B3FDF2FEFA53}"/>
              </a:ext>
            </a:extLst>
          </p:cNvPr>
          <p:cNvSpPr>
            <a:spLocks noGrp="1"/>
          </p:cNvSpPr>
          <p:nvPr>
            <p:ph type="dt" sz="half" idx="10"/>
          </p:nvPr>
        </p:nvSpPr>
        <p:spPr/>
        <p:txBody>
          <a:bodyPr/>
          <a:lstStyle/>
          <a:p>
            <a:fld id="{3A9EFE63-EF4B-446C-8BE9-C539FC34E730}" type="datetimeFigureOut">
              <a:rPr lang="en-GB" smtClean="0"/>
              <a:t>24/03/2025</a:t>
            </a:fld>
            <a:endParaRPr lang="en-GB"/>
          </a:p>
        </p:txBody>
      </p:sp>
      <p:sp>
        <p:nvSpPr>
          <p:cNvPr id="4" name="Footer Placeholder 3">
            <a:extLst>
              <a:ext uri="{FF2B5EF4-FFF2-40B4-BE49-F238E27FC236}">
                <a16:creationId xmlns:a16="http://schemas.microsoft.com/office/drawing/2014/main" id="{0BDC67FD-786F-629E-0A8B-B7B1F08F61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2E0ECE-EFFE-6B96-4E62-C568CE2749B0}"/>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3661454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CCA9C3-B7B4-35A2-9196-BC7222BE2C6E}"/>
              </a:ext>
            </a:extLst>
          </p:cNvPr>
          <p:cNvSpPr>
            <a:spLocks noGrp="1"/>
          </p:cNvSpPr>
          <p:nvPr>
            <p:ph type="dt" sz="half" idx="10"/>
          </p:nvPr>
        </p:nvSpPr>
        <p:spPr/>
        <p:txBody>
          <a:bodyPr/>
          <a:lstStyle/>
          <a:p>
            <a:fld id="{3A9EFE63-EF4B-446C-8BE9-C539FC34E730}" type="datetimeFigureOut">
              <a:rPr lang="en-GB" smtClean="0"/>
              <a:t>24/03/2025</a:t>
            </a:fld>
            <a:endParaRPr lang="en-GB"/>
          </a:p>
        </p:txBody>
      </p:sp>
      <p:sp>
        <p:nvSpPr>
          <p:cNvPr id="3" name="Footer Placeholder 2">
            <a:extLst>
              <a:ext uri="{FF2B5EF4-FFF2-40B4-BE49-F238E27FC236}">
                <a16:creationId xmlns:a16="http://schemas.microsoft.com/office/drawing/2014/main" id="{BBFE8445-3F3E-3F8C-4641-111E52C1D4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00B93F-3B44-F4C4-0D07-B4BFB8C2430A}"/>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4070195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A156B-C593-9031-A6E8-6069062F7F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AE7792-C346-25A3-243B-AAFDC5506A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89AD9D-CA0C-3700-E5D5-0755A5EFDD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680567-1A0B-2D75-433A-68778BBB8153}"/>
              </a:ext>
            </a:extLst>
          </p:cNvPr>
          <p:cNvSpPr>
            <a:spLocks noGrp="1"/>
          </p:cNvSpPr>
          <p:nvPr>
            <p:ph type="dt" sz="half" idx="10"/>
          </p:nvPr>
        </p:nvSpPr>
        <p:spPr/>
        <p:txBody>
          <a:bodyPr/>
          <a:lstStyle/>
          <a:p>
            <a:fld id="{3A9EFE63-EF4B-446C-8BE9-C539FC34E730}" type="datetimeFigureOut">
              <a:rPr lang="en-GB" smtClean="0"/>
              <a:t>24/03/2025</a:t>
            </a:fld>
            <a:endParaRPr lang="en-GB"/>
          </a:p>
        </p:txBody>
      </p:sp>
      <p:sp>
        <p:nvSpPr>
          <p:cNvPr id="6" name="Footer Placeholder 5">
            <a:extLst>
              <a:ext uri="{FF2B5EF4-FFF2-40B4-BE49-F238E27FC236}">
                <a16:creationId xmlns:a16="http://schemas.microsoft.com/office/drawing/2014/main" id="{7A033706-AADA-3BE2-4085-6E683BF37A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47A61C-673B-D05B-55E8-CF0EDAE6A7FB}"/>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844267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6AB63-3E65-D9FE-58C7-436CFD75EE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236C86-FC11-206B-F6E8-3BA590D027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9A28DF-0321-A8D4-C410-2BB48C9D7B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588541-5115-F285-339D-7E7701724610}"/>
              </a:ext>
            </a:extLst>
          </p:cNvPr>
          <p:cNvSpPr>
            <a:spLocks noGrp="1"/>
          </p:cNvSpPr>
          <p:nvPr>
            <p:ph type="dt" sz="half" idx="10"/>
          </p:nvPr>
        </p:nvSpPr>
        <p:spPr/>
        <p:txBody>
          <a:bodyPr/>
          <a:lstStyle/>
          <a:p>
            <a:fld id="{3A9EFE63-EF4B-446C-8BE9-C539FC34E730}" type="datetimeFigureOut">
              <a:rPr lang="en-GB" smtClean="0"/>
              <a:t>24/03/2025</a:t>
            </a:fld>
            <a:endParaRPr lang="en-GB"/>
          </a:p>
        </p:txBody>
      </p:sp>
      <p:sp>
        <p:nvSpPr>
          <p:cNvPr id="6" name="Footer Placeholder 5">
            <a:extLst>
              <a:ext uri="{FF2B5EF4-FFF2-40B4-BE49-F238E27FC236}">
                <a16:creationId xmlns:a16="http://schemas.microsoft.com/office/drawing/2014/main" id="{711C660B-D8E0-E45B-69E5-FCE3E1F284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02131A-F8B8-3A4F-D75C-49508EFF28B2}"/>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3180332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090D8-0FA9-62DC-E57E-C6B97719D2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8452AF-9838-958B-788D-BECF20CEA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C5EFE6-31B6-BA35-0BA8-4F0E2C15A4AA}"/>
              </a:ext>
            </a:extLst>
          </p:cNvPr>
          <p:cNvSpPr>
            <a:spLocks noGrp="1"/>
          </p:cNvSpPr>
          <p:nvPr>
            <p:ph type="dt" sz="half" idx="10"/>
          </p:nvPr>
        </p:nvSpPr>
        <p:spPr/>
        <p:txBody>
          <a:bodyPr/>
          <a:lstStyle/>
          <a:p>
            <a:fld id="{3A9EFE63-EF4B-446C-8BE9-C539FC34E730}" type="datetimeFigureOut">
              <a:rPr lang="en-GB" smtClean="0"/>
              <a:t>24/03/2025</a:t>
            </a:fld>
            <a:endParaRPr lang="en-GB"/>
          </a:p>
        </p:txBody>
      </p:sp>
      <p:sp>
        <p:nvSpPr>
          <p:cNvPr id="5" name="Footer Placeholder 4">
            <a:extLst>
              <a:ext uri="{FF2B5EF4-FFF2-40B4-BE49-F238E27FC236}">
                <a16:creationId xmlns:a16="http://schemas.microsoft.com/office/drawing/2014/main" id="{EBE581DA-721F-2FD5-1D30-509906D20B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E1CDB5-E951-9AF2-0FB8-CC91B39BBCE2}"/>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758623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E0FCD2-AA98-7CA3-7DCC-18319AF43B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7C46CB-A1AA-BB10-8897-A63F1ED2E9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281EE2-37EC-116D-F996-B082A43C7F78}"/>
              </a:ext>
            </a:extLst>
          </p:cNvPr>
          <p:cNvSpPr>
            <a:spLocks noGrp="1"/>
          </p:cNvSpPr>
          <p:nvPr>
            <p:ph type="dt" sz="half" idx="10"/>
          </p:nvPr>
        </p:nvSpPr>
        <p:spPr/>
        <p:txBody>
          <a:bodyPr/>
          <a:lstStyle/>
          <a:p>
            <a:fld id="{3A9EFE63-EF4B-446C-8BE9-C539FC34E730}" type="datetimeFigureOut">
              <a:rPr lang="en-GB" smtClean="0"/>
              <a:t>24/03/2025</a:t>
            </a:fld>
            <a:endParaRPr lang="en-GB"/>
          </a:p>
        </p:txBody>
      </p:sp>
      <p:sp>
        <p:nvSpPr>
          <p:cNvPr id="5" name="Footer Placeholder 4">
            <a:extLst>
              <a:ext uri="{FF2B5EF4-FFF2-40B4-BE49-F238E27FC236}">
                <a16:creationId xmlns:a16="http://schemas.microsoft.com/office/drawing/2014/main" id="{D3B4CA18-D89E-EDF9-042B-1F01CB580E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50A82-A044-2FAE-CBD6-EF13EEC13987}"/>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1475671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1D9A1E-B149-D58E-AD2D-1D910A4A68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4E9C01-5626-91F7-E789-B6A355D1B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458626-FF2E-99CD-8395-7CF1197018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A9EFE63-EF4B-446C-8BE9-C539FC34E730}" type="datetimeFigureOut">
              <a:rPr lang="en-GB" smtClean="0"/>
              <a:t>24/03/2025</a:t>
            </a:fld>
            <a:endParaRPr lang="en-GB"/>
          </a:p>
        </p:txBody>
      </p:sp>
      <p:sp>
        <p:nvSpPr>
          <p:cNvPr id="5" name="Footer Placeholder 4">
            <a:extLst>
              <a:ext uri="{FF2B5EF4-FFF2-40B4-BE49-F238E27FC236}">
                <a16:creationId xmlns:a16="http://schemas.microsoft.com/office/drawing/2014/main" id="{D7C3867A-003D-645B-E52B-B9A7F2363E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5774606-8DA7-E4FB-D18B-5ADE16CDDE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A24AD2-D992-43EC-B4C4-23FD783CEC05}" type="slidenum">
              <a:rPr lang="en-GB" smtClean="0"/>
              <a:t>‹#›</a:t>
            </a:fld>
            <a:endParaRPr lang="en-GB"/>
          </a:p>
        </p:txBody>
      </p:sp>
    </p:spTree>
    <p:extLst>
      <p:ext uri="{BB962C8B-B14F-4D97-AF65-F5344CB8AC3E}">
        <p14:creationId xmlns:p14="http://schemas.microsoft.com/office/powerpoint/2010/main" val="37483939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librarysearch.uwtsd.ac.uk/permalink/44WHELF_UWTSD/1pbrh66/alma9910010780710242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journals.sagepub.com/reader/content/188be436342/10.1177/16094069211051563/format/epub/EPUB/xhtml/index.xhtml?hmac=1740947715-BJI85OZ7BtShOA5d375k7KHgS5DoCOs3OOo9bXYHxmI%3D#bibr17-16094069211051563"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journals.sagepub.com/reader/content/188be436342/10.1177/16094069211051563/format/epub/EPUB/xhtml/index.xhtml?hmac=1740947715-BJI85OZ7BtShOA5d375k7KHgS5DoCOs3OOo9bXYHxmI%3D#bibr2-16094069211051563" TargetMode="External"/><Relationship Id="rId5" Type="http://schemas.openxmlformats.org/officeDocument/2006/relationships/hyperlink" Target="https://journals.sagepub.com/reader/content/188be436342/10.1177/16094069211051563/format/epub/EPUB/xhtml/index.xhtml?hmac=1740947715-BJI85OZ7BtShOA5d375k7KHgS5DoCOs3OOo9bXYHxmI%3D#bibr19-16094069211051563" TargetMode="External"/><Relationship Id="rId4" Type="http://schemas.openxmlformats.org/officeDocument/2006/relationships/hyperlink" Target="https://journals.sagepub.com/reader/content/188be436342/10.1177/16094069211051563/format/epub/EPUB/xhtml/index.xhtml?hmac=1740947715-BJI85OZ7BtShOA5d375k7KHgS5DoCOs3OOo9bXYHxmI%3D#bibr18-16094069211051563"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doi.org/10.1093/oxfordhb/9780190847388.013.1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12490-E8E4-687D-FDD9-81969CDDDFF2}"/>
              </a:ext>
            </a:extLst>
          </p:cNvPr>
          <p:cNvSpPr>
            <a:spLocks noGrp="1"/>
          </p:cNvSpPr>
          <p:nvPr>
            <p:ph type="ctrTitle"/>
          </p:nvPr>
        </p:nvSpPr>
        <p:spPr/>
        <p:txBody>
          <a:bodyPr/>
          <a:lstStyle/>
          <a:p>
            <a:r>
              <a:rPr lang="en-GB" dirty="0"/>
              <a:t>Applied Theatre Research</a:t>
            </a:r>
          </a:p>
        </p:txBody>
      </p:sp>
      <p:sp>
        <p:nvSpPr>
          <p:cNvPr id="3" name="Subtitle 2">
            <a:extLst>
              <a:ext uri="{FF2B5EF4-FFF2-40B4-BE49-F238E27FC236}">
                <a16:creationId xmlns:a16="http://schemas.microsoft.com/office/drawing/2014/main" id="{67F8622E-F90A-097F-8225-96692AF23E7E}"/>
              </a:ext>
            </a:extLst>
          </p:cNvPr>
          <p:cNvSpPr>
            <a:spLocks noGrp="1"/>
          </p:cNvSpPr>
          <p:nvPr>
            <p:ph type="subTitle" idx="1"/>
          </p:nvPr>
        </p:nvSpPr>
        <p:spPr/>
        <p:txBody>
          <a:bodyPr>
            <a:normAutofit fontScale="92500" lnSpcReduction="20000"/>
          </a:bodyPr>
          <a:lstStyle/>
          <a:p>
            <a:r>
              <a:rPr lang="en-GB" dirty="0"/>
              <a:t>ADAP7010</a:t>
            </a:r>
          </a:p>
          <a:p>
            <a:r>
              <a:rPr lang="en-GB" dirty="0"/>
              <a:t>Summary Session</a:t>
            </a:r>
          </a:p>
          <a:p>
            <a:endParaRPr lang="en-GB" dirty="0"/>
          </a:p>
          <a:p>
            <a:r>
              <a:rPr lang="en-GB" dirty="0"/>
              <a:t>‘Knowing is a process not a product and it is always intuitive and exploratory’ </a:t>
            </a:r>
          </a:p>
          <a:p>
            <a:endParaRPr lang="en-GB" dirty="0"/>
          </a:p>
        </p:txBody>
      </p:sp>
    </p:spTree>
    <p:extLst>
      <p:ext uri="{BB962C8B-B14F-4D97-AF65-F5344CB8AC3E}">
        <p14:creationId xmlns:p14="http://schemas.microsoft.com/office/powerpoint/2010/main" val="1485018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DAF46-2F30-E448-054B-A1382E795832}"/>
              </a:ext>
            </a:extLst>
          </p:cNvPr>
          <p:cNvSpPr>
            <a:spLocks noGrp="1"/>
          </p:cNvSpPr>
          <p:nvPr>
            <p:ph type="title"/>
          </p:nvPr>
        </p:nvSpPr>
        <p:spPr/>
        <p:txBody>
          <a:bodyPr/>
          <a:lstStyle/>
          <a:p>
            <a:r>
              <a:rPr lang="en-GB" dirty="0"/>
              <a:t>Slide 1 on the 27</a:t>
            </a:r>
            <a:r>
              <a:rPr lang="en-GB" baseline="30000" dirty="0"/>
              <a:t>th</a:t>
            </a:r>
            <a:r>
              <a:rPr lang="en-GB" dirty="0"/>
              <a:t> of January: Arrivals</a:t>
            </a:r>
          </a:p>
        </p:txBody>
      </p:sp>
      <p:sp>
        <p:nvSpPr>
          <p:cNvPr id="3" name="Content Placeholder 2">
            <a:extLst>
              <a:ext uri="{FF2B5EF4-FFF2-40B4-BE49-F238E27FC236}">
                <a16:creationId xmlns:a16="http://schemas.microsoft.com/office/drawing/2014/main" id="{9EDA7BED-F85D-7168-5884-C6B2499BA0B6}"/>
              </a:ext>
            </a:extLst>
          </p:cNvPr>
          <p:cNvSpPr>
            <a:spLocks noGrp="1"/>
          </p:cNvSpPr>
          <p:nvPr>
            <p:ph idx="1"/>
          </p:nvPr>
        </p:nvSpPr>
        <p:spPr/>
        <p:txBody>
          <a:bodyPr/>
          <a:lstStyle/>
          <a:p>
            <a:r>
              <a:rPr lang="en-GB" dirty="0"/>
              <a:t>Be aware of how you feel in this moment.</a:t>
            </a:r>
          </a:p>
          <a:p>
            <a:r>
              <a:rPr lang="en-GB" dirty="0"/>
              <a:t>Be aware of how you feel in any given moment throughout the day.</a:t>
            </a:r>
          </a:p>
          <a:p>
            <a:endParaRPr lang="en-GB" dirty="0"/>
          </a:p>
          <a:p>
            <a:r>
              <a:rPr lang="en-GB" dirty="0"/>
              <a:t>Don’t focus on a future point.</a:t>
            </a:r>
          </a:p>
          <a:p>
            <a:r>
              <a:rPr lang="en-GB" dirty="0"/>
              <a:t>Sit with discomfort but don’t leave uncomfortable.</a:t>
            </a:r>
          </a:p>
          <a:p>
            <a:endParaRPr lang="en-GB" dirty="0"/>
          </a:p>
          <a:p>
            <a:r>
              <a:rPr lang="en-GB" dirty="0"/>
              <a:t>Ask questions and be receptive to all answers, even if there are not the ones you want. </a:t>
            </a:r>
          </a:p>
        </p:txBody>
      </p:sp>
    </p:spTree>
    <p:extLst>
      <p:ext uri="{BB962C8B-B14F-4D97-AF65-F5344CB8AC3E}">
        <p14:creationId xmlns:p14="http://schemas.microsoft.com/office/powerpoint/2010/main" val="1110630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D321E-AA9D-C2E6-6FA5-BC69C237A37A}"/>
              </a:ext>
            </a:extLst>
          </p:cNvPr>
          <p:cNvSpPr>
            <a:spLocks noGrp="1"/>
          </p:cNvSpPr>
          <p:nvPr>
            <p:ph type="title"/>
          </p:nvPr>
        </p:nvSpPr>
        <p:spPr/>
        <p:txBody>
          <a:bodyPr/>
          <a:lstStyle/>
          <a:p>
            <a:r>
              <a:rPr lang="en-GB" dirty="0"/>
              <a:t>Today</a:t>
            </a:r>
          </a:p>
        </p:txBody>
      </p:sp>
      <p:sp>
        <p:nvSpPr>
          <p:cNvPr id="3" name="Content Placeholder 2">
            <a:extLst>
              <a:ext uri="{FF2B5EF4-FFF2-40B4-BE49-F238E27FC236}">
                <a16:creationId xmlns:a16="http://schemas.microsoft.com/office/drawing/2014/main" id="{89BAB920-AD8F-039C-1AEE-0D49A9FDF613}"/>
              </a:ext>
            </a:extLst>
          </p:cNvPr>
          <p:cNvSpPr>
            <a:spLocks noGrp="1"/>
          </p:cNvSpPr>
          <p:nvPr>
            <p:ph idx="1"/>
          </p:nvPr>
        </p:nvSpPr>
        <p:spPr/>
        <p:txBody>
          <a:bodyPr/>
          <a:lstStyle/>
          <a:p>
            <a:r>
              <a:rPr lang="en-GB" dirty="0"/>
              <a:t>What do you need</a:t>
            </a:r>
          </a:p>
          <a:p>
            <a:endParaRPr lang="en-GB" dirty="0"/>
          </a:p>
          <a:p>
            <a:r>
              <a:rPr lang="en-GB" dirty="0"/>
              <a:t>How will that help</a:t>
            </a:r>
          </a:p>
          <a:p>
            <a:endParaRPr lang="en-GB" dirty="0"/>
          </a:p>
          <a:p>
            <a:r>
              <a:rPr lang="en-GB" dirty="0"/>
              <a:t>What will you do next</a:t>
            </a:r>
          </a:p>
          <a:p>
            <a:endParaRPr lang="en-GB" dirty="0"/>
          </a:p>
          <a:p>
            <a:r>
              <a:rPr lang="en-GB" dirty="0"/>
              <a:t>How will that help</a:t>
            </a:r>
          </a:p>
        </p:txBody>
      </p:sp>
    </p:spTree>
    <p:extLst>
      <p:ext uri="{BB962C8B-B14F-4D97-AF65-F5344CB8AC3E}">
        <p14:creationId xmlns:p14="http://schemas.microsoft.com/office/powerpoint/2010/main" val="2109606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425BF-7724-537B-27B1-E24BF1DDC372}"/>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3F417F85-C567-EE85-7DFD-862BDFE9B113}"/>
              </a:ext>
            </a:extLst>
          </p:cNvPr>
          <p:cNvSpPr>
            <a:spLocks noGrp="1"/>
          </p:cNvSpPr>
          <p:nvPr>
            <p:ph idx="1"/>
          </p:nvPr>
        </p:nvSpPr>
        <p:spPr/>
        <p:txBody>
          <a:bodyPr/>
          <a:lstStyle/>
          <a:p>
            <a:pPr marL="342900" lvl="0" indent="-342900" algn="just">
              <a:spcBef>
                <a:spcPts val="1200"/>
              </a:spcBef>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demonstrate a critical application of research styles and methods for use within an applied theatre discipline context;</a:t>
            </a:r>
            <a:endParaRPr lang="en-GB" sz="2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critically evaluate the use of traditional and contemporary research methods in participatory, education or community settings, and reflect upon their application through an appropriate ethical lens;</a:t>
            </a:r>
            <a:endParaRPr lang="en-GB" sz="2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synthesise concepts of appropriate research design (transformative and 'traditional') with project specific sensitivity to demonstrate critical insight of the influencing factors in developing applied theatre research for wider dissemination.</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80328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425BF-7724-537B-27B1-E24BF1DDC372}"/>
              </a:ext>
            </a:extLst>
          </p:cNvPr>
          <p:cNvSpPr>
            <a:spLocks noGrp="1"/>
          </p:cNvSpPr>
          <p:nvPr>
            <p:ph type="title"/>
          </p:nvPr>
        </p:nvSpPr>
        <p:spPr/>
        <p:txBody>
          <a:bodyPr/>
          <a:lstStyle/>
          <a:p>
            <a:r>
              <a:rPr lang="en-GB" dirty="0"/>
              <a:t>Learning Outcomes or points for </a:t>
            </a:r>
            <a:r>
              <a:rPr lang="en-GB" dirty="0" err="1"/>
              <a:t>discusson</a:t>
            </a:r>
            <a:endParaRPr lang="en-GB" dirty="0"/>
          </a:p>
        </p:txBody>
      </p:sp>
      <p:sp>
        <p:nvSpPr>
          <p:cNvPr id="3" name="Content Placeholder 2">
            <a:extLst>
              <a:ext uri="{FF2B5EF4-FFF2-40B4-BE49-F238E27FC236}">
                <a16:creationId xmlns:a16="http://schemas.microsoft.com/office/drawing/2014/main" id="{3F417F85-C567-EE85-7DFD-862BDFE9B113}"/>
              </a:ext>
            </a:extLst>
          </p:cNvPr>
          <p:cNvSpPr>
            <a:spLocks noGrp="1"/>
          </p:cNvSpPr>
          <p:nvPr>
            <p:ph idx="1"/>
          </p:nvPr>
        </p:nvSpPr>
        <p:spPr/>
        <p:txBody>
          <a:bodyPr>
            <a:normAutofit fontScale="92500"/>
          </a:bodyPr>
          <a:lstStyle/>
          <a:p>
            <a:pPr marL="342900" lvl="0" indent="-342900" algn="just">
              <a:spcBef>
                <a:spcPts val="1200"/>
              </a:spcBef>
              <a:buFont typeface="Symbol" panose="05050102010706020507" pitchFamily="18" charset="2"/>
              <a:buChar char=""/>
            </a:pPr>
            <a:r>
              <a:rPr lang="en-GB" sz="2800" b="1" dirty="0">
                <a:effectLst/>
                <a:latin typeface="Arial" panose="020B0604020202020204" pitchFamily="34" charset="0"/>
                <a:ea typeface="Times New Roman" panose="02020603050405020304" pitchFamily="18" charset="0"/>
              </a:rPr>
              <a:t>How can you </a:t>
            </a:r>
            <a:r>
              <a:rPr lang="en-GB" sz="2800" dirty="0">
                <a:effectLst/>
                <a:latin typeface="Arial" panose="020B0604020202020204" pitchFamily="34" charset="0"/>
                <a:ea typeface="Times New Roman" panose="02020603050405020304" pitchFamily="18" charset="0"/>
              </a:rPr>
              <a:t>demonstrate a critical application of research styles and methods for use within an applied theatre discipline context?</a:t>
            </a:r>
            <a:endParaRPr lang="en-GB" sz="2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2800" b="1" dirty="0">
                <a:effectLst/>
                <a:latin typeface="Arial" panose="020B0604020202020204" pitchFamily="34" charset="0"/>
                <a:ea typeface="Times New Roman" panose="02020603050405020304" pitchFamily="18" charset="0"/>
              </a:rPr>
              <a:t>How do we </a:t>
            </a:r>
            <a:r>
              <a:rPr lang="en-GB" sz="2800" dirty="0">
                <a:effectLst/>
                <a:latin typeface="Arial" panose="020B0604020202020204" pitchFamily="34" charset="0"/>
                <a:ea typeface="Times New Roman" panose="02020603050405020304" pitchFamily="18" charset="0"/>
              </a:rPr>
              <a:t>critically evaluate the use of traditional and contemporary research methods in participatory, education or community settings, and reflect upon their application through an appropriate ethical lens?</a:t>
            </a:r>
            <a:endParaRPr lang="en-GB" sz="2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2800" b="1" dirty="0">
                <a:effectLst/>
                <a:latin typeface="Arial" panose="020B0604020202020204" pitchFamily="34" charset="0"/>
                <a:ea typeface="Times New Roman" panose="02020603050405020304" pitchFamily="18" charset="0"/>
              </a:rPr>
              <a:t>What is the best way to </a:t>
            </a:r>
            <a:r>
              <a:rPr lang="en-GB" sz="2800" dirty="0">
                <a:effectLst/>
                <a:latin typeface="Arial" panose="020B0604020202020204" pitchFamily="34" charset="0"/>
                <a:ea typeface="Times New Roman" panose="02020603050405020304" pitchFamily="18" charset="0"/>
              </a:rPr>
              <a:t>synthesise concepts of appropriate research design (transformative and 'traditional') with project specific sensitivity to demonstrate critical insight of the influencing factors in developing applied theatre research for wider dissemination?</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035386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FEE4C-452A-BE43-979B-28F23B816C83}"/>
              </a:ext>
            </a:extLst>
          </p:cNvPr>
          <p:cNvSpPr>
            <a:spLocks noGrp="1"/>
          </p:cNvSpPr>
          <p:nvPr>
            <p:ph type="title"/>
          </p:nvPr>
        </p:nvSpPr>
        <p:spPr/>
        <p:txBody>
          <a:bodyPr/>
          <a:lstStyle/>
          <a:p>
            <a:r>
              <a:rPr lang="en-GB" dirty="0"/>
              <a:t>The most traditional research</a:t>
            </a:r>
          </a:p>
        </p:txBody>
      </p:sp>
      <p:sp>
        <p:nvSpPr>
          <p:cNvPr id="3" name="Content Placeholder 2">
            <a:extLst>
              <a:ext uri="{FF2B5EF4-FFF2-40B4-BE49-F238E27FC236}">
                <a16:creationId xmlns:a16="http://schemas.microsoft.com/office/drawing/2014/main" id="{514192C8-0B1A-553B-A8E1-3D38432BD515}"/>
              </a:ext>
            </a:extLst>
          </p:cNvPr>
          <p:cNvSpPr>
            <a:spLocks noGrp="1"/>
          </p:cNvSpPr>
          <p:nvPr>
            <p:ph idx="1"/>
          </p:nvPr>
        </p:nvSpPr>
        <p:spPr/>
        <p:txBody>
          <a:bodyPr/>
          <a:lstStyle/>
          <a:p>
            <a:r>
              <a:rPr lang="en-GB" dirty="0"/>
              <a:t>Is it suitable? Is it feasible? Is it ethical? (Denscombe,2014)</a:t>
            </a:r>
          </a:p>
          <a:p>
            <a:endParaRPr lang="en-GB" dirty="0"/>
          </a:p>
        </p:txBody>
      </p:sp>
    </p:spTree>
    <p:extLst>
      <p:ext uri="{BB962C8B-B14F-4D97-AF65-F5344CB8AC3E}">
        <p14:creationId xmlns:p14="http://schemas.microsoft.com/office/powerpoint/2010/main" val="3418240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BD2CA-AB46-2985-C103-DEED2E33B0D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9667248-C50C-71F8-70C3-A9CBC46759D1}"/>
              </a:ext>
            </a:extLst>
          </p:cNvPr>
          <p:cNvPicPr>
            <a:picLocks noGrp="1" noChangeAspect="1"/>
          </p:cNvPicPr>
          <p:nvPr>
            <p:ph idx="1"/>
          </p:nvPr>
        </p:nvPicPr>
        <p:blipFill>
          <a:blip r:embed="rId2"/>
          <a:srcRect l="52029" t="30379" r="32609" b="15281"/>
          <a:stretch/>
        </p:blipFill>
        <p:spPr>
          <a:xfrm>
            <a:off x="2545080" y="-109843"/>
            <a:ext cx="7101840" cy="6967843"/>
          </a:xfrm>
        </p:spPr>
      </p:pic>
    </p:spTree>
    <p:extLst>
      <p:ext uri="{BB962C8B-B14F-4D97-AF65-F5344CB8AC3E}">
        <p14:creationId xmlns:p14="http://schemas.microsoft.com/office/powerpoint/2010/main" val="569875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36DB7-21A6-C81B-A88D-7E1BD27B834F}"/>
              </a:ext>
            </a:extLst>
          </p:cNvPr>
          <p:cNvSpPr>
            <a:spLocks noGrp="1"/>
          </p:cNvSpPr>
          <p:nvPr>
            <p:ph type="title"/>
          </p:nvPr>
        </p:nvSpPr>
        <p:spPr/>
        <p:txBody>
          <a:bodyPr/>
          <a:lstStyle/>
          <a:p>
            <a:r>
              <a:rPr lang="en-GB" dirty="0"/>
              <a:t>The results and value of Qualitative Research</a:t>
            </a:r>
          </a:p>
        </p:txBody>
      </p:sp>
      <p:sp>
        <p:nvSpPr>
          <p:cNvPr id="3" name="Content Placeholder 2">
            <a:extLst>
              <a:ext uri="{FF2B5EF4-FFF2-40B4-BE49-F238E27FC236}">
                <a16:creationId xmlns:a16="http://schemas.microsoft.com/office/drawing/2014/main" id="{2FAE5CBA-9267-AFE7-379E-C21CFEAC802D}"/>
              </a:ext>
            </a:extLst>
          </p:cNvPr>
          <p:cNvSpPr>
            <a:spLocks noGrp="1"/>
          </p:cNvSpPr>
          <p:nvPr>
            <p:ph idx="1"/>
          </p:nvPr>
        </p:nvSpPr>
        <p:spPr/>
        <p:txBody>
          <a:bodyPr/>
          <a:lstStyle/>
          <a:p>
            <a:endParaRPr lang="en-GB" b="0" i="0" dirty="0">
              <a:solidFill>
                <a:srgbClr val="2A2A2A"/>
              </a:solidFill>
              <a:effectLst/>
            </a:endParaRPr>
          </a:p>
          <a:p>
            <a:r>
              <a:rPr lang="en-GB" b="0" i="0" dirty="0">
                <a:solidFill>
                  <a:srgbClr val="2A2A2A"/>
                </a:solidFill>
                <a:effectLst/>
              </a:rPr>
              <a:t>‘In some cases, qualitative research can produce outcomes that can be criticized as failing to offer more than impressionistic (re)description—that is, simply taking various accounts or observations of some domain of interest and weaving them into a narrative with little or no conceptual depth or practical relevance.’ (Bryant,2020; 174)</a:t>
            </a:r>
            <a:endParaRPr lang="en-GB" dirty="0"/>
          </a:p>
        </p:txBody>
      </p:sp>
    </p:spTree>
    <p:extLst>
      <p:ext uri="{BB962C8B-B14F-4D97-AF65-F5344CB8AC3E}">
        <p14:creationId xmlns:p14="http://schemas.microsoft.com/office/powerpoint/2010/main" val="26426099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3C1F7-2ABD-D7EA-B1AA-1CCD6CEE847E}"/>
              </a:ext>
            </a:extLst>
          </p:cNvPr>
          <p:cNvSpPr>
            <a:spLocks noGrp="1"/>
          </p:cNvSpPr>
          <p:nvPr>
            <p:ph type="title"/>
          </p:nvPr>
        </p:nvSpPr>
        <p:spPr/>
        <p:txBody>
          <a:bodyPr/>
          <a:lstStyle/>
          <a:p>
            <a:r>
              <a:rPr lang="en-GB" dirty="0"/>
              <a:t>Phenomenological research</a:t>
            </a:r>
          </a:p>
        </p:txBody>
      </p:sp>
      <p:sp>
        <p:nvSpPr>
          <p:cNvPr id="3" name="Content Placeholder 2">
            <a:extLst>
              <a:ext uri="{FF2B5EF4-FFF2-40B4-BE49-F238E27FC236}">
                <a16:creationId xmlns:a16="http://schemas.microsoft.com/office/drawing/2014/main" id="{A4B74FA0-1192-7BE9-DE59-725786C0C7CD}"/>
              </a:ext>
            </a:extLst>
          </p:cNvPr>
          <p:cNvSpPr>
            <a:spLocks noGrp="1"/>
          </p:cNvSpPr>
          <p:nvPr>
            <p:ph idx="1"/>
          </p:nvPr>
        </p:nvSpPr>
        <p:spPr/>
        <p:txBody>
          <a:bodyPr/>
          <a:lstStyle/>
          <a:p>
            <a:r>
              <a:rPr lang="en-GB" dirty="0"/>
              <a:t>We have previously discussed phenomenology – the consideration or study of the lived experience, very well suited to qualitative research. </a:t>
            </a:r>
          </a:p>
          <a:p>
            <a:endParaRPr lang="en-GB" dirty="0"/>
          </a:p>
          <a:p>
            <a:r>
              <a:rPr lang="en-GB" dirty="0"/>
              <a:t>Read Martyn Denscombe’s ‘</a:t>
            </a:r>
            <a:r>
              <a:rPr lang="en-GB" dirty="0">
                <a:hlinkClick r:id="rId2"/>
              </a:rPr>
              <a:t>The Good Research Guide</a:t>
            </a:r>
            <a:r>
              <a:rPr lang="en-GB" dirty="0"/>
              <a:t>’ (2014) (online: p141-153) chapter on phenomenology to learn more about this field of study. </a:t>
            </a:r>
          </a:p>
          <a:p>
            <a:r>
              <a:rPr lang="en-GB" dirty="0"/>
              <a:t>It aligns well with your practices and – I hope – will reinforce your process and development of your methods for applied theatre research. </a:t>
            </a:r>
          </a:p>
        </p:txBody>
      </p:sp>
    </p:spTree>
    <p:extLst>
      <p:ext uri="{BB962C8B-B14F-4D97-AF65-F5344CB8AC3E}">
        <p14:creationId xmlns:p14="http://schemas.microsoft.com/office/powerpoint/2010/main" val="3551995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D7A4F-6965-B227-87B1-220B87D8E840}"/>
              </a:ext>
            </a:extLst>
          </p:cNvPr>
          <p:cNvSpPr>
            <a:spLocks noGrp="1"/>
          </p:cNvSpPr>
          <p:nvPr>
            <p:ph type="title"/>
          </p:nvPr>
        </p:nvSpPr>
        <p:spPr/>
        <p:txBody>
          <a:bodyPr/>
          <a:lstStyle/>
          <a:p>
            <a:r>
              <a:rPr lang="en-GB" dirty="0"/>
              <a:t>Grounded theory</a:t>
            </a:r>
          </a:p>
        </p:txBody>
      </p:sp>
      <p:sp>
        <p:nvSpPr>
          <p:cNvPr id="3" name="Content Placeholder 2">
            <a:extLst>
              <a:ext uri="{FF2B5EF4-FFF2-40B4-BE49-F238E27FC236}">
                <a16:creationId xmlns:a16="http://schemas.microsoft.com/office/drawing/2014/main" id="{710F99D5-1E62-4169-0265-4BFC8B42BE5C}"/>
              </a:ext>
            </a:extLst>
          </p:cNvPr>
          <p:cNvSpPr>
            <a:spLocks noGrp="1"/>
          </p:cNvSpPr>
          <p:nvPr>
            <p:ph idx="1"/>
          </p:nvPr>
        </p:nvSpPr>
        <p:spPr/>
        <p:txBody>
          <a:bodyPr>
            <a:normAutofit/>
          </a:bodyPr>
          <a:lstStyle/>
          <a:p>
            <a:r>
              <a:rPr lang="en-GB" dirty="0"/>
              <a:t>Grounded theory method is a method for qualitative research. </a:t>
            </a:r>
          </a:p>
          <a:p>
            <a:r>
              <a:rPr lang="en-GB" dirty="0"/>
              <a:t>It offers an alternative to hypothesis-based research, stipulating that, at the outset, the researcher(s) should not seek to articulate concepts or hypotheses to be tested, but rather that the initial aim should be to gather data as the basis for developing the research project in its initial stages. </a:t>
            </a:r>
          </a:p>
          <a:p>
            <a:r>
              <a:rPr lang="en-GB" dirty="0"/>
              <a:t>This can appear perplexing both to researchers and to assessors, since there seems to be little in the way of guidance with regard to the research topic itself. </a:t>
            </a:r>
            <a:r>
              <a:rPr lang="en-GB" sz="2800" b="0" i="0" dirty="0">
                <a:solidFill>
                  <a:srgbClr val="2A2A2A"/>
                </a:solidFill>
                <a:effectLst/>
              </a:rPr>
              <a:t>(Bryant, 2020; 181)</a:t>
            </a:r>
            <a:endParaRPr lang="en-GB" dirty="0"/>
          </a:p>
        </p:txBody>
      </p:sp>
    </p:spTree>
    <p:extLst>
      <p:ext uri="{BB962C8B-B14F-4D97-AF65-F5344CB8AC3E}">
        <p14:creationId xmlns:p14="http://schemas.microsoft.com/office/powerpoint/2010/main" val="4171114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184EC-4FC0-898C-AEFB-51D2E5B18A48}"/>
              </a:ext>
            </a:extLst>
          </p:cNvPr>
          <p:cNvSpPr>
            <a:spLocks noGrp="1"/>
          </p:cNvSpPr>
          <p:nvPr>
            <p:ph type="title"/>
          </p:nvPr>
        </p:nvSpPr>
        <p:spPr/>
        <p:txBody>
          <a:bodyPr/>
          <a:lstStyle/>
          <a:p>
            <a:r>
              <a:rPr lang="en-GB" dirty="0"/>
              <a:t>Grounded theory</a:t>
            </a:r>
          </a:p>
        </p:txBody>
      </p:sp>
      <p:sp>
        <p:nvSpPr>
          <p:cNvPr id="3" name="Content Placeholder 2">
            <a:extLst>
              <a:ext uri="{FF2B5EF4-FFF2-40B4-BE49-F238E27FC236}">
                <a16:creationId xmlns:a16="http://schemas.microsoft.com/office/drawing/2014/main" id="{6220268A-74F2-DF9F-79EE-8DB0AF344869}"/>
              </a:ext>
            </a:extLst>
          </p:cNvPr>
          <p:cNvSpPr>
            <a:spLocks noGrp="1"/>
          </p:cNvSpPr>
          <p:nvPr>
            <p:ph idx="1"/>
          </p:nvPr>
        </p:nvSpPr>
        <p:spPr/>
        <p:txBody>
          <a:bodyPr/>
          <a:lstStyle/>
          <a:p>
            <a:r>
              <a:rPr lang="en-GB" dirty="0"/>
              <a:t>In practice, however, researchers always do have some idea of and familiarity with their topics of interest and should be able to offer some initial characterization of the contexts they are keen to study. </a:t>
            </a:r>
          </a:p>
          <a:p>
            <a:r>
              <a:rPr lang="en-GB" dirty="0"/>
              <a:t>This may be a specific location, a set of practices, or specific issues that have engaged the researcher’s interest. </a:t>
            </a:r>
            <a:r>
              <a:rPr lang="en-GB" sz="2600" b="0" i="0" dirty="0">
                <a:solidFill>
                  <a:srgbClr val="2A2A2A"/>
                </a:solidFill>
                <a:effectLst/>
              </a:rPr>
              <a:t>(Bryant, 2020; 181)</a:t>
            </a:r>
            <a:endParaRPr lang="en-GB" sz="2600" dirty="0"/>
          </a:p>
          <a:p>
            <a:endParaRPr lang="en-GB" dirty="0"/>
          </a:p>
        </p:txBody>
      </p:sp>
    </p:spTree>
    <p:extLst>
      <p:ext uri="{BB962C8B-B14F-4D97-AF65-F5344CB8AC3E}">
        <p14:creationId xmlns:p14="http://schemas.microsoft.com/office/powerpoint/2010/main" val="207249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972F19-C688-F7F1-978C-54654ACD14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8E3175-072F-6F79-F843-88E02EEF4FEC}"/>
              </a:ext>
            </a:extLst>
          </p:cNvPr>
          <p:cNvSpPr>
            <a:spLocks noGrp="1"/>
          </p:cNvSpPr>
          <p:nvPr>
            <p:ph type="title"/>
          </p:nvPr>
        </p:nvSpPr>
        <p:spPr/>
        <p:txBody>
          <a:bodyPr/>
          <a:lstStyle/>
          <a:p>
            <a:r>
              <a:rPr lang="en-GB" dirty="0"/>
              <a:t>Grounded theory</a:t>
            </a:r>
          </a:p>
        </p:txBody>
      </p:sp>
      <p:sp>
        <p:nvSpPr>
          <p:cNvPr id="3" name="Content Placeholder 2">
            <a:extLst>
              <a:ext uri="{FF2B5EF4-FFF2-40B4-BE49-F238E27FC236}">
                <a16:creationId xmlns:a16="http://schemas.microsoft.com/office/drawing/2014/main" id="{9356A3EB-1470-1D83-A853-24D504BA3F14}"/>
              </a:ext>
            </a:extLst>
          </p:cNvPr>
          <p:cNvSpPr>
            <a:spLocks noGrp="1"/>
          </p:cNvSpPr>
          <p:nvPr>
            <p:ph idx="1"/>
          </p:nvPr>
        </p:nvSpPr>
        <p:spPr/>
        <p:txBody>
          <a:bodyPr>
            <a:normAutofit/>
          </a:bodyPr>
          <a:lstStyle/>
          <a:p>
            <a:r>
              <a:rPr lang="en-GB" dirty="0"/>
              <a:t>‘The grounded theory approach expects the researcher to start research without any fixed ideas about the nature of the setting that is about to be investigated.’</a:t>
            </a:r>
          </a:p>
          <a:p>
            <a:r>
              <a:rPr lang="en-GB" dirty="0"/>
              <a:t>‘…the crucial point is that pre-existing knowledge and concepts are to be treated as ‘provisional’ and open to question. They are simply a tentative starting point from which to launch the investigation.’ (Denscombe, 2014; 159)</a:t>
            </a:r>
          </a:p>
          <a:p>
            <a:endParaRPr lang="en-GB" dirty="0"/>
          </a:p>
          <a:p>
            <a:r>
              <a:rPr lang="en-GB" dirty="0"/>
              <a:t>Thematic analysis: Data needs coding and categorizing, comparing and checking. (Denscombe, 2014; 163)</a:t>
            </a:r>
          </a:p>
          <a:p>
            <a:endParaRPr lang="en-GB" dirty="0"/>
          </a:p>
        </p:txBody>
      </p:sp>
    </p:spTree>
    <p:extLst>
      <p:ext uri="{BB962C8B-B14F-4D97-AF65-F5344CB8AC3E}">
        <p14:creationId xmlns:p14="http://schemas.microsoft.com/office/powerpoint/2010/main" val="4077351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F28D6-F8F8-E709-691F-7432EF67ABA5}"/>
              </a:ext>
            </a:extLst>
          </p:cNvPr>
          <p:cNvSpPr>
            <a:spLocks noGrp="1"/>
          </p:cNvSpPr>
          <p:nvPr>
            <p:ph type="title"/>
          </p:nvPr>
        </p:nvSpPr>
        <p:spPr/>
        <p:txBody>
          <a:bodyPr/>
          <a:lstStyle/>
          <a:p>
            <a:r>
              <a:rPr lang="en-GB" kern="100" dirty="0">
                <a:latin typeface="Aptos" panose="020B0004020202020204" pitchFamily="34" charset="0"/>
                <a:ea typeface="DengXian" panose="02010600030101010101" pitchFamily="2" charset="-122"/>
                <a:cs typeface="Times New Roman" panose="02020603050405020304" pitchFamily="18" charset="0"/>
              </a:rPr>
              <a:t>020325: Good </a:t>
            </a:r>
            <a:r>
              <a:rPr lang="en-GB" sz="4400" kern="100" dirty="0">
                <a:effectLst/>
                <a:latin typeface="Aptos" panose="020B0004020202020204" pitchFamily="34" charset="0"/>
                <a:ea typeface="DengXian" panose="02010600030101010101" pitchFamily="2" charset="-122"/>
                <a:cs typeface="Times New Roman" panose="02020603050405020304" pitchFamily="18" charset="0"/>
              </a:rPr>
              <a:t>Ethics</a:t>
            </a:r>
            <a:endParaRPr lang="en-GB" dirty="0"/>
          </a:p>
        </p:txBody>
      </p:sp>
      <p:sp>
        <p:nvSpPr>
          <p:cNvPr id="3" name="Content Placeholder 2">
            <a:extLst>
              <a:ext uri="{FF2B5EF4-FFF2-40B4-BE49-F238E27FC236}">
                <a16:creationId xmlns:a16="http://schemas.microsoft.com/office/drawing/2014/main" id="{4F066950-5B47-CCE6-8CF6-B2ED880C98CA}"/>
              </a:ext>
            </a:extLst>
          </p:cNvPr>
          <p:cNvSpPr>
            <a:spLocks noGrp="1"/>
          </p:cNvSpPr>
          <p:nvPr>
            <p:ph idx="1"/>
          </p:nvPr>
        </p:nvSpPr>
        <p:spPr/>
        <p:txBody>
          <a:bodyPr>
            <a:normAutofit/>
          </a:bodyPr>
          <a:lstStyle/>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A definition can be tha</a:t>
            </a:r>
            <a:r>
              <a:rPr lang="en-GB" sz="2600" kern="100" dirty="0">
                <a:latin typeface="Aptos" panose="020B0004020202020204" pitchFamily="34" charset="0"/>
                <a:ea typeface="DengXian" panose="02010600030101010101" pitchFamily="2" charset="-122"/>
                <a:cs typeface="Times New Roman" panose="02020603050405020304" pitchFamily="18" charset="0"/>
              </a:rPr>
              <a:t>t ‘ethics are the s</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tandards regarding the treatment of others…’ (Dyce; 2014)</a:t>
            </a:r>
          </a:p>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An acknowledgement and adherence to e</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thical codes</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We should try to minimize harm and maximise benefits</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We should use ‘integrity’, and ‘respect rights and dignity’(ibid)</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…Deception has been used historically for research purposes – this is unethical.</a:t>
            </a:r>
          </a:p>
          <a:p>
            <a:endParaRPr lang="en-GB" sz="2600" dirty="0"/>
          </a:p>
        </p:txBody>
      </p:sp>
    </p:spTree>
    <p:extLst>
      <p:ext uri="{BB962C8B-B14F-4D97-AF65-F5344CB8AC3E}">
        <p14:creationId xmlns:p14="http://schemas.microsoft.com/office/powerpoint/2010/main" val="323623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A4CB8-912E-7167-C1AE-00ED9AC6B9F6}"/>
              </a:ext>
            </a:extLst>
          </p:cNvPr>
          <p:cNvSpPr>
            <a:spLocks noGrp="1"/>
          </p:cNvSpPr>
          <p:nvPr>
            <p:ph type="title"/>
          </p:nvPr>
        </p:nvSpPr>
        <p:spPr/>
        <p:txBody>
          <a:bodyPr/>
          <a:lstStyle/>
          <a:p>
            <a:r>
              <a:rPr lang="en-GB" dirty="0"/>
              <a:t>100225: Pedagogy of Hope</a:t>
            </a:r>
          </a:p>
        </p:txBody>
      </p:sp>
      <p:sp>
        <p:nvSpPr>
          <p:cNvPr id="3" name="Content Placeholder 2">
            <a:extLst>
              <a:ext uri="{FF2B5EF4-FFF2-40B4-BE49-F238E27FC236}">
                <a16:creationId xmlns:a16="http://schemas.microsoft.com/office/drawing/2014/main" id="{C6272920-0995-DA18-0345-9F9188CB5FC5}"/>
              </a:ext>
            </a:extLst>
          </p:cNvPr>
          <p:cNvSpPr>
            <a:spLocks noGrp="1"/>
          </p:cNvSpPr>
          <p:nvPr>
            <p:ph idx="1"/>
          </p:nvPr>
        </p:nvSpPr>
        <p:spPr/>
        <p:txBody>
          <a:bodyPr/>
          <a:lstStyle/>
          <a:p>
            <a:r>
              <a:rPr lang="en-GB" dirty="0"/>
              <a:t>‘He recognised that critical hope confronts ‘the fatalism that pushes us to compromise with the surrounding reality instead of attempting to transform such reality’ (Freire* in O’Connor &amp; Anderson; p18)</a:t>
            </a:r>
          </a:p>
          <a:p>
            <a:endParaRPr lang="en-GB" dirty="0"/>
          </a:p>
          <a:p>
            <a:r>
              <a:rPr lang="en-GB" dirty="0"/>
              <a:t>‘Hope as a form of pedagogy, confronts and interrogates cynicism, the belief that change is not possible or is too costly. Hope works from rage to love. It articulates a progressive politics that rejects ‘conservative, neoliberal postmodernity’. (Denzin* in O’Connor &amp; Anderson; p19)</a:t>
            </a:r>
          </a:p>
          <a:p>
            <a:endParaRPr lang="en-GB" dirty="0"/>
          </a:p>
        </p:txBody>
      </p:sp>
    </p:spTree>
    <p:extLst>
      <p:ext uri="{BB962C8B-B14F-4D97-AF65-F5344CB8AC3E}">
        <p14:creationId xmlns:p14="http://schemas.microsoft.com/office/powerpoint/2010/main" val="4001308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5013-E105-1826-6295-BBFF91D98742}"/>
              </a:ext>
            </a:extLst>
          </p:cNvPr>
          <p:cNvSpPr>
            <a:spLocks noGrp="1"/>
          </p:cNvSpPr>
          <p:nvPr>
            <p:ph type="title"/>
          </p:nvPr>
        </p:nvSpPr>
        <p:spPr/>
        <p:txBody>
          <a:bodyPr>
            <a:normAutofit fontScale="90000"/>
          </a:bodyPr>
          <a:lstStyle/>
          <a:p>
            <a:r>
              <a:rPr lang="en-GB" dirty="0"/>
              <a:t>100225:</a:t>
            </a:r>
            <a:br>
              <a:rPr lang="en-GB" dirty="0"/>
            </a:br>
            <a:r>
              <a:rPr lang="en-GB" sz="4000" dirty="0"/>
              <a:t>UWTSD Research Ethics &amp; Integrity Code of Practice</a:t>
            </a:r>
          </a:p>
        </p:txBody>
      </p:sp>
      <p:sp>
        <p:nvSpPr>
          <p:cNvPr id="3" name="Content Placeholder 2">
            <a:extLst>
              <a:ext uri="{FF2B5EF4-FFF2-40B4-BE49-F238E27FC236}">
                <a16:creationId xmlns:a16="http://schemas.microsoft.com/office/drawing/2014/main" id="{E999077A-3689-144E-C35C-B354E4F7AF4D}"/>
              </a:ext>
            </a:extLst>
          </p:cNvPr>
          <p:cNvSpPr>
            <a:spLocks noGrp="1"/>
          </p:cNvSpPr>
          <p:nvPr>
            <p:ph idx="1"/>
          </p:nvPr>
        </p:nvSpPr>
        <p:spPr/>
        <p:txBody>
          <a:bodyPr>
            <a:normAutofit/>
          </a:bodyPr>
          <a:lstStyle/>
          <a:p>
            <a:r>
              <a:rPr lang="en-GB" dirty="0"/>
              <a:t>In general, the University’s researcher should: </a:t>
            </a:r>
          </a:p>
          <a:p>
            <a:r>
              <a:rPr lang="en-GB" dirty="0"/>
              <a:t>Beneficence: 'do positive good’ </a:t>
            </a:r>
          </a:p>
          <a:p>
            <a:r>
              <a:rPr lang="en-GB" dirty="0"/>
              <a:t>Non-malfeasance: ‘do no harm’ </a:t>
            </a:r>
          </a:p>
          <a:p>
            <a:r>
              <a:rPr lang="en-GB" dirty="0"/>
              <a:t>Rights: Protect participants’ interests </a:t>
            </a:r>
          </a:p>
          <a:p>
            <a:r>
              <a:rPr lang="en-GB" dirty="0"/>
              <a:t>Risk Management: Ensure participant and researcher safety and risk: i.e., the need to avoid harm or potential harm. </a:t>
            </a:r>
          </a:p>
          <a:p>
            <a:r>
              <a:rPr lang="en-GB" dirty="0"/>
              <a:t>Proportionality: Consider and protect against where necessary the impact of work on others</a:t>
            </a:r>
          </a:p>
        </p:txBody>
      </p:sp>
    </p:spTree>
    <p:extLst>
      <p:ext uri="{BB962C8B-B14F-4D97-AF65-F5344CB8AC3E}">
        <p14:creationId xmlns:p14="http://schemas.microsoft.com/office/powerpoint/2010/main" val="2611168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104AD-AD66-2AB7-12BF-D515E67E4E64}"/>
              </a:ext>
            </a:extLst>
          </p:cNvPr>
          <p:cNvSpPr>
            <a:spLocks noGrp="1"/>
          </p:cNvSpPr>
          <p:nvPr>
            <p:ph type="title"/>
          </p:nvPr>
        </p:nvSpPr>
        <p:spPr/>
        <p:txBody>
          <a:bodyPr/>
          <a:lstStyle/>
          <a:p>
            <a:r>
              <a:rPr lang="en-GB" dirty="0"/>
              <a:t>170225: Storytelling as a method</a:t>
            </a:r>
          </a:p>
        </p:txBody>
      </p:sp>
      <p:sp>
        <p:nvSpPr>
          <p:cNvPr id="3" name="Content Placeholder 2">
            <a:extLst>
              <a:ext uri="{FF2B5EF4-FFF2-40B4-BE49-F238E27FC236}">
                <a16:creationId xmlns:a16="http://schemas.microsoft.com/office/drawing/2014/main" id="{523F0A8B-C641-F278-6EE3-C108C58AB102}"/>
              </a:ext>
            </a:extLst>
          </p:cNvPr>
          <p:cNvSpPr>
            <a:spLocks noGrp="1"/>
          </p:cNvSpPr>
          <p:nvPr>
            <p:ph idx="1"/>
          </p:nvPr>
        </p:nvSpPr>
        <p:spPr/>
        <p:txBody>
          <a:bodyPr/>
          <a:lstStyle/>
          <a:p>
            <a:endParaRPr lang="en-GB" dirty="0"/>
          </a:p>
          <a:p>
            <a:r>
              <a:rPr lang="en-GB" dirty="0"/>
              <a:t>Storytelling – as with drama – can allow a participant to ‘work(</a:t>
            </a:r>
            <a:r>
              <a:rPr lang="en-GB" dirty="0" err="1"/>
              <a:t>ing</a:t>
            </a:r>
            <a:r>
              <a:rPr lang="en-GB" dirty="0"/>
              <a:t>) directly with an experience or issue from their own lives, or they might work analogously through a fictional frame. Either way, the theatre forms used are designed to create a safe and critical distance from a subject.’ </a:t>
            </a:r>
            <a:r>
              <a:rPr lang="en-GB" sz="2400" dirty="0"/>
              <a:t>(O’Connor &amp; Anderson 2015; p37)</a:t>
            </a:r>
          </a:p>
        </p:txBody>
      </p:sp>
    </p:spTree>
    <p:extLst>
      <p:ext uri="{BB962C8B-B14F-4D97-AF65-F5344CB8AC3E}">
        <p14:creationId xmlns:p14="http://schemas.microsoft.com/office/powerpoint/2010/main" val="2402746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B55D7-0BE5-EA3E-3C31-D8A905DFD5C5}"/>
              </a:ext>
            </a:extLst>
          </p:cNvPr>
          <p:cNvSpPr>
            <a:spLocks noGrp="1"/>
          </p:cNvSpPr>
          <p:nvPr>
            <p:ph type="title"/>
          </p:nvPr>
        </p:nvSpPr>
        <p:spPr/>
        <p:txBody>
          <a:bodyPr/>
          <a:lstStyle/>
          <a:p>
            <a:r>
              <a:rPr lang="en-GB" dirty="0"/>
              <a:t>170225: Applied Theatre and Research</a:t>
            </a:r>
          </a:p>
        </p:txBody>
      </p:sp>
      <p:sp>
        <p:nvSpPr>
          <p:cNvPr id="3" name="Content Placeholder 2">
            <a:extLst>
              <a:ext uri="{FF2B5EF4-FFF2-40B4-BE49-F238E27FC236}">
                <a16:creationId xmlns:a16="http://schemas.microsoft.com/office/drawing/2014/main" id="{8FA5C2E1-6C36-3C0E-8FB2-BDDC5E1AB5C4}"/>
              </a:ext>
            </a:extLst>
          </p:cNvPr>
          <p:cNvSpPr>
            <a:spLocks noGrp="1"/>
          </p:cNvSpPr>
          <p:nvPr>
            <p:ph idx="1"/>
          </p:nvPr>
        </p:nvSpPr>
        <p:spPr/>
        <p:txBody>
          <a:bodyPr>
            <a:normAutofit lnSpcReduction="10000"/>
          </a:bodyPr>
          <a:lstStyle/>
          <a:p>
            <a:r>
              <a:rPr lang="en-GB" dirty="0"/>
              <a:t>O'Connor and Anderson consider that if common methodologies for applied theatre research include reflective practitioner case studies, critical ethnographies, performance ethnography, historical research and arts based research’ that the following traits are of great value:</a:t>
            </a:r>
          </a:p>
          <a:p>
            <a:r>
              <a:rPr lang="en-GB" dirty="0"/>
              <a:t>A sensitive and self-reflective response to the environment;</a:t>
            </a:r>
          </a:p>
          <a:p>
            <a:r>
              <a:rPr lang="en-GB" dirty="0"/>
              <a:t>A willingness to improve and to take risks;</a:t>
            </a:r>
          </a:p>
          <a:p>
            <a:r>
              <a:rPr lang="en-GB" dirty="0"/>
              <a:t>The employment of multiple roles and changing settings; </a:t>
            </a:r>
          </a:p>
          <a:p>
            <a:r>
              <a:rPr lang="en-GB" dirty="0"/>
              <a:t>A willingness to engage with narrative. </a:t>
            </a:r>
          </a:p>
          <a:p>
            <a:r>
              <a:rPr lang="en-GB" dirty="0"/>
              <a:t>(O’Connor and Anderson; 2015; p35)</a:t>
            </a:r>
          </a:p>
          <a:p>
            <a:endParaRPr lang="en-GB" dirty="0"/>
          </a:p>
        </p:txBody>
      </p:sp>
    </p:spTree>
    <p:extLst>
      <p:ext uri="{BB962C8B-B14F-4D97-AF65-F5344CB8AC3E}">
        <p14:creationId xmlns:p14="http://schemas.microsoft.com/office/powerpoint/2010/main" val="437112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BD06C-E283-612D-7512-D5A6DC804168}"/>
              </a:ext>
            </a:extLst>
          </p:cNvPr>
          <p:cNvSpPr>
            <a:spLocks noGrp="1"/>
          </p:cNvSpPr>
          <p:nvPr>
            <p:ph type="title"/>
          </p:nvPr>
        </p:nvSpPr>
        <p:spPr/>
        <p:txBody>
          <a:bodyPr/>
          <a:lstStyle/>
          <a:p>
            <a:r>
              <a:rPr lang="en-GB" dirty="0"/>
              <a:t>170225: Practice as research</a:t>
            </a:r>
          </a:p>
        </p:txBody>
      </p:sp>
      <p:sp>
        <p:nvSpPr>
          <p:cNvPr id="3" name="Content Placeholder 2">
            <a:extLst>
              <a:ext uri="{FF2B5EF4-FFF2-40B4-BE49-F238E27FC236}">
                <a16:creationId xmlns:a16="http://schemas.microsoft.com/office/drawing/2014/main" id="{A58C999D-63E3-1C5A-2468-18822168DDA2}"/>
              </a:ext>
            </a:extLst>
          </p:cNvPr>
          <p:cNvSpPr>
            <a:spLocks noGrp="1"/>
          </p:cNvSpPr>
          <p:nvPr>
            <p:ph idx="1"/>
          </p:nvPr>
        </p:nvSpPr>
        <p:spPr/>
        <p:txBody>
          <a:bodyPr/>
          <a:lstStyle/>
          <a:p>
            <a:r>
              <a:rPr lang="en-GB" dirty="0"/>
              <a:t>Applied theatre and practice as research also both use:</a:t>
            </a:r>
          </a:p>
          <a:p>
            <a:endParaRPr lang="en-GB" dirty="0"/>
          </a:p>
          <a:p>
            <a:r>
              <a:rPr lang="en-GB" dirty="0"/>
              <a:t>Collective processes of enquiry;</a:t>
            </a:r>
          </a:p>
          <a:p>
            <a:r>
              <a:rPr lang="en-GB" dirty="0"/>
              <a:t>Action;</a:t>
            </a:r>
          </a:p>
          <a:p>
            <a:r>
              <a:rPr lang="en-GB" dirty="0"/>
              <a:t>Self-representation;</a:t>
            </a:r>
          </a:p>
          <a:p>
            <a:r>
              <a:rPr lang="en-GB" dirty="0"/>
              <a:t>And reflection.</a:t>
            </a:r>
          </a:p>
          <a:p>
            <a:endParaRPr lang="en-GB" dirty="0"/>
          </a:p>
          <a:p>
            <a:r>
              <a:rPr lang="en-GB" dirty="0"/>
              <a:t>The processes used are collaborative. </a:t>
            </a:r>
          </a:p>
        </p:txBody>
      </p:sp>
    </p:spTree>
    <p:extLst>
      <p:ext uri="{BB962C8B-B14F-4D97-AF65-F5344CB8AC3E}">
        <p14:creationId xmlns:p14="http://schemas.microsoft.com/office/powerpoint/2010/main" val="164580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B8B04-C5E1-7A4D-94A9-FE730ABA8FCD}"/>
              </a:ext>
            </a:extLst>
          </p:cNvPr>
          <p:cNvSpPr>
            <a:spLocks noGrp="1"/>
          </p:cNvSpPr>
          <p:nvPr>
            <p:ph type="title"/>
          </p:nvPr>
        </p:nvSpPr>
        <p:spPr/>
        <p:txBody>
          <a:bodyPr>
            <a:normAutofit/>
          </a:bodyPr>
          <a:lstStyle/>
          <a:p>
            <a:r>
              <a:rPr lang="en-GB" sz="4000" dirty="0"/>
              <a:t>170225: </a:t>
            </a:r>
            <a:br>
              <a:rPr lang="en-GB" sz="4000" dirty="0"/>
            </a:br>
            <a:r>
              <a:rPr lang="en-GB" sz="4200" dirty="0"/>
              <a:t>Robin Nelson; Practice as Research in the Arts</a:t>
            </a:r>
          </a:p>
        </p:txBody>
      </p:sp>
      <p:sp>
        <p:nvSpPr>
          <p:cNvPr id="3" name="Content Placeholder 2">
            <a:extLst>
              <a:ext uri="{FF2B5EF4-FFF2-40B4-BE49-F238E27FC236}">
                <a16:creationId xmlns:a16="http://schemas.microsoft.com/office/drawing/2014/main" id="{515A1FA9-0F46-3A00-598C-C7F842B704FB}"/>
              </a:ext>
            </a:extLst>
          </p:cNvPr>
          <p:cNvSpPr>
            <a:spLocks noGrp="1"/>
          </p:cNvSpPr>
          <p:nvPr>
            <p:ph idx="1"/>
          </p:nvPr>
        </p:nvSpPr>
        <p:spPr/>
        <p:txBody>
          <a:bodyPr/>
          <a:lstStyle/>
          <a:p>
            <a:r>
              <a:rPr lang="en-GB" dirty="0"/>
              <a:t>What is practice as research?</a:t>
            </a:r>
          </a:p>
          <a:p>
            <a:endParaRPr lang="en-GB" dirty="0"/>
          </a:p>
          <a:p>
            <a:r>
              <a:rPr lang="en-GB" dirty="0"/>
              <a:t>‘</a:t>
            </a:r>
            <a:r>
              <a:rPr lang="en-GB" dirty="0" err="1"/>
              <a:t>PaR</a:t>
            </a:r>
            <a:r>
              <a:rPr lang="en-GB" dirty="0"/>
              <a:t> involves a research project in which practice is a key method of inquiry and where, in respect of the arts, a practice (creative writing, dance, musical score/performance, theatre/performance, visual exhibition, film or other cultural practice) is submitted as substantial evidence of a research inquiry.’ (Nelson, 2013; p8-9)</a:t>
            </a:r>
          </a:p>
        </p:txBody>
      </p:sp>
    </p:spTree>
    <p:extLst>
      <p:ext uri="{BB962C8B-B14F-4D97-AF65-F5344CB8AC3E}">
        <p14:creationId xmlns:p14="http://schemas.microsoft.com/office/powerpoint/2010/main" val="5068795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930D-80D2-E919-E4B1-4FEC8772C5AE}"/>
              </a:ext>
            </a:extLst>
          </p:cNvPr>
          <p:cNvSpPr>
            <a:spLocks noGrp="1"/>
          </p:cNvSpPr>
          <p:nvPr>
            <p:ph type="title"/>
          </p:nvPr>
        </p:nvSpPr>
        <p:spPr/>
        <p:txBody>
          <a:bodyPr/>
          <a:lstStyle/>
          <a:p>
            <a:r>
              <a:rPr lang="en-GB" dirty="0"/>
              <a:t>170225: </a:t>
            </a:r>
            <a:br>
              <a:rPr lang="en-GB" dirty="0"/>
            </a:br>
            <a:r>
              <a:rPr lang="en-GB" dirty="0"/>
              <a:t>Robin Nelson; Practice as research in the Arts</a:t>
            </a:r>
          </a:p>
        </p:txBody>
      </p:sp>
      <p:sp>
        <p:nvSpPr>
          <p:cNvPr id="3" name="Content Placeholder 2">
            <a:extLst>
              <a:ext uri="{FF2B5EF4-FFF2-40B4-BE49-F238E27FC236}">
                <a16:creationId xmlns:a16="http://schemas.microsoft.com/office/drawing/2014/main" id="{8D85E010-D8B5-C813-7605-EEE91ECF2F10}"/>
              </a:ext>
            </a:extLst>
          </p:cNvPr>
          <p:cNvSpPr>
            <a:spLocks noGrp="1"/>
          </p:cNvSpPr>
          <p:nvPr>
            <p:ph idx="1"/>
          </p:nvPr>
        </p:nvSpPr>
        <p:spPr/>
        <p:txBody>
          <a:bodyPr/>
          <a:lstStyle/>
          <a:p>
            <a:r>
              <a:rPr lang="en-GB" dirty="0"/>
              <a:t>‘Housing the mix’ of practice and written or recorded documentation methods is the goal of Nelson and colleagues.</a:t>
            </a:r>
          </a:p>
          <a:p>
            <a:endParaRPr lang="en-GB" dirty="0"/>
          </a:p>
          <a:p>
            <a:r>
              <a:rPr lang="en-GB" dirty="0"/>
              <a:t> Nelson wants to assert ‘that documentation and complementary writings are not translations of the artwork but serve to augment the articulating and evidencing of the research inquiry.’ (Nelson, 2013: p70)</a:t>
            </a:r>
          </a:p>
          <a:p>
            <a:endParaRPr lang="en-GB" dirty="0"/>
          </a:p>
        </p:txBody>
      </p:sp>
    </p:spTree>
    <p:extLst>
      <p:ext uri="{BB962C8B-B14F-4D97-AF65-F5344CB8AC3E}">
        <p14:creationId xmlns:p14="http://schemas.microsoft.com/office/powerpoint/2010/main" val="13545892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2E665-E813-9766-BC8B-B6ED89B3B6BF}"/>
              </a:ext>
            </a:extLst>
          </p:cNvPr>
          <p:cNvSpPr>
            <a:spLocks noGrp="1"/>
          </p:cNvSpPr>
          <p:nvPr>
            <p:ph type="title"/>
          </p:nvPr>
        </p:nvSpPr>
        <p:spPr/>
        <p:txBody>
          <a:bodyPr/>
          <a:lstStyle/>
          <a:p>
            <a:r>
              <a:rPr lang="en-GB" dirty="0"/>
              <a:t>240225: Reflection: Process guidance</a:t>
            </a:r>
          </a:p>
        </p:txBody>
      </p:sp>
      <p:sp>
        <p:nvSpPr>
          <p:cNvPr id="3" name="Content Placeholder 2">
            <a:extLst>
              <a:ext uri="{FF2B5EF4-FFF2-40B4-BE49-F238E27FC236}">
                <a16:creationId xmlns:a16="http://schemas.microsoft.com/office/drawing/2014/main" id="{2620E340-2FE8-0BED-AE0E-E8C1749A0008}"/>
              </a:ext>
            </a:extLst>
          </p:cNvPr>
          <p:cNvSpPr>
            <a:spLocks noGrp="1"/>
          </p:cNvSpPr>
          <p:nvPr>
            <p:ph idx="1"/>
          </p:nvPr>
        </p:nvSpPr>
        <p:spPr/>
        <p:txBody>
          <a:bodyPr/>
          <a:lstStyle/>
          <a:p>
            <a:pPr algn="l">
              <a:buFont typeface="Arial" panose="020B0604020202020204" pitchFamily="34" charset="0"/>
              <a:buChar char="•"/>
            </a:pPr>
            <a:endParaRPr lang="en-GB" b="1" i="0" dirty="0">
              <a:solidFill>
                <a:srgbClr val="3A3A3A"/>
              </a:solidFill>
              <a:effectLst/>
              <a:latin typeface="Source Sans Pro" panose="020B0503030403020204" pitchFamily="34" charset="0"/>
            </a:endParaRP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Facts:</a:t>
            </a:r>
            <a:r>
              <a:rPr lang="en-GB" b="0" i="0" dirty="0">
                <a:solidFill>
                  <a:srgbClr val="3A3A3A"/>
                </a:solidFill>
                <a:effectLst/>
                <a:latin typeface="Source Sans Pro" panose="020B0503030403020204" pitchFamily="34" charset="0"/>
              </a:rPr>
              <a:t> An objective account of what happened</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Feelings:</a:t>
            </a:r>
            <a:r>
              <a:rPr lang="en-GB" b="0" i="0" dirty="0">
                <a:solidFill>
                  <a:srgbClr val="3A3A3A"/>
                </a:solidFill>
                <a:effectLst/>
                <a:latin typeface="Source Sans Pro" panose="020B0503030403020204" pitchFamily="34" charset="0"/>
              </a:rPr>
              <a:t> The emotional reactions to the situation</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Findings:</a:t>
            </a:r>
            <a:r>
              <a:rPr lang="en-GB" b="0" i="0" dirty="0">
                <a:solidFill>
                  <a:srgbClr val="3A3A3A"/>
                </a:solidFill>
                <a:effectLst/>
                <a:latin typeface="Source Sans Pro" panose="020B0503030403020204" pitchFamily="34" charset="0"/>
              </a:rPr>
              <a:t> The concrete learning that you can take away from the situation</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Future:</a:t>
            </a:r>
            <a:r>
              <a:rPr lang="en-GB" b="0" i="0" dirty="0">
                <a:solidFill>
                  <a:srgbClr val="3A3A3A"/>
                </a:solidFill>
                <a:effectLst/>
                <a:latin typeface="Source Sans Pro" panose="020B0503030403020204" pitchFamily="34" charset="0"/>
              </a:rPr>
              <a:t> Structuring your learning such that you can use it in the future</a:t>
            </a:r>
          </a:p>
          <a:p>
            <a:endParaRPr lang="en-GB" dirty="0"/>
          </a:p>
        </p:txBody>
      </p:sp>
    </p:spTree>
    <p:extLst>
      <p:ext uri="{BB962C8B-B14F-4D97-AF65-F5344CB8AC3E}">
        <p14:creationId xmlns:p14="http://schemas.microsoft.com/office/powerpoint/2010/main" val="2384780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AA9BD-0EB5-3428-17F4-B6FA4FF511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472799-BD95-A807-D3C8-0297AB27B49D}"/>
              </a:ext>
            </a:extLst>
          </p:cNvPr>
          <p:cNvSpPr>
            <a:spLocks noGrp="1"/>
          </p:cNvSpPr>
          <p:nvPr>
            <p:ph type="title"/>
          </p:nvPr>
        </p:nvSpPr>
        <p:spPr/>
        <p:txBody>
          <a:bodyPr/>
          <a:lstStyle/>
          <a:p>
            <a:r>
              <a:rPr lang="en-GB" dirty="0"/>
              <a:t>240225: Reflective Writing</a:t>
            </a:r>
          </a:p>
        </p:txBody>
      </p:sp>
      <p:sp>
        <p:nvSpPr>
          <p:cNvPr id="3" name="Content Placeholder 2">
            <a:extLst>
              <a:ext uri="{FF2B5EF4-FFF2-40B4-BE49-F238E27FC236}">
                <a16:creationId xmlns:a16="http://schemas.microsoft.com/office/drawing/2014/main" id="{54D0D0A7-6985-2062-CEBB-5A3336380A79}"/>
              </a:ext>
            </a:extLst>
          </p:cNvPr>
          <p:cNvSpPr>
            <a:spLocks noGrp="1"/>
          </p:cNvSpPr>
          <p:nvPr>
            <p:ph idx="1"/>
          </p:nvPr>
        </p:nvSpPr>
        <p:spPr/>
        <p:txBody>
          <a:bodyPr>
            <a:normAutofit lnSpcReduction="10000"/>
          </a:bodyPr>
          <a:lstStyle/>
          <a:p>
            <a:pPr algn="l"/>
            <a:r>
              <a:rPr lang="en-GB" b="0" i="0" dirty="0">
                <a:solidFill>
                  <a:srgbClr val="242424"/>
                </a:solidFill>
                <a:effectLst/>
                <a:latin typeface="Helvetica" panose="020B0604020202020204" pitchFamily="34" charset="0"/>
              </a:rPr>
              <a:t>‘In the process of sorting it out in your head, and representing the </a:t>
            </a:r>
            <a:r>
              <a:rPr lang="en-GB" b="0" i="0" dirty="0" err="1">
                <a:solidFill>
                  <a:srgbClr val="242424"/>
                </a:solidFill>
                <a:effectLst/>
                <a:latin typeface="Helvetica" panose="020B0604020202020204" pitchFamily="34" charset="0"/>
              </a:rPr>
              <a:t>sortings</a:t>
            </a:r>
            <a:r>
              <a:rPr lang="en-GB" b="0" i="0" dirty="0">
                <a:solidFill>
                  <a:srgbClr val="242424"/>
                </a:solidFill>
                <a:effectLst/>
                <a:latin typeface="Helvetica" panose="020B0604020202020204" pitchFamily="34" charset="0"/>
              </a:rPr>
              <a:t> out on paper, you may either recognize that you have learnt something new or that you need to reflect more with, perhaps, further input. Your reflections need to come to some sort of end point, even if that is a statement of what you need to consider next.’</a:t>
            </a:r>
          </a:p>
          <a:p>
            <a:r>
              <a:rPr lang="en-GB" b="0" i="0" dirty="0">
                <a:solidFill>
                  <a:srgbClr val="242424"/>
                </a:solidFill>
                <a:effectLst/>
                <a:latin typeface="Helvetica" panose="020B0604020202020204" pitchFamily="34" charset="0"/>
              </a:rPr>
              <a:t>It is also worth recognizing that reflective writing may be a means of becoming clearer about something. For example, you might use reflective writing to consider the kind of career direction that you might take. Into the 'melting pot' you might then 'put' ideas, information, feelings, other people's perspectives and advice. (</a:t>
            </a:r>
            <a:r>
              <a:rPr lang="en-GB" dirty="0"/>
              <a:t>Moon, 2004;187)</a:t>
            </a:r>
          </a:p>
          <a:p>
            <a:pPr algn="l"/>
            <a:endParaRPr lang="en-GB" b="0" i="0" dirty="0">
              <a:solidFill>
                <a:srgbClr val="242424"/>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520492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C87E2-C15E-AAC5-3174-4FAE647BD92F}"/>
              </a:ext>
            </a:extLst>
          </p:cNvPr>
          <p:cNvSpPr>
            <a:spLocks noGrp="1"/>
          </p:cNvSpPr>
          <p:nvPr>
            <p:ph type="title"/>
          </p:nvPr>
        </p:nvSpPr>
        <p:spPr/>
        <p:txBody>
          <a:bodyPr/>
          <a:lstStyle/>
          <a:p>
            <a:r>
              <a:rPr lang="en-GB" dirty="0"/>
              <a:t>240225: Reflective Writing – in Moon p187</a:t>
            </a:r>
          </a:p>
        </p:txBody>
      </p:sp>
      <p:sp>
        <p:nvSpPr>
          <p:cNvPr id="3" name="Content Placeholder 2">
            <a:extLst>
              <a:ext uri="{FF2B5EF4-FFF2-40B4-BE49-F238E27FC236}">
                <a16:creationId xmlns:a16="http://schemas.microsoft.com/office/drawing/2014/main" id="{8A87B2F5-BE05-5014-7CA3-47D2C9AB9569}"/>
              </a:ext>
            </a:extLst>
          </p:cNvPr>
          <p:cNvSpPr>
            <a:spLocks noGrp="1"/>
          </p:cNvSpPr>
          <p:nvPr>
            <p:ph idx="1"/>
          </p:nvPr>
        </p:nvSpPr>
        <p:spPr/>
        <p:txBody>
          <a:bodyPr>
            <a:normAutofit/>
          </a:bodyPr>
          <a:lstStyle/>
          <a:p>
            <a:pPr algn="l"/>
            <a:r>
              <a:rPr lang="en-GB" b="0" i="0" dirty="0">
                <a:solidFill>
                  <a:srgbClr val="242424"/>
                </a:solidFill>
                <a:effectLst/>
                <a:latin typeface="Helvetica" panose="020B0604020202020204" pitchFamily="34" charset="0"/>
              </a:rPr>
              <a:t>Here are </a:t>
            </a:r>
            <a:r>
              <a:rPr lang="en-GB" b="0" i="0">
                <a:solidFill>
                  <a:srgbClr val="242424"/>
                </a:solidFill>
                <a:effectLst/>
                <a:latin typeface="Helvetica" panose="020B0604020202020204" pitchFamily="34" charset="0"/>
              </a:rPr>
              <a:t>some things </a:t>
            </a:r>
            <a:r>
              <a:rPr lang="en-GB" b="0" i="0" dirty="0">
                <a:solidFill>
                  <a:srgbClr val="242424"/>
                </a:solidFill>
                <a:effectLst/>
                <a:latin typeface="Helvetica" panose="020B0604020202020204" pitchFamily="34" charset="0"/>
              </a:rPr>
              <a:t>that reflective writing is </a:t>
            </a:r>
            <a:r>
              <a:rPr lang="en-GB" b="0" i="1" dirty="0">
                <a:solidFill>
                  <a:srgbClr val="242424"/>
                </a:solidFill>
                <a:effectLst/>
                <a:latin typeface="Helvetica" panose="020B0604020202020204" pitchFamily="34" charset="0"/>
              </a:rPr>
              <a:t>not</a:t>
            </a:r>
            <a:r>
              <a:rPr lang="en-GB" dirty="0">
                <a:solidFill>
                  <a:srgbClr val="242424"/>
                </a:solidFill>
                <a:latin typeface="Helvetica" panose="020B0604020202020204" pitchFamily="34" charset="0"/>
              </a:rPr>
              <a:t>:</a:t>
            </a:r>
            <a:endParaRPr lang="en-GB" b="0" i="0" dirty="0">
              <a:solidFill>
                <a:srgbClr val="242424"/>
              </a:solidFill>
              <a:effectLst/>
              <a:latin typeface="Helvetica" panose="020B0604020202020204" pitchFamily="34" charset="0"/>
            </a:endParaRPr>
          </a:p>
          <a:p>
            <a:pPr algn="l"/>
            <a:r>
              <a:rPr lang="en-GB" b="0" i="0" dirty="0">
                <a:solidFill>
                  <a:srgbClr val="242424"/>
                </a:solidFill>
                <a:effectLst/>
                <a:latin typeface="Helvetica" panose="020B0604020202020204" pitchFamily="34" charset="0"/>
              </a:rPr>
              <a:t>﻿﻿conveyance of information, instruction or argument in a report, essay or 'recipe’;</a:t>
            </a:r>
          </a:p>
          <a:p>
            <a:pPr algn="l">
              <a:buFont typeface="Arial" panose="020B0604020202020204" pitchFamily="34" charset="0"/>
              <a:buChar char="•"/>
            </a:pPr>
            <a:r>
              <a:rPr lang="en-GB" b="0" i="0" dirty="0">
                <a:solidFill>
                  <a:srgbClr val="242424"/>
                </a:solidFill>
                <a:effectLst/>
                <a:latin typeface="Helvetica" panose="020B0604020202020204" pitchFamily="34" charset="0"/>
              </a:rPr>
              <a:t>﻿﻿straightforward description, though there may be descriptive elements;</a:t>
            </a:r>
          </a:p>
          <a:p>
            <a:pPr algn="l">
              <a:buFont typeface="Arial" panose="020B0604020202020204" pitchFamily="34" charset="0"/>
              <a:buChar char="•"/>
            </a:pPr>
            <a:r>
              <a:rPr lang="en-GB" b="0" i="0" dirty="0">
                <a:solidFill>
                  <a:srgbClr val="242424"/>
                </a:solidFill>
                <a:effectLst/>
                <a:latin typeface="Helvetica" panose="020B0604020202020204" pitchFamily="34" charset="0"/>
              </a:rPr>
              <a:t>﻿﻿a straightforward decision, e.g., about whether something is right or wrong, good or bad, etc.;</a:t>
            </a:r>
          </a:p>
          <a:p>
            <a:pPr algn="l">
              <a:buFont typeface="Arial" panose="020B0604020202020204" pitchFamily="34" charset="0"/>
              <a:buChar char="•"/>
            </a:pPr>
            <a:r>
              <a:rPr lang="en-GB" b="0" i="0" dirty="0">
                <a:solidFill>
                  <a:srgbClr val="242424"/>
                </a:solidFill>
                <a:effectLst/>
                <a:latin typeface="Helvetica" panose="020B0604020202020204" pitchFamily="34" charset="0"/>
              </a:rPr>
              <a:t>﻿﻿simple problem solving like recalling how to get to the nearest station.</a:t>
            </a:r>
          </a:p>
          <a:p>
            <a:endParaRPr lang="en-GB" dirty="0"/>
          </a:p>
        </p:txBody>
      </p:sp>
    </p:spTree>
    <p:extLst>
      <p:ext uri="{BB962C8B-B14F-4D97-AF65-F5344CB8AC3E}">
        <p14:creationId xmlns:p14="http://schemas.microsoft.com/office/powerpoint/2010/main" val="16290829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66DF9-FCCA-6E7D-F130-BA96609DDF72}"/>
              </a:ext>
            </a:extLst>
          </p:cNvPr>
          <p:cNvSpPr>
            <a:spLocks noGrp="1"/>
          </p:cNvSpPr>
          <p:nvPr>
            <p:ph type="title"/>
          </p:nvPr>
        </p:nvSpPr>
        <p:spPr>
          <a:xfrm>
            <a:off x="838200" y="398579"/>
            <a:ext cx="10515600" cy="1325563"/>
          </a:xfrm>
        </p:spPr>
        <p:txBody>
          <a:bodyPr/>
          <a:lstStyle/>
          <a:p>
            <a:r>
              <a:rPr lang="en-GB" dirty="0"/>
              <a:t>030325: Creative Research Methods* </a:t>
            </a:r>
          </a:p>
        </p:txBody>
      </p:sp>
      <p:sp>
        <p:nvSpPr>
          <p:cNvPr id="3" name="Content Placeholder 2">
            <a:extLst>
              <a:ext uri="{FF2B5EF4-FFF2-40B4-BE49-F238E27FC236}">
                <a16:creationId xmlns:a16="http://schemas.microsoft.com/office/drawing/2014/main" id="{5044C407-745B-2C3B-E7F3-43F9A85A4E54}"/>
              </a:ext>
            </a:extLst>
          </p:cNvPr>
          <p:cNvSpPr>
            <a:spLocks noGrp="1"/>
          </p:cNvSpPr>
          <p:nvPr>
            <p:ph idx="1"/>
          </p:nvPr>
        </p:nvSpPr>
        <p:spPr/>
        <p:txBody>
          <a:bodyPr/>
          <a:lstStyle/>
          <a:p>
            <a:r>
              <a:rPr lang="en-GB" dirty="0"/>
              <a:t>‘The process of design directly influences each of the processes of the research and its outcomes.’ (Kara et al, 2021:p13)</a:t>
            </a:r>
          </a:p>
          <a:p>
            <a:endParaRPr lang="en-GB" dirty="0"/>
          </a:p>
          <a:p>
            <a:r>
              <a:rPr lang="en-GB" dirty="0"/>
              <a:t>‘The ‘why’ of your research design has to do with what you want to problematise, question, respond to and what you want to document, continue, appraise, evaluate or improve.’ </a:t>
            </a:r>
            <a:r>
              <a:rPr lang="en-GB" sz="2800" dirty="0"/>
              <a:t>(Kara et al, 2021:p14)</a:t>
            </a:r>
            <a:endParaRPr lang="en-GB" dirty="0"/>
          </a:p>
          <a:p>
            <a:endParaRPr lang="en-GB" dirty="0"/>
          </a:p>
        </p:txBody>
      </p:sp>
    </p:spTree>
    <p:extLst>
      <p:ext uri="{BB962C8B-B14F-4D97-AF65-F5344CB8AC3E}">
        <p14:creationId xmlns:p14="http://schemas.microsoft.com/office/powerpoint/2010/main" val="30381509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02F75-400B-3D64-9A2A-6B481BC2C9C8}"/>
              </a:ext>
            </a:extLst>
          </p:cNvPr>
          <p:cNvSpPr>
            <a:spLocks noGrp="1"/>
          </p:cNvSpPr>
          <p:nvPr>
            <p:ph type="title"/>
          </p:nvPr>
        </p:nvSpPr>
        <p:spPr>
          <a:xfrm>
            <a:off x="838200" y="410853"/>
            <a:ext cx="10515600" cy="1325563"/>
          </a:xfrm>
        </p:spPr>
        <p:txBody>
          <a:bodyPr/>
          <a:lstStyle/>
          <a:p>
            <a:r>
              <a:rPr lang="en-GB" dirty="0"/>
              <a:t>030325: </a:t>
            </a:r>
            <a:r>
              <a:rPr lang="en-GB" dirty="0" err="1"/>
              <a:t>Rydzik</a:t>
            </a:r>
            <a:r>
              <a:rPr lang="en-GB" dirty="0"/>
              <a:t> et </a:t>
            </a:r>
            <a:r>
              <a:rPr lang="en-GB" dirty="0" err="1"/>
              <a:t>al’s</a:t>
            </a:r>
            <a:r>
              <a:rPr lang="en-GB" dirty="0"/>
              <a:t> 4-point methodology for participatory transformative research</a:t>
            </a:r>
          </a:p>
        </p:txBody>
      </p:sp>
      <p:sp>
        <p:nvSpPr>
          <p:cNvPr id="3" name="Content Placeholder 2">
            <a:extLst>
              <a:ext uri="{FF2B5EF4-FFF2-40B4-BE49-F238E27FC236}">
                <a16:creationId xmlns:a16="http://schemas.microsoft.com/office/drawing/2014/main" id="{F89FEC2B-9CE1-D877-237B-6FB61A1DBC21}"/>
              </a:ext>
            </a:extLst>
          </p:cNvPr>
          <p:cNvSpPr>
            <a:spLocks noGrp="1"/>
          </p:cNvSpPr>
          <p:nvPr>
            <p:ph idx="1"/>
          </p:nvPr>
        </p:nvSpPr>
        <p:spPr/>
        <p:txBody>
          <a:bodyPr>
            <a:normAutofit/>
          </a:bodyPr>
          <a:lstStyle/>
          <a:p>
            <a:r>
              <a:rPr lang="en-GB" dirty="0"/>
              <a:t>1 it situates the subjective experiences and interpretations of (participants) at its centre;</a:t>
            </a:r>
          </a:p>
          <a:p>
            <a:r>
              <a:rPr lang="en-GB" dirty="0"/>
              <a:t>2 it is praxis based (use of theory-layer-practice) to aid knowledge generation through engagement;</a:t>
            </a:r>
          </a:p>
          <a:p>
            <a:r>
              <a:rPr lang="en-GB" dirty="0"/>
              <a:t>3 it is arts based with reflection and empowerment coming from applying creative techniques followed by public dissemination;</a:t>
            </a:r>
          </a:p>
          <a:p>
            <a:r>
              <a:rPr lang="en-GB" dirty="0"/>
              <a:t>4 it is participatory via the active involvement of participants in various stages of the research process such as (artwork) creation, interpretation and dissemination. (para + citation </a:t>
            </a:r>
            <a:r>
              <a:rPr lang="en-GB" dirty="0" err="1"/>
              <a:t>Rydzik</a:t>
            </a:r>
            <a:r>
              <a:rPr lang="en-GB" dirty="0"/>
              <a:t> et al 2012, p288)</a:t>
            </a:r>
          </a:p>
        </p:txBody>
      </p:sp>
    </p:spTree>
    <p:extLst>
      <p:ext uri="{BB962C8B-B14F-4D97-AF65-F5344CB8AC3E}">
        <p14:creationId xmlns:p14="http://schemas.microsoft.com/office/powerpoint/2010/main" val="592626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EC403-3492-21C2-C74D-6980DEB4F5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F89D0B-DDAE-0544-FE80-05262E129507}"/>
              </a:ext>
            </a:extLst>
          </p:cNvPr>
          <p:cNvSpPr>
            <a:spLocks noGrp="1"/>
          </p:cNvSpPr>
          <p:nvPr>
            <p:ph type="title"/>
          </p:nvPr>
        </p:nvSpPr>
        <p:spPr/>
        <p:txBody>
          <a:bodyPr>
            <a:normAutofit/>
          </a:bodyPr>
          <a:lstStyle/>
          <a:p>
            <a:r>
              <a:rPr lang="en-GB" dirty="0"/>
              <a:t>030325: </a:t>
            </a:r>
            <a:r>
              <a:rPr lang="en-GB" i="0" dirty="0">
                <a:solidFill>
                  <a:srgbClr val="000000"/>
                </a:solidFill>
                <a:effectLst/>
              </a:rPr>
              <a:t>The Transformative Lens for Research</a:t>
            </a:r>
            <a:endParaRPr lang="en-GB" dirty="0"/>
          </a:p>
        </p:txBody>
      </p:sp>
      <p:sp>
        <p:nvSpPr>
          <p:cNvPr id="3" name="Content Placeholder 2">
            <a:extLst>
              <a:ext uri="{FF2B5EF4-FFF2-40B4-BE49-F238E27FC236}">
                <a16:creationId xmlns:a16="http://schemas.microsoft.com/office/drawing/2014/main" id="{925014F8-54BE-9E59-127A-2A8FFC133130}"/>
              </a:ext>
            </a:extLst>
          </p:cNvPr>
          <p:cNvSpPr>
            <a:spLocks noGrp="1"/>
          </p:cNvSpPr>
          <p:nvPr>
            <p:ph idx="1"/>
          </p:nvPr>
        </p:nvSpPr>
        <p:spPr/>
        <p:txBody>
          <a:bodyPr>
            <a:normAutofit/>
          </a:bodyPr>
          <a:lstStyle/>
          <a:p>
            <a:pPr algn="just">
              <a:lnSpc>
                <a:spcPct val="100000"/>
              </a:lnSpc>
            </a:pPr>
            <a:r>
              <a:rPr lang="en-GB" b="0" i="0" dirty="0">
                <a:solidFill>
                  <a:srgbClr val="000000"/>
                </a:solidFill>
                <a:effectLst/>
              </a:rPr>
              <a:t>‘Many different methodologies can be used in transformative studies; however, the use of a transformative lens is the most important aspect of methodological choices. Transformative designs typically are cyclical with information from the first phases informing decisions in subsequent stages. They include phases for relationship building and contextual analysis and consciously include plans for transformative use of the research process and findings.’ (</a:t>
            </a:r>
            <a:r>
              <a:rPr lang="en-GB" dirty="0"/>
              <a:t>Mertens,2021;p3)</a:t>
            </a:r>
          </a:p>
          <a:p>
            <a:pPr algn="just">
              <a:lnSpc>
                <a:spcPct val="100000"/>
              </a:lnSpc>
            </a:pPr>
            <a:endParaRPr lang="en-GB" dirty="0"/>
          </a:p>
        </p:txBody>
      </p:sp>
    </p:spTree>
    <p:extLst>
      <p:ext uri="{BB962C8B-B14F-4D97-AF65-F5344CB8AC3E}">
        <p14:creationId xmlns:p14="http://schemas.microsoft.com/office/powerpoint/2010/main" val="11628790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957F6-2FE0-1631-83D9-0EEC952D4677}"/>
              </a:ext>
            </a:extLst>
          </p:cNvPr>
          <p:cNvSpPr>
            <a:spLocks noGrp="1"/>
          </p:cNvSpPr>
          <p:nvPr>
            <p:ph type="title"/>
          </p:nvPr>
        </p:nvSpPr>
        <p:spPr/>
        <p:txBody>
          <a:bodyPr/>
          <a:lstStyle/>
          <a:p>
            <a:r>
              <a:rPr lang="en-GB" dirty="0"/>
              <a:t>030325: </a:t>
            </a:r>
            <a:r>
              <a:rPr lang="en-GB" i="0" dirty="0">
                <a:solidFill>
                  <a:srgbClr val="000000"/>
                </a:solidFill>
                <a:effectLst/>
              </a:rPr>
              <a:t>The Transformative Lens for Research</a:t>
            </a:r>
            <a:endParaRPr lang="en-GB" dirty="0"/>
          </a:p>
        </p:txBody>
      </p:sp>
      <p:sp>
        <p:nvSpPr>
          <p:cNvPr id="3" name="Content Placeholder 2">
            <a:extLst>
              <a:ext uri="{FF2B5EF4-FFF2-40B4-BE49-F238E27FC236}">
                <a16:creationId xmlns:a16="http://schemas.microsoft.com/office/drawing/2014/main" id="{D8D13DBE-339A-1042-41D4-F0968F70AF93}"/>
              </a:ext>
            </a:extLst>
          </p:cNvPr>
          <p:cNvSpPr>
            <a:spLocks noGrp="1"/>
          </p:cNvSpPr>
          <p:nvPr>
            <p:ph idx="1"/>
          </p:nvPr>
        </p:nvSpPr>
        <p:spPr/>
        <p:txBody>
          <a:bodyPr/>
          <a:lstStyle/>
          <a:p>
            <a:pPr algn="just">
              <a:lnSpc>
                <a:spcPct val="100000"/>
              </a:lnSpc>
            </a:pPr>
            <a:r>
              <a:rPr lang="en-GB" b="0" i="0" dirty="0">
                <a:solidFill>
                  <a:srgbClr val="000000"/>
                </a:solidFill>
                <a:effectLst/>
              </a:rPr>
              <a:t>‘A transformative lens is characterized by:</a:t>
            </a:r>
          </a:p>
          <a:p>
            <a:pPr algn="just">
              <a:lnSpc>
                <a:spcPct val="110000"/>
              </a:lnSpc>
            </a:pPr>
            <a:r>
              <a:rPr lang="en-GB" b="0" i="0" dirty="0">
                <a:solidFill>
                  <a:srgbClr val="000000"/>
                </a:solidFill>
                <a:effectLst/>
              </a:rPr>
              <a:t>An ethical stance that promotes social inclusion and challenges oppressive structures that sustain inequality and discrimination;’</a:t>
            </a:r>
          </a:p>
          <a:p>
            <a:pPr algn="just">
              <a:lnSpc>
                <a:spcPct val="110000"/>
              </a:lnSpc>
            </a:pPr>
            <a:r>
              <a:rPr lang="en-GB" b="0" i="0" dirty="0">
                <a:solidFill>
                  <a:srgbClr val="000000"/>
                </a:solidFill>
                <a:effectLst/>
              </a:rPr>
              <a:t>‘A participatory and reflective entry process into a community, designed to build trust, address power differences, and make goals and strategies more transparent;’ (</a:t>
            </a:r>
            <a:r>
              <a:rPr lang="en-GB" dirty="0"/>
              <a:t>Mertens,2021;p3)</a:t>
            </a:r>
          </a:p>
          <a:p>
            <a:pPr algn="just">
              <a:lnSpc>
                <a:spcPct val="110000"/>
              </a:lnSpc>
            </a:pPr>
            <a:endParaRPr lang="en-GB" b="0" i="0" dirty="0">
              <a:solidFill>
                <a:srgbClr val="000000"/>
              </a:solidFill>
              <a:effectLst/>
            </a:endParaRPr>
          </a:p>
          <a:p>
            <a:pPr algn="just">
              <a:lnSpc>
                <a:spcPct val="110000"/>
              </a:lnSpc>
            </a:pPr>
            <a:endParaRPr lang="en-GB" b="0" i="0" dirty="0">
              <a:solidFill>
                <a:srgbClr val="000000"/>
              </a:solidFill>
              <a:effectLst/>
            </a:endParaRPr>
          </a:p>
          <a:p>
            <a:endParaRPr lang="en-GB" dirty="0"/>
          </a:p>
        </p:txBody>
      </p:sp>
    </p:spTree>
    <p:extLst>
      <p:ext uri="{BB962C8B-B14F-4D97-AF65-F5344CB8AC3E}">
        <p14:creationId xmlns:p14="http://schemas.microsoft.com/office/powerpoint/2010/main" val="1005937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743ED-0E01-FD1D-BDA3-A608E7E5B7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35F340-BE18-FF16-F1C8-0165E9B87D0A}"/>
              </a:ext>
            </a:extLst>
          </p:cNvPr>
          <p:cNvSpPr>
            <a:spLocks noGrp="1"/>
          </p:cNvSpPr>
          <p:nvPr>
            <p:ph type="title"/>
          </p:nvPr>
        </p:nvSpPr>
        <p:spPr/>
        <p:txBody>
          <a:bodyPr/>
          <a:lstStyle/>
          <a:p>
            <a:r>
              <a:rPr lang="en-GB" dirty="0"/>
              <a:t>030325: </a:t>
            </a:r>
            <a:r>
              <a:rPr lang="en-GB" i="0" dirty="0">
                <a:solidFill>
                  <a:srgbClr val="000000"/>
                </a:solidFill>
                <a:effectLst/>
              </a:rPr>
              <a:t>The Transformative Lens for Research</a:t>
            </a:r>
            <a:endParaRPr lang="en-GB" dirty="0"/>
          </a:p>
        </p:txBody>
      </p:sp>
      <p:sp>
        <p:nvSpPr>
          <p:cNvPr id="3" name="Content Placeholder 2">
            <a:extLst>
              <a:ext uri="{FF2B5EF4-FFF2-40B4-BE49-F238E27FC236}">
                <a16:creationId xmlns:a16="http://schemas.microsoft.com/office/drawing/2014/main" id="{FBB3D250-93AA-A421-01B8-338EC4C83B3F}"/>
              </a:ext>
            </a:extLst>
          </p:cNvPr>
          <p:cNvSpPr>
            <a:spLocks noGrp="1"/>
          </p:cNvSpPr>
          <p:nvPr>
            <p:ph idx="1"/>
          </p:nvPr>
        </p:nvSpPr>
        <p:spPr/>
        <p:txBody>
          <a:bodyPr>
            <a:normAutofit/>
          </a:bodyPr>
          <a:lstStyle/>
          <a:p>
            <a:pPr algn="just">
              <a:lnSpc>
                <a:spcPct val="100000"/>
              </a:lnSpc>
            </a:pPr>
            <a:r>
              <a:rPr lang="en-GB" b="0" i="0" dirty="0">
                <a:solidFill>
                  <a:srgbClr val="000000"/>
                </a:solidFill>
                <a:effectLst/>
              </a:rPr>
              <a:t>The dissemination of findings in ways that encourage the use of results to enhance human rights and social, economic, and environmental justice;</a:t>
            </a:r>
          </a:p>
          <a:p>
            <a:pPr algn="just">
              <a:lnSpc>
                <a:spcPct val="100000"/>
              </a:lnSpc>
            </a:pPr>
            <a:r>
              <a:rPr lang="en-GB" b="0" i="0" dirty="0">
                <a:solidFill>
                  <a:srgbClr val="000000"/>
                </a:solidFill>
                <a:effectLst/>
              </a:rPr>
              <a:t>A commitment to addressing the intersectionality of relevant dimensions of diversity—such as gender, disability, indigeneity, poverty status, and language—by incorporating culturally responsive, equity-focused, feminist, and indigenous approaches that are relevant in the evaluation context. </a:t>
            </a:r>
            <a:r>
              <a:rPr lang="en-GB" sz="1500" b="0" i="0" dirty="0">
                <a:solidFill>
                  <a:srgbClr val="000000"/>
                </a:solidFill>
                <a:effectLst/>
              </a:rPr>
              <a:t>(</a:t>
            </a:r>
            <a:r>
              <a:rPr lang="en-GB" sz="1500" b="0" i="0" u="none" strike="noStrike" dirty="0">
                <a:solidFill>
                  <a:srgbClr val="000000"/>
                </a:solidFill>
                <a:effectLst/>
                <a:hlinkClick r:id="rId3"/>
              </a:rPr>
              <a:t>Mertens, 2020a</a:t>
            </a:r>
            <a:r>
              <a:rPr lang="en-GB" sz="1500" b="0" i="0" dirty="0">
                <a:solidFill>
                  <a:srgbClr val="000000"/>
                </a:solidFill>
                <a:effectLst/>
              </a:rPr>
              <a:t>, </a:t>
            </a:r>
            <a:r>
              <a:rPr lang="en-GB" sz="1500" b="0" i="0" u="none" strike="noStrike" dirty="0">
                <a:solidFill>
                  <a:srgbClr val="000000"/>
                </a:solidFill>
                <a:effectLst/>
                <a:hlinkClick r:id="rId4"/>
              </a:rPr>
              <a:t>2020b</a:t>
            </a:r>
            <a:r>
              <a:rPr lang="en-GB" sz="1500" b="0" i="0" dirty="0">
                <a:solidFill>
                  <a:srgbClr val="000000"/>
                </a:solidFill>
                <a:effectLst/>
              </a:rPr>
              <a:t>; </a:t>
            </a:r>
            <a:r>
              <a:rPr lang="en-GB" sz="1500" b="0" i="0" u="none" strike="noStrike" dirty="0">
                <a:solidFill>
                  <a:srgbClr val="000000"/>
                </a:solidFill>
                <a:effectLst/>
                <a:hlinkClick r:id="rId5"/>
              </a:rPr>
              <a:t>Mertens &amp; Wilson, 2019</a:t>
            </a:r>
            <a:r>
              <a:rPr lang="en-GB" sz="1500" b="0" i="0" dirty="0">
                <a:solidFill>
                  <a:srgbClr val="000000"/>
                </a:solidFill>
                <a:effectLst/>
              </a:rPr>
              <a:t>) (cited in (</a:t>
            </a:r>
            <a:r>
              <a:rPr lang="en-GB" sz="1500" b="0" i="0" u="none" strike="noStrike" dirty="0" err="1">
                <a:solidFill>
                  <a:srgbClr val="000000"/>
                </a:solidFill>
                <a:effectLst/>
                <a:hlinkClick r:id="rId6"/>
              </a:rPr>
              <a:t>Bolinson</a:t>
            </a:r>
            <a:r>
              <a:rPr lang="en-GB" sz="1500" b="0" i="0" u="none" strike="noStrike" dirty="0">
                <a:solidFill>
                  <a:srgbClr val="000000"/>
                </a:solidFill>
                <a:effectLst/>
                <a:hlinkClick r:id="rId6"/>
              </a:rPr>
              <a:t> &amp; Mertens, 2021</a:t>
            </a:r>
            <a:r>
              <a:rPr lang="en-GB" sz="1500" b="0" i="0" dirty="0">
                <a:solidFill>
                  <a:srgbClr val="000000"/>
                </a:solidFill>
                <a:effectLst/>
              </a:rPr>
              <a:t>))’ </a:t>
            </a:r>
            <a:r>
              <a:rPr lang="en-GB" sz="1600" b="0" i="0" dirty="0">
                <a:solidFill>
                  <a:srgbClr val="000000"/>
                </a:solidFill>
                <a:effectLst/>
              </a:rPr>
              <a:t>(</a:t>
            </a:r>
            <a:r>
              <a:rPr lang="en-GB" sz="1600" dirty="0"/>
              <a:t>Mertens,2021;p3)</a:t>
            </a:r>
          </a:p>
          <a:p>
            <a:pPr algn="just">
              <a:lnSpc>
                <a:spcPct val="100000"/>
              </a:lnSpc>
            </a:pPr>
            <a:endParaRPr lang="en-GB" sz="1500" b="0" i="0" dirty="0">
              <a:solidFill>
                <a:srgbClr val="000000"/>
              </a:solidFill>
              <a:effectLst/>
            </a:endParaRPr>
          </a:p>
          <a:p>
            <a:endParaRPr lang="en-GB" dirty="0"/>
          </a:p>
        </p:txBody>
      </p:sp>
    </p:spTree>
    <p:extLst>
      <p:ext uri="{BB962C8B-B14F-4D97-AF65-F5344CB8AC3E}">
        <p14:creationId xmlns:p14="http://schemas.microsoft.com/office/powerpoint/2010/main" val="3468309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20FDC-387B-111C-A840-0CBAF148F2A8}"/>
              </a:ext>
            </a:extLst>
          </p:cNvPr>
          <p:cNvSpPr>
            <a:spLocks noGrp="1"/>
          </p:cNvSpPr>
          <p:nvPr>
            <p:ph type="title"/>
          </p:nvPr>
        </p:nvSpPr>
        <p:spPr/>
        <p:txBody>
          <a:bodyPr/>
          <a:lstStyle/>
          <a:p>
            <a:r>
              <a:rPr lang="en-GB" dirty="0"/>
              <a:t>030325: Applied Theatre as Research or ATAR</a:t>
            </a:r>
          </a:p>
        </p:txBody>
      </p:sp>
      <p:sp>
        <p:nvSpPr>
          <p:cNvPr id="3" name="Content Placeholder 2">
            <a:extLst>
              <a:ext uri="{FF2B5EF4-FFF2-40B4-BE49-F238E27FC236}">
                <a16:creationId xmlns:a16="http://schemas.microsoft.com/office/drawing/2014/main" id="{AE1ED87F-C765-06D4-0E23-1EF6C0BD523D}"/>
              </a:ext>
            </a:extLst>
          </p:cNvPr>
          <p:cNvSpPr>
            <a:spLocks noGrp="1"/>
          </p:cNvSpPr>
          <p:nvPr>
            <p:ph idx="1"/>
          </p:nvPr>
        </p:nvSpPr>
        <p:spPr/>
        <p:txBody>
          <a:bodyPr>
            <a:normAutofit lnSpcReduction="10000"/>
          </a:bodyPr>
          <a:lstStyle/>
          <a:p>
            <a:r>
              <a:rPr lang="en-GB" b="0" i="0" dirty="0">
                <a:solidFill>
                  <a:srgbClr val="000000"/>
                </a:solidFill>
                <a:effectLst/>
              </a:rPr>
              <a:t>‘ATAR has two primary and complementary motivations, the creation of theatre and the performance of political and cultural resistance.’ </a:t>
            </a:r>
            <a:r>
              <a:rPr lang="en-GB" dirty="0"/>
              <a:t>(O’Connor and Anderson, 2015;p49)</a:t>
            </a:r>
          </a:p>
          <a:p>
            <a:endParaRPr lang="en-GB" dirty="0">
              <a:solidFill>
                <a:srgbClr val="000000"/>
              </a:solidFill>
            </a:endParaRPr>
          </a:p>
          <a:p>
            <a:r>
              <a:rPr lang="en-GB" b="0" i="0" dirty="0">
                <a:solidFill>
                  <a:srgbClr val="000000"/>
                </a:solidFill>
                <a:effectLst/>
              </a:rPr>
              <a:t>‘Performance is an act of intervention, a method of resistance, a form of criticism, a way of revealing agency. Performance becomes public pedagogy when it uses the aesthetic, the performative, to foreground the intersection of politics, institutional sites and embodied experience. In this way performance is a form of agency, a way of bringing culture and the person into play.’ </a:t>
            </a:r>
            <a:r>
              <a:rPr lang="en-GB" dirty="0"/>
              <a:t>(O’Connor and Anderson, 2015;p49)</a:t>
            </a:r>
          </a:p>
          <a:p>
            <a:endParaRPr lang="en-GB" dirty="0"/>
          </a:p>
        </p:txBody>
      </p:sp>
    </p:spTree>
    <p:extLst>
      <p:ext uri="{BB962C8B-B14F-4D97-AF65-F5344CB8AC3E}">
        <p14:creationId xmlns:p14="http://schemas.microsoft.com/office/powerpoint/2010/main" val="4114822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52D5-20CA-F998-4CE8-87D3A6A63328}"/>
              </a:ext>
            </a:extLst>
          </p:cNvPr>
          <p:cNvSpPr>
            <a:spLocks noGrp="1"/>
          </p:cNvSpPr>
          <p:nvPr>
            <p:ph type="title"/>
          </p:nvPr>
        </p:nvSpPr>
        <p:spPr/>
        <p:txBody>
          <a:bodyPr/>
          <a:lstStyle/>
          <a:p>
            <a:r>
              <a:rPr lang="en-GB" dirty="0"/>
              <a:t>030325: Applied Theatre as Research or ATAR</a:t>
            </a:r>
          </a:p>
        </p:txBody>
      </p:sp>
      <p:sp>
        <p:nvSpPr>
          <p:cNvPr id="3" name="Content Placeholder 2">
            <a:extLst>
              <a:ext uri="{FF2B5EF4-FFF2-40B4-BE49-F238E27FC236}">
                <a16:creationId xmlns:a16="http://schemas.microsoft.com/office/drawing/2014/main" id="{6826B947-F841-9D8A-BD3D-FF0FE5FF7D0E}"/>
              </a:ext>
            </a:extLst>
          </p:cNvPr>
          <p:cNvSpPr>
            <a:spLocks noGrp="1"/>
          </p:cNvSpPr>
          <p:nvPr>
            <p:ph idx="1"/>
          </p:nvPr>
        </p:nvSpPr>
        <p:spPr/>
        <p:txBody>
          <a:bodyPr/>
          <a:lstStyle/>
          <a:p>
            <a:r>
              <a:rPr lang="en-GB" dirty="0"/>
              <a:t>‘ATAR is an act of political and cultural resistance that creates through the fictional frame a set of propositions that are                co-constructed, analysed and then re-presented to communities as a method of creating new knowledge and forging social change.’ (O’Connor and Anderson, 2015;p49)</a:t>
            </a:r>
          </a:p>
          <a:p>
            <a:endParaRPr lang="en-GB" dirty="0"/>
          </a:p>
          <a:p>
            <a:r>
              <a:rPr lang="en-GB" b="0" i="0" dirty="0">
                <a:solidFill>
                  <a:srgbClr val="000000"/>
                </a:solidFill>
                <a:effectLst/>
              </a:rPr>
              <a:t>‘Like arts-based research, ATAR unifies the processes of data generation, data analysis and the dissemination/communication of findings using the rigour and discipline of multiple art forms.’ (ibid)</a:t>
            </a:r>
            <a:endParaRPr lang="en-GB" dirty="0"/>
          </a:p>
        </p:txBody>
      </p:sp>
    </p:spTree>
    <p:extLst>
      <p:ext uri="{BB962C8B-B14F-4D97-AF65-F5344CB8AC3E}">
        <p14:creationId xmlns:p14="http://schemas.microsoft.com/office/powerpoint/2010/main" val="4864067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87547-477D-27A3-A089-10F287CFD847}"/>
              </a:ext>
            </a:extLst>
          </p:cNvPr>
          <p:cNvSpPr>
            <a:spLocks noGrp="1"/>
          </p:cNvSpPr>
          <p:nvPr>
            <p:ph type="title"/>
          </p:nvPr>
        </p:nvSpPr>
        <p:spPr/>
        <p:txBody>
          <a:bodyPr/>
          <a:lstStyle/>
          <a:p>
            <a:r>
              <a:rPr lang="en-GB" dirty="0"/>
              <a:t>100325: Reporting on Research Findings</a:t>
            </a:r>
          </a:p>
        </p:txBody>
      </p:sp>
      <p:sp>
        <p:nvSpPr>
          <p:cNvPr id="3" name="Content Placeholder 2">
            <a:extLst>
              <a:ext uri="{FF2B5EF4-FFF2-40B4-BE49-F238E27FC236}">
                <a16:creationId xmlns:a16="http://schemas.microsoft.com/office/drawing/2014/main" id="{7BB19AA7-86DA-854A-FB22-701AEEE35D28}"/>
              </a:ext>
            </a:extLst>
          </p:cNvPr>
          <p:cNvSpPr>
            <a:spLocks noGrp="1"/>
          </p:cNvSpPr>
          <p:nvPr>
            <p:ph idx="1"/>
          </p:nvPr>
        </p:nvSpPr>
        <p:spPr/>
        <p:txBody>
          <a:bodyPr/>
          <a:lstStyle/>
          <a:p>
            <a:r>
              <a:rPr lang="en-GB" i="0" dirty="0">
                <a:effectLst/>
              </a:rPr>
              <a:t>‘Applied theatre research is a kind of practice that produces discourses and narratives that may (or may not) open up new perspectives and questions of relevance to the people and contexts it works with and in. </a:t>
            </a:r>
          </a:p>
          <a:p>
            <a:r>
              <a:rPr lang="en-GB" i="0" dirty="0">
                <a:effectLst/>
              </a:rPr>
              <a:t>In our making of something - a performance or research report - we hold the practice still for a moment so that we can look at its parts. But we make a mistake if we assume that those parts added together come to the sum of the whole.’ </a:t>
            </a:r>
            <a:r>
              <a:rPr lang="en-GB" dirty="0"/>
              <a:t>(Hughes et al, 2011;207)</a:t>
            </a:r>
            <a:r>
              <a:rPr lang="en-GB" i="0" dirty="0">
                <a:effectLst/>
              </a:rPr>
              <a:t> </a:t>
            </a:r>
            <a:endParaRPr lang="en-GB" dirty="0"/>
          </a:p>
        </p:txBody>
      </p:sp>
    </p:spTree>
    <p:extLst>
      <p:ext uri="{BB962C8B-B14F-4D97-AF65-F5344CB8AC3E}">
        <p14:creationId xmlns:p14="http://schemas.microsoft.com/office/powerpoint/2010/main" val="31435481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AA1C-0D31-D23D-144E-258D63700A6F}"/>
              </a:ext>
            </a:extLst>
          </p:cNvPr>
          <p:cNvSpPr>
            <a:spLocks noGrp="1"/>
          </p:cNvSpPr>
          <p:nvPr>
            <p:ph type="title"/>
          </p:nvPr>
        </p:nvSpPr>
        <p:spPr/>
        <p:txBody>
          <a:bodyPr/>
          <a:lstStyle/>
          <a:p>
            <a:r>
              <a:rPr lang="en-GB" dirty="0"/>
              <a:t>100325: Qualitative Data </a:t>
            </a:r>
          </a:p>
        </p:txBody>
      </p:sp>
      <p:sp>
        <p:nvSpPr>
          <p:cNvPr id="3" name="Content Placeholder 2">
            <a:extLst>
              <a:ext uri="{FF2B5EF4-FFF2-40B4-BE49-F238E27FC236}">
                <a16:creationId xmlns:a16="http://schemas.microsoft.com/office/drawing/2014/main" id="{16A63BB9-2A67-20F3-8DEA-9C29C91ED5A1}"/>
              </a:ext>
            </a:extLst>
          </p:cNvPr>
          <p:cNvSpPr>
            <a:spLocks noGrp="1"/>
          </p:cNvSpPr>
          <p:nvPr>
            <p:ph idx="1"/>
          </p:nvPr>
        </p:nvSpPr>
        <p:spPr/>
        <p:txBody>
          <a:bodyPr>
            <a:normAutofit lnSpcReduction="10000"/>
          </a:bodyPr>
          <a:lstStyle/>
          <a:p>
            <a:r>
              <a:rPr lang="en-GB" dirty="0"/>
              <a:t>Qualitative data can be unstructured and need some (re)organisation or restructuring before providing an appropriate data set for analysis. </a:t>
            </a:r>
          </a:p>
          <a:p>
            <a:endParaRPr lang="en-GB" dirty="0"/>
          </a:p>
          <a:p>
            <a:r>
              <a:rPr lang="en-GB" dirty="0"/>
              <a:t>The purpose of your data analysis may be to provide a clearer overview of your findings for reporting purposes – but what are the purposes of reporting?</a:t>
            </a:r>
          </a:p>
          <a:p>
            <a:endParaRPr lang="en-GB" dirty="0"/>
          </a:p>
          <a:p>
            <a:r>
              <a:rPr lang="en-GB" dirty="0"/>
              <a:t>You may want to analyse your qualitative data so that you can show clear and actionable results from your project.</a:t>
            </a:r>
          </a:p>
          <a:p>
            <a:endParaRPr lang="en-GB" dirty="0"/>
          </a:p>
        </p:txBody>
      </p:sp>
    </p:spTree>
    <p:extLst>
      <p:ext uri="{BB962C8B-B14F-4D97-AF65-F5344CB8AC3E}">
        <p14:creationId xmlns:p14="http://schemas.microsoft.com/office/powerpoint/2010/main" val="41942635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2E090-0E61-BA33-1601-E18D44612675}"/>
              </a:ext>
            </a:extLst>
          </p:cNvPr>
          <p:cNvSpPr>
            <a:spLocks noGrp="1"/>
          </p:cNvSpPr>
          <p:nvPr>
            <p:ph type="title"/>
          </p:nvPr>
        </p:nvSpPr>
        <p:spPr/>
        <p:txBody>
          <a:bodyPr/>
          <a:lstStyle/>
          <a:p>
            <a:r>
              <a:rPr lang="en-GB" dirty="0"/>
              <a:t>100325: </a:t>
            </a:r>
            <a:r>
              <a:rPr lang="en-GB" i="0" dirty="0">
                <a:solidFill>
                  <a:srgbClr val="000000"/>
                </a:solidFill>
                <a:effectLst/>
                <a:latin typeface="+mn-lt"/>
              </a:rPr>
              <a:t>Indigenous Knowledges…</a:t>
            </a:r>
            <a:endParaRPr lang="en-GB" dirty="0">
              <a:latin typeface="+mn-lt"/>
            </a:endParaRPr>
          </a:p>
        </p:txBody>
      </p:sp>
      <p:sp>
        <p:nvSpPr>
          <p:cNvPr id="3" name="Content Placeholder 2">
            <a:extLst>
              <a:ext uri="{FF2B5EF4-FFF2-40B4-BE49-F238E27FC236}">
                <a16:creationId xmlns:a16="http://schemas.microsoft.com/office/drawing/2014/main" id="{A4569604-3E18-E4FA-2210-3BFC42425CAD}"/>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rPr>
              <a:t>Are transmitted from generation to generation</a:t>
            </a:r>
          </a:p>
          <a:p>
            <a:pPr algn="l">
              <a:buFont typeface="Arial" panose="020B0604020202020204" pitchFamily="34" charset="0"/>
              <a:buChar char="•"/>
            </a:pPr>
            <a:r>
              <a:rPr lang="en-GB" b="0" i="0" dirty="0">
                <a:solidFill>
                  <a:srgbClr val="000000"/>
                </a:solidFill>
                <a:effectLst/>
              </a:rPr>
              <a:t>Emerge from complete knowledge systems</a:t>
            </a:r>
          </a:p>
          <a:p>
            <a:pPr algn="l">
              <a:buFont typeface="Arial" panose="020B0604020202020204" pitchFamily="34" charset="0"/>
              <a:buChar char="•"/>
            </a:pPr>
            <a:r>
              <a:rPr lang="en-GB" b="0" i="0" dirty="0">
                <a:solidFill>
                  <a:srgbClr val="000000"/>
                </a:solidFill>
                <a:effectLst/>
              </a:rPr>
              <a:t>Are expressed in many formats. </a:t>
            </a:r>
            <a:r>
              <a:rPr lang="en-GB" b="0" i="0" dirty="0" err="1">
                <a:solidFill>
                  <a:srgbClr val="000000"/>
                </a:solidFill>
                <a:effectLst/>
              </a:rPr>
              <a:t>eg.</a:t>
            </a:r>
            <a:r>
              <a:rPr lang="en-GB" b="0" i="0" dirty="0">
                <a:solidFill>
                  <a:srgbClr val="000000"/>
                </a:solidFill>
                <a:effectLst/>
              </a:rPr>
              <a:t> oral, ceremony, artistic creations, artifacts, etc.</a:t>
            </a:r>
          </a:p>
          <a:p>
            <a:pPr algn="l">
              <a:buFont typeface="Arial" panose="020B0604020202020204" pitchFamily="34" charset="0"/>
              <a:buChar char="•"/>
            </a:pPr>
            <a:r>
              <a:rPr lang="en-GB" b="0" i="0" dirty="0">
                <a:solidFill>
                  <a:srgbClr val="000000"/>
                </a:solidFill>
                <a:effectLst/>
              </a:rPr>
              <a:t>Are not all in the past; there is continued growth, innovation and change in practices</a:t>
            </a:r>
          </a:p>
          <a:p>
            <a:pPr algn="l">
              <a:buFont typeface="Arial" panose="020B0604020202020204" pitchFamily="34" charset="0"/>
              <a:buChar char="•"/>
            </a:pPr>
            <a:r>
              <a:rPr lang="en-GB" b="0" i="0" dirty="0">
                <a:solidFill>
                  <a:srgbClr val="000000"/>
                </a:solidFill>
                <a:effectLst/>
              </a:rPr>
              <a:t>Include history, law, spirituality, agriculture, environment, science, medicine, animal  behaviour and migration patterns, art, music, dance, craft, construction, and more</a:t>
            </a:r>
          </a:p>
          <a:p>
            <a:endParaRPr lang="en-GB" dirty="0"/>
          </a:p>
        </p:txBody>
      </p:sp>
    </p:spTree>
    <p:extLst>
      <p:ext uri="{BB962C8B-B14F-4D97-AF65-F5344CB8AC3E}">
        <p14:creationId xmlns:p14="http://schemas.microsoft.com/office/powerpoint/2010/main" val="18915495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705CA-7C1A-9922-93E7-36EA21BEE5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9431A9-23ED-B57E-DDF8-147DED3595B1}"/>
              </a:ext>
            </a:extLst>
          </p:cNvPr>
          <p:cNvSpPr>
            <a:spLocks noGrp="1"/>
          </p:cNvSpPr>
          <p:nvPr>
            <p:ph type="title"/>
          </p:nvPr>
        </p:nvSpPr>
        <p:spPr/>
        <p:txBody>
          <a:bodyPr/>
          <a:lstStyle/>
          <a:p>
            <a:r>
              <a:rPr lang="en-GB" dirty="0"/>
              <a:t>170325: Applied Theatre and Policy</a:t>
            </a:r>
          </a:p>
        </p:txBody>
      </p:sp>
      <p:sp>
        <p:nvSpPr>
          <p:cNvPr id="3" name="Content Placeholder 2">
            <a:extLst>
              <a:ext uri="{FF2B5EF4-FFF2-40B4-BE49-F238E27FC236}">
                <a16:creationId xmlns:a16="http://schemas.microsoft.com/office/drawing/2014/main" id="{AB9AED31-49D4-F1EF-5B6F-53213469D6C9}"/>
              </a:ext>
            </a:extLst>
          </p:cNvPr>
          <p:cNvSpPr>
            <a:spLocks noGrp="1"/>
          </p:cNvSpPr>
          <p:nvPr>
            <p:ph idx="1"/>
          </p:nvPr>
        </p:nvSpPr>
        <p:spPr/>
        <p:txBody>
          <a:bodyPr/>
          <a:lstStyle/>
          <a:p>
            <a:r>
              <a:rPr lang="en-GB" dirty="0"/>
              <a:t>‘The transdisciplinary nature of applied theatre in particular, means that the practice and participants can be caught within multiple imperatives coming from different implicit and explicit policies. Those creating drama education and applied theatre face the challenge of discerning the ways in which the issues addressed by their practice, and the participants involved in it are represented or ‘problematised’ in contradictory and intersecting ways within and across policies.’ (Mullen, 2022;273)</a:t>
            </a:r>
          </a:p>
        </p:txBody>
      </p:sp>
    </p:spTree>
    <p:extLst>
      <p:ext uri="{BB962C8B-B14F-4D97-AF65-F5344CB8AC3E}">
        <p14:creationId xmlns:p14="http://schemas.microsoft.com/office/powerpoint/2010/main" val="3172238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E80EF-E1A7-5256-9127-CF0B0EB924B7}"/>
              </a:ext>
            </a:extLst>
          </p:cNvPr>
          <p:cNvSpPr>
            <a:spLocks noGrp="1"/>
          </p:cNvSpPr>
          <p:nvPr>
            <p:ph type="title"/>
          </p:nvPr>
        </p:nvSpPr>
        <p:spPr/>
        <p:txBody>
          <a:bodyPr/>
          <a:lstStyle/>
          <a:p>
            <a:r>
              <a:rPr lang="en-GB" dirty="0"/>
              <a:t>170325: Cultural Politic and Justice making</a:t>
            </a:r>
          </a:p>
        </p:txBody>
      </p:sp>
      <p:sp>
        <p:nvSpPr>
          <p:cNvPr id="3" name="Content Placeholder 2">
            <a:extLst>
              <a:ext uri="{FF2B5EF4-FFF2-40B4-BE49-F238E27FC236}">
                <a16:creationId xmlns:a16="http://schemas.microsoft.com/office/drawing/2014/main" id="{6573BC9E-5B67-D920-C506-52643CF22F90}"/>
              </a:ext>
            </a:extLst>
          </p:cNvPr>
          <p:cNvSpPr>
            <a:spLocks noGrp="1"/>
          </p:cNvSpPr>
          <p:nvPr>
            <p:ph idx="1"/>
          </p:nvPr>
        </p:nvSpPr>
        <p:spPr/>
        <p:txBody>
          <a:bodyPr>
            <a:normAutofit/>
          </a:bodyPr>
          <a:lstStyle/>
          <a:p>
            <a:r>
              <a:rPr lang="en-GB" dirty="0"/>
              <a:t>‘A simple idea with a complex heart. According to Fraser (2007)… for this to take place, members of society need three things: </a:t>
            </a:r>
          </a:p>
          <a:p>
            <a:r>
              <a:rPr lang="en-GB" dirty="0"/>
              <a:t>the </a:t>
            </a:r>
            <a:r>
              <a:rPr lang="en-GB" b="1" dirty="0"/>
              <a:t>resources to participate </a:t>
            </a:r>
            <a:r>
              <a:rPr lang="en-GB" dirty="0"/>
              <a:t>equally and actively in society (distribution of wealth and resources, access to services); </a:t>
            </a:r>
          </a:p>
          <a:p>
            <a:r>
              <a:rPr lang="en-GB" b="1" dirty="0"/>
              <a:t>equal social status </a:t>
            </a:r>
            <a:r>
              <a:rPr lang="en-GB" dirty="0"/>
              <a:t>with others in society (recognition and respect of identity groups); </a:t>
            </a:r>
          </a:p>
          <a:p>
            <a:r>
              <a:rPr lang="en-GB" dirty="0"/>
              <a:t>and </a:t>
            </a:r>
            <a:r>
              <a:rPr lang="en-GB" b="1" dirty="0"/>
              <a:t>access to political decision making </a:t>
            </a:r>
            <a:r>
              <a:rPr lang="en-GB" dirty="0"/>
              <a:t>(representation).’ (Mullen 2022: 277)</a:t>
            </a:r>
          </a:p>
        </p:txBody>
      </p:sp>
    </p:spTree>
    <p:extLst>
      <p:ext uri="{BB962C8B-B14F-4D97-AF65-F5344CB8AC3E}">
        <p14:creationId xmlns:p14="http://schemas.microsoft.com/office/powerpoint/2010/main" val="32388177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4EA02-E2B3-9525-4119-2FA64E150B14}"/>
              </a:ext>
            </a:extLst>
          </p:cNvPr>
          <p:cNvSpPr>
            <a:spLocks noGrp="1"/>
          </p:cNvSpPr>
          <p:nvPr>
            <p:ph type="title"/>
          </p:nvPr>
        </p:nvSpPr>
        <p:spPr/>
        <p:txBody>
          <a:bodyPr/>
          <a:lstStyle/>
          <a:p>
            <a:r>
              <a:rPr lang="en-GB" dirty="0"/>
              <a:t>170325: Cultural Politic and Justice making</a:t>
            </a:r>
          </a:p>
        </p:txBody>
      </p:sp>
      <p:sp>
        <p:nvSpPr>
          <p:cNvPr id="3" name="Content Placeholder 2">
            <a:extLst>
              <a:ext uri="{FF2B5EF4-FFF2-40B4-BE49-F238E27FC236}">
                <a16:creationId xmlns:a16="http://schemas.microsoft.com/office/drawing/2014/main" id="{E164DACC-7F4B-38A1-61C8-DCC5F763AA18}"/>
              </a:ext>
            </a:extLst>
          </p:cNvPr>
          <p:cNvSpPr>
            <a:spLocks noGrp="1"/>
          </p:cNvSpPr>
          <p:nvPr>
            <p:ph idx="1"/>
          </p:nvPr>
        </p:nvSpPr>
        <p:spPr/>
        <p:txBody>
          <a:bodyPr/>
          <a:lstStyle/>
          <a:p>
            <a:r>
              <a:rPr lang="en-GB" dirty="0"/>
              <a:t>‘The participatory nature of applied theatre and performance and drama education presents synergies with Fraser’s ideas. While we may not be dismantling systemic oppression or building infrastructure, in the micro-environments of our theatre, community hall, classroom, or programme, we can work towards building a community that </a:t>
            </a:r>
            <a:r>
              <a:rPr lang="en-GB" b="1" dirty="0"/>
              <a:t>engages in justice </a:t>
            </a:r>
            <a:r>
              <a:rPr lang="en-GB" dirty="0"/>
              <a:t>through drama and performance-making.’ (Mullen 2022: 277)</a:t>
            </a:r>
          </a:p>
          <a:p>
            <a:endParaRPr lang="en-GB" dirty="0"/>
          </a:p>
        </p:txBody>
      </p:sp>
    </p:spTree>
    <p:extLst>
      <p:ext uri="{BB962C8B-B14F-4D97-AF65-F5344CB8AC3E}">
        <p14:creationId xmlns:p14="http://schemas.microsoft.com/office/powerpoint/2010/main" val="7293574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198501-6562-70F6-FA99-C22FC5AA98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46CC89-710B-FB9D-FF1D-1F3D5EA806AB}"/>
              </a:ext>
            </a:extLst>
          </p:cNvPr>
          <p:cNvSpPr>
            <a:spLocks noGrp="1"/>
          </p:cNvSpPr>
          <p:nvPr>
            <p:ph type="title"/>
          </p:nvPr>
        </p:nvSpPr>
        <p:spPr/>
        <p:txBody>
          <a:bodyPr/>
          <a:lstStyle/>
          <a:p>
            <a:r>
              <a:rPr lang="en-GB" dirty="0"/>
              <a:t>Today</a:t>
            </a:r>
          </a:p>
        </p:txBody>
      </p:sp>
      <p:sp>
        <p:nvSpPr>
          <p:cNvPr id="3" name="Content Placeholder 2">
            <a:extLst>
              <a:ext uri="{FF2B5EF4-FFF2-40B4-BE49-F238E27FC236}">
                <a16:creationId xmlns:a16="http://schemas.microsoft.com/office/drawing/2014/main" id="{B5CF712C-5D01-D349-AECA-D375FA55106B}"/>
              </a:ext>
            </a:extLst>
          </p:cNvPr>
          <p:cNvSpPr>
            <a:spLocks noGrp="1"/>
          </p:cNvSpPr>
          <p:nvPr>
            <p:ph idx="1"/>
          </p:nvPr>
        </p:nvSpPr>
        <p:spPr/>
        <p:txBody>
          <a:bodyPr/>
          <a:lstStyle/>
          <a:p>
            <a:r>
              <a:rPr lang="en-GB" dirty="0"/>
              <a:t>What do you need</a:t>
            </a:r>
          </a:p>
          <a:p>
            <a:endParaRPr lang="en-GB" dirty="0"/>
          </a:p>
          <a:p>
            <a:r>
              <a:rPr lang="en-GB" dirty="0"/>
              <a:t>How will that help</a:t>
            </a:r>
          </a:p>
          <a:p>
            <a:endParaRPr lang="en-GB" dirty="0"/>
          </a:p>
          <a:p>
            <a:r>
              <a:rPr lang="en-GB" dirty="0"/>
              <a:t>What will you do next</a:t>
            </a:r>
          </a:p>
          <a:p>
            <a:endParaRPr lang="en-GB" dirty="0"/>
          </a:p>
          <a:p>
            <a:r>
              <a:rPr lang="en-GB" dirty="0"/>
              <a:t>How will that help</a:t>
            </a:r>
          </a:p>
        </p:txBody>
      </p:sp>
    </p:spTree>
    <p:extLst>
      <p:ext uri="{BB962C8B-B14F-4D97-AF65-F5344CB8AC3E}">
        <p14:creationId xmlns:p14="http://schemas.microsoft.com/office/powerpoint/2010/main" val="37904040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CD3D-4D85-8508-25D6-3DEFFCB6489C}"/>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409BB45-A78E-7480-8DEB-820EE9ADA3CB}"/>
              </a:ext>
            </a:extLst>
          </p:cNvPr>
          <p:cNvSpPr>
            <a:spLocks noGrp="1"/>
          </p:cNvSpPr>
          <p:nvPr>
            <p:ph idx="1"/>
          </p:nvPr>
        </p:nvSpPr>
        <p:spPr/>
        <p:txBody>
          <a:bodyPr>
            <a:normAutofit fontScale="92500" lnSpcReduction="10000"/>
          </a:bodyPr>
          <a:lstStyle/>
          <a:p>
            <a:r>
              <a:rPr lang="en-GB" dirty="0"/>
              <a:t>Denscombe, M. (2014) </a:t>
            </a:r>
            <a:r>
              <a:rPr lang="en-GB" i="1" dirty="0"/>
              <a:t>The good research guide : for small-scale social research projects</a:t>
            </a:r>
            <a:r>
              <a:rPr lang="en-GB" dirty="0"/>
              <a:t>. 5th ed. McGraw-Hill Education.</a:t>
            </a:r>
          </a:p>
          <a:p>
            <a:r>
              <a:rPr lang="en-GB" b="0" i="0" dirty="0">
                <a:solidFill>
                  <a:srgbClr val="2A2A2A"/>
                </a:solidFill>
                <a:effectLst/>
                <a:latin typeface="Source Sans Pro" panose="020B0503030403020204" pitchFamily="34" charset="0"/>
              </a:rPr>
              <a:t>Evans, Michael, and others, 'Decolonizing Research Practice: Indigenous Methodologies, Aboriginal Methods, and Knowledge/Knowing', in Patricia Leavy (ed.), </a:t>
            </a:r>
            <a:r>
              <a:rPr lang="en-GB" b="0" i="1" dirty="0">
                <a:solidFill>
                  <a:srgbClr val="2A2A2A"/>
                </a:solidFill>
                <a:effectLst/>
                <a:latin typeface="inherit"/>
              </a:rPr>
              <a:t>The Oxford Handbook of Qualitative Research</a:t>
            </a:r>
            <a:r>
              <a:rPr lang="en-GB" b="0" i="0" dirty="0">
                <a:solidFill>
                  <a:srgbClr val="2A2A2A"/>
                </a:solidFill>
                <a:effectLst/>
                <a:latin typeface="Source Sans Pro" panose="020B0503030403020204" pitchFamily="34" charset="0"/>
              </a:rPr>
              <a:t>, 2nd </a:t>
            </a:r>
            <a:r>
              <a:rPr lang="en-GB" b="0" i="0" dirty="0" err="1">
                <a:solidFill>
                  <a:srgbClr val="2A2A2A"/>
                </a:solidFill>
                <a:effectLst/>
                <a:latin typeface="Source Sans Pro" panose="020B0503030403020204" pitchFamily="34" charset="0"/>
              </a:rPr>
              <a:t>edn</a:t>
            </a:r>
            <a:r>
              <a:rPr lang="en-GB" b="0" i="0" dirty="0">
                <a:solidFill>
                  <a:srgbClr val="2A2A2A"/>
                </a:solidFill>
                <a:effectLst/>
                <a:latin typeface="Source Sans Pro" panose="020B0503030403020204" pitchFamily="34" charset="0"/>
              </a:rPr>
              <a:t>, Oxford Handbooks (2020; online </a:t>
            </a:r>
            <a:r>
              <a:rPr lang="en-GB" b="0" i="0" dirty="0" err="1">
                <a:solidFill>
                  <a:srgbClr val="2A2A2A"/>
                </a:solidFill>
                <a:effectLst/>
                <a:latin typeface="Source Sans Pro" panose="020B0503030403020204" pitchFamily="34" charset="0"/>
              </a:rPr>
              <a:t>edn</a:t>
            </a:r>
            <a:r>
              <a:rPr lang="en-GB" b="0" i="0" dirty="0">
                <a:solidFill>
                  <a:srgbClr val="2A2A2A"/>
                </a:solidFill>
                <a:effectLst/>
                <a:latin typeface="Source Sans Pro" panose="020B0503030403020204" pitchFamily="34" charset="0"/>
              </a:rPr>
              <a:t>, Oxford Academic, 2 Sept. 2020), </a:t>
            </a:r>
            <a:r>
              <a:rPr lang="en-GB" b="0" i="0" u="none" strike="noStrike" dirty="0">
                <a:solidFill>
                  <a:srgbClr val="006FB7"/>
                </a:solidFill>
                <a:effectLst/>
                <a:latin typeface="Source Sans Pro" panose="020B0503030403020204" pitchFamily="34" charset="0"/>
                <a:hlinkClick r:id="rId2"/>
              </a:rPr>
              <a:t>https://doi.org/10.1093/oxfordhb/9780190847388.013.18</a:t>
            </a:r>
            <a:r>
              <a:rPr lang="en-GB" b="0" i="0" dirty="0">
                <a:solidFill>
                  <a:srgbClr val="2A2A2A"/>
                </a:solidFill>
                <a:effectLst/>
                <a:latin typeface="Source Sans Pro" panose="020B0503030403020204" pitchFamily="34" charset="0"/>
              </a:rPr>
              <a:t>, accessed 20 Mar. 2025.</a:t>
            </a:r>
          </a:p>
          <a:p>
            <a:r>
              <a:rPr lang="en-GB" dirty="0"/>
              <a:t>Leavy, P. (ed.) (2020) </a:t>
            </a:r>
            <a:r>
              <a:rPr lang="en-GB" i="1" dirty="0"/>
              <a:t>The Oxford handbook of qualitative research</a:t>
            </a:r>
            <a:r>
              <a:rPr lang="en-GB" dirty="0"/>
              <a:t>. Second edition. New York: Oxford University Press.</a:t>
            </a:r>
          </a:p>
          <a:p>
            <a:r>
              <a:rPr lang="en-GB" dirty="0"/>
              <a:t>Rifkin, F. (2011) ‘The Ethics of Participatory Theatre in Higher Education’, </a:t>
            </a:r>
            <a:r>
              <a:rPr lang="en-GB" i="1" dirty="0"/>
              <a:t>Performing ethos</a:t>
            </a:r>
            <a:r>
              <a:rPr lang="en-GB" dirty="0"/>
              <a:t>, 1(2), pp. 197–220.</a:t>
            </a:r>
          </a:p>
          <a:p>
            <a:endParaRPr lang="en-GB" dirty="0"/>
          </a:p>
        </p:txBody>
      </p:sp>
    </p:spTree>
    <p:extLst>
      <p:ext uri="{BB962C8B-B14F-4D97-AF65-F5344CB8AC3E}">
        <p14:creationId xmlns:p14="http://schemas.microsoft.com/office/powerpoint/2010/main" val="2354184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347</TotalTime>
  <Words>3086</Words>
  <Application>Microsoft Office PowerPoint</Application>
  <PresentationFormat>Widescreen</PresentationFormat>
  <Paragraphs>207</Paragraphs>
  <Slides>38</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inherit</vt:lpstr>
      <vt:lpstr>Aptos</vt:lpstr>
      <vt:lpstr>Aptos Display</vt:lpstr>
      <vt:lpstr>Arial</vt:lpstr>
      <vt:lpstr>Helvetica</vt:lpstr>
      <vt:lpstr>Source Sans Pro</vt:lpstr>
      <vt:lpstr>Symbol</vt:lpstr>
      <vt:lpstr>Times New Roman</vt:lpstr>
      <vt:lpstr>Office Theme</vt:lpstr>
      <vt:lpstr>Applied Theatre Research</vt:lpstr>
      <vt:lpstr>Slide 1 on the 27th of January: Arrivals</vt:lpstr>
      <vt:lpstr>Today</vt:lpstr>
      <vt:lpstr>Learning Outcomes</vt:lpstr>
      <vt:lpstr>Learning Outcomes or points for discusson</vt:lpstr>
      <vt:lpstr>The most traditional research</vt:lpstr>
      <vt:lpstr>PowerPoint Presentation</vt:lpstr>
      <vt:lpstr>The results and value of Qualitative Research</vt:lpstr>
      <vt:lpstr>Phenomenological research</vt:lpstr>
      <vt:lpstr>Grounded theory</vt:lpstr>
      <vt:lpstr>Grounded theory</vt:lpstr>
      <vt:lpstr>Grounded theory</vt:lpstr>
      <vt:lpstr>020325: Good Ethics</vt:lpstr>
      <vt:lpstr>100225: Pedagogy of Hope</vt:lpstr>
      <vt:lpstr>100225: UWTSD Research Ethics &amp; Integrity Code of Practice</vt:lpstr>
      <vt:lpstr>170225: Storytelling as a method</vt:lpstr>
      <vt:lpstr>170225: Applied Theatre and Research</vt:lpstr>
      <vt:lpstr>170225: Practice as research</vt:lpstr>
      <vt:lpstr>170225:  Robin Nelson; Practice as Research in the Arts</vt:lpstr>
      <vt:lpstr>170225:  Robin Nelson; Practice as research in the Arts</vt:lpstr>
      <vt:lpstr>240225: Reflection: Process guidance</vt:lpstr>
      <vt:lpstr>240225: Reflective Writing</vt:lpstr>
      <vt:lpstr>240225: Reflective Writing – in Moon p187</vt:lpstr>
      <vt:lpstr>030325: Creative Research Methods* </vt:lpstr>
      <vt:lpstr>030325: Rydzik et al’s 4-point methodology for participatory transformative research</vt:lpstr>
      <vt:lpstr>030325: The Transformative Lens for Research</vt:lpstr>
      <vt:lpstr>030325: The Transformative Lens for Research</vt:lpstr>
      <vt:lpstr>030325: The Transformative Lens for Research</vt:lpstr>
      <vt:lpstr>030325: Applied Theatre as Research or ATAR</vt:lpstr>
      <vt:lpstr>030325: Applied Theatre as Research or ATAR</vt:lpstr>
      <vt:lpstr>100325: Reporting on Research Findings</vt:lpstr>
      <vt:lpstr>100325: Qualitative Data </vt:lpstr>
      <vt:lpstr>100325: Indigenous Knowledges…</vt:lpstr>
      <vt:lpstr>170325: Applied Theatre and Policy</vt:lpstr>
      <vt:lpstr>170325: Cultural Politic and Justice making</vt:lpstr>
      <vt:lpstr>170325: Cultural Politic and Justice making</vt:lpstr>
      <vt:lpstr>Today</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cp:revision>
  <dcterms:created xsi:type="dcterms:W3CDTF">2025-03-20T16:40:04Z</dcterms:created>
  <dcterms:modified xsi:type="dcterms:W3CDTF">2025-03-24T09:45:47Z</dcterms:modified>
</cp:coreProperties>
</file>