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1.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2.xml" ContentType="application/vnd.openxmlformats-officedocument.theme+xml"/>
  <Override PartName="/ppt/slideLayouts/slideLayout27.xml" ContentType="application/vnd.openxmlformats-officedocument.presentationml.slideLayout+xml"/>
  <Override PartName="/ppt/theme/theme1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4.xml" ContentType="application/vnd.openxmlformats-officedocument.theme+xml"/>
  <Override PartName="/ppt/slideLayouts/slideLayout36.xml" ContentType="application/vnd.openxmlformats-officedocument.presentationml.slideLayout+xml"/>
  <Override PartName="/ppt/theme/theme15.xml" ContentType="application/vnd.openxmlformats-officedocument.theme+xml"/>
  <Override PartName="/ppt/slideLayouts/slideLayout37.xml" ContentType="application/vnd.openxmlformats-officedocument.presentationml.slideLayout+xml"/>
  <Override PartName="/ppt/theme/theme16.xml" ContentType="application/vnd.openxmlformats-officedocument.theme+xml"/>
  <Override PartName="/ppt/slideLayouts/slideLayout38.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6" r:id="rId10"/>
    <p:sldMasterId id="2147483658" r:id="rId11"/>
    <p:sldMasterId id="2147483659" r:id="rId12"/>
    <p:sldMasterId id="2147483662" r:id="rId13"/>
    <p:sldMasterId id="2147483663" r:id="rId14"/>
    <p:sldMasterId id="2147483664" r:id="rId15"/>
    <p:sldMasterId id="2147483665" r:id="rId16"/>
    <p:sldMasterId id="2147483666" r:id="rId17"/>
    <p:sldMasterId id="2147483673" r:id="rId18"/>
    <p:sldMasterId id="2147483670" r:id="rId19"/>
    <p:sldMasterId id="2147483671" r:id="rId20"/>
  </p:sldMasterIdLst>
  <p:notesMasterIdLst>
    <p:notesMasterId r:id="rId38"/>
  </p:notesMasterIdLst>
  <p:sldIdLst>
    <p:sldId id="256" r:id="rId21"/>
    <p:sldId id="257" r:id="rId22"/>
    <p:sldId id="451" r:id="rId23"/>
    <p:sldId id="499" r:id="rId24"/>
    <p:sldId id="444" r:id="rId25"/>
    <p:sldId id="475" r:id="rId26"/>
    <p:sldId id="501" r:id="rId27"/>
    <p:sldId id="503" r:id="rId28"/>
    <p:sldId id="505" r:id="rId29"/>
    <p:sldId id="516" r:id="rId30"/>
    <p:sldId id="517" r:id="rId31"/>
    <p:sldId id="518" r:id="rId32"/>
    <p:sldId id="519" r:id="rId33"/>
    <p:sldId id="520" r:id="rId34"/>
    <p:sldId id="521" r:id="rId35"/>
    <p:sldId id="515" r:id="rId36"/>
    <p:sldId id="52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6487873-C578-AD48-47BB-53C029B459C4}" name="Laurence Thomas" initials="LT" userId="S::laurence.thomas@uwtsd.ac.uk::c79bbd7f-f93a-4619-8652-1aa89ca46a2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C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385" autoAdjust="0"/>
  </p:normalViewPr>
  <p:slideViewPr>
    <p:cSldViewPr snapToGrid="0">
      <p:cViewPr varScale="1">
        <p:scale>
          <a:sx n="62" d="100"/>
          <a:sy n="62" d="100"/>
        </p:scale>
        <p:origin x="1026"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presProps" Target="presProps.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9.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microsoft.com/office/2018/10/relationships/authors" Target="author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94905-F67E-43B8-8A23-8E8D0C62D3C6}" type="datetimeFigureOut">
              <a:rPr lang="en-GB" smtClean="0"/>
              <a:t>27/09/2022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7D8C71-DDDC-4CDD-8C04-B43B65C6DF5D}" type="slidenum">
              <a:rPr lang="en-GB" smtClean="0"/>
              <a:t>‹#›</a:t>
            </a:fld>
            <a:endParaRPr lang="en-GB"/>
          </a:p>
        </p:txBody>
      </p:sp>
    </p:spTree>
    <p:extLst>
      <p:ext uri="{BB962C8B-B14F-4D97-AF65-F5344CB8AC3E}">
        <p14:creationId xmlns:p14="http://schemas.microsoft.com/office/powerpoint/2010/main" val="1302113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Angen</a:t>
            </a:r>
            <a:r>
              <a:rPr lang="en-GB" dirty="0"/>
              <a:t> </a:t>
            </a:r>
            <a:r>
              <a:rPr lang="en-GB" dirty="0" err="1"/>
              <a:t>newid</a:t>
            </a:r>
            <a:r>
              <a:rPr lang="en-GB" dirty="0"/>
              <a:t> y </a:t>
            </a:r>
            <a:r>
              <a:rPr lang="en-GB" dirty="0" err="1"/>
              <a:t>Gymraeg</a:t>
            </a:r>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4</a:t>
            </a:fld>
            <a:endParaRPr lang="en-GB"/>
          </a:p>
        </p:txBody>
      </p:sp>
    </p:spTree>
    <p:extLst>
      <p:ext uri="{BB962C8B-B14F-4D97-AF65-F5344CB8AC3E}">
        <p14:creationId xmlns:p14="http://schemas.microsoft.com/office/powerpoint/2010/main" val="4165653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925289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This is a slide we shared with current BA2 in session 3 during Yr. 1.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All student-teachers are required to complete this grid following their PTE using information from their ‘End of Placement Report’. </a:t>
            </a:r>
          </a:p>
        </p:txBody>
      </p:sp>
      <p:sp>
        <p:nvSpPr>
          <p:cNvPr id="4" name="Slide Number Placeholder 3"/>
          <p:cNvSpPr>
            <a:spLocks noGrp="1"/>
          </p:cNvSpPr>
          <p:nvPr>
            <p:ph type="sldNum" sz="quarter" idx="10"/>
          </p:nvPr>
        </p:nvSpPr>
        <p:spPr/>
        <p:txBody>
          <a:bodyPr/>
          <a:lstStyle/>
          <a:p>
            <a:fld id="{90EE3F3C-945D-47E2-A118-BD2C03FDC183}" type="slidenum">
              <a:rPr lang="en-GB" smtClean="0"/>
              <a:t>6</a:t>
            </a:fld>
            <a:endParaRPr lang="en-GB"/>
          </a:p>
        </p:txBody>
      </p:sp>
    </p:spTree>
    <p:extLst>
      <p:ext uri="{BB962C8B-B14F-4D97-AF65-F5344CB8AC3E}">
        <p14:creationId xmlns:p14="http://schemas.microsoft.com/office/powerpoint/2010/main" val="2483490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need to change the ‘He/She' to ‘I’ as you own your strengths</a:t>
            </a:r>
          </a:p>
          <a:p>
            <a:endParaRPr lang="en-GB" dirty="0"/>
          </a:p>
          <a:p>
            <a:r>
              <a:rPr lang="en-GB" dirty="0"/>
              <a:t>Note the use of colour above. They will need to read the evidence and make sure it belongs to the strands within each standard.</a:t>
            </a:r>
          </a:p>
          <a:p>
            <a:endParaRPr lang="en-GB" dirty="0"/>
          </a:p>
          <a:p>
            <a:r>
              <a:rPr lang="en-GB" dirty="0"/>
              <a:t>Go to your End of Placement Report and include the positive comments identified as a strength for each standard in this column.</a:t>
            </a:r>
          </a:p>
        </p:txBody>
      </p:sp>
      <p:sp>
        <p:nvSpPr>
          <p:cNvPr id="4" name="Slide Number Placeholder 3"/>
          <p:cNvSpPr>
            <a:spLocks noGrp="1"/>
          </p:cNvSpPr>
          <p:nvPr>
            <p:ph type="sldNum" sz="quarter" idx="5"/>
          </p:nvPr>
        </p:nvSpPr>
        <p:spPr/>
        <p:txBody>
          <a:bodyPr/>
          <a:lstStyle/>
          <a:p>
            <a:fld id="{EA7D8C71-DDDC-4CDD-8C04-B43B65C6DF5D}" type="slidenum">
              <a:rPr lang="en-GB" smtClean="0"/>
              <a:t>7</a:t>
            </a:fld>
            <a:endParaRPr lang="en-GB"/>
          </a:p>
        </p:txBody>
      </p:sp>
    </p:spTree>
    <p:extLst>
      <p:ext uri="{BB962C8B-B14F-4D97-AF65-F5344CB8AC3E}">
        <p14:creationId xmlns:p14="http://schemas.microsoft.com/office/powerpoint/2010/main" val="582552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8</a:t>
            </a:fld>
            <a:endParaRPr lang="en-GB"/>
          </a:p>
        </p:txBody>
      </p:sp>
    </p:spTree>
    <p:extLst>
      <p:ext uri="{BB962C8B-B14F-4D97-AF65-F5344CB8AC3E}">
        <p14:creationId xmlns:p14="http://schemas.microsoft.com/office/powerpoint/2010/main" val="38663938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30000" dirty="0"/>
              <a:t>st</a:t>
            </a:r>
            <a:r>
              <a:rPr lang="en-GB" dirty="0"/>
              <a:t> step: Note the strand</a:t>
            </a:r>
          </a:p>
          <a:p>
            <a:r>
              <a:rPr lang="en-GB" dirty="0"/>
              <a:t>2</a:t>
            </a:r>
            <a:r>
              <a:rPr lang="en-GB" baseline="30000" dirty="0"/>
              <a:t>nd</a:t>
            </a:r>
            <a:r>
              <a:rPr lang="en-GB" dirty="0"/>
              <a:t> step: Note the related target [from End of Placement Report on SWWCTE]</a:t>
            </a:r>
          </a:p>
          <a:p>
            <a:r>
              <a:rPr lang="en-GB" dirty="0"/>
              <a:t>3</a:t>
            </a:r>
            <a:r>
              <a:rPr lang="en-GB" baseline="30000" dirty="0"/>
              <a:t>rd</a:t>
            </a:r>
            <a:r>
              <a:rPr lang="en-GB" dirty="0"/>
              <a:t> step: Note the action plan [which should always contain a ref. to related research or further reading. They can/ should also refer to University lectures etc.]</a:t>
            </a:r>
          </a:p>
          <a:p>
            <a:endParaRPr lang="en-GB" dirty="0"/>
          </a:p>
          <a:p>
            <a:endParaRPr lang="en-GB" dirty="0"/>
          </a:p>
          <a:p>
            <a:r>
              <a:rPr lang="en-GB" sz="1200" kern="1200" dirty="0">
                <a:solidFill>
                  <a:schemeClr val="dk1"/>
                </a:solidFill>
                <a:effectLst/>
                <a:latin typeface="+mn-lt"/>
                <a:ea typeface="+mn-ea"/>
                <a:cs typeface="+mn-cs"/>
              </a:rPr>
              <a:t>IMPACT of action: </a:t>
            </a:r>
          </a:p>
          <a:p>
            <a:r>
              <a:rPr lang="en-GB" sz="1200" kern="1200" dirty="0">
                <a:solidFill>
                  <a:schemeClr val="dk1"/>
                </a:solidFill>
                <a:effectLst/>
                <a:latin typeface="+mn-lt"/>
                <a:ea typeface="+mn-ea"/>
                <a:cs typeface="+mn-cs"/>
              </a:rPr>
              <a:t>Improving the way in which I deal with challenging behaviour will benefit myself in that there will be increased class engagement, a better working environment for both myself and all pupils in my class, therefore allowing better learning and teaching to occur in my class.</a:t>
            </a:r>
          </a:p>
          <a:p>
            <a:r>
              <a:rPr lang="en-GB" sz="1200" kern="1200" dirty="0">
                <a:solidFill>
                  <a:schemeClr val="dk1"/>
                </a:solidFill>
                <a:effectLst/>
                <a:latin typeface="+mn-lt"/>
                <a:ea typeface="+mn-ea"/>
                <a:cs typeface="+mn-cs"/>
              </a:rPr>
              <a:t>To measure my progress, the help of peers could be integral, by having them observe and note how I am dealing with classroom management and challenging behaviour. </a:t>
            </a:r>
          </a:p>
          <a:p>
            <a:r>
              <a:rPr lang="en-GB" sz="1200" kern="1200" dirty="0">
                <a:solidFill>
                  <a:schemeClr val="dk1"/>
                </a:solidFill>
                <a:effectLst/>
                <a:latin typeface="+mn-lt"/>
                <a:ea typeface="+mn-ea"/>
                <a:cs typeface="+mn-cs"/>
              </a:rPr>
              <a:t>I will also write up my teaching reflections in my learning journal, focussing on how I am working on my targets.</a:t>
            </a:r>
          </a:p>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9</a:t>
            </a:fld>
            <a:endParaRPr lang="en-GB"/>
          </a:p>
        </p:txBody>
      </p:sp>
    </p:spTree>
    <p:extLst>
      <p:ext uri="{BB962C8B-B14F-4D97-AF65-F5344CB8AC3E}">
        <p14:creationId xmlns:p14="http://schemas.microsoft.com/office/powerpoint/2010/main" val="3210869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30000" dirty="0"/>
              <a:t>st</a:t>
            </a:r>
            <a:r>
              <a:rPr lang="en-GB" dirty="0"/>
              <a:t> step: Note the strand</a:t>
            </a:r>
          </a:p>
          <a:p>
            <a:r>
              <a:rPr lang="en-GB" dirty="0"/>
              <a:t>2</a:t>
            </a:r>
            <a:r>
              <a:rPr lang="en-GB" baseline="30000" dirty="0"/>
              <a:t>nd</a:t>
            </a:r>
            <a:r>
              <a:rPr lang="en-GB" dirty="0"/>
              <a:t> step: Note the related target [from End of Placement Report on SWWCTE]</a:t>
            </a:r>
          </a:p>
          <a:p>
            <a:r>
              <a:rPr lang="en-GB" dirty="0"/>
              <a:t>3</a:t>
            </a:r>
            <a:r>
              <a:rPr lang="en-GB" baseline="30000" dirty="0"/>
              <a:t>rd</a:t>
            </a:r>
            <a:r>
              <a:rPr lang="en-GB" dirty="0"/>
              <a:t> step: Note the action plan [which should always contain a ref. to related research or further reading. They can/ should also refer to University lectures etc.]</a:t>
            </a:r>
          </a:p>
          <a:p>
            <a:endParaRPr lang="en-GB" dirty="0"/>
          </a:p>
          <a:p>
            <a:endParaRPr lang="en-GB" dirty="0"/>
          </a:p>
          <a:p>
            <a:r>
              <a:rPr lang="en-GB" sz="1200" kern="1200" dirty="0">
                <a:solidFill>
                  <a:schemeClr val="dk1"/>
                </a:solidFill>
                <a:effectLst/>
                <a:latin typeface="+mn-lt"/>
                <a:ea typeface="+mn-ea"/>
                <a:cs typeface="+mn-cs"/>
              </a:rPr>
              <a:t>IMPACT of action: </a:t>
            </a:r>
          </a:p>
          <a:p>
            <a:r>
              <a:rPr lang="en-GB" sz="1200" kern="1200" dirty="0">
                <a:solidFill>
                  <a:schemeClr val="dk1"/>
                </a:solidFill>
                <a:effectLst/>
                <a:latin typeface="+mn-lt"/>
                <a:ea typeface="+mn-ea"/>
                <a:cs typeface="+mn-cs"/>
              </a:rPr>
              <a:t>Improving the way in which I deal with challenging behaviour will benefit myself in that there will be increased class engagement, a better working environment for both myself and all pupils in my class, therefore allowing better learning and teaching to occur in my class.</a:t>
            </a:r>
          </a:p>
          <a:p>
            <a:r>
              <a:rPr lang="en-GB" sz="1200" kern="1200" dirty="0">
                <a:solidFill>
                  <a:schemeClr val="dk1"/>
                </a:solidFill>
                <a:effectLst/>
                <a:latin typeface="+mn-lt"/>
                <a:ea typeface="+mn-ea"/>
                <a:cs typeface="+mn-cs"/>
              </a:rPr>
              <a:t>To measure my progress, the help of peers could be integral, by having them observe and note how I am dealing with classroom management and challenging behaviour. </a:t>
            </a:r>
          </a:p>
          <a:p>
            <a:r>
              <a:rPr lang="en-GB" sz="1200" kern="1200" dirty="0">
                <a:solidFill>
                  <a:schemeClr val="dk1"/>
                </a:solidFill>
                <a:effectLst/>
                <a:latin typeface="+mn-lt"/>
                <a:ea typeface="+mn-ea"/>
                <a:cs typeface="+mn-cs"/>
              </a:rPr>
              <a:t>I will also write up my teaching reflections in my learning journal, focussing on how I am working on my targets.</a:t>
            </a:r>
          </a:p>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10</a:t>
            </a:fld>
            <a:endParaRPr lang="en-GB"/>
          </a:p>
        </p:txBody>
      </p:sp>
    </p:spTree>
    <p:extLst>
      <p:ext uri="{BB962C8B-B14F-4D97-AF65-F5344CB8AC3E}">
        <p14:creationId xmlns:p14="http://schemas.microsoft.com/office/powerpoint/2010/main" val="3730241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30000" dirty="0"/>
              <a:t>st</a:t>
            </a:r>
            <a:r>
              <a:rPr lang="en-GB" dirty="0"/>
              <a:t> step: Note the strand</a:t>
            </a:r>
          </a:p>
          <a:p>
            <a:r>
              <a:rPr lang="en-GB" dirty="0"/>
              <a:t>2</a:t>
            </a:r>
            <a:r>
              <a:rPr lang="en-GB" baseline="30000" dirty="0"/>
              <a:t>nd</a:t>
            </a:r>
            <a:r>
              <a:rPr lang="en-GB" dirty="0"/>
              <a:t> step: Note the related target [from End of Placement Report on SWWCTE]</a:t>
            </a:r>
          </a:p>
          <a:p>
            <a:r>
              <a:rPr lang="en-GB" dirty="0"/>
              <a:t>3</a:t>
            </a:r>
            <a:r>
              <a:rPr lang="en-GB" baseline="30000" dirty="0"/>
              <a:t>rd</a:t>
            </a:r>
            <a:r>
              <a:rPr lang="en-GB" dirty="0"/>
              <a:t> step: Note the action plan [which should always contain a ref. to related research or further reading. They can/ should also refer to University lectures etc.] Please ensure that your steps contain specific information</a:t>
            </a:r>
          </a:p>
          <a:p>
            <a:endParaRPr lang="en-GB" dirty="0"/>
          </a:p>
          <a:p>
            <a:endParaRPr lang="en-GB" dirty="0"/>
          </a:p>
          <a:p>
            <a:r>
              <a:rPr lang="en-GB" sz="1200" kern="1200" dirty="0">
                <a:solidFill>
                  <a:schemeClr val="dk1"/>
                </a:solidFill>
                <a:effectLst/>
                <a:latin typeface="+mn-lt"/>
                <a:ea typeface="+mn-ea"/>
                <a:cs typeface="+mn-cs"/>
              </a:rPr>
              <a:t>IMPACT of action: </a:t>
            </a:r>
          </a:p>
          <a:p>
            <a:r>
              <a:rPr lang="en-GB" sz="1200" kern="1200" dirty="0">
                <a:solidFill>
                  <a:schemeClr val="dk1"/>
                </a:solidFill>
                <a:effectLst/>
                <a:latin typeface="+mn-lt"/>
                <a:ea typeface="+mn-ea"/>
                <a:cs typeface="+mn-cs"/>
              </a:rPr>
              <a:t>Improving the way in which I deal with challenging behaviour will benefit myself in that there will be increased class engagement, a better working environment for both myself and all pupils in my class, therefore allowing better learning and teaching to occur in my class.</a:t>
            </a:r>
          </a:p>
          <a:p>
            <a:r>
              <a:rPr lang="en-GB" sz="1200" kern="1200" dirty="0">
                <a:solidFill>
                  <a:schemeClr val="dk1"/>
                </a:solidFill>
                <a:effectLst/>
                <a:latin typeface="+mn-lt"/>
                <a:ea typeface="+mn-ea"/>
                <a:cs typeface="+mn-cs"/>
              </a:rPr>
              <a:t>To measure my progress, the help of peers could be integral, by having them observe and note how I am dealing with classroom management and challenging behaviour. </a:t>
            </a:r>
          </a:p>
          <a:p>
            <a:r>
              <a:rPr lang="en-GB" sz="1200" kern="1200" dirty="0">
                <a:solidFill>
                  <a:schemeClr val="dk1"/>
                </a:solidFill>
                <a:effectLst/>
                <a:latin typeface="+mn-lt"/>
                <a:ea typeface="+mn-ea"/>
                <a:cs typeface="+mn-cs"/>
              </a:rPr>
              <a:t>I will also write up my teaching reflections in my learning journal, focussing on how I am working on my targets.</a:t>
            </a:r>
          </a:p>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11</a:t>
            </a:fld>
            <a:endParaRPr lang="en-GB"/>
          </a:p>
        </p:txBody>
      </p:sp>
    </p:spTree>
    <p:extLst>
      <p:ext uri="{BB962C8B-B14F-4D97-AF65-F5344CB8AC3E}">
        <p14:creationId xmlns:p14="http://schemas.microsoft.com/office/powerpoint/2010/main" val="3968102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30000" dirty="0"/>
              <a:t>st</a:t>
            </a:r>
            <a:r>
              <a:rPr lang="en-GB" dirty="0"/>
              <a:t> step: Note the strand</a:t>
            </a:r>
          </a:p>
          <a:p>
            <a:r>
              <a:rPr lang="en-GB" dirty="0"/>
              <a:t>2</a:t>
            </a:r>
            <a:r>
              <a:rPr lang="en-GB" baseline="30000" dirty="0"/>
              <a:t>nd</a:t>
            </a:r>
            <a:r>
              <a:rPr lang="en-GB" dirty="0"/>
              <a:t> step: Note the related target [from End of Placement Report on SWWCTE]</a:t>
            </a:r>
          </a:p>
          <a:p>
            <a:r>
              <a:rPr lang="en-GB" dirty="0"/>
              <a:t>3</a:t>
            </a:r>
            <a:r>
              <a:rPr lang="en-GB" baseline="30000" dirty="0"/>
              <a:t>rd</a:t>
            </a:r>
            <a:r>
              <a:rPr lang="en-GB" dirty="0"/>
              <a:t> step: Note the action plan [which should always contain a ref. to related research or further reading. They can/ should also refer to University lectures etc.]</a:t>
            </a:r>
          </a:p>
          <a:p>
            <a:endParaRPr lang="en-GB" dirty="0"/>
          </a:p>
          <a:p>
            <a:endParaRPr lang="en-GB" dirty="0"/>
          </a:p>
          <a:p>
            <a:r>
              <a:rPr lang="en-GB" sz="1200" kern="1200" dirty="0">
                <a:solidFill>
                  <a:schemeClr val="dk1"/>
                </a:solidFill>
                <a:effectLst/>
                <a:latin typeface="+mn-lt"/>
                <a:ea typeface="+mn-ea"/>
                <a:cs typeface="+mn-cs"/>
              </a:rPr>
              <a:t>IMPACT of action: </a:t>
            </a:r>
          </a:p>
          <a:p>
            <a:r>
              <a:rPr lang="en-GB" sz="1200" kern="1200" dirty="0">
                <a:solidFill>
                  <a:schemeClr val="dk1"/>
                </a:solidFill>
                <a:effectLst/>
                <a:latin typeface="+mn-lt"/>
                <a:ea typeface="+mn-ea"/>
                <a:cs typeface="+mn-cs"/>
              </a:rPr>
              <a:t>Improving the way in which I deal with challenging behaviour will benefit myself in that there will be increased class engagement, a better working environment for both myself and all pupils in my class, therefore allowing better learning and teaching to occur in my class.</a:t>
            </a:r>
          </a:p>
          <a:p>
            <a:r>
              <a:rPr lang="en-GB" sz="1200" kern="1200" dirty="0">
                <a:solidFill>
                  <a:schemeClr val="dk1"/>
                </a:solidFill>
                <a:effectLst/>
                <a:latin typeface="+mn-lt"/>
                <a:ea typeface="+mn-ea"/>
                <a:cs typeface="+mn-cs"/>
              </a:rPr>
              <a:t>To measure my progress, the help of peers could be integral, by having them observe and note how I am dealing with classroom management and challenging behaviour. </a:t>
            </a:r>
          </a:p>
          <a:p>
            <a:r>
              <a:rPr lang="en-GB" sz="1200" kern="1200" dirty="0">
                <a:solidFill>
                  <a:schemeClr val="dk1"/>
                </a:solidFill>
                <a:effectLst/>
                <a:latin typeface="+mn-lt"/>
                <a:ea typeface="+mn-ea"/>
                <a:cs typeface="+mn-cs"/>
              </a:rPr>
              <a:t>I will also write up my teaching reflections in my learning journal, focussing on how I am working on my targets.</a:t>
            </a:r>
          </a:p>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12</a:t>
            </a:fld>
            <a:endParaRPr lang="en-GB"/>
          </a:p>
        </p:txBody>
      </p:sp>
    </p:spTree>
    <p:extLst>
      <p:ext uri="{BB962C8B-B14F-4D97-AF65-F5344CB8AC3E}">
        <p14:creationId xmlns:p14="http://schemas.microsoft.com/office/powerpoint/2010/main" val="31918383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30000" dirty="0"/>
              <a:t>st</a:t>
            </a:r>
            <a:r>
              <a:rPr lang="en-GB" dirty="0"/>
              <a:t> step: Note the strand</a:t>
            </a:r>
          </a:p>
          <a:p>
            <a:r>
              <a:rPr lang="en-GB" dirty="0"/>
              <a:t>2</a:t>
            </a:r>
            <a:r>
              <a:rPr lang="en-GB" baseline="30000" dirty="0"/>
              <a:t>nd</a:t>
            </a:r>
            <a:r>
              <a:rPr lang="en-GB" dirty="0"/>
              <a:t> step: Note the related target [from End of Placement Report on SWWCTE]</a:t>
            </a:r>
          </a:p>
          <a:p>
            <a:r>
              <a:rPr lang="en-GB" dirty="0"/>
              <a:t>3</a:t>
            </a:r>
            <a:r>
              <a:rPr lang="en-GB" baseline="30000" dirty="0"/>
              <a:t>rd</a:t>
            </a:r>
            <a:r>
              <a:rPr lang="en-GB" dirty="0"/>
              <a:t> step: Note the action plan [which should always contain a ref. to related research or further reading. They can/ should also refer to University lectures etc.]</a:t>
            </a:r>
          </a:p>
          <a:p>
            <a:endParaRPr lang="en-GB" dirty="0"/>
          </a:p>
          <a:p>
            <a:endParaRPr lang="en-GB" dirty="0"/>
          </a:p>
          <a:p>
            <a:r>
              <a:rPr lang="en-GB" sz="1200" kern="1200" dirty="0">
                <a:solidFill>
                  <a:schemeClr val="dk1"/>
                </a:solidFill>
                <a:effectLst/>
                <a:latin typeface="+mn-lt"/>
                <a:ea typeface="+mn-ea"/>
                <a:cs typeface="+mn-cs"/>
              </a:rPr>
              <a:t>IMPACT of action: </a:t>
            </a:r>
          </a:p>
          <a:p>
            <a:r>
              <a:rPr lang="en-GB" sz="1200" kern="1200" dirty="0">
                <a:solidFill>
                  <a:schemeClr val="dk1"/>
                </a:solidFill>
                <a:effectLst/>
                <a:latin typeface="+mn-lt"/>
                <a:ea typeface="+mn-ea"/>
                <a:cs typeface="+mn-cs"/>
              </a:rPr>
              <a:t>Improving the way in which I deal with challenging behaviour will benefit myself in that there will be increased class engagement, a better working environment for both myself and all pupils in my class, therefore allowing better learning and teaching to occur in my class.</a:t>
            </a:r>
          </a:p>
          <a:p>
            <a:r>
              <a:rPr lang="en-GB" sz="1200" kern="1200" dirty="0">
                <a:solidFill>
                  <a:schemeClr val="dk1"/>
                </a:solidFill>
                <a:effectLst/>
                <a:latin typeface="+mn-lt"/>
                <a:ea typeface="+mn-ea"/>
                <a:cs typeface="+mn-cs"/>
              </a:rPr>
              <a:t>To measure my progress, the help of peers could be integral, by having them observe and note how I am dealing with classroom management and challenging behaviour. </a:t>
            </a:r>
          </a:p>
          <a:p>
            <a:r>
              <a:rPr lang="en-GB" sz="1200" kern="1200" dirty="0">
                <a:solidFill>
                  <a:schemeClr val="dk1"/>
                </a:solidFill>
                <a:effectLst/>
                <a:latin typeface="+mn-lt"/>
                <a:ea typeface="+mn-ea"/>
                <a:cs typeface="+mn-cs"/>
              </a:rPr>
              <a:t>I will also write up my teaching reflections in my learning journal, focussing on how I am working on my targets.</a:t>
            </a:r>
          </a:p>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13</a:t>
            </a:fld>
            <a:endParaRPr lang="en-GB"/>
          </a:p>
        </p:txBody>
      </p:sp>
    </p:spTree>
    <p:extLst>
      <p:ext uri="{BB962C8B-B14F-4D97-AF65-F5344CB8AC3E}">
        <p14:creationId xmlns:p14="http://schemas.microsoft.com/office/powerpoint/2010/main" val="25570739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30000" dirty="0"/>
              <a:t>st</a:t>
            </a:r>
            <a:r>
              <a:rPr lang="en-GB" dirty="0"/>
              <a:t> step: Note the strand</a:t>
            </a:r>
          </a:p>
          <a:p>
            <a:r>
              <a:rPr lang="en-GB" dirty="0"/>
              <a:t>2</a:t>
            </a:r>
            <a:r>
              <a:rPr lang="en-GB" baseline="30000" dirty="0"/>
              <a:t>nd</a:t>
            </a:r>
            <a:r>
              <a:rPr lang="en-GB" dirty="0"/>
              <a:t> step: Note the related target [from End of Placement Report on SWWCTE]</a:t>
            </a:r>
          </a:p>
          <a:p>
            <a:r>
              <a:rPr lang="en-GB" dirty="0"/>
              <a:t>3</a:t>
            </a:r>
            <a:r>
              <a:rPr lang="en-GB" baseline="30000" dirty="0"/>
              <a:t>rd</a:t>
            </a:r>
            <a:r>
              <a:rPr lang="en-GB" dirty="0"/>
              <a:t> step: Note the action plan [which should always contain a ref. to related research or further reading. They can/ should also refer to University lectures etc.]</a:t>
            </a:r>
          </a:p>
          <a:p>
            <a:endParaRPr lang="en-GB" dirty="0"/>
          </a:p>
          <a:p>
            <a:endParaRPr lang="en-GB" dirty="0"/>
          </a:p>
          <a:p>
            <a:r>
              <a:rPr lang="en-GB" sz="1200" kern="1200" dirty="0">
                <a:solidFill>
                  <a:schemeClr val="dk1"/>
                </a:solidFill>
                <a:effectLst/>
                <a:latin typeface="+mn-lt"/>
                <a:ea typeface="+mn-ea"/>
                <a:cs typeface="+mn-cs"/>
              </a:rPr>
              <a:t>IMPACT of action: </a:t>
            </a:r>
          </a:p>
          <a:p>
            <a:r>
              <a:rPr lang="en-GB" sz="1200" kern="1200" dirty="0">
                <a:solidFill>
                  <a:schemeClr val="dk1"/>
                </a:solidFill>
                <a:effectLst/>
                <a:latin typeface="+mn-lt"/>
                <a:ea typeface="+mn-ea"/>
                <a:cs typeface="+mn-cs"/>
              </a:rPr>
              <a:t>Improving the way in which I deal with challenging behaviour will benefit myself in that there will be increased class engagement, a better working environment for both myself and all pupils in my class, therefore allowing better learning and teaching to occur in my class.</a:t>
            </a:r>
          </a:p>
          <a:p>
            <a:r>
              <a:rPr lang="en-GB" sz="1200" kern="1200" dirty="0">
                <a:solidFill>
                  <a:schemeClr val="dk1"/>
                </a:solidFill>
                <a:effectLst/>
                <a:latin typeface="+mn-lt"/>
                <a:ea typeface="+mn-ea"/>
                <a:cs typeface="+mn-cs"/>
              </a:rPr>
              <a:t>To measure my progress, the help of peers could be integral, by having them observe and note how I am dealing with classroom management and challenging behaviour. </a:t>
            </a:r>
          </a:p>
          <a:p>
            <a:r>
              <a:rPr lang="en-GB" sz="1200" kern="1200" dirty="0">
                <a:solidFill>
                  <a:schemeClr val="dk1"/>
                </a:solidFill>
                <a:effectLst/>
                <a:latin typeface="+mn-lt"/>
                <a:ea typeface="+mn-ea"/>
                <a:cs typeface="+mn-cs"/>
              </a:rPr>
              <a:t>I will also write up my teaching reflections in my learning journal, focussing on how I am working on my targets.</a:t>
            </a:r>
          </a:p>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14</a:t>
            </a:fld>
            <a:endParaRPr lang="en-GB"/>
          </a:p>
        </p:txBody>
      </p:sp>
    </p:spTree>
    <p:extLst>
      <p:ext uri="{BB962C8B-B14F-4D97-AF65-F5344CB8AC3E}">
        <p14:creationId xmlns:p14="http://schemas.microsoft.com/office/powerpoint/2010/main" val="25890498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30000" dirty="0"/>
              <a:t>st</a:t>
            </a:r>
            <a:r>
              <a:rPr lang="en-GB" dirty="0"/>
              <a:t> step: Note the strand</a:t>
            </a:r>
          </a:p>
          <a:p>
            <a:r>
              <a:rPr lang="en-GB" dirty="0"/>
              <a:t>2</a:t>
            </a:r>
            <a:r>
              <a:rPr lang="en-GB" baseline="30000" dirty="0"/>
              <a:t>nd</a:t>
            </a:r>
            <a:r>
              <a:rPr lang="en-GB" dirty="0"/>
              <a:t> step: Note the related target [from End of Placement Report on SWWCTE]</a:t>
            </a:r>
          </a:p>
          <a:p>
            <a:r>
              <a:rPr lang="en-GB" dirty="0"/>
              <a:t>3</a:t>
            </a:r>
            <a:r>
              <a:rPr lang="en-GB" baseline="30000" dirty="0"/>
              <a:t>rd</a:t>
            </a:r>
            <a:r>
              <a:rPr lang="en-GB" dirty="0"/>
              <a:t> step: Note the action plan [which should always contain a ref. to related research or further reading. They can/ should also refer to University lectures etc.]</a:t>
            </a:r>
          </a:p>
          <a:p>
            <a:endParaRPr lang="en-GB" dirty="0"/>
          </a:p>
          <a:p>
            <a:endParaRPr lang="en-GB" dirty="0"/>
          </a:p>
          <a:p>
            <a:r>
              <a:rPr lang="en-GB" sz="1200" kern="1200" dirty="0">
                <a:solidFill>
                  <a:schemeClr val="dk1"/>
                </a:solidFill>
                <a:effectLst/>
                <a:latin typeface="+mn-lt"/>
                <a:ea typeface="+mn-ea"/>
                <a:cs typeface="+mn-cs"/>
              </a:rPr>
              <a:t>IMPACT of action: </a:t>
            </a:r>
          </a:p>
          <a:p>
            <a:r>
              <a:rPr lang="en-GB" sz="1200" kern="1200" dirty="0">
                <a:solidFill>
                  <a:schemeClr val="dk1"/>
                </a:solidFill>
                <a:effectLst/>
                <a:latin typeface="+mn-lt"/>
                <a:ea typeface="+mn-ea"/>
                <a:cs typeface="+mn-cs"/>
              </a:rPr>
              <a:t>Improving the way in which I deal with challenging behaviour will benefit myself in that there will be increased class engagement, a better working environment for both myself and all pupils in my class, therefore allowing better learning and teaching to occur in my class.</a:t>
            </a:r>
          </a:p>
          <a:p>
            <a:r>
              <a:rPr lang="en-GB" sz="1200" kern="1200" dirty="0">
                <a:solidFill>
                  <a:schemeClr val="dk1"/>
                </a:solidFill>
                <a:effectLst/>
                <a:latin typeface="+mn-lt"/>
                <a:ea typeface="+mn-ea"/>
                <a:cs typeface="+mn-cs"/>
              </a:rPr>
              <a:t>To measure my progress, the help of peers could be integral, by having them observe and note how I am dealing with classroom management and challenging behaviour. </a:t>
            </a:r>
          </a:p>
          <a:p>
            <a:r>
              <a:rPr lang="en-GB" sz="1200" kern="1200" dirty="0">
                <a:solidFill>
                  <a:schemeClr val="dk1"/>
                </a:solidFill>
                <a:effectLst/>
                <a:latin typeface="+mn-lt"/>
                <a:ea typeface="+mn-ea"/>
                <a:cs typeface="+mn-cs"/>
              </a:rPr>
              <a:t>I will also write up my teaching reflections in my learning journal, focussing on how I am working on my targets.</a:t>
            </a:r>
          </a:p>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15</a:t>
            </a:fld>
            <a:endParaRPr lang="en-GB"/>
          </a:p>
        </p:txBody>
      </p:sp>
    </p:spTree>
    <p:extLst>
      <p:ext uri="{BB962C8B-B14F-4D97-AF65-F5344CB8AC3E}">
        <p14:creationId xmlns:p14="http://schemas.microsoft.com/office/powerpoint/2010/main" val="1506820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Emphasise that this is compulsory. </a:t>
            </a:r>
          </a:p>
          <a:p>
            <a:pPr fontAlgn="base"/>
            <a:endParaRPr lang="en-GB" sz="1200" b="0"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Bring an electronic device to the session to access your action plan.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Also note that we will be notifying Class Mentors and Senior Mentors of the targets and related action plans during the PTE briefing session prior to placement.  Remind them of ‘Professionalism’ – mindful of this, and importance of completing in advance</a:t>
            </a:r>
          </a:p>
        </p:txBody>
      </p:sp>
      <p:sp>
        <p:nvSpPr>
          <p:cNvPr id="4" name="Slide Number Placeholder 3"/>
          <p:cNvSpPr>
            <a:spLocks noGrp="1"/>
          </p:cNvSpPr>
          <p:nvPr>
            <p:ph type="sldNum" sz="quarter" idx="10"/>
          </p:nvPr>
        </p:nvSpPr>
        <p:spPr/>
        <p:txBody>
          <a:bodyPr/>
          <a:lstStyle/>
          <a:p>
            <a:fld id="{90EE3F3C-945D-47E2-A118-BD2C03FDC183}" type="slidenum">
              <a:rPr lang="en-GB" smtClean="0"/>
              <a:t>16</a:t>
            </a:fld>
            <a:endParaRPr lang="en-GB"/>
          </a:p>
        </p:txBody>
      </p:sp>
    </p:spTree>
    <p:extLst>
      <p:ext uri="{BB962C8B-B14F-4D97-AF65-F5344CB8AC3E}">
        <p14:creationId xmlns:p14="http://schemas.microsoft.com/office/powerpoint/2010/main" val="2506868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lnSpc>
                <a:spcPct val="150000"/>
              </a:lnSpc>
              <a:defRPr b="1">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ilingual">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lvl1pPr>
              <a:lnSpc>
                <a:spcPct val="150000"/>
              </a:lnSpc>
              <a:defRPr b="1">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lnSpc>
                <a:spcPct val="150000"/>
              </a:lnSpc>
              <a:defRPr b="1">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square" lIns="0" tIns="0" rIns="0" bIns="0" rtlCol="0" anchor="t" anchorCtr="0">
            <a:no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hasCustomPrompt="1"/>
          </p:nvPr>
        </p:nvSpPr>
        <p:spPr>
          <a:xfrm>
            <a:off x="358219" y="2256090"/>
            <a:ext cx="11481847" cy="3093577"/>
          </a:xfrm>
          <a:prstGeom prst="rect">
            <a:avLst/>
          </a:prstGeom>
        </p:spPr>
        <p:txBody>
          <a:bodyPr vert="horz" lIns="91440" tIns="45720" rIns="91440" bIns="45720" numCol="1"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p:nvPr>
        </p:nvSpPr>
        <p:spPr>
          <a:xfrm>
            <a:off x="358219" y="2256090"/>
            <a:ext cx="11481847" cy="3093577"/>
          </a:xfrm>
          <a:prstGeom prst="rect">
            <a:avLst/>
          </a:prstGeom>
        </p:spPr>
        <p:txBody>
          <a:bodyPr vert="horz" lIns="91440" tIns="45720" rIns="91440" bIns="45720" numCol="2"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3587847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6" name="Text Placeholder 2">
            <a:extLst>
              <a:ext uri="{FF2B5EF4-FFF2-40B4-BE49-F238E27FC236}">
                <a16:creationId xmlns:a16="http://schemas.microsoft.com/office/drawing/2014/main" id="{8617A82F-9AE8-094C-BE95-51E9F565B93F}"/>
              </a:ext>
            </a:extLst>
          </p:cNvPr>
          <p:cNvSpPr>
            <a:spLocks noGrp="1"/>
          </p:cNvSpPr>
          <p:nvPr>
            <p:ph idx="1"/>
          </p:nvPr>
        </p:nvSpPr>
        <p:spPr>
          <a:xfrm>
            <a:off x="35822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Click to edit Master text styles</a:t>
            </a:r>
          </a:p>
        </p:txBody>
      </p:sp>
      <p:sp>
        <p:nvSpPr>
          <p:cNvPr id="7" name="Text Placeholder 2">
            <a:extLst>
              <a:ext uri="{FF2B5EF4-FFF2-40B4-BE49-F238E27FC236}">
                <a16:creationId xmlns:a16="http://schemas.microsoft.com/office/drawing/2014/main" id="{A68D13FE-D995-C348-B25B-7AC54A48597C}"/>
              </a:ext>
            </a:extLst>
          </p:cNvPr>
          <p:cNvSpPr>
            <a:spLocks noGrp="1"/>
          </p:cNvSpPr>
          <p:nvPr>
            <p:ph idx="10" hasCustomPrompt="1"/>
          </p:nvPr>
        </p:nvSpPr>
        <p:spPr>
          <a:xfrm>
            <a:off x="626834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image</a:t>
            </a:r>
          </a:p>
        </p:txBody>
      </p:sp>
    </p:spTree>
    <p:extLst>
      <p:ext uri="{BB962C8B-B14F-4D97-AF65-F5344CB8AC3E}">
        <p14:creationId xmlns:p14="http://schemas.microsoft.com/office/powerpoint/2010/main" val="4214471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1"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1597148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columns">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2"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8555359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 columns">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3"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36958195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3 columns">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BE60C73-4261-B74E-BF8B-6B66F39390A1}"/>
              </a:ext>
            </a:extLst>
          </p:cNvPr>
          <p:cNvSpPr>
            <a:spLocks noGrp="1"/>
          </p:cNvSpPr>
          <p:nvPr>
            <p:ph idx="1" hasCustomPrompt="1"/>
          </p:nvPr>
        </p:nvSpPr>
        <p:spPr>
          <a:xfrm>
            <a:off x="358219" y="2503918"/>
            <a:ext cx="5569009" cy="3940228"/>
          </a:xfrm>
          <a:prstGeom prst="rect">
            <a:avLst/>
          </a:prstGeom>
        </p:spPr>
        <p:txBody>
          <a:bodyPr vert="horz" lIns="91440" tIns="45720" rIns="91440" bIns="45720"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35C33459-AD9D-944E-9761-1B674CB6D13D}"/>
              </a:ext>
            </a:extLst>
          </p:cNvPr>
          <p:cNvSpPr>
            <a:spLocks noGrp="1"/>
          </p:cNvSpPr>
          <p:nvPr>
            <p:ph idx="10" hasCustomPrompt="1"/>
          </p:nvPr>
        </p:nvSpPr>
        <p:spPr>
          <a:xfrm>
            <a:off x="6264774" y="2503918"/>
            <a:ext cx="5569009" cy="3940228"/>
          </a:xfrm>
          <a:prstGeom prst="rect">
            <a:avLst/>
          </a:prstGeom>
        </p:spPr>
        <p:txBody>
          <a:bodyPr vert="horz" lIns="91440" tIns="45720" rIns="91440" bIns="45720"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2008603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5E9C8F47-570C-1145-97D0-56E081D67E01}"/>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3D3DDF15-7026-0445-A974-9959229CC0A8}"/>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966345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5E9C8F47-570C-1145-97D0-56E081D67E01}"/>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3D3DDF15-7026-0445-A974-9959229CC0A8}"/>
              </a:ext>
            </a:extLst>
          </p:cNvPr>
          <p:cNvSpPr>
            <a:spLocks noGrp="1"/>
          </p:cNvSpPr>
          <p:nvPr>
            <p:ph idx="1"/>
          </p:nvPr>
        </p:nvSpPr>
        <p:spPr>
          <a:xfrm>
            <a:off x="3725966"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8950512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3178850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97891B86-FE8F-6745-8177-3D09B13ABC83}"/>
              </a:ext>
            </a:extLst>
          </p:cNvPr>
          <p:cNvSpPr>
            <a:spLocks noGrp="1"/>
          </p:cNvSpPr>
          <p:nvPr>
            <p:ph idx="10" hasCustomPrompt="1"/>
          </p:nvPr>
        </p:nvSpPr>
        <p:spPr>
          <a:xfrm>
            <a:off x="351934" y="1461331"/>
            <a:ext cx="2912559" cy="5031544"/>
          </a:xfrm>
          <a:prstGeom prst="rect">
            <a:avLst/>
          </a:prstGeom>
        </p:spPr>
        <p:txBody>
          <a:bodyPr vert="horz" lIns="91440" tIns="45720" rIns="91440" bIns="45720" numCol="1" rtlCol="0">
            <a:norm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15787316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split image 2 clumns">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97891B86-FE8F-6745-8177-3D09B13ABC83}"/>
              </a:ext>
            </a:extLst>
          </p:cNvPr>
          <p:cNvSpPr>
            <a:spLocks noGrp="1"/>
          </p:cNvSpPr>
          <p:nvPr>
            <p:ph idx="10" hasCustomPrompt="1"/>
          </p:nvPr>
        </p:nvSpPr>
        <p:spPr>
          <a:xfrm>
            <a:off x="351934" y="1461331"/>
            <a:ext cx="2912559" cy="5031544"/>
          </a:xfrm>
          <a:prstGeom prst="rect">
            <a:avLst/>
          </a:prstGeom>
        </p:spPr>
        <p:txBody>
          <a:bodyPr vert="horz" lIns="91440" tIns="45720" rIns="91440" bIns="45720" numCol="1" rtlCol="0">
            <a:norm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13933384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B1BB4B68-E1E7-9144-B1F1-49E95DC3AD47}"/>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BB0E8DC2-EB37-9643-9BDC-BDCEFE68A2AD}"/>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7630207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B1BB4B68-E1E7-9144-B1F1-49E95DC3AD47}"/>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BB0E8DC2-EB37-9643-9BDC-BDCEFE68A2AD}"/>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0036411D-5BDF-3E46-BF19-B9D5A8351137}"/>
              </a:ext>
            </a:extLst>
          </p:cNvPr>
          <p:cNvSpPr>
            <a:spLocks noGrp="1"/>
          </p:cNvSpPr>
          <p:nvPr>
            <p:ph idx="10" hasCustomPrompt="1"/>
          </p:nvPr>
        </p:nvSpPr>
        <p:spPr>
          <a:xfrm>
            <a:off x="8682527" y="365125"/>
            <a:ext cx="3159096"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8026387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55354159-3CF1-6048-ADC9-27260C97F83E}"/>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8" name="Text Placeholder 2">
            <a:extLst>
              <a:ext uri="{FF2B5EF4-FFF2-40B4-BE49-F238E27FC236}">
                <a16:creationId xmlns:a16="http://schemas.microsoft.com/office/drawing/2014/main" id="{4643DC8F-E148-B847-A2F7-055E5BB8A25C}"/>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6245287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2.xml"/><Relationship Id="rId7" Type="http://schemas.openxmlformats.org/officeDocument/2006/relationships/theme" Target="../theme/theme8.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26.xml"/><Relationship Id="rId1" Type="http://schemas.openxmlformats.org/officeDocument/2006/relationships/slideLayout" Target="../slideLayouts/slideLayout25.xml"/><Relationship Id="rId4" Type="http://schemas.openxmlformats.org/officeDocument/2006/relationships/image" Target="../media/image12.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7.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5.xml"/><Relationship Id="rId1" Type="http://schemas.openxmlformats.org/officeDocument/2006/relationships/slideLayout" Target="../slideLayouts/slideLayout3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6.xml"/><Relationship Id="rId1" Type="http://schemas.openxmlformats.org/officeDocument/2006/relationships/slideLayout" Target="../slideLayouts/slideLayout37.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7.xml"/><Relationship Id="rId1"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9/27/2022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building&#10;&#10;Description automatically generated with low confidence">
            <a:extLst>
              <a:ext uri="{FF2B5EF4-FFF2-40B4-BE49-F238E27FC236}">
                <a16:creationId xmlns:a16="http://schemas.microsoft.com/office/drawing/2014/main" id="{7C7000E2-8224-D648-82AF-A176F6588717}"/>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building&#10;&#10;Description automatically generated with low confidence">
            <a:extLst>
              <a:ext uri="{FF2B5EF4-FFF2-40B4-BE49-F238E27FC236}">
                <a16:creationId xmlns:a16="http://schemas.microsoft.com/office/drawing/2014/main" id="{05090118-CB8B-AE45-AFF7-04F2397CE623}"/>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medium confidence">
            <a:extLst>
              <a:ext uri="{FF2B5EF4-FFF2-40B4-BE49-F238E27FC236}">
                <a16:creationId xmlns:a16="http://schemas.microsoft.com/office/drawing/2014/main" id="{6D5E6D1E-DBE0-404C-B538-E4FD2463620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76BC57CB-0823-2D4A-9D38-0DDBB0AA49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A234961A-4646-3842-A00E-EB21D1638F52}"/>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pic>
        <p:nvPicPr>
          <p:cNvPr id="3" name="Picture 2" descr="Graphical user interface&#10;&#10;Description automatically generated with low confidence">
            <a:extLst>
              <a:ext uri="{FF2B5EF4-FFF2-40B4-BE49-F238E27FC236}">
                <a16:creationId xmlns:a16="http://schemas.microsoft.com/office/drawing/2014/main" id="{C8947104-17EE-AA4F-A4A4-EA48FA82FFBF}"/>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22" r:id="rId2"/>
    <p:sldLayoutId id="2147483725" r:id="rId3"/>
  </p:sldLayoutIdLst>
  <p:txStyles>
    <p:title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 id="2147483706" r:id="rId3"/>
    <p:sldLayoutId id="2147483707" r:id="rId4"/>
    <p:sldLayoutId id="2147483726" r:id="rId5"/>
    <p:sldLayoutId id="2147483727" r:id="rId6"/>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7B12EA8C-2F87-A64C-86E7-7614C5B3C9DF}"/>
              </a:ext>
            </a:extLst>
          </p:cNvPr>
          <p:cNvSpPr txBox="1">
            <a:spLocks/>
          </p:cNvSpPr>
          <p:nvPr userDrawn="1"/>
        </p:nvSpPr>
        <p:spPr>
          <a:xfrm>
            <a:off x="355076" y="1330799"/>
            <a:ext cx="11481847" cy="95947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GB" sz="2800" b="1">
                <a:latin typeface="Arial" panose="020B0604020202020204" pitchFamily="34" charset="0"/>
                <a:cs typeface="Arial" panose="020B0604020202020204" pitchFamily="34" charset="0"/>
              </a:rPr>
              <a:t>Click to edit Master title style</a:t>
            </a:r>
            <a:endParaRPr lang="en-US" sz="2800" b="1">
              <a:latin typeface="Arial" panose="020B0604020202020204" pitchFamily="34" charset="0"/>
              <a:cs typeface="Arial" panose="020B0604020202020204" pitchFamily="34" charset="0"/>
            </a:endParaRPr>
          </a:p>
        </p:txBody>
      </p:sp>
      <p:pic>
        <p:nvPicPr>
          <p:cNvPr id="3" name="Picture 2" descr="Graphical user interface, text, application&#10;&#10;Description automatically generated">
            <a:extLst>
              <a:ext uri="{FF2B5EF4-FFF2-40B4-BE49-F238E27FC236}">
                <a16:creationId xmlns:a16="http://schemas.microsoft.com/office/drawing/2014/main" id="{DD803F06-DF0D-F24F-AC01-8BF8B1CA2593}"/>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11" r:id="rId2"/>
    <p:sldLayoutId id="2147483712" r:id="rId3"/>
    <p:sldLayoutId id="214748371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a:extLst>
              <a:ext uri="{FF2B5EF4-FFF2-40B4-BE49-F238E27FC236}">
                <a16:creationId xmlns:a16="http://schemas.microsoft.com/office/drawing/2014/main" id="{CC1A67B6-BB88-C146-881D-3F8A23FCBA8C}"/>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71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9B5E0547-8B33-1047-A79B-361CEE0EAEB3}"/>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19" r:id="rId2"/>
    <p:sldLayoutId id="214748372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87DD38B9-A499-B04D-9875-FB9454006A64}"/>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2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 screenshot&#10;&#10;Description automatically generated">
            <a:extLst>
              <a:ext uri="{FF2B5EF4-FFF2-40B4-BE49-F238E27FC236}">
                <a16:creationId xmlns:a16="http://schemas.microsoft.com/office/drawing/2014/main" id="{A95FC50A-354B-4A4A-946A-0429974AA7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24.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26392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7330133" y="2652734"/>
            <a:ext cx="3944003" cy="1737728"/>
          </a:xfrm>
          <a:prstGeom prst="rect">
            <a:avLst/>
          </a:prstGeom>
        </p:spPr>
        <p:txBody>
          <a:bodyPr vert="horz" wrap="square" lIns="0" tIns="0" rIns="0" bIns="0" rtlCol="0" anchor="t" anchorCtr="0">
            <a:normAutofit fontScale="85000" lnSpcReduction="20000"/>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err="1">
                <a:solidFill>
                  <a:schemeClr val="tx1"/>
                </a:solidFill>
              </a:rPr>
              <a:t>Sesiwn</a:t>
            </a:r>
            <a:r>
              <a:rPr lang="en-GB" dirty="0">
                <a:solidFill>
                  <a:schemeClr val="tx1"/>
                </a:solidFill>
              </a:rPr>
              <a:t> </a:t>
            </a:r>
            <a:r>
              <a:rPr lang="en-GB" dirty="0" err="1">
                <a:solidFill>
                  <a:schemeClr val="tx1"/>
                </a:solidFill>
              </a:rPr>
              <a:t>Anwytho</a:t>
            </a:r>
            <a:endParaRPr lang="en-GB" dirty="0">
              <a:solidFill>
                <a:schemeClr val="tx1"/>
              </a:solidFill>
            </a:endParaRPr>
          </a:p>
          <a:p>
            <a:pPr algn="ctr"/>
            <a:r>
              <a:rPr lang="en-GB" dirty="0">
                <a:solidFill>
                  <a:schemeClr val="tx1"/>
                </a:solidFill>
              </a:rPr>
              <a:t>27.9.22</a:t>
            </a:r>
          </a:p>
          <a:p>
            <a:pPr algn="ctr"/>
            <a:r>
              <a:rPr lang="en-GB" i="1" dirty="0">
                <a:solidFill>
                  <a:schemeClr val="tx1"/>
                </a:solidFill>
              </a:rPr>
              <a:t>Induction Session</a:t>
            </a:r>
          </a:p>
          <a:p>
            <a:pPr algn="ctr"/>
            <a:endParaRPr lang="en-GB" dirty="0">
              <a:solidFill>
                <a:schemeClr val="tx1"/>
              </a:solidFil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494970" y="661040"/>
            <a:ext cx="5242866" cy="89535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GB" sz="6000" b="1" dirty="0"/>
              <a:t>LLWYBR SAC</a:t>
            </a:r>
          </a:p>
        </p:txBody>
      </p:sp>
      <p:sp>
        <p:nvSpPr>
          <p:cNvPr id="2" name="Title 1">
            <a:extLst>
              <a:ext uri="{FF2B5EF4-FFF2-40B4-BE49-F238E27FC236}">
                <a16:creationId xmlns:a16="http://schemas.microsoft.com/office/drawing/2014/main" id="{43EE5ABC-A754-5F27-D59F-73F57DE7B004}"/>
              </a:ext>
            </a:extLst>
          </p:cNvPr>
          <p:cNvSpPr txBox="1">
            <a:spLocks/>
          </p:cNvSpPr>
          <p:nvPr/>
        </p:nvSpPr>
        <p:spPr>
          <a:xfrm>
            <a:off x="6630944" y="4887175"/>
            <a:ext cx="5242866" cy="89535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GB" sz="6000" b="1" i="1" dirty="0"/>
              <a:t>QTS PATHWAY</a:t>
            </a:r>
          </a:p>
        </p:txBody>
      </p:sp>
    </p:spTree>
    <p:extLst>
      <p:ext uri="{BB962C8B-B14F-4D97-AF65-F5344CB8AC3E}">
        <p14:creationId xmlns:p14="http://schemas.microsoft.com/office/powerpoint/2010/main" val="1508176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1586782" y="1576887"/>
            <a:ext cx="9144000" cy="2387600"/>
          </a:xfrm>
        </p:spPr>
        <p:txBody>
          <a:bodyPr>
            <a:normAutofit fontScale="90000"/>
          </a:bodyPr>
          <a:lstStyle/>
          <a:p>
            <a:r>
              <a:rPr lang="en-GB" sz="7350" dirty="0" err="1">
                <a:solidFill>
                  <a:srgbClr val="00B050"/>
                </a:solidFill>
                <a:latin typeface="+mn-lt"/>
              </a:rPr>
              <a:t>Croeso</a:t>
            </a:r>
            <a:r>
              <a:rPr lang="en-GB" sz="7350" dirty="0">
                <a:solidFill>
                  <a:srgbClr val="00B050"/>
                </a:solidFill>
                <a:latin typeface="+mn-lt"/>
              </a:rPr>
              <a:t> </a:t>
            </a:r>
            <a:r>
              <a:rPr lang="en-GB" sz="7350" dirty="0" err="1">
                <a:solidFill>
                  <a:srgbClr val="00B050"/>
                </a:solidFill>
                <a:latin typeface="+mn-lt"/>
              </a:rPr>
              <a:t>nôl</a:t>
            </a:r>
            <a:br>
              <a:rPr lang="en-GB" sz="7350" dirty="0">
                <a:solidFill>
                  <a:srgbClr val="00B050"/>
                </a:solidFill>
                <a:latin typeface="+mn-lt"/>
              </a:rPr>
            </a:br>
            <a:r>
              <a:rPr lang="en-GB" sz="7200" dirty="0">
                <a:latin typeface="+mn-lt"/>
              </a:rPr>
              <a:t>  </a:t>
            </a:r>
            <a:r>
              <a:rPr lang="en-GB" sz="7200" dirty="0">
                <a:solidFill>
                  <a:schemeClr val="accent1"/>
                </a:solidFill>
                <a:latin typeface="+mn-lt"/>
              </a:rPr>
              <a:t>Welcome back</a:t>
            </a:r>
          </a:p>
        </p:txBody>
      </p:sp>
    </p:spTree>
    <p:extLst>
      <p:ext uri="{BB962C8B-B14F-4D97-AF65-F5344CB8AC3E}">
        <p14:creationId xmlns:p14="http://schemas.microsoft.com/office/powerpoint/2010/main" val="2063675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7C37D2-A737-7B2A-59C0-14967AEFFF30}"/>
              </a:ext>
            </a:extLst>
          </p:cNvPr>
          <p:cNvSpPr>
            <a:spLocks noGrp="1"/>
          </p:cNvSpPr>
          <p:nvPr>
            <p:ph idx="10"/>
          </p:nvPr>
        </p:nvSpPr>
        <p:spPr>
          <a:xfrm>
            <a:off x="6935420" y="651610"/>
            <a:ext cx="4535079" cy="3864989"/>
          </a:xfrm>
        </p:spPr>
        <p:txBody>
          <a:bodyPr/>
          <a:lstStyle/>
          <a:p>
            <a:r>
              <a:rPr lang="en-GB" dirty="0">
                <a:latin typeface="Arial"/>
                <a:cs typeface="Arial"/>
              </a:rPr>
              <a:t>AD: </a:t>
            </a:r>
            <a:r>
              <a:rPr lang="en-GB" dirty="0" err="1">
                <a:latin typeface="Arial"/>
                <a:cs typeface="Arial"/>
              </a:rPr>
              <a:t>Datblygu</a:t>
            </a:r>
            <a:r>
              <a:rPr lang="en-GB" dirty="0">
                <a:latin typeface="Arial"/>
                <a:cs typeface="Arial"/>
              </a:rPr>
              <a:t> </a:t>
            </a:r>
            <a:r>
              <a:rPr lang="en-GB" dirty="0" err="1">
                <a:latin typeface="Arial"/>
                <a:cs typeface="Arial"/>
              </a:rPr>
              <a:t>eich</a:t>
            </a:r>
            <a:r>
              <a:rPr lang="en-GB" dirty="0">
                <a:latin typeface="Arial"/>
                <a:cs typeface="Arial"/>
              </a:rPr>
              <a:t> </a:t>
            </a:r>
            <a:r>
              <a:rPr lang="en-GB" dirty="0" err="1">
                <a:latin typeface="Arial"/>
                <a:cs typeface="Arial"/>
              </a:rPr>
              <a:t>dealltwriaeth</a:t>
            </a:r>
            <a:r>
              <a:rPr lang="en-GB" dirty="0">
                <a:latin typeface="Arial"/>
                <a:cs typeface="Arial"/>
              </a:rPr>
              <a:t> </a:t>
            </a:r>
            <a:r>
              <a:rPr lang="en-GB" dirty="0" err="1">
                <a:latin typeface="Arial"/>
                <a:cs typeface="Arial"/>
              </a:rPr>
              <a:t>o'r</a:t>
            </a:r>
            <a:r>
              <a:rPr lang="en-GB" dirty="0">
                <a:latin typeface="Arial"/>
                <a:cs typeface="Arial"/>
              </a:rPr>
              <a:t> </a:t>
            </a:r>
            <a:r>
              <a:rPr lang="en-GB" dirty="0" err="1">
                <a:latin typeface="Arial"/>
                <a:cs typeface="Arial"/>
              </a:rPr>
              <a:t>Safonau</a:t>
            </a:r>
            <a:r>
              <a:rPr lang="en-GB" dirty="0">
                <a:latin typeface="Arial"/>
                <a:cs typeface="Arial"/>
              </a:rPr>
              <a:t> SAC </a:t>
            </a:r>
            <a:r>
              <a:rPr lang="en-GB" dirty="0" err="1">
                <a:latin typeface="Arial"/>
                <a:cs typeface="Arial"/>
              </a:rPr>
              <a:t>a'r</a:t>
            </a:r>
            <a:r>
              <a:rPr lang="en-GB" dirty="0">
                <a:latin typeface="Arial"/>
                <a:cs typeface="Arial"/>
              </a:rPr>
              <a:t> </a:t>
            </a:r>
            <a:r>
              <a:rPr lang="en-GB" dirty="0" err="1">
                <a:latin typeface="Arial"/>
                <a:cs typeface="Arial"/>
              </a:rPr>
              <a:t>effaith</a:t>
            </a:r>
            <a:r>
              <a:rPr lang="en-GB" dirty="0">
                <a:latin typeface="Arial"/>
                <a:cs typeface="Arial"/>
              </a:rPr>
              <a:t> </a:t>
            </a:r>
            <a:r>
              <a:rPr lang="en-GB" dirty="0" err="1">
                <a:latin typeface="Arial"/>
                <a:cs typeface="Arial"/>
              </a:rPr>
              <a:t>ar</a:t>
            </a:r>
            <a:r>
              <a:rPr lang="en-GB" dirty="0">
                <a:latin typeface="Arial"/>
                <a:cs typeface="Arial"/>
              </a:rPr>
              <a:t> </a:t>
            </a:r>
            <a:r>
              <a:rPr lang="en-GB" dirty="0" err="1">
                <a:latin typeface="Arial"/>
                <a:cs typeface="Arial"/>
              </a:rPr>
              <a:t>eich</a:t>
            </a:r>
            <a:r>
              <a:rPr lang="en-GB" dirty="0">
                <a:latin typeface="Arial"/>
                <a:cs typeface="Arial"/>
              </a:rPr>
              <a:t> </a:t>
            </a:r>
            <a:r>
              <a:rPr lang="en-GB" dirty="0" err="1">
                <a:latin typeface="Arial"/>
                <a:cs typeface="Arial"/>
              </a:rPr>
              <a:t>addysgu</a:t>
            </a:r>
            <a:r>
              <a:rPr lang="en-GB" dirty="0">
                <a:latin typeface="Arial"/>
                <a:cs typeface="Arial"/>
              </a:rPr>
              <a:t> </a:t>
            </a:r>
            <a:r>
              <a:rPr lang="en-GB" dirty="0" err="1">
                <a:latin typeface="Arial"/>
                <a:cs typeface="Arial"/>
              </a:rPr>
              <a:t>a'ch</a:t>
            </a:r>
            <a:r>
              <a:rPr lang="en-GB" dirty="0">
                <a:latin typeface="Arial"/>
                <a:cs typeface="Arial"/>
              </a:rPr>
              <a:t> </a:t>
            </a:r>
            <a:r>
              <a:rPr lang="en-GB" dirty="0" err="1">
                <a:latin typeface="Arial"/>
                <a:cs typeface="Arial"/>
              </a:rPr>
              <a:t>dysgu</a:t>
            </a:r>
            <a:endParaRPr lang="en-GB" dirty="0">
              <a:latin typeface="Arial"/>
              <a:cs typeface="Arial"/>
            </a:endParaRPr>
          </a:p>
          <a:p>
            <a:endParaRPr lang="en-GB" dirty="0">
              <a:latin typeface="Arial"/>
              <a:cs typeface="Arial"/>
            </a:endParaRPr>
          </a:p>
          <a:p>
            <a:r>
              <a:rPr lang="en-GB" i="1" dirty="0">
                <a:latin typeface="Arial"/>
                <a:cs typeface="Arial"/>
              </a:rPr>
              <a:t>LO: Develop your understanding of the QTS Standards and the impact on your teaching and learning</a:t>
            </a:r>
          </a:p>
        </p:txBody>
      </p:sp>
      <p:pic>
        <p:nvPicPr>
          <p:cNvPr id="4" name="Picture 2" descr="Teacher Education Courses | University of Wales Trinity Saint David">
            <a:extLst>
              <a:ext uri="{FF2B5EF4-FFF2-40B4-BE49-F238E27FC236}">
                <a16:creationId xmlns:a16="http://schemas.microsoft.com/office/drawing/2014/main" id="{65E73AD4-606A-492B-E3BE-99BA8A68AE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Tree>
    <p:extLst>
      <p:ext uri="{BB962C8B-B14F-4D97-AF65-F5344CB8AC3E}">
        <p14:creationId xmlns:p14="http://schemas.microsoft.com/office/powerpoint/2010/main" val="239147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B019432-F0E9-E765-2264-935D414F17CB}"/>
              </a:ext>
            </a:extLst>
          </p:cNvPr>
          <p:cNvSpPr txBox="1"/>
          <p:nvPr/>
        </p:nvSpPr>
        <p:spPr>
          <a:xfrm>
            <a:off x="643080" y="1468189"/>
            <a:ext cx="10784869" cy="5216813"/>
          </a:xfrm>
          <a:prstGeom prst="rect">
            <a:avLst/>
          </a:prstGeom>
          <a:noFill/>
        </p:spPr>
        <p:txBody>
          <a:bodyPr wrap="square" lIns="91440" tIns="45720" rIns="91440" bIns="45720" anchor="t">
            <a:spAutoFit/>
          </a:bodyPr>
          <a:lstStyle/>
          <a:p>
            <a:pPr marL="9525">
              <a:spcBef>
                <a:spcPts val="1515"/>
              </a:spcBef>
            </a:pPr>
            <a:r>
              <a:rPr lang="en-GB" sz="2400" b="1" spc="-15" dirty="0">
                <a:latin typeface="Calibri"/>
                <a:cs typeface="Calibri"/>
              </a:rPr>
              <a:t>By </a:t>
            </a:r>
            <a:r>
              <a:rPr lang="en-GB" sz="2400" b="1" dirty="0">
                <a:latin typeface="Calibri"/>
                <a:cs typeface="Calibri"/>
              </a:rPr>
              <a:t>the </a:t>
            </a:r>
            <a:r>
              <a:rPr lang="en-GB" sz="2400" b="1" spc="-4" dirty="0">
                <a:latin typeface="Calibri"/>
                <a:cs typeface="Calibri"/>
              </a:rPr>
              <a:t>end </a:t>
            </a:r>
            <a:r>
              <a:rPr lang="en-GB" sz="2400" b="1" dirty="0">
                <a:latin typeface="Calibri"/>
                <a:cs typeface="Calibri"/>
              </a:rPr>
              <a:t>of the session </a:t>
            </a:r>
            <a:r>
              <a:rPr lang="en-GB" sz="2400" b="1" spc="-11" dirty="0">
                <a:latin typeface="Calibri"/>
                <a:cs typeface="Calibri"/>
              </a:rPr>
              <a:t>you </a:t>
            </a:r>
            <a:r>
              <a:rPr lang="en-GB" sz="2400" b="1" spc="-4" dirty="0">
                <a:latin typeface="Calibri"/>
                <a:cs typeface="Calibri"/>
              </a:rPr>
              <a:t>will</a:t>
            </a:r>
            <a:r>
              <a:rPr lang="en-GB" sz="2400" b="1" spc="-11" dirty="0">
                <a:latin typeface="Calibri"/>
                <a:cs typeface="Calibri"/>
              </a:rPr>
              <a:t> have</a:t>
            </a:r>
            <a:r>
              <a:rPr lang="en-GB" sz="2400" b="1" spc="-8" dirty="0">
                <a:latin typeface="Calibri"/>
                <a:cs typeface="Calibri"/>
              </a:rPr>
              <a:t>...</a:t>
            </a:r>
          </a:p>
          <a:p>
            <a:pPr marL="466725" indent="-457200">
              <a:spcBef>
                <a:spcPts val="1515"/>
              </a:spcBef>
              <a:buFont typeface="Arial" panose="020B0604020202020204" pitchFamily="34" charset="0"/>
              <a:buChar char="•"/>
            </a:pPr>
            <a:r>
              <a:rPr lang="en-GB" sz="3200" i="1" dirty="0">
                <a:latin typeface="Arial"/>
                <a:cs typeface="Arial"/>
              </a:rPr>
              <a:t>Reviewed your personal targets from previous PTE </a:t>
            </a:r>
          </a:p>
          <a:p>
            <a:pPr marL="466725" indent="-457200">
              <a:spcBef>
                <a:spcPts val="1515"/>
              </a:spcBef>
              <a:buFont typeface="Arial" panose="020B0604020202020204" pitchFamily="34" charset="0"/>
              <a:buChar char="•"/>
            </a:pPr>
            <a:r>
              <a:rPr lang="en-GB" sz="3200" i="1" dirty="0">
                <a:latin typeface="Arial"/>
                <a:cs typeface="Arial"/>
              </a:rPr>
              <a:t>Linked your targets to the Professional Standards</a:t>
            </a:r>
          </a:p>
          <a:p>
            <a:pPr marL="466725" indent="-457200">
              <a:spcBef>
                <a:spcPts val="1515"/>
              </a:spcBef>
              <a:buFont typeface="Arial" panose="020B0604020202020204" pitchFamily="34" charset="0"/>
              <a:buChar char="•"/>
            </a:pPr>
            <a:r>
              <a:rPr lang="en-GB" sz="3200" i="1" dirty="0">
                <a:latin typeface="Arial"/>
                <a:cs typeface="Arial"/>
              </a:rPr>
              <a:t>Understood the importance of an action plan and how to structure your own plan</a:t>
            </a:r>
          </a:p>
          <a:p>
            <a:pPr marL="9525">
              <a:spcBef>
                <a:spcPts val="1515"/>
              </a:spcBef>
            </a:pPr>
            <a:endParaRPr lang="en-GB" sz="2400" dirty="0">
              <a:latin typeface="Calibri"/>
              <a:cs typeface="Calibri"/>
            </a:endParaRPr>
          </a:p>
          <a:p>
            <a:pPr marL="171450" indent="-161925">
              <a:spcBef>
                <a:spcPts val="1440"/>
              </a:spcBef>
              <a:buFontTx/>
              <a:buChar char="-"/>
              <a:tabLst>
                <a:tab pos="171926" algn="l"/>
              </a:tabLst>
            </a:pPr>
            <a:endParaRPr lang="en-GB" sz="2400" spc="-4" dirty="0">
              <a:latin typeface="Calibri"/>
              <a:cs typeface="Calibri"/>
            </a:endParaRPr>
          </a:p>
          <a:p>
            <a:pPr marL="171450" indent="-161925">
              <a:spcBef>
                <a:spcPts val="1440"/>
              </a:spcBef>
              <a:buFontTx/>
              <a:buChar char="-"/>
              <a:tabLst>
                <a:tab pos="171926" algn="l"/>
              </a:tabLst>
            </a:pPr>
            <a:endParaRPr lang="en-GB" sz="2400" dirty="0">
              <a:latin typeface="Calibri"/>
              <a:cs typeface="Calibri"/>
            </a:endParaRPr>
          </a:p>
          <a:p>
            <a:pPr marL="171450" indent="-161925">
              <a:spcBef>
                <a:spcPts val="1440"/>
              </a:spcBef>
              <a:buChar char="-"/>
              <a:tabLst>
                <a:tab pos="171926" algn="l"/>
              </a:tabLst>
            </a:pPr>
            <a:endParaRPr lang="en-GB" sz="2400" dirty="0">
              <a:latin typeface="Calibri"/>
              <a:cs typeface="Calibri"/>
            </a:endParaRPr>
          </a:p>
        </p:txBody>
      </p:sp>
      <p:sp>
        <p:nvSpPr>
          <p:cNvPr id="6" name="object 7">
            <a:extLst>
              <a:ext uri="{FF2B5EF4-FFF2-40B4-BE49-F238E27FC236}">
                <a16:creationId xmlns:a16="http://schemas.microsoft.com/office/drawing/2014/main" id="{0A49D13F-A02B-34DF-3E84-B90D79FF944D}"/>
              </a:ext>
            </a:extLst>
          </p:cNvPr>
          <p:cNvSpPr txBox="1">
            <a:spLocks/>
          </p:cNvSpPr>
          <p:nvPr/>
        </p:nvSpPr>
        <p:spPr>
          <a:xfrm>
            <a:off x="707476" y="542926"/>
            <a:ext cx="3575369" cy="516969"/>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pPr>
            <a:r>
              <a:rPr lang="en-GB" sz="3300" b="1" spc="-4"/>
              <a:t>Success</a:t>
            </a:r>
            <a:r>
              <a:rPr lang="en-GB" sz="3300" b="1" spc="-38"/>
              <a:t> </a:t>
            </a:r>
            <a:r>
              <a:rPr lang="en-GB" sz="3300" b="1" spc="-11"/>
              <a:t>criteria</a:t>
            </a: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Tree>
    <p:extLst>
      <p:ext uri="{BB962C8B-B14F-4D97-AF65-F5344CB8AC3E}">
        <p14:creationId xmlns:p14="http://schemas.microsoft.com/office/powerpoint/2010/main" val="3526516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0896" y="1083089"/>
            <a:ext cx="8767012" cy="564398"/>
          </a:xfrm>
        </p:spPr>
        <p:txBody>
          <a:bodyPr>
            <a:normAutofit fontScale="90000"/>
          </a:bodyPr>
          <a:lstStyle/>
          <a:p>
            <a:r>
              <a:rPr lang="en-GB" sz="3200" dirty="0"/>
              <a:t>Tab 3: Professional Progress: </a:t>
            </a:r>
            <a:r>
              <a:rPr lang="cy-GB" sz="3200" b="1" dirty="0">
                <a:highlight>
                  <a:srgbClr val="00FF00"/>
                </a:highlight>
              </a:rPr>
              <a:t>COMPULSORY</a:t>
            </a:r>
            <a:endParaRPr lang="en-GB" sz="3200" dirty="0"/>
          </a:p>
        </p:txBody>
      </p:sp>
      <p:sp>
        <p:nvSpPr>
          <p:cNvPr id="3" name="Rectangle 2"/>
          <p:cNvSpPr/>
          <p:nvPr/>
        </p:nvSpPr>
        <p:spPr>
          <a:xfrm>
            <a:off x="4475748" y="3433011"/>
            <a:ext cx="737937" cy="1761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4" name="Rectangle 3"/>
          <p:cNvSpPr/>
          <p:nvPr/>
        </p:nvSpPr>
        <p:spPr>
          <a:xfrm>
            <a:off x="6577262" y="2952149"/>
            <a:ext cx="1058780" cy="3204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1" name="Rectangle 10"/>
          <p:cNvSpPr/>
          <p:nvPr/>
        </p:nvSpPr>
        <p:spPr>
          <a:xfrm>
            <a:off x="6577263" y="2952149"/>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2" name="Rectangle 11"/>
          <p:cNvSpPr/>
          <p:nvPr/>
        </p:nvSpPr>
        <p:spPr>
          <a:xfrm>
            <a:off x="6577263" y="3657268"/>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3" name="Rectangle 12"/>
          <p:cNvSpPr/>
          <p:nvPr/>
        </p:nvSpPr>
        <p:spPr>
          <a:xfrm>
            <a:off x="6657471" y="4323614"/>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4" name="Rectangle 13"/>
          <p:cNvSpPr/>
          <p:nvPr/>
        </p:nvSpPr>
        <p:spPr>
          <a:xfrm>
            <a:off x="6673513" y="5011957"/>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9" name="Rectangle 8"/>
          <p:cNvSpPr/>
          <p:nvPr/>
        </p:nvSpPr>
        <p:spPr>
          <a:xfrm>
            <a:off x="430896" y="1520709"/>
            <a:ext cx="11245518" cy="736355"/>
          </a:xfrm>
          <a:prstGeom prst="rect">
            <a:avLst/>
          </a:prstGeom>
        </p:spPr>
        <p:txBody>
          <a:bodyPr wrap="square">
            <a:spAutoFit/>
          </a:bodyPr>
          <a:lstStyle/>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Report on your professional progress at three milestones during your programme, linking progress to the Professional Standards.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1</a:t>
            </a:r>
            <a:r>
              <a:rPr lang="en-GB" sz="2000" baseline="30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st</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milestone - end of PTE1</a:t>
            </a:r>
            <a:r>
              <a:rPr lang="en-GB" sz="2000" dirty="0">
                <a:latin typeface="Calibri" panose="020F0502020204030204" pitchFamily="34" charset="0"/>
                <a:ea typeface="Calibri" panose="020F0502020204030204" pitchFamily="34" charset="0"/>
                <a:cs typeface="Times New Roman" panose="02020603050405020304" pitchFamily="18" charset="0"/>
              </a:rPr>
              <a:t>) </a:t>
            </a:r>
            <a:endParaRPr lang="cy-GB" sz="20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p:cNvPicPr>
            <a:picLocks noChangeAspect="1"/>
          </p:cNvPicPr>
          <p:nvPr/>
        </p:nvPicPr>
        <p:blipFill rotWithShape="1">
          <a:blip r:embed="rId3"/>
          <a:srcRect l="5617" t="25997" r="5617" b="32360"/>
          <a:stretch/>
        </p:blipFill>
        <p:spPr>
          <a:xfrm>
            <a:off x="2001251" y="2361200"/>
            <a:ext cx="8285748" cy="3924828"/>
          </a:xfrm>
          <a:prstGeom prst="rect">
            <a:avLst/>
          </a:prstGeom>
          <a:ln>
            <a:solidFill>
              <a:schemeClr val="tx1"/>
            </a:solidFill>
          </a:ln>
        </p:spPr>
      </p:pic>
      <p:sp>
        <p:nvSpPr>
          <p:cNvPr id="15" name="Rectangle 4">
            <a:extLst>
              <a:ext uri="{FF2B5EF4-FFF2-40B4-BE49-F238E27FC236}">
                <a16:creationId xmlns:a16="http://schemas.microsoft.com/office/drawing/2014/main" id="{06DE0C1B-1F7A-49DD-8DC7-F4037FB3F5FB}"/>
              </a:ext>
            </a:extLst>
          </p:cNvPr>
          <p:cNvSpPr/>
          <p:nvPr/>
        </p:nvSpPr>
        <p:spPr>
          <a:xfrm>
            <a:off x="2077452" y="-72649"/>
            <a:ext cx="8133347" cy="923330"/>
          </a:xfrm>
          <a:prstGeom prst="rect">
            <a:avLst/>
          </a:prstGeom>
          <a:noFill/>
        </p:spPr>
        <p:txBody>
          <a:bodyPr wrap="square" lIns="91440" tIns="45720" rIns="91440" bIns="45720">
            <a:spAutoFit/>
          </a:bodyPr>
          <a:lstStyle/>
          <a:p>
            <a:pPr algn="ct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PLP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Workbook</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PebblePad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p>
        </p:txBody>
      </p:sp>
      <p:pic>
        <p:nvPicPr>
          <p:cNvPr id="19" name="Llun 18">
            <a:extLst>
              <a:ext uri="{FF2B5EF4-FFF2-40B4-BE49-F238E27FC236}">
                <a16:creationId xmlns:a16="http://schemas.microsoft.com/office/drawing/2014/main" id="{1B1285D1-4551-45F1-8A23-473709207571}"/>
              </a:ext>
            </a:extLst>
          </p:cNvPr>
          <p:cNvPicPr>
            <a:picLocks noChangeAspect="1"/>
          </p:cNvPicPr>
          <p:nvPr/>
        </p:nvPicPr>
        <p:blipFill>
          <a:blip r:embed="rId4"/>
          <a:stretch>
            <a:fillRect/>
          </a:stretch>
        </p:blipFill>
        <p:spPr>
          <a:xfrm>
            <a:off x="430896" y="759222"/>
            <a:ext cx="11094020" cy="323867"/>
          </a:xfrm>
          <a:prstGeom prst="rect">
            <a:avLst/>
          </a:prstGeom>
        </p:spPr>
      </p:pic>
      <p:sp>
        <p:nvSpPr>
          <p:cNvPr id="20" name="Hirgrwn 19">
            <a:extLst>
              <a:ext uri="{FF2B5EF4-FFF2-40B4-BE49-F238E27FC236}">
                <a16:creationId xmlns:a16="http://schemas.microsoft.com/office/drawing/2014/main" id="{A5546178-3109-484C-9166-B2D4268E3F92}"/>
              </a:ext>
            </a:extLst>
          </p:cNvPr>
          <p:cNvSpPr/>
          <p:nvPr/>
        </p:nvSpPr>
        <p:spPr>
          <a:xfrm>
            <a:off x="3641282" y="581355"/>
            <a:ext cx="1530110" cy="60398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3565244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E2F5C36-77F6-6937-9762-9AB796691430}"/>
              </a:ext>
            </a:extLst>
          </p:cNvPr>
          <p:cNvPicPr>
            <a:picLocks noChangeAspect="1"/>
          </p:cNvPicPr>
          <p:nvPr/>
        </p:nvPicPr>
        <p:blipFill rotWithShape="1">
          <a:blip r:embed="rId3"/>
          <a:srcRect l="6607" t="27630" r="35168" b="33425"/>
          <a:stretch/>
        </p:blipFill>
        <p:spPr>
          <a:xfrm>
            <a:off x="162059" y="818763"/>
            <a:ext cx="5434884" cy="3029432"/>
          </a:xfrm>
          <a:prstGeom prst="rect">
            <a:avLst/>
          </a:prstGeom>
          <a:ln>
            <a:solidFill>
              <a:schemeClr val="tx1"/>
            </a:solidFill>
          </a:ln>
        </p:spPr>
      </p:pic>
      <p:sp>
        <p:nvSpPr>
          <p:cNvPr id="3" name="Rectangle 2">
            <a:extLst>
              <a:ext uri="{FF2B5EF4-FFF2-40B4-BE49-F238E27FC236}">
                <a16:creationId xmlns:a16="http://schemas.microsoft.com/office/drawing/2014/main" id="{ED05C951-096B-926A-208F-66DCEA6DFA9A}"/>
              </a:ext>
            </a:extLst>
          </p:cNvPr>
          <p:cNvSpPr/>
          <p:nvPr/>
        </p:nvSpPr>
        <p:spPr>
          <a:xfrm>
            <a:off x="1884546" y="54444"/>
            <a:ext cx="8422907"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Examples</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strengths</a:t>
            </a:r>
            <a:endPar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pic>
        <p:nvPicPr>
          <p:cNvPr id="4" name="Picture 1">
            <a:extLst>
              <a:ext uri="{FF2B5EF4-FFF2-40B4-BE49-F238E27FC236}">
                <a16:creationId xmlns:a16="http://schemas.microsoft.com/office/drawing/2014/main" id="{3C1F9D13-8320-1017-3A89-85400E5E2698}"/>
              </a:ext>
            </a:extLst>
          </p:cNvPr>
          <p:cNvPicPr>
            <a:picLocks noChangeAspect="1"/>
          </p:cNvPicPr>
          <p:nvPr/>
        </p:nvPicPr>
        <p:blipFill>
          <a:blip r:embed="rId4"/>
          <a:stretch>
            <a:fillRect/>
          </a:stretch>
        </p:blipFill>
        <p:spPr>
          <a:xfrm>
            <a:off x="393669" y="11179"/>
            <a:ext cx="1351598" cy="1268900"/>
          </a:xfrm>
          <a:prstGeom prst="rect">
            <a:avLst/>
          </a:prstGeom>
        </p:spPr>
      </p:pic>
      <p:sp>
        <p:nvSpPr>
          <p:cNvPr id="6" name="TextBox 5">
            <a:extLst>
              <a:ext uri="{FF2B5EF4-FFF2-40B4-BE49-F238E27FC236}">
                <a16:creationId xmlns:a16="http://schemas.microsoft.com/office/drawing/2014/main" id="{55115FE8-CDF2-8FBB-4907-EF78F9A9651D}"/>
              </a:ext>
            </a:extLst>
          </p:cNvPr>
          <p:cNvSpPr txBox="1"/>
          <p:nvPr/>
        </p:nvSpPr>
        <p:spPr>
          <a:xfrm>
            <a:off x="9480051" y="182760"/>
            <a:ext cx="2499891" cy="2677656"/>
          </a:xfrm>
          <a:prstGeom prst="rect">
            <a:avLst/>
          </a:prstGeom>
          <a:noFill/>
          <a:ln>
            <a:solidFill>
              <a:schemeClr val="tx1"/>
            </a:solidFill>
          </a:ln>
        </p:spPr>
        <p:txBody>
          <a:bodyPr wrap="square" lIns="91440" tIns="45720" rIns="91440" bIns="45720" anchor="t">
            <a:spAutoFit/>
          </a:bodyPr>
          <a:lstStyle/>
          <a:p>
            <a:r>
              <a:rPr lang="en-GB" sz="2400" dirty="0">
                <a:solidFill>
                  <a:srgbClr val="0070C0"/>
                </a:solidFill>
                <a:ea typeface="+mn-lt"/>
                <a:cs typeface="+mn-lt"/>
              </a:rPr>
              <a:t>With a little help and guidance, he designed differentiated tasks for a variety of cross-curricular subjects.</a:t>
            </a:r>
            <a:endParaRPr lang="en-GB" sz="2400" dirty="0">
              <a:solidFill>
                <a:srgbClr val="0070C0"/>
              </a:solidFill>
              <a:cs typeface="Calibri"/>
            </a:endParaRPr>
          </a:p>
        </p:txBody>
      </p:sp>
      <p:sp>
        <p:nvSpPr>
          <p:cNvPr id="8" name="TextBox 7">
            <a:extLst>
              <a:ext uri="{FF2B5EF4-FFF2-40B4-BE49-F238E27FC236}">
                <a16:creationId xmlns:a16="http://schemas.microsoft.com/office/drawing/2014/main" id="{CB3FF177-AC73-DB59-7C68-FA4D67F4502F}"/>
              </a:ext>
            </a:extLst>
          </p:cNvPr>
          <p:cNvSpPr txBox="1"/>
          <p:nvPr/>
        </p:nvSpPr>
        <p:spPr>
          <a:xfrm>
            <a:off x="9481218" y="3000789"/>
            <a:ext cx="2498724" cy="2677656"/>
          </a:xfrm>
          <a:prstGeom prst="rect">
            <a:avLst/>
          </a:prstGeom>
          <a:noFill/>
          <a:ln>
            <a:solidFill>
              <a:schemeClr val="tx1"/>
            </a:solidFill>
          </a:ln>
        </p:spPr>
        <p:txBody>
          <a:bodyPr wrap="square" lIns="91440" tIns="45720" rIns="91440" bIns="45720" anchor="t">
            <a:spAutoFit/>
          </a:bodyPr>
          <a:lstStyle/>
          <a:p>
            <a:r>
              <a:rPr lang="en-GB" sz="2400" dirty="0">
                <a:solidFill>
                  <a:srgbClr val="7030A0"/>
                </a:solidFill>
              </a:rPr>
              <a:t>X</a:t>
            </a:r>
            <a:r>
              <a:rPr lang="en-GB" sz="2400" dirty="0">
                <a:solidFill>
                  <a:srgbClr val="7030A0"/>
                </a:solidFill>
                <a:ea typeface="+mn-lt"/>
                <a:cs typeface="+mn-lt"/>
              </a:rPr>
              <a:t> acted to get support and advice from colleagues to develop new ways of working in the classroom.</a:t>
            </a:r>
            <a:endParaRPr lang="en-GB" sz="2400" dirty="0">
              <a:solidFill>
                <a:srgbClr val="7030A0"/>
              </a:solidFill>
              <a:cs typeface="Calibri"/>
            </a:endParaRPr>
          </a:p>
        </p:txBody>
      </p:sp>
      <p:sp>
        <p:nvSpPr>
          <p:cNvPr id="10" name="TextBox 9">
            <a:extLst>
              <a:ext uri="{FF2B5EF4-FFF2-40B4-BE49-F238E27FC236}">
                <a16:creationId xmlns:a16="http://schemas.microsoft.com/office/drawing/2014/main" id="{F0A2DB4B-7A5E-2B9B-FF2D-F0E1E7CA97BF}"/>
              </a:ext>
            </a:extLst>
          </p:cNvPr>
          <p:cNvSpPr txBox="1"/>
          <p:nvPr/>
        </p:nvSpPr>
        <p:spPr>
          <a:xfrm>
            <a:off x="160322" y="3952185"/>
            <a:ext cx="4535836" cy="1569660"/>
          </a:xfrm>
          <a:prstGeom prst="rect">
            <a:avLst/>
          </a:prstGeom>
          <a:noFill/>
          <a:ln>
            <a:solidFill>
              <a:schemeClr val="tx1"/>
            </a:solidFill>
          </a:ln>
        </p:spPr>
        <p:txBody>
          <a:bodyPr wrap="square" lIns="91440" tIns="45720" rIns="91440" bIns="45720" anchor="t">
            <a:spAutoFit/>
          </a:bodyPr>
          <a:lstStyle/>
          <a:p>
            <a:r>
              <a:rPr lang="en-GB" sz="2400" dirty="0">
                <a:solidFill>
                  <a:srgbClr val="00B050"/>
                </a:solidFill>
                <a:ea typeface="+mn-lt"/>
                <a:cs typeface="+mn-lt"/>
              </a:rPr>
              <a:t>She set about self-evaluating her lessons and reflecting honestly and fairly, and then acting on any steps to develop and improve them.</a:t>
            </a:r>
            <a:endParaRPr lang="en-US" dirty="0">
              <a:solidFill>
                <a:srgbClr val="00B050"/>
              </a:solidFill>
            </a:endParaRPr>
          </a:p>
        </p:txBody>
      </p:sp>
      <p:sp>
        <p:nvSpPr>
          <p:cNvPr id="12" name="TextBox 11">
            <a:extLst>
              <a:ext uri="{FF2B5EF4-FFF2-40B4-BE49-F238E27FC236}">
                <a16:creationId xmlns:a16="http://schemas.microsoft.com/office/drawing/2014/main" id="{CF40E141-0357-F67F-7EC0-89E4BA66E48A}"/>
              </a:ext>
            </a:extLst>
          </p:cNvPr>
          <p:cNvSpPr txBox="1"/>
          <p:nvPr/>
        </p:nvSpPr>
        <p:spPr>
          <a:xfrm>
            <a:off x="4964426" y="4432820"/>
            <a:ext cx="3893665" cy="1200329"/>
          </a:xfrm>
          <a:prstGeom prst="rect">
            <a:avLst/>
          </a:prstGeom>
          <a:noFill/>
          <a:ln>
            <a:solidFill>
              <a:schemeClr val="tx1"/>
            </a:solidFill>
          </a:ln>
        </p:spPr>
        <p:txBody>
          <a:bodyPr wrap="square" lIns="91440" tIns="45720" rIns="91440" bIns="45720" anchor="t">
            <a:spAutoFit/>
          </a:bodyPr>
          <a:lstStyle/>
          <a:p>
            <a:r>
              <a:rPr lang="en-GB" sz="2400" dirty="0">
                <a:solidFill>
                  <a:srgbClr val="33CCCC"/>
                </a:solidFill>
                <a:ea typeface="+mn-lt"/>
                <a:cs typeface="+mn-lt"/>
              </a:rPr>
              <a:t>X settled in well and was able to work together effectively with all staff.</a:t>
            </a:r>
            <a:endParaRPr lang="en-US" dirty="0">
              <a:solidFill>
                <a:srgbClr val="33CCCC"/>
              </a:solidFill>
            </a:endParaRPr>
          </a:p>
        </p:txBody>
      </p:sp>
      <p:sp>
        <p:nvSpPr>
          <p:cNvPr id="13" name="TextBox 12">
            <a:extLst>
              <a:ext uri="{FF2B5EF4-FFF2-40B4-BE49-F238E27FC236}">
                <a16:creationId xmlns:a16="http://schemas.microsoft.com/office/drawing/2014/main" id="{5783F4E1-9D35-B64B-61E0-F7D5C99A47C9}"/>
              </a:ext>
            </a:extLst>
          </p:cNvPr>
          <p:cNvSpPr txBox="1"/>
          <p:nvPr/>
        </p:nvSpPr>
        <p:spPr>
          <a:xfrm>
            <a:off x="5721047" y="924076"/>
            <a:ext cx="3563256" cy="3416320"/>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FF0000"/>
                </a:solidFill>
                <a:latin typeface="Arial"/>
                <a:ea typeface="+mn-lt"/>
                <a:cs typeface="+mn-lt"/>
              </a:rPr>
              <a:t>As part of her introduction to the school X was introduced to some key policies and made sure that she became familiar with these to support her professional role </a:t>
            </a:r>
            <a:endParaRPr lang="en-US" sz="2400">
              <a:solidFill>
                <a:srgbClr val="FF0000"/>
              </a:solidFill>
              <a:latin typeface="Arial"/>
              <a:ea typeface="+mn-lt"/>
              <a:cs typeface="Arial"/>
            </a:endParaRPr>
          </a:p>
          <a:p>
            <a:r>
              <a:rPr lang="en-US" sz="2400" dirty="0">
                <a:solidFill>
                  <a:srgbClr val="FF0000"/>
                </a:solidFill>
                <a:latin typeface="Arial"/>
                <a:ea typeface="+mn-lt"/>
                <a:cs typeface="+mn-lt"/>
              </a:rPr>
              <a:t>within the school.</a:t>
            </a:r>
            <a:endParaRPr lang="en-US" sz="2400">
              <a:solidFill>
                <a:srgbClr val="FF0000"/>
              </a:solidFill>
              <a:latin typeface="Arial"/>
              <a:cs typeface="Arial"/>
            </a:endParaRPr>
          </a:p>
        </p:txBody>
      </p:sp>
    </p:spTree>
    <p:extLst>
      <p:ext uri="{BB962C8B-B14F-4D97-AF65-F5344CB8AC3E}">
        <p14:creationId xmlns:p14="http://schemas.microsoft.com/office/powerpoint/2010/main" val="2381445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1" nodeType="clickEffect">
                                  <p:stCondLst>
                                    <p:cond delay="0"/>
                                  </p:stCondLst>
                                  <p:childTnLst>
                                    <p:set>
                                      <p:cBhvr>
                                        <p:cTn id="12" dur="1" fill="hold">
                                          <p:stCondLst>
                                            <p:cond delay="0"/>
                                          </p:stCondLst>
                                        </p:cTn>
                                        <p:tgtEl>
                                          <p:spTgt spid="6"/>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fill="hold"/>
                                        <p:tgtEl>
                                          <p:spTgt spid="13"/>
                                        </p:tgtEl>
                                        <p:attrNameLst>
                                          <p:attrName>ppt_x</p:attrName>
                                        </p:attrNameLst>
                                      </p:cBhvr>
                                      <p:tavLst>
                                        <p:tav tm="0">
                                          <p:val>
                                            <p:strVal val="#ppt_x"/>
                                          </p:val>
                                        </p:tav>
                                        <p:tav tm="100000">
                                          <p:val>
                                            <p:strVal val="#ppt_x"/>
                                          </p:val>
                                        </p:tav>
                                      </p:tavLst>
                                    </p:anim>
                                    <p:anim calcmode="lin" valueType="num">
                                      <p:cBhvr additive="base">
                                        <p:cTn id="1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1" nodeType="clickEffect">
                                  <p:stCondLst>
                                    <p:cond delay="0"/>
                                  </p:stCondLst>
                                  <p:childTnLst>
                                    <p:set>
                                      <p:cBhvr>
                                        <p:cTn id="22" dur="1" fill="hold">
                                          <p:stCondLst>
                                            <p:cond delay="0"/>
                                          </p:stCondLst>
                                        </p:cTn>
                                        <p:tgtEl>
                                          <p:spTgt spid="13"/>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ppt_x"/>
                                          </p:val>
                                        </p:tav>
                                        <p:tav tm="100000">
                                          <p:val>
                                            <p:strVal val="#ppt_x"/>
                                          </p:val>
                                        </p:tav>
                                      </p:tavLst>
                                    </p:anim>
                                    <p:anim calcmode="lin" valueType="num">
                                      <p:cBhvr additive="base">
                                        <p:cTn id="2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 presetClass="exit" presetSubtype="0" fill="hold" grpId="1" nodeType="clickEffect">
                                  <p:stCondLst>
                                    <p:cond delay="0"/>
                                  </p:stCondLst>
                                  <p:childTnLst>
                                    <p:set>
                                      <p:cBhvr>
                                        <p:cTn id="32" dur="1" fill="hold">
                                          <p:stCondLst>
                                            <p:cond delay="0"/>
                                          </p:stCondLst>
                                        </p:cTn>
                                        <p:tgtEl>
                                          <p:spTgt spid="10"/>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8"/>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 calcmode="lin" valueType="num">
                                      <p:cBhvr additive="base">
                                        <p:cTn id="47" dur="500" fill="hold"/>
                                        <p:tgtEl>
                                          <p:spTgt spid="12"/>
                                        </p:tgtEl>
                                        <p:attrNameLst>
                                          <p:attrName>ppt_x</p:attrName>
                                        </p:attrNameLst>
                                      </p:cBhvr>
                                      <p:tavLst>
                                        <p:tav tm="0">
                                          <p:val>
                                            <p:strVal val="#ppt_x"/>
                                          </p:val>
                                        </p:tav>
                                        <p:tav tm="100000">
                                          <p:val>
                                            <p:strVal val="#ppt_x"/>
                                          </p:val>
                                        </p:tav>
                                      </p:tavLst>
                                    </p:anim>
                                    <p:anim calcmode="lin" valueType="num">
                                      <p:cBhvr additive="base">
                                        <p:cTn id="4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1" presetClass="exit" presetSubtype="0" fill="hold" grpId="1" nodeType="clickEffect">
                                  <p:stCondLst>
                                    <p:cond delay="0"/>
                                  </p:stCondLst>
                                  <p:childTnLst>
                                    <p:set>
                                      <p:cBhvr>
                                        <p:cTn id="52"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P spid="8" grpId="0" animBg="1"/>
      <p:bldP spid="8" grpId="1" animBg="1"/>
      <p:bldP spid="10" grpId="0" animBg="1"/>
      <p:bldP spid="10" grpId="1" animBg="1"/>
      <p:bldP spid="12" grpId="0" animBg="1"/>
      <p:bldP spid="12" grpId="1" animBg="1"/>
      <p:bldP spid="13" grpId="0" animBg="1"/>
      <p:bldP spid="13" grpId="1"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70F35A-802D-F1C0-4400-E0429165DC62}"/>
              </a:ext>
            </a:extLst>
          </p:cNvPr>
          <p:cNvPicPr>
            <a:picLocks noChangeAspect="1"/>
          </p:cNvPicPr>
          <p:nvPr/>
        </p:nvPicPr>
        <p:blipFill rotWithShape="1">
          <a:blip r:embed="rId3"/>
          <a:srcRect l="6805" t="27933" r="63945" b="34147"/>
          <a:stretch/>
        </p:blipFill>
        <p:spPr>
          <a:xfrm>
            <a:off x="141667" y="508716"/>
            <a:ext cx="2730321" cy="3573887"/>
          </a:xfrm>
          <a:prstGeom prst="rect">
            <a:avLst/>
          </a:prstGeom>
          <a:ln>
            <a:solidFill>
              <a:schemeClr val="tx1"/>
            </a:solidFill>
          </a:ln>
        </p:spPr>
      </p:pic>
      <p:pic>
        <p:nvPicPr>
          <p:cNvPr id="4" name="Picture 3">
            <a:extLst>
              <a:ext uri="{FF2B5EF4-FFF2-40B4-BE49-F238E27FC236}">
                <a16:creationId xmlns:a16="http://schemas.microsoft.com/office/drawing/2014/main" id="{C4D7E021-CD1C-F477-2769-14CEBACA945B}"/>
              </a:ext>
            </a:extLst>
          </p:cNvPr>
          <p:cNvPicPr>
            <a:picLocks noChangeAspect="1"/>
          </p:cNvPicPr>
          <p:nvPr/>
        </p:nvPicPr>
        <p:blipFill rotWithShape="1">
          <a:blip r:embed="rId3"/>
          <a:srcRect l="63788" t="27933" r="6962" b="34147"/>
          <a:stretch/>
        </p:blipFill>
        <p:spPr>
          <a:xfrm>
            <a:off x="2871988" y="508716"/>
            <a:ext cx="2730322" cy="3573887"/>
          </a:xfrm>
          <a:prstGeom prst="rect">
            <a:avLst/>
          </a:prstGeom>
          <a:ln>
            <a:solidFill>
              <a:schemeClr val="tx1"/>
            </a:solidFill>
          </a:ln>
        </p:spPr>
      </p:pic>
      <p:sp>
        <p:nvSpPr>
          <p:cNvPr id="5" name="Rectangle 4">
            <a:extLst>
              <a:ext uri="{FF2B5EF4-FFF2-40B4-BE49-F238E27FC236}">
                <a16:creationId xmlns:a16="http://schemas.microsoft.com/office/drawing/2014/main" id="{0F8010B9-B63C-5CA7-24F9-6ADC0784B315}"/>
              </a:ext>
            </a:extLst>
          </p:cNvPr>
          <p:cNvSpPr/>
          <p:nvPr/>
        </p:nvSpPr>
        <p:spPr>
          <a:xfrm>
            <a:off x="141667" y="-125247"/>
            <a:ext cx="11754118"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Recognise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areas</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for</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development</a:t>
            </a:r>
            <a:endPar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6" name="TextBox 5">
            <a:extLst>
              <a:ext uri="{FF2B5EF4-FFF2-40B4-BE49-F238E27FC236}">
                <a16:creationId xmlns:a16="http://schemas.microsoft.com/office/drawing/2014/main" id="{DB2D1037-D470-3DFD-BF87-1E3CAAF5D6B9}"/>
              </a:ext>
            </a:extLst>
          </p:cNvPr>
          <p:cNvSpPr txBox="1"/>
          <p:nvPr/>
        </p:nvSpPr>
        <p:spPr>
          <a:xfrm>
            <a:off x="5864178" y="784591"/>
            <a:ext cx="6031607"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1.Look for the word ‘target’ for each standard OR consider words such as ‘some’ or ‘beginning to’, which implies that further consideration is required.</a:t>
            </a:r>
          </a:p>
        </p:txBody>
      </p:sp>
      <p:sp>
        <p:nvSpPr>
          <p:cNvPr id="7" name="TextBox 6">
            <a:extLst>
              <a:ext uri="{FF2B5EF4-FFF2-40B4-BE49-F238E27FC236}">
                <a16:creationId xmlns:a16="http://schemas.microsoft.com/office/drawing/2014/main" id="{85AAA0FD-E665-5420-E4E5-D31CD06E7D76}"/>
              </a:ext>
            </a:extLst>
          </p:cNvPr>
          <p:cNvSpPr txBox="1"/>
          <p:nvPr/>
        </p:nvSpPr>
        <p:spPr>
          <a:xfrm>
            <a:off x="5864178" y="2458010"/>
            <a:ext cx="6031607"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2.</a:t>
            </a:r>
            <a:r>
              <a:rPr lang="en-GB" sz="2400" b="1" dirty="0">
                <a:effectLst/>
                <a:latin typeface="Arial" panose="020B0604020202020204" pitchFamily="34" charset="0"/>
                <a:ea typeface="Calibri" panose="020F0502020204030204" pitchFamily="34" charset="0"/>
                <a:cs typeface="Arial" panose="020B0604020202020204" pitchFamily="34" charset="0"/>
              </a:rPr>
              <a:t> </a:t>
            </a:r>
            <a:r>
              <a:rPr lang="en-GB" sz="2400" dirty="0">
                <a:effectLst/>
                <a:latin typeface="Arial" panose="020B0604020202020204" pitchFamily="34" charset="0"/>
                <a:ea typeface="Calibri" panose="020F0502020204030204" pitchFamily="34" charset="0"/>
                <a:cs typeface="Arial" panose="020B0604020202020204" pitchFamily="34" charset="0"/>
              </a:rPr>
              <a:t>Write the title of the strand related to the target. Cross-reference using</a:t>
            </a:r>
            <a:r>
              <a:rPr lang="en-GB" sz="2400" dirty="0">
                <a:latin typeface="Arial" panose="020B0604020202020204" pitchFamily="34" charset="0"/>
                <a:ea typeface="Calibri" panose="020F0502020204030204" pitchFamily="34" charset="0"/>
                <a:cs typeface="Arial" panose="020B0604020202020204" pitchFamily="34" charset="0"/>
              </a:rPr>
              <a:t> </a:t>
            </a:r>
            <a:r>
              <a:rPr lang="en-GB" sz="2400" dirty="0">
                <a:effectLst/>
                <a:latin typeface="Arial" panose="020B0604020202020204" pitchFamily="34" charset="0"/>
                <a:ea typeface="Calibri" panose="020F0502020204030204" pitchFamily="34" charset="0"/>
                <a:cs typeface="Arial" panose="020B0604020202020204" pitchFamily="34" charset="0"/>
              </a:rPr>
              <a:t>your UWTSD  Prof. Standards for Teaching &amp; Leadership booklet.</a:t>
            </a:r>
            <a:endParaRPr lang="en-GB"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FE76629-B99D-50AE-C008-5B40ED650103}"/>
              </a:ext>
            </a:extLst>
          </p:cNvPr>
          <p:cNvSpPr txBox="1"/>
          <p:nvPr/>
        </p:nvSpPr>
        <p:spPr>
          <a:xfrm>
            <a:off x="5864178" y="4219686"/>
            <a:ext cx="6031607"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3.</a:t>
            </a:r>
            <a:r>
              <a:rPr lang="en-GB" sz="2400" b="1" dirty="0">
                <a:effectLst/>
                <a:latin typeface="Arial" panose="020B0604020202020204" pitchFamily="34" charset="0"/>
                <a:ea typeface="Calibri" panose="020F0502020204030204" pitchFamily="34" charset="0"/>
                <a:cs typeface="Arial" panose="020B0604020202020204" pitchFamily="34" charset="0"/>
              </a:rPr>
              <a:t> </a:t>
            </a:r>
            <a:r>
              <a:rPr lang="en-GB" sz="2400" dirty="0">
                <a:effectLst/>
                <a:latin typeface="Arial" panose="020B0604020202020204" pitchFamily="34" charset="0"/>
                <a:ea typeface="Calibri" panose="020F0502020204030204" pitchFamily="34" charset="0"/>
                <a:cs typeface="Arial" panose="020B0604020202020204" pitchFamily="34" charset="0"/>
              </a:rPr>
              <a:t>Demonstrate ownership by </a:t>
            </a:r>
            <a:r>
              <a:rPr lang="en-GB" sz="2400" dirty="0">
                <a:latin typeface="Arial" panose="020B0604020202020204" pitchFamily="34" charset="0"/>
                <a:ea typeface="Calibri" panose="020F0502020204030204" pitchFamily="34" charset="0"/>
                <a:cs typeface="Arial" panose="020B0604020202020204" pitchFamily="34" charset="0"/>
              </a:rPr>
              <a:t>writing an a</a:t>
            </a:r>
            <a:r>
              <a:rPr lang="en-GB" sz="2400" dirty="0">
                <a:effectLst/>
                <a:latin typeface="Arial" panose="020B0604020202020204" pitchFamily="34" charset="0"/>
                <a:ea typeface="Calibri" panose="020F0502020204030204" pitchFamily="34" charset="0"/>
                <a:cs typeface="Arial" panose="020B0604020202020204" pitchFamily="34" charset="0"/>
              </a:rPr>
              <a:t>ction </a:t>
            </a:r>
            <a:r>
              <a:rPr lang="en-GB" sz="2400" dirty="0">
                <a:latin typeface="Arial" panose="020B0604020202020204" pitchFamily="34" charset="0"/>
                <a:ea typeface="Calibri" panose="020F0502020204030204" pitchFamily="34" charset="0"/>
                <a:cs typeface="Arial" panose="020B0604020202020204" pitchFamily="34" charset="0"/>
              </a:rPr>
              <a:t>p</a:t>
            </a:r>
            <a:r>
              <a:rPr lang="en-GB" sz="2400" dirty="0">
                <a:effectLst/>
                <a:latin typeface="Arial" panose="020B0604020202020204" pitchFamily="34" charset="0"/>
                <a:ea typeface="Calibri" panose="020F0502020204030204" pitchFamily="34" charset="0"/>
                <a:cs typeface="Arial" panose="020B0604020202020204" pitchFamily="34" charset="0"/>
              </a:rPr>
              <a:t>lan for each target (i.e. specific steps to support professional development in relation to these strands)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7761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29BFCD1B-F846-E8EE-2AD3-7428BFCE92C1}"/>
              </a:ext>
            </a:extLst>
          </p:cNvPr>
          <p:cNvGraphicFramePr>
            <a:graphicFrameLocks noGrp="1"/>
          </p:cNvGraphicFramePr>
          <p:nvPr>
            <p:extLst>
              <p:ext uri="{D42A27DB-BD31-4B8C-83A1-F6EECF244321}">
                <p14:modId xmlns:p14="http://schemas.microsoft.com/office/powerpoint/2010/main" val="3785769226"/>
              </p:ext>
            </p:extLst>
          </p:nvPr>
        </p:nvGraphicFramePr>
        <p:xfrm>
          <a:off x="405327" y="668936"/>
          <a:ext cx="11381346" cy="2654580"/>
        </p:xfrm>
        <a:graphic>
          <a:graphicData uri="http://schemas.openxmlformats.org/drawingml/2006/table">
            <a:tbl>
              <a:tblPr firstRow="1" bandRow="1">
                <a:tableStyleId>{5C22544A-7EE6-4342-B048-85BDC9FD1C3A}</a:tableStyleId>
              </a:tblPr>
              <a:tblGrid>
                <a:gridCol w="1644918">
                  <a:extLst>
                    <a:ext uri="{9D8B030D-6E8A-4147-A177-3AD203B41FA5}">
                      <a16:colId xmlns:a16="http://schemas.microsoft.com/office/drawing/2014/main" val="2871918460"/>
                    </a:ext>
                  </a:extLst>
                </a:gridCol>
                <a:gridCol w="9736428">
                  <a:extLst>
                    <a:ext uri="{9D8B030D-6E8A-4147-A177-3AD203B41FA5}">
                      <a16:colId xmlns:a16="http://schemas.microsoft.com/office/drawing/2014/main" val="2852986849"/>
                    </a:ext>
                  </a:extLst>
                </a:gridCol>
              </a:tblGrid>
              <a:tr h="522616">
                <a:tc>
                  <a:txBody>
                    <a:bodyPr/>
                    <a:lstStyle/>
                    <a:p>
                      <a:r>
                        <a:rPr lang="en-GB" sz="2400" dirty="0">
                          <a:latin typeface="Arial" panose="020B0604020202020204" pitchFamily="34" charset="0"/>
                          <a:cs typeface="Arial" panose="020B0604020202020204" pitchFamily="34" charset="0"/>
                        </a:rPr>
                        <a:t>Standard</a:t>
                      </a:r>
                    </a:p>
                  </a:txBody>
                  <a:tcPr/>
                </a:tc>
                <a:tc>
                  <a:txBody>
                    <a:bodyPr/>
                    <a:lstStyle/>
                    <a:p>
                      <a:r>
                        <a:rPr lang="en-GB" sz="2400" dirty="0">
                          <a:latin typeface="Arial" panose="020B0604020202020204" pitchFamily="34" charset="0"/>
                          <a:cs typeface="Arial" panose="020B0604020202020204" pitchFamily="34" charset="0"/>
                        </a:rPr>
                        <a:t>Areas for Development</a:t>
                      </a:r>
                    </a:p>
                  </a:txBody>
                  <a:tcPr/>
                </a:tc>
                <a:extLst>
                  <a:ext uri="{0D108BD9-81ED-4DB2-BD59-A6C34878D82A}">
                    <a16:rowId xmlns:a16="http://schemas.microsoft.com/office/drawing/2014/main" val="610523761"/>
                  </a:ext>
                </a:extLst>
              </a:tr>
              <a:tr h="2131964">
                <a:tc>
                  <a:txBody>
                    <a:bodyPr/>
                    <a:lstStyle/>
                    <a:p>
                      <a:r>
                        <a:rPr lang="en-GB" sz="2400" dirty="0">
                          <a:latin typeface="Arial" panose="020B0604020202020204" pitchFamily="34" charset="0"/>
                          <a:cs typeface="Arial" panose="020B0604020202020204" pitchFamily="34" charset="0"/>
                        </a:rPr>
                        <a:t>Pedagogy (Refining)</a:t>
                      </a:r>
                    </a:p>
                  </a:txBody>
                  <a:tcPr/>
                </a:tc>
                <a:tc>
                  <a:txBody>
                    <a:bodyPr/>
                    <a:lstStyle/>
                    <a:p>
                      <a:r>
                        <a:rPr lang="en-GB" sz="2400" u="sng" dirty="0">
                          <a:latin typeface="Arial" panose="020B0604020202020204" pitchFamily="34" charset="0"/>
                          <a:cs typeface="Arial" panose="020B0604020202020204" pitchFamily="34" charset="0"/>
                        </a:rPr>
                        <a:t>Managing the learning environment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kern="1200" dirty="0">
                        <a:solidFill>
                          <a:schemeClr val="dk1"/>
                        </a:solidFill>
                        <a:effectLst/>
                        <a:latin typeface="Arial" panose="020B0604020202020204" pitchFamily="34" charset="0"/>
                        <a:ea typeface="+mn-ea"/>
                        <a:cs typeface="Arial" panose="020B0604020202020204" pitchFamily="34" charset="0"/>
                      </a:endParaRPr>
                    </a:p>
                    <a:p>
                      <a:endParaRPr lang="en-GB" sz="2400" u="sng"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15300117"/>
                  </a:ext>
                </a:extLst>
              </a:tr>
            </a:tbl>
          </a:graphicData>
        </a:graphic>
      </p:graphicFrame>
      <p:sp>
        <p:nvSpPr>
          <p:cNvPr id="4" name="Rectangle 3">
            <a:extLst>
              <a:ext uri="{FF2B5EF4-FFF2-40B4-BE49-F238E27FC236}">
                <a16:creationId xmlns:a16="http://schemas.microsoft.com/office/drawing/2014/main" id="{AFCE4E78-00FD-5DFB-517C-3F6E3D93BF53}"/>
              </a:ext>
            </a:extLst>
          </p:cNvPr>
          <p:cNvSpPr/>
          <p:nvPr/>
        </p:nvSpPr>
        <p:spPr>
          <a:xfrm>
            <a:off x="60557" y="-127225"/>
            <a:ext cx="11964473"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target</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action plan</a:t>
            </a:r>
          </a:p>
        </p:txBody>
      </p:sp>
    </p:spTree>
    <p:extLst>
      <p:ext uri="{BB962C8B-B14F-4D97-AF65-F5344CB8AC3E}">
        <p14:creationId xmlns:p14="http://schemas.microsoft.com/office/powerpoint/2010/main" val="1424725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29BFCD1B-F846-E8EE-2AD3-7428BFCE92C1}"/>
              </a:ext>
            </a:extLst>
          </p:cNvPr>
          <p:cNvGraphicFramePr>
            <a:graphicFrameLocks noGrp="1"/>
          </p:cNvGraphicFramePr>
          <p:nvPr>
            <p:extLst>
              <p:ext uri="{D42A27DB-BD31-4B8C-83A1-F6EECF244321}">
                <p14:modId xmlns:p14="http://schemas.microsoft.com/office/powerpoint/2010/main" val="1257596162"/>
              </p:ext>
            </p:extLst>
          </p:nvPr>
        </p:nvGraphicFramePr>
        <p:xfrm>
          <a:off x="405327" y="668936"/>
          <a:ext cx="11381346" cy="2808616"/>
        </p:xfrm>
        <a:graphic>
          <a:graphicData uri="http://schemas.openxmlformats.org/drawingml/2006/table">
            <a:tbl>
              <a:tblPr firstRow="1" bandRow="1">
                <a:tableStyleId>{5C22544A-7EE6-4342-B048-85BDC9FD1C3A}</a:tableStyleId>
              </a:tblPr>
              <a:tblGrid>
                <a:gridCol w="1644918">
                  <a:extLst>
                    <a:ext uri="{9D8B030D-6E8A-4147-A177-3AD203B41FA5}">
                      <a16:colId xmlns:a16="http://schemas.microsoft.com/office/drawing/2014/main" val="2871918460"/>
                    </a:ext>
                  </a:extLst>
                </a:gridCol>
                <a:gridCol w="9736428">
                  <a:extLst>
                    <a:ext uri="{9D8B030D-6E8A-4147-A177-3AD203B41FA5}">
                      <a16:colId xmlns:a16="http://schemas.microsoft.com/office/drawing/2014/main" val="2852986849"/>
                    </a:ext>
                  </a:extLst>
                </a:gridCol>
              </a:tblGrid>
              <a:tr h="522616">
                <a:tc>
                  <a:txBody>
                    <a:bodyPr/>
                    <a:lstStyle/>
                    <a:p>
                      <a:r>
                        <a:rPr lang="en-GB" sz="2400" dirty="0">
                          <a:latin typeface="Arial" panose="020B0604020202020204" pitchFamily="34" charset="0"/>
                          <a:cs typeface="Arial" panose="020B0604020202020204" pitchFamily="34" charset="0"/>
                        </a:rPr>
                        <a:t>Standard</a:t>
                      </a:r>
                    </a:p>
                  </a:txBody>
                  <a:tcPr/>
                </a:tc>
                <a:tc>
                  <a:txBody>
                    <a:bodyPr/>
                    <a:lstStyle/>
                    <a:p>
                      <a:r>
                        <a:rPr lang="en-GB" sz="2400" dirty="0">
                          <a:latin typeface="Arial" panose="020B0604020202020204" pitchFamily="34" charset="0"/>
                          <a:cs typeface="Arial" panose="020B0604020202020204" pitchFamily="34" charset="0"/>
                        </a:rPr>
                        <a:t>Areas for Development</a:t>
                      </a:r>
                    </a:p>
                  </a:txBody>
                  <a:tcPr/>
                </a:tc>
                <a:extLst>
                  <a:ext uri="{0D108BD9-81ED-4DB2-BD59-A6C34878D82A}">
                    <a16:rowId xmlns:a16="http://schemas.microsoft.com/office/drawing/2014/main" val="610523761"/>
                  </a:ext>
                </a:extLst>
              </a:tr>
              <a:tr h="2131964">
                <a:tc>
                  <a:txBody>
                    <a:bodyPr/>
                    <a:lstStyle/>
                    <a:p>
                      <a:r>
                        <a:rPr lang="en-GB" sz="2400" dirty="0">
                          <a:latin typeface="Arial" panose="020B0604020202020204" pitchFamily="34" charset="0"/>
                          <a:cs typeface="Arial" panose="020B0604020202020204" pitchFamily="34" charset="0"/>
                        </a:rPr>
                        <a:t>Pedagogy (Refining)</a:t>
                      </a:r>
                    </a:p>
                  </a:txBody>
                  <a:tcPr/>
                </a:tc>
                <a:tc>
                  <a:txBody>
                    <a:bodyPr/>
                    <a:lstStyle/>
                    <a:p>
                      <a:r>
                        <a:rPr lang="en-GB" sz="2400" u="sng" dirty="0">
                          <a:latin typeface="Arial" panose="020B0604020202020204" pitchFamily="34" charset="0"/>
                          <a:cs typeface="Arial" panose="020B0604020202020204" pitchFamily="34" charset="0"/>
                        </a:rPr>
                        <a:t>Managing the learning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Arial" panose="020B0604020202020204" pitchFamily="34" charset="0"/>
                          <a:ea typeface="+mn-ea"/>
                          <a:cs typeface="Arial" panose="020B0604020202020204" pitchFamily="34" charset="0"/>
                        </a:rPr>
                        <a:t>To continue to develop the way in which I manage the learning environment, by developing my classroom management strategies, particularly those that deal with challenging behaviour.</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kern="1200" dirty="0">
                        <a:solidFill>
                          <a:schemeClr val="dk1"/>
                        </a:solidFill>
                        <a:effectLst/>
                        <a:latin typeface="Arial" panose="020B0604020202020204" pitchFamily="34" charset="0"/>
                        <a:ea typeface="+mn-ea"/>
                        <a:cs typeface="Arial" panose="020B0604020202020204" pitchFamily="34" charset="0"/>
                      </a:endParaRPr>
                    </a:p>
                    <a:p>
                      <a:endParaRPr lang="en-GB" sz="2400" u="sng"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15300117"/>
                  </a:ext>
                </a:extLst>
              </a:tr>
            </a:tbl>
          </a:graphicData>
        </a:graphic>
      </p:graphicFrame>
      <p:sp>
        <p:nvSpPr>
          <p:cNvPr id="4" name="Rectangle 3">
            <a:extLst>
              <a:ext uri="{FF2B5EF4-FFF2-40B4-BE49-F238E27FC236}">
                <a16:creationId xmlns:a16="http://schemas.microsoft.com/office/drawing/2014/main" id="{AFCE4E78-00FD-5DFB-517C-3F6E3D93BF53}"/>
              </a:ext>
            </a:extLst>
          </p:cNvPr>
          <p:cNvSpPr/>
          <p:nvPr/>
        </p:nvSpPr>
        <p:spPr>
          <a:xfrm>
            <a:off x="60557" y="-127225"/>
            <a:ext cx="11964473"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target</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action plan</a:t>
            </a:r>
          </a:p>
        </p:txBody>
      </p:sp>
    </p:spTree>
    <p:extLst>
      <p:ext uri="{BB962C8B-B14F-4D97-AF65-F5344CB8AC3E}">
        <p14:creationId xmlns:p14="http://schemas.microsoft.com/office/powerpoint/2010/main" val="662800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29BFCD1B-F846-E8EE-2AD3-7428BFCE92C1}"/>
              </a:ext>
            </a:extLst>
          </p:cNvPr>
          <p:cNvGraphicFramePr>
            <a:graphicFrameLocks noGrp="1"/>
          </p:cNvGraphicFramePr>
          <p:nvPr>
            <p:extLst>
              <p:ext uri="{D42A27DB-BD31-4B8C-83A1-F6EECF244321}">
                <p14:modId xmlns:p14="http://schemas.microsoft.com/office/powerpoint/2010/main" val="3646741062"/>
              </p:ext>
            </p:extLst>
          </p:nvPr>
        </p:nvGraphicFramePr>
        <p:xfrm>
          <a:off x="405327" y="668936"/>
          <a:ext cx="11381346" cy="4637416"/>
        </p:xfrm>
        <a:graphic>
          <a:graphicData uri="http://schemas.openxmlformats.org/drawingml/2006/table">
            <a:tbl>
              <a:tblPr firstRow="1" bandRow="1">
                <a:tableStyleId>{5C22544A-7EE6-4342-B048-85BDC9FD1C3A}</a:tableStyleId>
              </a:tblPr>
              <a:tblGrid>
                <a:gridCol w="1644918">
                  <a:extLst>
                    <a:ext uri="{9D8B030D-6E8A-4147-A177-3AD203B41FA5}">
                      <a16:colId xmlns:a16="http://schemas.microsoft.com/office/drawing/2014/main" val="2871918460"/>
                    </a:ext>
                  </a:extLst>
                </a:gridCol>
                <a:gridCol w="9736428">
                  <a:extLst>
                    <a:ext uri="{9D8B030D-6E8A-4147-A177-3AD203B41FA5}">
                      <a16:colId xmlns:a16="http://schemas.microsoft.com/office/drawing/2014/main" val="2852986849"/>
                    </a:ext>
                  </a:extLst>
                </a:gridCol>
              </a:tblGrid>
              <a:tr h="522616">
                <a:tc>
                  <a:txBody>
                    <a:bodyPr/>
                    <a:lstStyle/>
                    <a:p>
                      <a:r>
                        <a:rPr lang="en-GB" sz="2400" dirty="0">
                          <a:latin typeface="Arial" panose="020B0604020202020204" pitchFamily="34" charset="0"/>
                          <a:cs typeface="Arial" panose="020B0604020202020204" pitchFamily="34" charset="0"/>
                        </a:rPr>
                        <a:t>Standard</a:t>
                      </a:r>
                    </a:p>
                  </a:txBody>
                  <a:tcPr/>
                </a:tc>
                <a:tc>
                  <a:txBody>
                    <a:bodyPr/>
                    <a:lstStyle/>
                    <a:p>
                      <a:r>
                        <a:rPr lang="en-GB" sz="2400" dirty="0">
                          <a:latin typeface="Arial" panose="020B0604020202020204" pitchFamily="34" charset="0"/>
                          <a:cs typeface="Arial" panose="020B0604020202020204" pitchFamily="34" charset="0"/>
                        </a:rPr>
                        <a:t>Areas for Development</a:t>
                      </a:r>
                    </a:p>
                  </a:txBody>
                  <a:tcPr/>
                </a:tc>
                <a:extLst>
                  <a:ext uri="{0D108BD9-81ED-4DB2-BD59-A6C34878D82A}">
                    <a16:rowId xmlns:a16="http://schemas.microsoft.com/office/drawing/2014/main" val="610523761"/>
                  </a:ext>
                </a:extLst>
              </a:tr>
              <a:tr h="2131964">
                <a:tc>
                  <a:txBody>
                    <a:bodyPr/>
                    <a:lstStyle/>
                    <a:p>
                      <a:r>
                        <a:rPr lang="en-GB" sz="2400" dirty="0">
                          <a:latin typeface="Arial" panose="020B0604020202020204" pitchFamily="34" charset="0"/>
                          <a:cs typeface="Arial" panose="020B0604020202020204" pitchFamily="34" charset="0"/>
                        </a:rPr>
                        <a:t>Pedagogy (Refining)</a:t>
                      </a:r>
                    </a:p>
                  </a:txBody>
                  <a:tcPr/>
                </a:tc>
                <a:tc>
                  <a:txBody>
                    <a:bodyPr/>
                    <a:lstStyle/>
                    <a:p>
                      <a:r>
                        <a:rPr lang="en-GB" sz="2400" u="sng" dirty="0">
                          <a:latin typeface="Arial" panose="020B0604020202020204" pitchFamily="34" charset="0"/>
                          <a:cs typeface="Arial" panose="020B0604020202020204" pitchFamily="34" charset="0"/>
                        </a:rPr>
                        <a:t>Managing the learning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Arial" panose="020B0604020202020204" pitchFamily="34" charset="0"/>
                          <a:ea typeface="+mn-ea"/>
                          <a:cs typeface="Arial" panose="020B0604020202020204" pitchFamily="34" charset="0"/>
                        </a:rPr>
                        <a:t>To continue to develop the way in which I manage the learning environment, by developing my classroom management strategies, particularly those that deal with challenging behaviour.</a:t>
                      </a:r>
                    </a:p>
                    <a:p>
                      <a:r>
                        <a:rPr lang="en-GB" sz="2400" kern="1200" dirty="0">
                          <a:solidFill>
                            <a:schemeClr val="dk1"/>
                          </a:solidFill>
                          <a:effectLst/>
                          <a:latin typeface="Arial" panose="020B0604020202020204" pitchFamily="34" charset="0"/>
                          <a:ea typeface="+mn-ea"/>
                          <a:cs typeface="Arial" panose="020B0604020202020204" pitchFamily="34" charset="0"/>
                        </a:rPr>
                        <a:t>To do this, </a:t>
                      </a:r>
                    </a:p>
                    <a:p>
                      <a:pPr marL="342900" indent="-342900">
                        <a:buFont typeface="Arial" panose="020B0604020202020204" pitchFamily="34" charset="0"/>
                        <a:buChar char="•"/>
                      </a:pPr>
                      <a:r>
                        <a:rPr lang="en-GB" sz="2400" kern="1200" dirty="0">
                          <a:solidFill>
                            <a:schemeClr val="dk1"/>
                          </a:solidFill>
                          <a:effectLst/>
                          <a:latin typeface="Arial" panose="020B0604020202020204" pitchFamily="34" charset="0"/>
                          <a:ea typeface="+mn-ea"/>
                          <a:cs typeface="Arial" panose="020B0604020202020204" pitchFamily="34" charset="0"/>
                        </a:rPr>
                        <a:t>I will both research classroom management strategies, such as those in B Rogers, 'Classroom Behaviour: a Practical Guide to Effective Teaching, Behaviour management and Colleague Support' (2015).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kern="1200" dirty="0">
                        <a:solidFill>
                          <a:schemeClr val="dk1"/>
                        </a:solidFill>
                        <a:effectLst/>
                        <a:latin typeface="Arial" panose="020B0604020202020204" pitchFamily="34" charset="0"/>
                        <a:ea typeface="+mn-ea"/>
                        <a:cs typeface="Arial" panose="020B0604020202020204" pitchFamily="34" charset="0"/>
                      </a:endParaRPr>
                    </a:p>
                    <a:p>
                      <a:endParaRPr lang="en-GB" sz="2400" u="sng"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15300117"/>
                  </a:ext>
                </a:extLst>
              </a:tr>
            </a:tbl>
          </a:graphicData>
        </a:graphic>
      </p:graphicFrame>
      <p:sp>
        <p:nvSpPr>
          <p:cNvPr id="4" name="Rectangle 3">
            <a:extLst>
              <a:ext uri="{FF2B5EF4-FFF2-40B4-BE49-F238E27FC236}">
                <a16:creationId xmlns:a16="http://schemas.microsoft.com/office/drawing/2014/main" id="{AFCE4E78-00FD-5DFB-517C-3F6E3D93BF53}"/>
              </a:ext>
            </a:extLst>
          </p:cNvPr>
          <p:cNvSpPr/>
          <p:nvPr/>
        </p:nvSpPr>
        <p:spPr>
          <a:xfrm>
            <a:off x="60557" y="-127225"/>
            <a:ext cx="11964473"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target</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action plan</a:t>
            </a:r>
          </a:p>
        </p:txBody>
      </p:sp>
    </p:spTree>
    <p:extLst>
      <p:ext uri="{BB962C8B-B14F-4D97-AF65-F5344CB8AC3E}">
        <p14:creationId xmlns:p14="http://schemas.microsoft.com/office/powerpoint/2010/main" val="4063830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29BFCD1B-F846-E8EE-2AD3-7428BFCE92C1}"/>
              </a:ext>
            </a:extLst>
          </p:cNvPr>
          <p:cNvGraphicFramePr>
            <a:graphicFrameLocks noGrp="1"/>
          </p:cNvGraphicFramePr>
          <p:nvPr>
            <p:extLst>
              <p:ext uri="{D42A27DB-BD31-4B8C-83A1-F6EECF244321}">
                <p14:modId xmlns:p14="http://schemas.microsoft.com/office/powerpoint/2010/main" val="1262586784"/>
              </p:ext>
            </p:extLst>
          </p:nvPr>
        </p:nvGraphicFramePr>
        <p:xfrm>
          <a:off x="405327" y="668936"/>
          <a:ext cx="11381346" cy="5003176"/>
        </p:xfrm>
        <a:graphic>
          <a:graphicData uri="http://schemas.openxmlformats.org/drawingml/2006/table">
            <a:tbl>
              <a:tblPr firstRow="1" bandRow="1">
                <a:tableStyleId>{5C22544A-7EE6-4342-B048-85BDC9FD1C3A}</a:tableStyleId>
              </a:tblPr>
              <a:tblGrid>
                <a:gridCol w="1644918">
                  <a:extLst>
                    <a:ext uri="{9D8B030D-6E8A-4147-A177-3AD203B41FA5}">
                      <a16:colId xmlns:a16="http://schemas.microsoft.com/office/drawing/2014/main" val="2871918460"/>
                    </a:ext>
                  </a:extLst>
                </a:gridCol>
                <a:gridCol w="9736428">
                  <a:extLst>
                    <a:ext uri="{9D8B030D-6E8A-4147-A177-3AD203B41FA5}">
                      <a16:colId xmlns:a16="http://schemas.microsoft.com/office/drawing/2014/main" val="2852986849"/>
                    </a:ext>
                  </a:extLst>
                </a:gridCol>
              </a:tblGrid>
              <a:tr h="522616">
                <a:tc>
                  <a:txBody>
                    <a:bodyPr/>
                    <a:lstStyle/>
                    <a:p>
                      <a:r>
                        <a:rPr lang="en-GB" sz="2400" dirty="0">
                          <a:latin typeface="Arial" panose="020B0604020202020204" pitchFamily="34" charset="0"/>
                          <a:cs typeface="Arial" panose="020B0604020202020204" pitchFamily="34" charset="0"/>
                        </a:rPr>
                        <a:t>Standard</a:t>
                      </a:r>
                    </a:p>
                  </a:txBody>
                  <a:tcPr/>
                </a:tc>
                <a:tc>
                  <a:txBody>
                    <a:bodyPr/>
                    <a:lstStyle/>
                    <a:p>
                      <a:r>
                        <a:rPr lang="en-GB" sz="2400" dirty="0">
                          <a:latin typeface="Arial" panose="020B0604020202020204" pitchFamily="34" charset="0"/>
                          <a:cs typeface="Arial" panose="020B0604020202020204" pitchFamily="34" charset="0"/>
                        </a:rPr>
                        <a:t>Areas for Development</a:t>
                      </a:r>
                    </a:p>
                  </a:txBody>
                  <a:tcPr/>
                </a:tc>
                <a:extLst>
                  <a:ext uri="{0D108BD9-81ED-4DB2-BD59-A6C34878D82A}">
                    <a16:rowId xmlns:a16="http://schemas.microsoft.com/office/drawing/2014/main" val="610523761"/>
                  </a:ext>
                </a:extLst>
              </a:tr>
              <a:tr h="2131964">
                <a:tc>
                  <a:txBody>
                    <a:bodyPr/>
                    <a:lstStyle/>
                    <a:p>
                      <a:r>
                        <a:rPr lang="en-GB" sz="2400" dirty="0">
                          <a:latin typeface="Arial" panose="020B0604020202020204" pitchFamily="34" charset="0"/>
                          <a:cs typeface="Arial" panose="020B0604020202020204" pitchFamily="34" charset="0"/>
                        </a:rPr>
                        <a:t>Pedagogy (Refining)</a:t>
                      </a:r>
                    </a:p>
                  </a:txBody>
                  <a:tcPr/>
                </a:tc>
                <a:tc>
                  <a:txBody>
                    <a:bodyPr/>
                    <a:lstStyle/>
                    <a:p>
                      <a:r>
                        <a:rPr lang="en-GB" sz="2400" u="sng" dirty="0">
                          <a:latin typeface="Arial" panose="020B0604020202020204" pitchFamily="34" charset="0"/>
                          <a:cs typeface="Arial" panose="020B0604020202020204" pitchFamily="34" charset="0"/>
                        </a:rPr>
                        <a:t>Managing the learning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tx1"/>
                          </a:solidFill>
                          <a:effectLst/>
                          <a:latin typeface="Arial" panose="020B0604020202020204" pitchFamily="34" charset="0"/>
                          <a:ea typeface="+mn-ea"/>
                          <a:cs typeface="Arial" panose="020B0604020202020204" pitchFamily="34" charset="0"/>
                        </a:rPr>
                        <a:t>To continue to develop the way in which I manage the learning environment, by developing my classroom management strategies, particularly those that deal with challenging behaviour.</a:t>
                      </a:r>
                    </a:p>
                    <a:p>
                      <a:r>
                        <a:rPr lang="en-GB" sz="2400" kern="1200" dirty="0">
                          <a:solidFill>
                            <a:schemeClr val="tx1"/>
                          </a:solidFill>
                          <a:effectLst/>
                          <a:latin typeface="Arial" panose="020B0604020202020204" pitchFamily="34" charset="0"/>
                          <a:ea typeface="+mn-ea"/>
                          <a:cs typeface="Arial" panose="020B0604020202020204" pitchFamily="34" charset="0"/>
                        </a:rPr>
                        <a:t>To do this, </a:t>
                      </a:r>
                    </a:p>
                    <a:p>
                      <a:pPr marL="342900" indent="-342900">
                        <a:buFont typeface="Arial" panose="020B0604020202020204" pitchFamily="34" charset="0"/>
                        <a:buChar char="•"/>
                      </a:pPr>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I will both research classroom management strategies, such as those in B Rogers, 'Classroom Behaviour: a Practical Guide to Effective Teaching, Behaviour management and Colleague Support' (2015). </a:t>
                      </a:r>
                    </a:p>
                    <a:p>
                      <a:pPr marL="342900" indent="-342900">
                        <a:buFont typeface="Arial" panose="020B0604020202020204" pitchFamily="34" charset="0"/>
                        <a:buChar char="•"/>
                      </a:pPr>
                      <a:r>
                        <a:rPr lang="en-GB" sz="2400" kern="1200" dirty="0">
                          <a:solidFill>
                            <a:schemeClr val="dk1"/>
                          </a:solidFill>
                          <a:effectLst/>
                          <a:latin typeface="Arial" panose="020B0604020202020204" pitchFamily="34" charset="0"/>
                          <a:ea typeface="+mn-ea"/>
                          <a:cs typeface="Arial" panose="020B0604020202020204" pitchFamily="34" charset="0"/>
                        </a:rPr>
                        <a:t>Review ESTYN articles which highlight good practice e.g.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kern="1200" dirty="0">
                        <a:solidFill>
                          <a:schemeClr val="dk1"/>
                        </a:solidFill>
                        <a:effectLst/>
                        <a:latin typeface="Arial" panose="020B0604020202020204" pitchFamily="34" charset="0"/>
                        <a:ea typeface="+mn-ea"/>
                        <a:cs typeface="Arial" panose="020B0604020202020204" pitchFamily="34" charset="0"/>
                      </a:endParaRPr>
                    </a:p>
                    <a:p>
                      <a:endParaRPr lang="en-GB" sz="2400" u="sng"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15300117"/>
                  </a:ext>
                </a:extLst>
              </a:tr>
            </a:tbl>
          </a:graphicData>
        </a:graphic>
      </p:graphicFrame>
      <p:sp>
        <p:nvSpPr>
          <p:cNvPr id="4" name="Rectangle 3">
            <a:extLst>
              <a:ext uri="{FF2B5EF4-FFF2-40B4-BE49-F238E27FC236}">
                <a16:creationId xmlns:a16="http://schemas.microsoft.com/office/drawing/2014/main" id="{AFCE4E78-00FD-5DFB-517C-3F6E3D93BF53}"/>
              </a:ext>
            </a:extLst>
          </p:cNvPr>
          <p:cNvSpPr/>
          <p:nvPr/>
        </p:nvSpPr>
        <p:spPr>
          <a:xfrm>
            <a:off x="60557" y="-127225"/>
            <a:ext cx="11964473"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target</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action plan</a:t>
            </a:r>
          </a:p>
        </p:txBody>
      </p:sp>
    </p:spTree>
    <p:extLst>
      <p:ext uri="{BB962C8B-B14F-4D97-AF65-F5344CB8AC3E}">
        <p14:creationId xmlns:p14="http://schemas.microsoft.com/office/powerpoint/2010/main" val="1137897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29BFCD1B-F846-E8EE-2AD3-7428BFCE92C1}"/>
              </a:ext>
            </a:extLst>
          </p:cNvPr>
          <p:cNvGraphicFramePr>
            <a:graphicFrameLocks noGrp="1"/>
          </p:cNvGraphicFramePr>
          <p:nvPr>
            <p:extLst>
              <p:ext uri="{D42A27DB-BD31-4B8C-83A1-F6EECF244321}">
                <p14:modId xmlns:p14="http://schemas.microsoft.com/office/powerpoint/2010/main" val="1541668064"/>
              </p:ext>
            </p:extLst>
          </p:nvPr>
        </p:nvGraphicFramePr>
        <p:xfrm>
          <a:off x="405327" y="668936"/>
          <a:ext cx="11381346" cy="5734696"/>
        </p:xfrm>
        <a:graphic>
          <a:graphicData uri="http://schemas.openxmlformats.org/drawingml/2006/table">
            <a:tbl>
              <a:tblPr firstRow="1" bandRow="1">
                <a:tableStyleId>{5C22544A-7EE6-4342-B048-85BDC9FD1C3A}</a:tableStyleId>
              </a:tblPr>
              <a:tblGrid>
                <a:gridCol w="1644918">
                  <a:extLst>
                    <a:ext uri="{9D8B030D-6E8A-4147-A177-3AD203B41FA5}">
                      <a16:colId xmlns:a16="http://schemas.microsoft.com/office/drawing/2014/main" val="2871918460"/>
                    </a:ext>
                  </a:extLst>
                </a:gridCol>
                <a:gridCol w="9736428">
                  <a:extLst>
                    <a:ext uri="{9D8B030D-6E8A-4147-A177-3AD203B41FA5}">
                      <a16:colId xmlns:a16="http://schemas.microsoft.com/office/drawing/2014/main" val="2852986849"/>
                    </a:ext>
                  </a:extLst>
                </a:gridCol>
              </a:tblGrid>
              <a:tr h="522616">
                <a:tc>
                  <a:txBody>
                    <a:bodyPr/>
                    <a:lstStyle/>
                    <a:p>
                      <a:r>
                        <a:rPr lang="en-GB" sz="2400" dirty="0">
                          <a:latin typeface="Arial" panose="020B0604020202020204" pitchFamily="34" charset="0"/>
                          <a:cs typeface="Arial" panose="020B0604020202020204" pitchFamily="34" charset="0"/>
                        </a:rPr>
                        <a:t>Standard</a:t>
                      </a:r>
                    </a:p>
                  </a:txBody>
                  <a:tcPr/>
                </a:tc>
                <a:tc>
                  <a:txBody>
                    <a:bodyPr/>
                    <a:lstStyle/>
                    <a:p>
                      <a:r>
                        <a:rPr lang="en-GB" sz="2400" dirty="0">
                          <a:latin typeface="Arial" panose="020B0604020202020204" pitchFamily="34" charset="0"/>
                          <a:cs typeface="Arial" panose="020B0604020202020204" pitchFamily="34" charset="0"/>
                        </a:rPr>
                        <a:t>Areas for Development</a:t>
                      </a:r>
                    </a:p>
                  </a:txBody>
                  <a:tcPr/>
                </a:tc>
                <a:extLst>
                  <a:ext uri="{0D108BD9-81ED-4DB2-BD59-A6C34878D82A}">
                    <a16:rowId xmlns:a16="http://schemas.microsoft.com/office/drawing/2014/main" val="610523761"/>
                  </a:ext>
                </a:extLst>
              </a:tr>
              <a:tr h="2131964">
                <a:tc>
                  <a:txBody>
                    <a:bodyPr/>
                    <a:lstStyle/>
                    <a:p>
                      <a:r>
                        <a:rPr lang="en-GB" sz="2400" dirty="0">
                          <a:latin typeface="Arial" panose="020B0604020202020204" pitchFamily="34" charset="0"/>
                          <a:cs typeface="Arial" panose="020B0604020202020204" pitchFamily="34" charset="0"/>
                        </a:rPr>
                        <a:t>Pedagogy (Refining)</a:t>
                      </a:r>
                    </a:p>
                  </a:txBody>
                  <a:tcPr/>
                </a:tc>
                <a:tc>
                  <a:txBody>
                    <a:bodyPr/>
                    <a:lstStyle/>
                    <a:p>
                      <a:r>
                        <a:rPr lang="en-GB" sz="2400" u="sng" dirty="0">
                          <a:latin typeface="Arial" panose="020B0604020202020204" pitchFamily="34" charset="0"/>
                          <a:cs typeface="Arial" panose="020B0604020202020204" pitchFamily="34" charset="0"/>
                        </a:rPr>
                        <a:t>Managing the learning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To continue to develop the way in which I manage the learning environment, by developing my classroom management strategies, particularly those that deal with challenging behaviour.</a:t>
                      </a:r>
                    </a:p>
                    <a:p>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To do this, </a:t>
                      </a:r>
                    </a:p>
                    <a:p>
                      <a:pPr marL="342900" indent="-342900">
                        <a:buFont typeface="Arial" panose="020B0604020202020204" pitchFamily="34" charset="0"/>
                        <a:buChar char="•"/>
                      </a:pPr>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I will both research classroom management strategies, such as those in B Rogers, 'Classroom Behaviour: a Practical Guide to Effective Teaching, Behaviour management and Colleague Support' (2015). </a:t>
                      </a:r>
                    </a:p>
                    <a:p>
                      <a:pPr marL="342900" indent="-342900">
                        <a:buFont typeface="Arial" panose="020B0604020202020204" pitchFamily="34" charset="0"/>
                        <a:buChar char="•"/>
                      </a:pPr>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Review ESTYN articles which highlight good practice. </a:t>
                      </a:r>
                    </a:p>
                    <a:p>
                      <a:pPr marL="342900" indent="-342900">
                        <a:buFont typeface="Arial" panose="020B0604020202020204" pitchFamily="34" charset="0"/>
                        <a:buChar char="•"/>
                      </a:pPr>
                      <a:r>
                        <a:rPr lang="en-GB" sz="2400" kern="1200" dirty="0">
                          <a:solidFill>
                            <a:schemeClr val="dk1"/>
                          </a:solidFill>
                          <a:effectLst/>
                          <a:latin typeface="Arial" panose="020B0604020202020204" pitchFamily="34" charset="0"/>
                          <a:ea typeface="+mn-ea"/>
                          <a:cs typeface="Arial" panose="020B0604020202020204" pitchFamily="34" charset="0"/>
                        </a:rPr>
                        <a:t>Look at resources such as YouTube videos </a:t>
                      </a:r>
                      <a:r>
                        <a:rPr lang="en-GB" sz="2400" kern="1200" dirty="0" err="1">
                          <a:solidFill>
                            <a:schemeClr val="dk1"/>
                          </a:solidFill>
                          <a:effectLst/>
                          <a:latin typeface="Arial" panose="020B0604020202020204" pitchFamily="34" charset="0"/>
                          <a:ea typeface="+mn-ea"/>
                          <a:cs typeface="Arial" panose="020B0604020202020204" pitchFamily="34" charset="0"/>
                        </a:rPr>
                        <a:t>e.g</a:t>
                      </a:r>
                      <a:r>
                        <a:rPr lang="en-GB" sz="2400" kern="1200" dirty="0">
                          <a:solidFill>
                            <a:schemeClr val="dk1"/>
                          </a:solidFill>
                          <a:effectLst/>
                          <a:latin typeface="Arial" panose="020B0604020202020204" pitchFamily="34" charset="0"/>
                          <a:ea typeface="+mn-ea"/>
                          <a:cs typeface="Arial" panose="020B0604020202020204" pitchFamily="34" charset="0"/>
                        </a:rPr>
                        <a:t> …, and seek the help and advice of peers to help me achieve this goal.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kern="1200" dirty="0">
                        <a:solidFill>
                          <a:schemeClr val="dk1"/>
                        </a:solidFill>
                        <a:effectLst/>
                        <a:latin typeface="Arial" panose="020B0604020202020204" pitchFamily="34" charset="0"/>
                        <a:ea typeface="+mn-ea"/>
                        <a:cs typeface="Arial" panose="020B0604020202020204" pitchFamily="34" charset="0"/>
                      </a:endParaRPr>
                    </a:p>
                    <a:p>
                      <a:endParaRPr lang="en-GB" sz="2400" u="sng"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15300117"/>
                  </a:ext>
                </a:extLst>
              </a:tr>
            </a:tbl>
          </a:graphicData>
        </a:graphic>
      </p:graphicFrame>
      <p:sp>
        <p:nvSpPr>
          <p:cNvPr id="4" name="Rectangle 3">
            <a:extLst>
              <a:ext uri="{FF2B5EF4-FFF2-40B4-BE49-F238E27FC236}">
                <a16:creationId xmlns:a16="http://schemas.microsoft.com/office/drawing/2014/main" id="{AFCE4E78-00FD-5DFB-517C-3F6E3D93BF53}"/>
              </a:ext>
            </a:extLst>
          </p:cNvPr>
          <p:cNvSpPr/>
          <p:nvPr/>
        </p:nvSpPr>
        <p:spPr>
          <a:xfrm>
            <a:off x="60557" y="-127225"/>
            <a:ext cx="11964473"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target</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action plan</a:t>
            </a:r>
          </a:p>
        </p:txBody>
      </p:sp>
    </p:spTree>
    <p:extLst>
      <p:ext uri="{BB962C8B-B14F-4D97-AF65-F5344CB8AC3E}">
        <p14:creationId xmlns:p14="http://schemas.microsoft.com/office/powerpoint/2010/main" val="623485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29BFCD1B-F846-E8EE-2AD3-7428BFCE92C1}"/>
              </a:ext>
            </a:extLst>
          </p:cNvPr>
          <p:cNvGraphicFramePr>
            <a:graphicFrameLocks noGrp="1"/>
          </p:cNvGraphicFramePr>
          <p:nvPr>
            <p:extLst>
              <p:ext uri="{D42A27DB-BD31-4B8C-83A1-F6EECF244321}">
                <p14:modId xmlns:p14="http://schemas.microsoft.com/office/powerpoint/2010/main" val="2912359616"/>
              </p:ext>
            </p:extLst>
          </p:nvPr>
        </p:nvGraphicFramePr>
        <p:xfrm>
          <a:off x="405327" y="668936"/>
          <a:ext cx="11381346" cy="6831976"/>
        </p:xfrm>
        <a:graphic>
          <a:graphicData uri="http://schemas.openxmlformats.org/drawingml/2006/table">
            <a:tbl>
              <a:tblPr firstRow="1" bandRow="1">
                <a:tableStyleId>{5C22544A-7EE6-4342-B048-85BDC9FD1C3A}</a:tableStyleId>
              </a:tblPr>
              <a:tblGrid>
                <a:gridCol w="1644918">
                  <a:extLst>
                    <a:ext uri="{9D8B030D-6E8A-4147-A177-3AD203B41FA5}">
                      <a16:colId xmlns:a16="http://schemas.microsoft.com/office/drawing/2014/main" val="2871918460"/>
                    </a:ext>
                  </a:extLst>
                </a:gridCol>
                <a:gridCol w="9736428">
                  <a:extLst>
                    <a:ext uri="{9D8B030D-6E8A-4147-A177-3AD203B41FA5}">
                      <a16:colId xmlns:a16="http://schemas.microsoft.com/office/drawing/2014/main" val="2852986849"/>
                    </a:ext>
                  </a:extLst>
                </a:gridCol>
              </a:tblGrid>
              <a:tr h="522616">
                <a:tc>
                  <a:txBody>
                    <a:bodyPr/>
                    <a:lstStyle/>
                    <a:p>
                      <a:r>
                        <a:rPr lang="en-GB" sz="2400" dirty="0">
                          <a:latin typeface="Arial" panose="020B0604020202020204" pitchFamily="34" charset="0"/>
                          <a:cs typeface="Arial" panose="020B0604020202020204" pitchFamily="34" charset="0"/>
                        </a:rPr>
                        <a:t>Standard</a:t>
                      </a:r>
                    </a:p>
                  </a:txBody>
                  <a:tcPr/>
                </a:tc>
                <a:tc>
                  <a:txBody>
                    <a:bodyPr/>
                    <a:lstStyle/>
                    <a:p>
                      <a:r>
                        <a:rPr lang="en-GB" sz="2400" dirty="0">
                          <a:latin typeface="Arial" panose="020B0604020202020204" pitchFamily="34" charset="0"/>
                          <a:cs typeface="Arial" panose="020B0604020202020204" pitchFamily="34" charset="0"/>
                        </a:rPr>
                        <a:t>Areas for Development</a:t>
                      </a:r>
                    </a:p>
                  </a:txBody>
                  <a:tcPr/>
                </a:tc>
                <a:extLst>
                  <a:ext uri="{0D108BD9-81ED-4DB2-BD59-A6C34878D82A}">
                    <a16:rowId xmlns:a16="http://schemas.microsoft.com/office/drawing/2014/main" val="610523761"/>
                  </a:ext>
                </a:extLst>
              </a:tr>
              <a:tr h="2131964">
                <a:tc>
                  <a:txBody>
                    <a:bodyPr/>
                    <a:lstStyle/>
                    <a:p>
                      <a:r>
                        <a:rPr lang="en-GB" sz="2400" dirty="0">
                          <a:latin typeface="Arial" panose="020B0604020202020204" pitchFamily="34" charset="0"/>
                          <a:cs typeface="Arial" panose="020B0604020202020204" pitchFamily="34" charset="0"/>
                        </a:rPr>
                        <a:t>Pedagogy (Refining)</a:t>
                      </a:r>
                    </a:p>
                  </a:txBody>
                  <a:tcPr/>
                </a:tc>
                <a:tc>
                  <a:txBody>
                    <a:bodyPr/>
                    <a:lstStyle/>
                    <a:p>
                      <a:r>
                        <a:rPr lang="en-GB" sz="2400" u="sng" dirty="0">
                          <a:latin typeface="Arial" panose="020B0604020202020204" pitchFamily="34" charset="0"/>
                          <a:cs typeface="Arial" panose="020B0604020202020204" pitchFamily="34" charset="0"/>
                        </a:rPr>
                        <a:t>Managing the learning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tx1"/>
                          </a:solidFill>
                          <a:effectLst/>
                          <a:latin typeface="Arial" panose="020B0604020202020204" pitchFamily="34" charset="0"/>
                          <a:ea typeface="+mn-ea"/>
                          <a:cs typeface="Arial" panose="020B0604020202020204" pitchFamily="34" charset="0"/>
                        </a:rPr>
                        <a:t>To continue to develop the way in which I manage the learning environment, by developing my classroom management strategies, particularly those that deal with challenging behaviour.</a:t>
                      </a:r>
                    </a:p>
                    <a:p>
                      <a:r>
                        <a:rPr lang="en-GB" sz="2400" kern="1200" dirty="0">
                          <a:solidFill>
                            <a:schemeClr val="tx1"/>
                          </a:solidFill>
                          <a:effectLst/>
                          <a:latin typeface="Arial" panose="020B0604020202020204" pitchFamily="34" charset="0"/>
                          <a:ea typeface="+mn-ea"/>
                          <a:cs typeface="Arial" panose="020B0604020202020204" pitchFamily="34" charset="0"/>
                        </a:rPr>
                        <a:t>To do this, </a:t>
                      </a:r>
                    </a:p>
                    <a:p>
                      <a:pPr marL="342900" indent="-342900">
                        <a:buFont typeface="Arial" panose="020B0604020202020204" pitchFamily="34" charset="0"/>
                        <a:buChar char="•"/>
                      </a:pPr>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I will both research classroom management strategies, such as those in B Rogers, 'Classroom Behaviour: a Practical Guide to Effective Teaching, Behaviour management and Colleague Support' (2015). </a:t>
                      </a:r>
                    </a:p>
                    <a:p>
                      <a:pPr marL="342900" indent="-342900">
                        <a:buFont typeface="Arial" panose="020B0604020202020204" pitchFamily="34" charset="0"/>
                        <a:buChar char="•"/>
                      </a:pPr>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Review ESTYN articles which highlight good practice. </a:t>
                      </a:r>
                    </a:p>
                    <a:p>
                      <a:pPr marL="342900" indent="-342900">
                        <a:buFont typeface="Arial" panose="020B0604020202020204" pitchFamily="34" charset="0"/>
                        <a:buChar char="•"/>
                      </a:pPr>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Look at resources such as YouTube videos, and seek the help and advice of peers to help me achieve this goal. </a:t>
                      </a:r>
                    </a:p>
                    <a:p>
                      <a:pPr marL="342900" indent="-342900">
                        <a:buFont typeface="Arial" panose="020B0604020202020204" pitchFamily="34" charset="0"/>
                        <a:buChar char="•"/>
                      </a:pPr>
                      <a:r>
                        <a:rPr lang="en-GB" sz="2400" kern="1200" dirty="0">
                          <a:solidFill>
                            <a:schemeClr val="dk1"/>
                          </a:solidFill>
                          <a:effectLst/>
                          <a:latin typeface="Arial" panose="020B0604020202020204" pitchFamily="34" charset="0"/>
                          <a:ea typeface="+mn-ea"/>
                          <a:cs typeface="Arial" panose="020B0604020202020204" pitchFamily="34" charset="0"/>
                        </a:rPr>
                        <a:t>Once in next placement, I can look at the schools' behaviour management policy, school rules and class rules, their rewards and praise system.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kern="1200" dirty="0">
                        <a:solidFill>
                          <a:schemeClr val="dk1"/>
                        </a:solidFill>
                        <a:effectLst/>
                        <a:latin typeface="Arial" panose="020B0604020202020204" pitchFamily="34" charset="0"/>
                        <a:ea typeface="+mn-ea"/>
                        <a:cs typeface="Arial" panose="020B0604020202020204" pitchFamily="34" charset="0"/>
                      </a:endParaRPr>
                    </a:p>
                    <a:p>
                      <a:endParaRPr lang="en-GB" sz="2400" u="sng"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15300117"/>
                  </a:ext>
                </a:extLst>
              </a:tr>
            </a:tbl>
          </a:graphicData>
        </a:graphic>
      </p:graphicFrame>
      <p:sp>
        <p:nvSpPr>
          <p:cNvPr id="4" name="Rectangle 3">
            <a:extLst>
              <a:ext uri="{FF2B5EF4-FFF2-40B4-BE49-F238E27FC236}">
                <a16:creationId xmlns:a16="http://schemas.microsoft.com/office/drawing/2014/main" id="{AFCE4E78-00FD-5DFB-517C-3F6E3D93BF53}"/>
              </a:ext>
            </a:extLst>
          </p:cNvPr>
          <p:cNvSpPr/>
          <p:nvPr/>
        </p:nvSpPr>
        <p:spPr>
          <a:xfrm>
            <a:off x="60557" y="-127225"/>
            <a:ext cx="11964473"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target</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action plan</a:t>
            </a:r>
          </a:p>
        </p:txBody>
      </p:sp>
    </p:spTree>
    <p:extLst>
      <p:ext uri="{BB962C8B-B14F-4D97-AF65-F5344CB8AC3E}">
        <p14:creationId xmlns:p14="http://schemas.microsoft.com/office/powerpoint/2010/main" val="1003182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29BFCD1B-F846-E8EE-2AD3-7428BFCE92C1}"/>
              </a:ext>
            </a:extLst>
          </p:cNvPr>
          <p:cNvGraphicFramePr>
            <a:graphicFrameLocks noGrp="1"/>
          </p:cNvGraphicFramePr>
          <p:nvPr>
            <p:extLst>
              <p:ext uri="{D42A27DB-BD31-4B8C-83A1-F6EECF244321}">
                <p14:modId xmlns:p14="http://schemas.microsoft.com/office/powerpoint/2010/main" val="3101995597"/>
              </p:ext>
            </p:extLst>
          </p:nvPr>
        </p:nvGraphicFramePr>
        <p:xfrm>
          <a:off x="405327" y="668936"/>
          <a:ext cx="11381346" cy="6100456"/>
        </p:xfrm>
        <a:graphic>
          <a:graphicData uri="http://schemas.openxmlformats.org/drawingml/2006/table">
            <a:tbl>
              <a:tblPr firstRow="1" bandRow="1">
                <a:tableStyleId>{5C22544A-7EE6-4342-B048-85BDC9FD1C3A}</a:tableStyleId>
              </a:tblPr>
              <a:tblGrid>
                <a:gridCol w="1644918">
                  <a:extLst>
                    <a:ext uri="{9D8B030D-6E8A-4147-A177-3AD203B41FA5}">
                      <a16:colId xmlns:a16="http://schemas.microsoft.com/office/drawing/2014/main" val="2871918460"/>
                    </a:ext>
                  </a:extLst>
                </a:gridCol>
                <a:gridCol w="9736428">
                  <a:extLst>
                    <a:ext uri="{9D8B030D-6E8A-4147-A177-3AD203B41FA5}">
                      <a16:colId xmlns:a16="http://schemas.microsoft.com/office/drawing/2014/main" val="2852986849"/>
                    </a:ext>
                  </a:extLst>
                </a:gridCol>
              </a:tblGrid>
              <a:tr h="522616">
                <a:tc>
                  <a:txBody>
                    <a:bodyPr/>
                    <a:lstStyle/>
                    <a:p>
                      <a:r>
                        <a:rPr lang="en-GB" sz="2400" dirty="0">
                          <a:latin typeface="Arial" panose="020B0604020202020204" pitchFamily="34" charset="0"/>
                          <a:cs typeface="Arial" panose="020B0604020202020204" pitchFamily="34" charset="0"/>
                        </a:rPr>
                        <a:t>Standard</a:t>
                      </a:r>
                    </a:p>
                  </a:txBody>
                  <a:tcPr/>
                </a:tc>
                <a:tc>
                  <a:txBody>
                    <a:bodyPr/>
                    <a:lstStyle/>
                    <a:p>
                      <a:r>
                        <a:rPr lang="en-GB" sz="2400" dirty="0">
                          <a:latin typeface="Arial" panose="020B0604020202020204" pitchFamily="34" charset="0"/>
                          <a:cs typeface="Arial" panose="020B0604020202020204" pitchFamily="34" charset="0"/>
                        </a:rPr>
                        <a:t>Areas for Development</a:t>
                      </a:r>
                    </a:p>
                  </a:txBody>
                  <a:tcPr/>
                </a:tc>
                <a:extLst>
                  <a:ext uri="{0D108BD9-81ED-4DB2-BD59-A6C34878D82A}">
                    <a16:rowId xmlns:a16="http://schemas.microsoft.com/office/drawing/2014/main" val="610523761"/>
                  </a:ext>
                </a:extLst>
              </a:tr>
              <a:tr h="2131964">
                <a:tc>
                  <a:txBody>
                    <a:bodyPr/>
                    <a:lstStyle/>
                    <a:p>
                      <a:r>
                        <a:rPr lang="en-GB" sz="2400" dirty="0">
                          <a:latin typeface="Arial" panose="020B0604020202020204" pitchFamily="34" charset="0"/>
                          <a:cs typeface="Arial" panose="020B0604020202020204" pitchFamily="34" charset="0"/>
                        </a:rPr>
                        <a:t>Pedagogy (Refining)</a:t>
                      </a:r>
                    </a:p>
                  </a:txBody>
                  <a:tcPr/>
                </a:tc>
                <a:tc>
                  <a:txBody>
                    <a:bodyPr/>
                    <a:lstStyle/>
                    <a:p>
                      <a:r>
                        <a:rPr lang="en-GB" sz="2400" u="sng" dirty="0">
                          <a:latin typeface="Arial" panose="020B0604020202020204" pitchFamily="34" charset="0"/>
                          <a:cs typeface="Arial" panose="020B0604020202020204" pitchFamily="34" charset="0"/>
                        </a:rPr>
                        <a:t>Managing the learning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200" kern="1200" dirty="0">
                          <a:solidFill>
                            <a:schemeClr val="tx1"/>
                          </a:solidFill>
                          <a:effectLst/>
                          <a:latin typeface="Arial" panose="020B0604020202020204" pitchFamily="34" charset="0"/>
                          <a:ea typeface="+mn-ea"/>
                          <a:cs typeface="Arial" panose="020B0604020202020204" pitchFamily="34" charset="0"/>
                        </a:rPr>
                        <a:t>To continue to develop the way in which I manage the learning environment, by developing my classroom management strategies, particularly those that deal with challenging behaviour.</a:t>
                      </a:r>
                    </a:p>
                    <a:p>
                      <a:r>
                        <a:rPr lang="en-GB" sz="2200" kern="1200" dirty="0">
                          <a:solidFill>
                            <a:schemeClr val="tx1"/>
                          </a:solidFill>
                          <a:effectLst/>
                          <a:latin typeface="Arial" panose="020B0604020202020204" pitchFamily="34" charset="0"/>
                          <a:ea typeface="+mn-ea"/>
                          <a:cs typeface="Arial" panose="020B0604020202020204" pitchFamily="34" charset="0"/>
                        </a:rPr>
                        <a:t>To do this, </a:t>
                      </a:r>
                    </a:p>
                    <a:p>
                      <a:pPr marL="342900" indent="-342900">
                        <a:buFont typeface="Arial" panose="020B0604020202020204" pitchFamily="34" charset="0"/>
                        <a:buChar char="•"/>
                      </a:pPr>
                      <a:r>
                        <a:rPr lang="en-GB" sz="2200" kern="1200" dirty="0">
                          <a:solidFill>
                            <a:schemeClr val="bg1">
                              <a:lumMod val="75000"/>
                            </a:schemeClr>
                          </a:solidFill>
                          <a:effectLst/>
                          <a:latin typeface="Arial" panose="020B0604020202020204" pitchFamily="34" charset="0"/>
                          <a:ea typeface="+mn-ea"/>
                          <a:cs typeface="Arial" panose="020B0604020202020204" pitchFamily="34" charset="0"/>
                        </a:rPr>
                        <a:t>I will both research classroom management strategies, such as those in B Rogers, 'Classroom Behaviour: a Practical Guide to Effective Teaching, Behaviour management and Colleague Support' (2015). </a:t>
                      </a:r>
                    </a:p>
                    <a:p>
                      <a:pPr marL="342900" indent="-342900">
                        <a:buFont typeface="Arial" panose="020B0604020202020204" pitchFamily="34" charset="0"/>
                        <a:buChar char="•"/>
                      </a:pPr>
                      <a:r>
                        <a:rPr lang="en-GB" sz="2200" kern="1200" dirty="0">
                          <a:solidFill>
                            <a:schemeClr val="bg1">
                              <a:lumMod val="75000"/>
                            </a:schemeClr>
                          </a:solidFill>
                          <a:effectLst/>
                          <a:latin typeface="Arial" panose="020B0604020202020204" pitchFamily="34" charset="0"/>
                          <a:ea typeface="+mn-ea"/>
                          <a:cs typeface="Arial" panose="020B0604020202020204" pitchFamily="34" charset="0"/>
                        </a:rPr>
                        <a:t>Review ESTYN articles which highlight good practice. </a:t>
                      </a:r>
                    </a:p>
                    <a:p>
                      <a:pPr marL="342900" indent="-342900">
                        <a:buFont typeface="Arial" panose="020B0604020202020204" pitchFamily="34" charset="0"/>
                        <a:buChar char="•"/>
                      </a:pPr>
                      <a:r>
                        <a:rPr lang="en-GB" sz="2200" kern="1200" dirty="0">
                          <a:solidFill>
                            <a:schemeClr val="bg1">
                              <a:lumMod val="75000"/>
                            </a:schemeClr>
                          </a:solidFill>
                          <a:effectLst/>
                          <a:latin typeface="Arial" panose="020B0604020202020204" pitchFamily="34" charset="0"/>
                          <a:ea typeface="+mn-ea"/>
                          <a:cs typeface="Arial" panose="020B0604020202020204" pitchFamily="34" charset="0"/>
                        </a:rPr>
                        <a:t>Look at resources such as YouTube videos, and seek the help and advice of peers to help me achieve this goal. </a:t>
                      </a:r>
                    </a:p>
                    <a:p>
                      <a:pPr marL="342900" indent="-342900">
                        <a:buFont typeface="Arial" panose="020B0604020202020204" pitchFamily="34" charset="0"/>
                        <a:buChar char="•"/>
                      </a:pPr>
                      <a:r>
                        <a:rPr lang="en-GB" sz="2200" kern="1200" dirty="0">
                          <a:solidFill>
                            <a:schemeClr val="bg1">
                              <a:lumMod val="75000"/>
                            </a:schemeClr>
                          </a:solidFill>
                          <a:effectLst/>
                          <a:latin typeface="Arial" panose="020B0604020202020204" pitchFamily="34" charset="0"/>
                          <a:ea typeface="+mn-ea"/>
                          <a:cs typeface="Arial" panose="020B0604020202020204" pitchFamily="34" charset="0"/>
                        </a:rPr>
                        <a:t>Once in next placement, I can look at the schools' behaviour management policy, school rules and class rules, their rewards and praise system. </a:t>
                      </a:r>
                    </a:p>
                    <a:p>
                      <a:pPr marL="342900" indent="-342900">
                        <a:buFont typeface="Arial" panose="020B0604020202020204" pitchFamily="34" charset="0"/>
                        <a:buChar char="•"/>
                      </a:pPr>
                      <a:r>
                        <a:rPr lang="en-GB" sz="2400" kern="1200" dirty="0">
                          <a:solidFill>
                            <a:schemeClr val="dk1"/>
                          </a:solidFill>
                          <a:effectLst/>
                          <a:latin typeface="Arial" panose="020B0604020202020204" pitchFamily="34" charset="0"/>
                          <a:ea typeface="+mn-ea"/>
                          <a:cs typeface="Arial" panose="020B0604020202020204" pitchFamily="34" charset="0"/>
                        </a:rPr>
                        <a:t>The people I can speak with to help with this could be the ALNCO, and the behaviour unit.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815300117"/>
                  </a:ext>
                </a:extLst>
              </a:tr>
            </a:tbl>
          </a:graphicData>
        </a:graphic>
      </p:graphicFrame>
      <p:sp>
        <p:nvSpPr>
          <p:cNvPr id="4" name="Rectangle 3">
            <a:extLst>
              <a:ext uri="{FF2B5EF4-FFF2-40B4-BE49-F238E27FC236}">
                <a16:creationId xmlns:a16="http://schemas.microsoft.com/office/drawing/2014/main" id="{AFCE4E78-00FD-5DFB-517C-3F6E3D93BF53}"/>
              </a:ext>
            </a:extLst>
          </p:cNvPr>
          <p:cNvSpPr/>
          <p:nvPr/>
        </p:nvSpPr>
        <p:spPr>
          <a:xfrm>
            <a:off x="60557" y="-127225"/>
            <a:ext cx="11964473"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target</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action plan</a:t>
            </a:r>
          </a:p>
        </p:txBody>
      </p:sp>
    </p:spTree>
    <p:extLst>
      <p:ext uri="{BB962C8B-B14F-4D97-AF65-F5344CB8AC3E}">
        <p14:creationId xmlns:p14="http://schemas.microsoft.com/office/powerpoint/2010/main" val="3929464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0896" y="1083089"/>
            <a:ext cx="8767012" cy="564398"/>
          </a:xfrm>
        </p:spPr>
        <p:txBody>
          <a:bodyPr>
            <a:normAutofit fontScale="90000"/>
          </a:bodyPr>
          <a:lstStyle/>
          <a:p>
            <a:r>
              <a:rPr lang="en-GB" sz="3200" dirty="0"/>
              <a:t>Tab 3: Professional Progress: </a:t>
            </a:r>
            <a:r>
              <a:rPr lang="cy-GB" sz="3200" b="1" dirty="0">
                <a:highlight>
                  <a:srgbClr val="00FF00"/>
                </a:highlight>
              </a:rPr>
              <a:t>COMPULSORY</a:t>
            </a:r>
            <a:endParaRPr lang="en-GB" sz="3200" dirty="0"/>
          </a:p>
        </p:txBody>
      </p:sp>
      <p:sp>
        <p:nvSpPr>
          <p:cNvPr id="3" name="Rectangle 2"/>
          <p:cNvSpPr/>
          <p:nvPr/>
        </p:nvSpPr>
        <p:spPr>
          <a:xfrm>
            <a:off x="4475748" y="3433011"/>
            <a:ext cx="737937" cy="1761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4" name="Rectangle 3"/>
          <p:cNvSpPr/>
          <p:nvPr/>
        </p:nvSpPr>
        <p:spPr>
          <a:xfrm>
            <a:off x="6577262" y="2952149"/>
            <a:ext cx="1058780" cy="3204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1" name="Rectangle 10"/>
          <p:cNvSpPr/>
          <p:nvPr/>
        </p:nvSpPr>
        <p:spPr>
          <a:xfrm>
            <a:off x="6577263" y="2952149"/>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2" name="Rectangle 11"/>
          <p:cNvSpPr/>
          <p:nvPr/>
        </p:nvSpPr>
        <p:spPr>
          <a:xfrm>
            <a:off x="6577263" y="3657268"/>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3" name="Rectangle 12"/>
          <p:cNvSpPr/>
          <p:nvPr/>
        </p:nvSpPr>
        <p:spPr>
          <a:xfrm>
            <a:off x="6657471" y="4323614"/>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4" name="Rectangle 13"/>
          <p:cNvSpPr/>
          <p:nvPr/>
        </p:nvSpPr>
        <p:spPr>
          <a:xfrm>
            <a:off x="6673513" y="5011957"/>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9" name="Rectangle 8"/>
          <p:cNvSpPr/>
          <p:nvPr/>
        </p:nvSpPr>
        <p:spPr>
          <a:xfrm>
            <a:off x="430896" y="1520709"/>
            <a:ext cx="11245518" cy="736355"/>
          </a:xfrm>
          <a:prstGeom prst="rect">
            <a:avLst/>
          </a:prstGeom>
        </p:spPr>
        <p:txBody>
          <a:bodyPr wrap="square">
            <a:spAutoFit/>
          </a:bodyPr>
          <a:lstStyle/>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Report on your professional progress at three milestones during your programme, linking progress to the Professional Standards.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1</a:t>
            </a:r>
            <a:r>
              <a:rPr lang="en-GB" sz="2000" baseline="30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st</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milestone - end of PTE1</a:t>
            </a:r>
            <a:r>
              <a:rPr lang="en-GB" sz="2000" dirty="0">
                <a:latin typeface="Calibri" panose="020F0502020204030204" pitchFamily="34" charset="0"/>
                <a:ea typeface="Calibri" panose="020F0502020204030204" pitchFamily="34" charset="0"/>
                <a:cs typeface="Times New Roman" panose="02020603050405020304" pitchFamily="18" charset="0"/>
              </a:rPr>
              <a:t>) </a:t>
            </a:r>
            <a:endParaRPr lang="cy-GB" sz="20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p:cNvPicPr>
            <a:picLocks noChangeAspect="1"/>
          </p:cNvPicPr>
          <p:nvPr/>
        </p:nvPicPr>
        <p:blipFill rotWithShape="1">
          <a:blip r:embed="rId3"/>
          <a:srcRect l="5617" t="25997" r="5617" b="32360"/>
          <a:stretch/>
        </p:blipFill>
        <p:spPr>
          <a:xfrm>
            <a:off x="2001251" y="2361200"/>
            <a:ext cx="8285748" cy="3924828"/>
          </a:xfrm>
          <a:prstGeom prst="rect">
            <a:avLst/>
          </a:prstGeom>
          <a:ln>
            <a:solidFill>
              <a:schemeClr val="tx1"/>
            </a:solidFill>
          </a:ln>
        </p:spPr>
      </p:pic>
      <p:sp>
        <p:nvSpPr>
          <p:cNvPr id="15" name="Rectangle 4">
            <a:extLst>
              <a:ext uri="{FF2B5EF4-FFF2-40B4-BE49-F238E27FC236}">
                <a16:creationId xmlns:a16="http://schemas.microsoft.com/office/drawing/2014/main" id="{06DE0C1B-1F7A-49DD-8DC7-F4037FB3F5FB}"/>
              </a:ext>
            </a:extLst>
          </p:cNvPr>
          <p:cNvSpPr/>
          <p:nvPr/>
        </p:nvSpPr>
        <p:spPr>
          <a:xfrm>
            <a:off x="2077452" y="-72649"/>
            <a:ext cx="8133347" cy="923330"/>
          </a:xfrm>
          <a:prstGeom prst="rect">
            <a:avLst/>
          </a:prstGeom>
          <a:noFill/>
        </p:spPr>
        <p:txBody>
          <a:bodyPr wrap="square" lIns="91440" tIns="45720" rIns="91440" bIns="45720">
            <a:spAutoFit/>
          </a:bodyPr>
          <a:lstStyle/>
          <a:p>
            <a:pPr algn="ct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PLP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Workbook</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PebblePad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p>
        </p:txBody>
      </p:sp>
      <p:pic>
        <p:nvPicPr>
          <p:cNvPr id="19" name="Llun 18">
            <a:extLst>
              <a:ext uri="{FF2B5EF4-FFF2-40B4-BE49-F238E27FC236}">
                <a16:creationId xmlns:a16="http://schemas.microsoft.com/office/drawing/2014/main" id="{1B1285D1-4551-45F1-8A23-473709207571}"/>
              </a:ext>
            </a:extLst>
          </p:cNvPr>
          <p:cNvPicPr>
            <a:picLocks noChangeAspect="1"/>
          </p:cNvPicPr>
          <p:nvPr/>
        </p:nvPicPr>
        <p:blipFill>
          <a:blip r:embed="rId4"/>
          <a:stretch>
            <a:fillRect/>
          </a:stretch>
        </p:blipFill>
        <p:spPr>
          <a:xfrm>
            <a:off x="430896" y="759222"/>
            <a:ext cx="11094020" cy="323867"/>
          </a:xfrm>
          <a:prstGeom prst="rect">
            <a:avLst/>
          </a:prstGeom>
        </p:spPr>
      </p:pic>
      <p:sp>
        <p:nvSpPr>
          <p:cNvPr id="20" name="Hirgrwn 19">
            <a:extLst>
              <a:ext uri="{FF2B5EF4-FFF2-40B4-BE49-F238E27FC236}">
                <a16:creationId xmlns:a16="http://schemas.microsoft.com/office/drawing/2014/main" id="{A5546178-3109-484C-9166-B2D4268E3F92}"/>
              </a:ext>
            </a:extLst>
          </p:cNvPr>
          <p:cNvSpPr/>
          <p:nvPr/>
        </p:nvSpPr>
        <p:spPr>
          <a:xfrm>
            <a:off x="3641282" y="581355"/>
            <a:ext cx="1530110" cy="60398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5" name="Seren: 6 Pwynt 14">
            <a:extLst>
              <a:ext uri="{FF2B5EF4-FFF2-40B4-BE49-F238E27FC236}">
                <a16:creationId xmlns:a16="http://schemas.microsoft.com/office/drawing/2014/main" id="{1D5A240E-2A57-C910-B298-A3B47B53DC38}"/>
              </a:ext>
            </a:extLst>
          </p:cNvPr>
          <p:cNvSpPr/>
          <p:nvPr/>
        </p:nvSpPr>
        <p:spPr>
          <a:xfrm>
            <a:off x="4287010" y="3100482"/>
            <a:ext cx="6569720" cy="3703074"/>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latin typeface="Arial"/>
                <a:cs typeface="Arial"/>
              </a:rPr>
              <a:t>This will be monitored and completed action plans discussed in the QTS Pathway lecture </a:t>
            </a:r>
            <a:r>
              <a:rPr lang="en-GB" sz="2400">
                <a:latin typeface="Arial"/>
                <a:cs typeface="Arial"/>
              </a:rPr>
              <a:t>on 8.11.22</a:t>
            </a:r>
            <a:endParaRPr lang="cy-GB" sz="2400" dirty="0">
              <a:highlight>
                <a:srgbClr val="FFFF00"/>
              </a:highlight>
              <a:latin typeface="Arial"/>
              <a:cs typeface="Arial"/>
            </a:endParaRPr>
          </a:p>
        </p:txBody>
      </p:sp>
    </p:spTree>
    <p:extLst>
      <p:ext uri="{BB962C8B-B14F-4D97-AF65-F5344CB8AC3E}">
        <p14:creationId xmlns:p14="http://schemas.microsoft.com/office/powerpoint/2010/main" val="9590473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1586782" y="1576887"/>
            <a:ext cx="9144000" cy="2387600"/>
          </a:xfrm>
        </p:spPr>
        <p:txBody>
          <a:bodyPr>
            <a:normAutofit fontScale="90000"/>
          </a:bodyPr>
          <a:lstStyle/>
          <a:p>
            <a:r>
              <a:rPr lang="en-GB" sz="7350" dirty="0" err="1">
                <a:solidFill>
                  <a:srgbClr val="00B050"/>
                </a:solidFill>
                <a:latin typeface="+mn-lt"/>
              </a:rPr>
              <a:t>Diolch</a:t>
            </a:r>
            <a:r>
              <a:rPr lang="en-GB" sz="7350" dirty="0">
                <a:solidFill>
                  <a:srgbClr val="00B050"/>
                </a:solidFill>
                <a:latin typeface="+mn-lt"/>
              </a:rPr>
              <a:t> yn </a:t>
            </a:r>
            <a:r>
              <a:rPr lang="en-GB" sz="7350" dirty="0" err="1">
                <a:solidFill>
                  <a:srgbClr val="00B050"/>
                </a:solidFill>
                <a:latin typeface="+mn-lt"/>
              </a:rPr>
              <a:t>fawr</a:t>
            </a:r>
            <a:br>
              <a:rPr lang="en-GB" sz="7350" dirty="0">
                <a:solidFill>
                  <a:srgbClr val="00B050"/>
                </a:solidFill>
                <a:latin typeface="+mn-lt"/>
              </a:rPr>
            </a:br>
            <a:r>
              <a:rPr lang="en-GB" sz="7200" dirty="0">
                <a:latin typeface="+mn-lt"/>
              </a:rPr>
              <a:t>  </a:t>
            </a:r>
            <a:r>
              <a:rPr lang="en-GB" sz="7200" dirty="0">
                <a:solidFill>
                  <a:schemeClr val="accent1"/>
                </a:solidFill>
                <a:latin typeface="+mn-lt"/>
              </a:rPr>
              <a:t>Many thanks</a:t>
            </a:r>
          </a:p>
        </p:txBody>
      </p:sp>
    </p:spTree>
    <p:extLst>
      <p:ext uri="{BB962C8B-B14F-4D97-AF65-F5344CB8AC3E}">
        <p14:creationId xmlns:p14="http://schemas.microsoft.com/office/powerpoint/2010/main" val="372718865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8ee9550b-f5f4-4dde-bce5-39f4ba45c2f1"/>
    <lcf76f155ced4ddcb4097134ff3c332f xmlns="92c24619-d6d5-42cf-b618-23d930ad9f20">
      <Terms xmlns="http://schemas.microsoft.com/office/infopath/2007/PartnerControls"/>
    </lcf76f155ced4ddcb4097134ff3c332f>
    <SharedWithUsers xmlns="8ee9550b-f5f4-4dde-bce5-39f4ba45c2f1">
      <UserInfo>
        <DisplayName>Catrin Llwyd (2116553)</DisplayName>
        <AccountId>43902</AccountId>
        <AccountType/>
      </UserInfo>
    </SharedWithUsers>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042FB5F9-F658-40C4-9D9E-BD5DF1B92328}">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7AF8970-D029-4E96-B191-F225EB95C389}">
  <ds:schemaRefs>
    <ds:schemaRef ds:uri="http://schemas.microsoft.com/sharepoint/v3/contenttype/forms"/>
  </ds:schemaRefs>
</ds:datastoreItem>
</file>

<file path=customXml/itemProps3.xml><?xml version="1.0" encoding="utf-8"?>
<ds:datastoreItem xmlns:ds="http://schemas.openxmlformats.org/officeDocument/2006/customXml" ds:itemID="{836017A6-0A4B-4400-BF29-F955AD633CCF}">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265</TotalTime>
  <Words>2396</Words>
  <Application>Microsoft Office PowerPoint</Application>
  <PresentationFormat>Widescreen</PresentationFormat>
  <Paragraphs>187</Paragraphs>
  <Slides>17</Slides>
  <Notes>13</Notes>
  <HiddenSlides>0</HiddenSlides>
  <MMClips>0</MMClips>
  <ScaleCrop>false</ScaleCrop>
  <HeadingPairs>
    <vt:vector size="6" baseType="variant">
      <vt:variant>
        <vt:lpstr>Fonts Used</vt:lpstr>
      </vt:variant>
      <vt:variant>
        <vt:i4>3</vt:i4>
      </vt:variant>
      <vt:variant>
        <vt:lpstr>Theme</vt:lpstr>
      </vt:variant>
      <vt:variant>
        <vt:i4>17</vt:i4>
      </vt:variant>
      <vt:variant>
        <vt:lpstr>Slide Titles</vt:lpstr>
      </vt:variant>
      <vt:variant>
        <vt:i4>17</vt:i4>
      </vt:variant>
    </vt:vector>
  </HeadingPairs>
  <TitlesOfParts>
    <vt:vector size="37" baseType="lpstr">
      <vt:lpstr>Arial</vt:lpstr>
      <vt:lpstr>Calibri</vt:lpstr>
      <vt:lpstr>Calibri Light</vt:lpstr>
      <vt:lpstr>UWTSD 200 Holding Page</vt:lpstr>
      <vt:lpstr>UWTSD 200_Title Page</vt:lpstr>
      <vt:lpstr>UWTSD 200_Title Page 1</vt:lpstr>
      <vt:lpstr>UWTSD 200_Title Page 2</vt:lpstr>
      <vt:lpstr>UWTSD 200_Title Page 3</vt:lpstr>
      <vt:lpstr>UWTSD 200_Subtitle 1</vt:lpstr>
      <vt:lpstr>UWTSD 200_Subtitle 3</vt:lpstr>
      <vt:lpstr>UWTSD 200_Text 1</vt:lpstr>
      <vt:lpstr>UWTSD 200_Text 3</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Croeso nôl   Welcome back</vt:lpstr>
      <vt:lpstr>PowerPoint Presentation</vt:lpstr>
      <vt:lpstr>PowerPoint Presentation</vt:lpstr>
      <vt:lpstr>Tab 3: Professional Progress: COMPULSORY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Tab 3: Professional Progress: COMPULSORY</vt:lpstr>
      <vt:lpstr>Diolch yn fawr   Many thanks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Linda Davies</cp:lastModifiedBy>
  <cp:revision>61</cp:revision>
  <dcterms:created xsi:type="dcterms:W3CDTF">2021-03-09T15:35:42Z</dcterms:created>
  <dcterms:modified xsi:type="dcterms:W3CDTF">2022-09-27T10:44:36Z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