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58" r:id="rId7"/>
    <p:sldId id="259" r:id="rId8"/>
    <p:sldId id="260" r:id="rId9"/>
    <p:sldId id="261" r:id="rId10"/>
    <p:sldId id="262" r:id="rId11"/>
    <p:sldId id="263" r:id="rId12"/>
    <p:sldId id="26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21" autoAdjust="0"/>
    <p:restoredTop sz="94660"/>
  </p:normalViewPr>
  <p:slideViewPr>
    <p:cSldViewPr snapToGrid="0">
      <p:cViewPr varScale="1">
        <p:scale>
          <a:sx n="72" d="100"/>
          <a:sy n="72" d="100"/>
        </p:scale>
        <p:origin x="80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10/6/2025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276341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10/6/2025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899760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10/6/2025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896099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10/6/2025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418098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10/6/2025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500762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10/6/2025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272483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10/6/2025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366321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10/6/2025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97437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10/6/2025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936588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10/6/2025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917504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10/6/2025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44891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10/6/2025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2972897413"/>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D587E41-605C-A8E4-8BA5-0E0B3797C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4" name="Picture 3">
            <a:extLst>
              <a:ext uri="{FF2B5EF4-FFF2-40B4-BE49-F238E27FC236}">
                <a16:creationId xmlns:a16="http://schemas.microsoft.com/office/drawing/2014/main" id="{DCA8D65C-AC1E-AD7B-63C9-926D7404029F}"/>
              </a:ext>
            </a:extLst>
          </p:cNvPr>
          <p:cNvPicPr>
            <a:picLocks noChangeAspect="1"/>
          </p:cNvPicPr>
          <p:nvPr/>
        </p:nvPicPr>
        <p:blipFill>
          <a:blip r:embed="rId2"/>
          <a:srcRect t="1989" b="4261"/>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EBD48A03-0DF9-3063-CB15-1BC2AEC79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11906"/>
            <a:ext cx="12191999" cy="1246094"/>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6663693C-5F5B-4D69-084F-891E2F84B600}"/>
              </a:ext>
            </a:extLst>
          </p:cNvPr>
          <p:cNvSpPr>
            <a:spLocks noGrp="1"/>
          </p:cNvSpPr>
          <p:nvPr>
            <p:ph type="ctrTitle"/>
          </p:nvPr>
        </p:nvSpPr>
        <p:spPr>
          <a:xfrm>
            <a:off x="320040" y="5795685"/>
            <a:ext cx="8183880" cy="960120"/>
          </a:xfrm>
        </p:spPr>
        <p:txBody>
          <a:bodyPr anchor="ctr">
            <a:normAutofit/>
          </a:bodyPr>
          <a:lstStyle/>
          <a:p>
            <a:pPr algn="l"/>
            <a:r>
              <a:rPr lang="en-GB" sz="3100" dirty="0"/>
              <a:t>Ameerah </a:t>
            </a:r>
            <a:r>
              <a:rPr lang="en-GB" sz="3100" dirty="0" err="1"/>
              <a:t>DAmico</a:t>
            </a:r>
            <a:r>
              <a:rPr lang="en-GB" sz="3100" dirty="0"/>
              <a:t> </a:t>
            </a:r>
            <a:br>
              <a:rPr lang="en-GB" sz="3100" dirty="0"/>
            </a:br>
            <a:r>
              <a:rPr lang="en-GB" sz="3100" dirty="0"/>
              <a:t>student number: 2319162</a:t>
            </a:r>
          </a:p>
        </p:txBody>
      </p:sp>
    </p:spTree>
    <p:extLst>
      <p:ext uri="{BB962C8B-B14F-4D97-AF65-F5344CB8AC3E}">
        <p14:creationId xmlns:p14="http://schemas.microsoft.com/office/powerpoint/2010/main" val="795825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22E7D-C24A-9B59-3848-721D716DCAA8}"/>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1542012D-26CA-E0D2-9C2E-42D70017BCB8}"/>
              </a:ext>
            </a:extLst>
          </p:cNvPr>
          <p:cNvSpPr>
            <a:spLocks noGrp="1"/>
          </p:cNvSpPr>
          <p:nvPr>
            <p:ph idx="1"/>
          </p:nvPr>
        </p:nvSpPr>
        <p:spPr/>
        <p:txBody>
          <a:bodyPr/>
          <a:lstStyle/>
          <a:p>
            <a:r>
              <a:rPr lang="en-GB" b="1" dirty="0"/>
              <a:t> Introduction</a:t>
            </a:r>
          </a:p>
          <a:p>
            <a:r>
              <a:rPr lang="en-GB" dirty="0"/>
              <a:t>“Amira has recently joined the nursery and is showing signs of anxiety when left by her carers, limited verbal communication, and difficulty engaging in group play. It’s important for practitioners like us to understand these behaviours through developmental theories, so we can provide the best support. In this presentation, I will explain Bowlby’s Attachment Theory, apply it to Amira’s case, suggest practical strategies, and discuss its usefulness and limitations.”</a:t>
            </a:r>
          </a:p>
          <a:p>
            <a:pPr marL="0" indent="0">
              <a:buNone/>
            </a:pPr>
            <a:endParaRPr lang="en-GB" dirty="0"/>
          </a:p>
        </p:txBody>
      </p:sp>
    </p:spTree>
    <p:extLst>
      <p:ext uri="{BB962C8B-B14F-4D97-AF65-F5344CB8AC3E}">
        <p14:creationId xmlns:p14="http://schemas.microsoft.com/office/powerpoint/2010/main" val="2328115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3ABE0-977F-9725-0C54-0DB0E266C858}"/>
              </a:ext>
            </a:extLst>
          </p:cNvPr>
          <p:cNvSpPr>
            <a:spLocks noGrp="1"/>
          </p:cNvSpPr>
          <p:nvPr>
            <p:ph type="title"/>
          </p:nvPr>
        </p:nvSpPr>
        <p:spPr/>
        <p:txBody>
          <a:bodyPr/>
          <a:lstStyle/>
          <a:p>
            <a:r>
              <a:rPr lang="en-GB" dirty="0"/>
              <a:t>Overview of Bowlby's attachment Theory</a:t>
            </a:r>
          </a:p>
        </p:txBody>
      </p:sp>
      <p:sp>
        <p:nvSpPr>
          <p:cNvPr id="3" name="Content Placeholder 2">
            <a:extLst>
              <a:ext uri="{FF2B5EF4-FFF2-40B4-BE49-F238E27FC236}">
                <a16:creationId xmlns:a16="http://schemas.microsoft.com/office/drawing/2014/main" id="{424C941B-364A-570B-C848-F28B25207E3B}"/>
              </a:ext>
            </a:extLst>
          </p:cNvPr>
          <p:cNvSpPr>
            <a:spLocks noGrp="1"/>
          </p:cNvSpPr>
          <p:nvPr>
            <p:ph idx="1"/>
          </p:nvPr>
        </p:nvSpPr>
        <p:spPr/>
        <p:txBody>
          <a:bodyPr/>
          <a:lstStyle/>
          <a:p>
            <a:pPr marL="0" indent="0">
              <a:buNone/>
            </a:pPr>
            <a:endParaRPr lang="en-GB" b="1" dirty="0"/>
          </a:p>
          <a:p>
            <a:r>
              <a:rPr lang="en-GB" dirty="0"/>
              <a:t>“John Bowlby developed Attachment Theory in 1969, proposing that children form emotional bonds with their primary caregivers as a survival mechanism. Key concepts include secure and insecure attachments, where a secure attachment provides a child with a ‘safe base’ to explore the world confidently. These early attachments influence emotional, social, and cognitive development, making the theory highly relevant in early childhood settings.”</a:t>
            </a:r>
          </a:p>
          <a:p>
            <a:endParaRPr lang="en-GB" dirty="0"/>
          </a:p>
        </p:txBody>
      </p:sp>
    </p:spTree>
    <p:extLst>
      <p:ext uri="{BB962C8B-B14F-4D97-AF65-F5344CB8AC3E}">
        <p14:creationId xmlns:p14="http://schemas.microsoft.com/office/powerpoint/2010/main" val="28868977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28367-F334-4309-D353-44805F5D6DFC}"/>
              </a:ext>
            </a:extLst>
          </p:cNvPr>
          <p:cNvSpPr>
            <a:spLocks noGrp="1"/>
          </p:cNvSpPr>
          <p:nvPr>
            <p:ph type="title"/>
          </p:nvPr>
        </p:nvSpPr>
        <p:spPr/>
        <p:txBody>
          <a:bodyPr/>
          <a:lstStyle/>
          <a:p>
            <a:r>
              <a:rPr lang="en-GB" dirty="0"/>
              <a:t>Applying Attachment Theory to Amira’s Behaviour</a:t>
            </a:r>
          </a:p>
        </p:txBody>
      </p:sp>
      <p:sp>
        <p:nvSpPr>
          <p:cNvPr id="18" name="TextBox 17">
            <a:extLst>
              <a:ext uri="{FF2B5EF4-FFF2-40B4-BE49-F238E27FC236}">
                <a16:creationId xmlns:a16="http://schemas.microsoft.com/office/drawing/2014/main" id="{FB24FB60-687C-1829-B617-116A529C0A2C}"/>
              </a:ext>
            </a:extLst>
          </p:cNvPr>
          <p:cNvSpPr txBox="1"/>
          <p:nvPr/>
        </p:nvSpPr>
        <p:spPr>
          <a:xfrm>
            <a:off x="450574" y="3716660"/>
            <a:ext cx="11622156" cy="1200329"/>
          </a:xfrm>
          <a:prstGeom prst="rect">
            <a:avLst/>
          </a:prstGeom>
          <a:noFill/>
        </p:spPr>
        <p:txBody>
          <a:bodyPr wrap="square">
            <a:spAutoFit/>
          </a:bodyPr>
          <a:lstStyle/>
          <a:p>
            <a:pPr>
              <a:buNone/>
            </a:pPr>
            <a:r>
              <a:rPr lang="en-GB" dirty="0"/>
              <a:t>Amira’s anxiety during separation suggests she might be experiencing insecure attachment or difficulties adjusting to the new environment. Her limited verbal communication could be a sign of emotional distress or lack of a secure base to confidently interact. Additionally, her struggle with group play may stem from difficulties in trusting others and feeling safe in social situations, which aligns with attachment insecurities.”</a:t>
            </a:r>
          </a:p>
        </p:txBody>
      </p:sp>
    </p:spTree>
    <p:extLst>
      <p:ext uri="{BB962C8B-B14F-4D97-AF65-F5344CB8AC3E}">
        <p14:creationId xmlns:p14="http://schemas.microsoft.com/office/powerpoint/2010/main" val="77106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6C8CB-4D14-37B1-EBBE-9227DC727349}"/>
              </a:ext>
            </a:extLst>
          </p:cNvPr>
          <p:cNvSpPr>
            <a:spLocks noGrp="1"/>
          </p:cNvSpPr>
          <p:nvPr>
            <p:ph type="title"/>
          </p:nvPr>
        </p:nvSpPr>
        <p:spPr/>
        <p:txBody>
          <a:bodyPr/>
          <a:lstStyle/>
          <a:p>
            <a:r>
              <a:rPr lang="en-GB" dirty="0"/>
              <a:t>Practical Strategies Based on Attachment Theory</a:t>
            </a:r>
          </a:p>
        </p:txBody>
      </p:sp>
      <p:sp>
        <p:nvSpPr>
          <p:cNvPr id="3" name="Content Placeholder 2">
            <a:extLst>
              <a:ext uri="{FF2B5EF4-FFF2-40B4-BE49-F238E27FC236}">
                <a16:creationId xmlns:a16="http://schemas.microsoft.com/office/drawing/2014/main" id="{40EEEDD3-0CCD-7D8B-ABE1-D5FC8E846579}"/>
              </a:ext>
            </a:extLst>
          </p:cNvPr>
          <p:cNvSpPr>
            <a:spLocks noGrp="1"/>
          </p:cNvSpPr>
          <p:nvPr>
            <p:ph idx="1"/>
          </p:nvPr>
        </p:nvSpPr>
        <p:spPr>
          <a:xfrm>
            <a:off x="769210" y="3080506"/>
            <a:ext cx="10653579" cy="4593828"/>
          </a:xfrm>
        </p:spPr>
        <p:txBody>
          <a:bodyPr/>
          <a:lstStyle/>
          <a:p>
            <a:r>
              <a:rPr lang="en-GB" dirty="0"/>
              <a:t>To support Amira, nursery staff should provide consistent, sensitive, and responsive care to help her develop trust and security. Using transitional objects like a comfort toy can ease separation anxiety. Gradually encouraging peer interaction through supported play can improve social skills. Staff training on attachment theory will ensure the whole nursery environment fosters secure attachments and emotional well-being.</a:t>
            </a:r>
          </a:p>
        </p:txBody>
      </p:sp>
    </p:spTree>
    <p:extLst>
      <p:ext uri="{BB962C8B-B14F-4D97-AF65-F5344CB8AC3E}">
        <p14:creationId xmlns:p14="http://schemas.microsoft.com/office/powerpoint/2010/main" val="33575946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0AAF5-CE88-DADD-4FA6-A79B1F64F2D8}"/>
              </a:ext>
            </a:extLst>
          </p:cNvPr>
          <p:cNvSpPr>
            <a:spLocks noGrp="1"/>
          </p:cNvSpPr>
          <p:nvPr>
            <p:ph type="title"/>
          </p:nvPr>
        </p:nvSpPr>
        <p:spPr/>
        <p:txBody>
          <a:bodyPr/>
          <a:lstStyle/>
          <a:p>
            <a:r>
              <a:rPr lang="en-GB" dirty="0"/>
              <a:t>Nature and Nurture in Amira’s Development</a:t>
            </a:r>
          </a:p>
        </p:txBody>
      </p:sp>
      <p:sp>
        <p:nvSpPr>
          <p:cNvPr id="3" name="Content Placeholder 2">
            <a:extLst>
              <a:ext uri="{FF2B5EF4-FFF2-40B4-BE49-F238E27FC236}">
                <a16:creationId xmlns:a16="http://schemas.microsoft.com/office/drawing/2014/main" id="{76485641-D6F0-CB89-7A4B-409F5BCDA293}"/>
              </a:ext>
            </a:extLst>
          </p:cNvPr>
          <p:cNvSpPr>
            <a:spLocks noGrp="1"/>
          </p:cNvSpPr>
          <p:nvPr>
            <p:ph idx="1"/>
          </p:nvPr>
        </p:nvSpPr>
        <p:spPr>
          <a:xfrm>
            <a:off x="612647" y="1715532"/>
            <a:ext cx="10653579" cy="5142468"/>
          </a:xfrm>
        </p:spPr>
        <p:txBody>
          <a:bodyPr/>
          <a:lstStyle/>
          <a:p>
            <a:r>
              <a:rPr lang="en-GB" dirty="0"/>
              <a:t>Amira’s behaviour results from both biological and environmental factors. Biologically, her temperament may make her more prone to anxiety. Environmentally, the quality of previous caregiving and the nursery setting are crucial. Bowlby’s theory acknowledges this interaction, showing how nature and nurture together shape attachment and psychological development</a:t>
            </a:r>
          </a:p>
        </p:txBody>
      </p:sp>
    </p:spTree>
    <p:extLst>
      <p:ext uri="{BB962C8B-B14F-4D97-AF65-F5344CB8AC3E}">
        <p14:creationId xmlns:p14="http://schemas.microsoft.com/office/powerpoint/2010/main" val="9362602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0AD36-854E-0163-A8F0-68189913C788}"/>
              </a:ext>
            </a:extLst>
          </p:cNvPr>
          <p:cNvSpPr>
            <a:spLocks noGrp="1"/>
          </p:cNvSpPr>
          <p:nvPr>
            <p:ph type="title"/>
          </p:nvPr>
        </p:nvSpPr>
        <p:spPr/>
        <p:txBody>
          <a:bodyPr/>
          <a:lstStyle/>
          <a:p>
            <a:r>
              <a:rPr lang="en-GB" dirty="0"/>
              <a:t>Critical Evaluation of Bowlby’s Theory</a:t>
            </a:r>
          </a:p>
        </p:txBody>
      </p:sp>
      <p:sp>
        <p:nvSpPr>
          <p:cNvPr id="3" name="Content Placeholder 2">
            <a:extLst>
              <a:ext uri="{FF2B5EF4-FFF2-40B4-BE49-F238E27FC236}">
                <a16:creationId xmlns:a16="http://schemas.microsoft.com/office/drawing/2014/main" id="{F1E361FE-762C-1F69-8AE6-E418C9FF7DDB}"/>
              </a:ext>
            </a:extLst>
          </p:cNvPr>
          <p:cNvSpPr>
            <a:spLocks noGrp="1"/>
          </p:cNvSpPr>
          <p:nvPr>
            <p:ph idx="1"/>
          </p:nvPr>
        </p:nvSpPr>
        <p:spPr>
          <a:xfrm>
            <a:off x="612647" y="2749202"/>
            <a:ext cx="10653579" cy="4593828"/>
          </a:xfrm>
        </p:spPr>
        <p:txBody>
          <a:bodyPr/>
          <a:lstStyle/>
          <a:p>
            <a:r>
              <a:rPr lang="en-GB" dirty="0"/>
              <a:t>While Bowlby’s theory is useful in explaining emotional and social behaviours and guiding support strategies, it has limitations. It may not fully account for cultural differences in attachment or cognitive and language development aspects. Therefore, it’s beneficial to combine it with other theories, like Vygotsky’s sociocultural theory, for a more holistic approach</a:t>
            </a:r>
          </a:p>
        </p:txBody>
      </p:sp>
    </p:spTree>
    <p:extLst>
      <p:ext uri="{BB962C8B-B14F-4D97-AF65-F5344CB8AC3E}">
        <p14:creationId xmlns:p14="http://schemas.microsoft.com/office/powerpoint/2010/main" val="24632933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790C1-3962-D738-2CF1-774F7F460AB0}"/>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87024CA0-323E-2F40-5D23-E325E0DF0443}"/>
              </a:ext>
            </a:extLst>
          </p:cNvPr>
          <p:cNvSpPr>
            <a:spLocks noGrp="1"/>
          </p:cNvSpPr>
          <p:nvPr>
            <p:ph idx="1"/>
          </p:nvPr>
        </p:nvSpPr>
        <p:spPr>
          <a:xfrm>
            <a:off x="612647" y="2841967"/>
            <a:ext cx="10653579" cy="4593828"/>
          </a:xfrm>
        </p:spPr>
        <p:txBody>
          <a:bodyPr/>
          <a:lstStyle/>
          <a:p>
            <a:r>
              <a:rPr lang="en-GB" dirty="0"/>
              <a:t>In conclusion, Bowlby’s Attachment Theory helps us understand Amira’s anxiety and social difficulties by highlighting the importance of secure attachments. By creating a nurturing and consistent environment, we can support her emotional and social development. Integrating biological and environmental perspectives gives us a complete picture of her need</a:t>
            </a:r>
          </a:p>
        </p:txBody>
      </p:sp>
    </p:spTree>
    <p:extLst>
      <p:ext uri="{BB962C8B-B14F-4D97-AF65-F5344CB8AC3E}">
        <p14:creationId xmlns:p14="http://schemas.microsoft.com/office/powerpoint/2010/main" val="21775460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CF7B1-DC1B-52FF-39AD-40D6900F9390}"/>
              </a:ext>
            </a:extLst>
          </p:cNvPr>
          <p:cNvSpPr>
            <a:spLocks noGrp="1"/>
          </p:cNvSpPr>
          <p:nvPr>
            <p:ph type="title"/>
          </p:nvPr>
        </p:nvSpPr>
        <p:spPr/>
        <p:txBody>
          <a:bodyPr/>
          <a:lstStyle/>
          <a:p>
            <a:r>
              <a:rPr lang="en-GB" dirty="0"/>
              <a:t>References </a:t>
            </a:r>
          </a:p>
        </p:txBody>
      </p:sp>
      <p:sp>
        <p:nvSpPr>
          <p:cNvPr id="4" name="Rectangle 1">
            <a:extLst>
              <a:ext uri="{FF2B5EF4-FFF2-40B4-BE49-F238E27FC236}">
                <a16:creationId xmlns:a16="http://schemas.microsoft.com/office/drawing/2014/main" id="{F982284E-CEB5-43F6-2222-5F03174620C9}"/>
              </a:ext>
            </a:extLst>
          </p:cNvPr>
          <p:cNvSpPr>
            <a:spLocks noGrp="1" noChangeArrowheads="1"/>
          </p:cNvSpPr>
          <p:nvPr>
            <p:ph idx="1"/>
          </p:nvPr>
        </p:nvSpPr>
        <p:spPr bwMode="auto">
          <a:xfrm>
            <a:off x="612647" y="2304286"/>
            <a:ext cx="9077263"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Ainsworth, M.D.S., </a:t>
            </a:r>
            <a:r>
              <a:rPr kumimoji="0" lang="en-US" altLang="en-US" sz="1800" b="0" i="0" u="none" strike="noStrike" cap="none" normalizeH="0" baseline="0" dirty="0" err="1">
                <a:ln>
                  <a:noFill/>
                </a:ln>
                <a:solidFill>
                  <a:schemeClr val="tx1"/>
                </a:solidFill>
                <a:effectLst/>
                <a:latin typeface="Arial" panose="020B0604020202020204" pitchFamily="34" charset="0"/>
              </a:rPr>
              <a:t>Blehar</a:t>
            </a:r>
            <a:r>
              <a:rPr kumimoji="0" lang="en-US" altLang="en-US" sz="1800" b="0" i="0" u="none" strike="noStrike" cap="none" normalizeH="0" baseline="0" dirty="0">
                <a:ln>
                  <a:noFill/>
                </a:ln>
                <a:solidFill>
                  <a:schemeClr val="tx1"/>
                </a:solidFill>
                <a:effectLst/>
                <a:latin typeface="Arial" panose="020B0604020202020204" pitchFamily="34" charset="0"/>
              </a:rPr>
              <a:t>, M.C., Waters, E. and Wall, S., 1978. </a:t>
            </a:r>
            <a:r>
              <a:rPr kumimoji="0" lang="en-US" altLang="en-US" sz="1800" b="0" i="1" u="none" strike="noStrike" cap="none" normalizeH="0" baseline="0" dirty="0">
                <a:ln>
                  <a:noFill/>
                </a:ln>
                <a:solidFill>
                  <a:schemeClr val="tx1"/>
                </a:solidFill>
                <a:effectLst/>
                <a:latin typeface="Arial" panose="020B0604020202020204" pitchFamily="34" charset="0"/>
              </a:rPr>
              <a:t>Patterns of Attachment: A Psychological Study of the Strange Situation</a:t>
            </a:r>
            <a:r>
              <a:rPr kumimoji="0" lang="en-US" altLang="en-US" sz="1800" b="0" i="0" u="none" strike="noStrike" cap="none" normalizeH="0" baseline="0" dirty="0">
                <a:ln>
                  <a:noFill/>
                </a:ln>
                <a:solidFill>
                  <a:schemeClr val="tx1"/>
                </a:solidFill>
                <a:effectLst/>
                <a:latin typeface="Arial" panose="020B0604020202020204" pitchFamily="34" charset="0"/>
              </a:rPr>
              <a:t>. Hillsdale, NJ: Erlbaum.</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Bowlby, J., 1969. </a:t>
            </a:r>
            <a:r>
              <a:rPr kumimoji="0" lang="en-US" altLang="en-US" sz="1800" b="0" i="1" u="none" strike="noStrike" cap="none" normalizeH="0" baseline="0" dirty="0">
                <a:ln>
                  <a:noFill/>
                </a:ln>
                <a:solidFill>
                  <a:schemeClr val="tx1"/>
                </a:solidFill>
                <a:effectLst/>
                <a:latin typeface="Arial" panose="020B0604020202020204" pitchFamily="34" charset="0"/>
              </a:rPr>
              <a:t>Attachment and Loss: Vol. 1. Attachment</a:t>
            </a:r>
            <a:r>
              <a:rPr kumimoji="0" lang="en-US" altLang="en-US" sz="1800" b="0" i="0" u="none" strike="noStrike" cap="none" normalizeH="0" baseline="0" dirty="0">
                <a:ln>
                  <a:noFill/>
                </a:ln>
                <a:solidFill>
                  <a:schemeClr val="tx1"/>
                </a:solidFill>
                <a:effectLst/>
                <a:latin typeface="Arial" panose="020B0604020202020204" pitchFamily="34" charset="0"/>
              </a:rPr>
              <a:t>. New York: Basic Books.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Bretherton, I., 1992. The origins of attachment theory: John Bowlby and Mary Ainsworth. </a:t>
            </a:r>
            <a:r>
              <a:rPr kumimoji="0" lang="en-US" altLang="en-US" sz="1800" b="0" i="1" u="none" strike="noStrike" cap="none" normalizeH="0" baseline="0" dirty="0">
                <a:ln>
                  <a:noFill/>
                </a:ln>
                <a:solidFill>
                  <a:schemeClr val="tx1"/>
                </a:solidFill>
                <a:effectLst/>
                <a:latin typeface="Arial" panose="020B0604020202020204" pitchFamily="34" charset="0"/>
              </a:rPr>
              <a:t>Developmental Psychology</a:t>
            </a:r>
            <a:r>
              <a:rPr kumimoji="0" lang="en-US" altLang="en-US" sz="1800" b="0" i="0" u="none" strike="noStrike" cap="none" normalizeH="0" baseline="0" dirty="0">
                <a:ln>
                  <a:noFill/>
                </a:ln>
                <a:solidFill>
                  <a:schemeClr val="tx1"/>
                </a:solidFill>
                <a:effectLst/>
                <a:latin typeface="Arial" panose="020B0604020202020204" pitchFamily="34" charset="0"/>
              </a:rPr>
              <a:t>, 28(5), pp.759-775.</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Cassidy, J., 1999. The nature of the child’s ties. In: J. Cassidy and P.R. Shaver, eds. </a:t>
            </a:r>
            <a:r>
              <a:rPr kumimoji="0" lang="en-US" altLang="en-US" sz="1800" b="0" i="1" u="none" strike="noStrike" cap="none" normalizeH="0" baseline="0" dirty="0">
                <a:ln>
                  <a:noFill/>
                </a:ln>
                <a:solidFill>
                  <a:schemeClr val="tx1"/>
                </a:solidFill>
                <a:effectLst/>
                <a:latin typeface="Arial" panose="020B0604020202020204" pitchFamily="34" charset="0"/>
              </a:rPr>
              <a:t>Handbook of Attachment: Theory, Research, and Clinical Applications</a:t>
            </a:r>
            <a:r>
              <a:rPr kumimoji="0" lang="en-US" altLang="en-US" sz="1800" b="0" i="0" u="none" strike="noStrike" cap="none" normalizeH="0" baseline="0" dirty="0">
                <a:ln>
                  <a:noFill/>
                </a:ln>
                <a:solidFill>
                  <a:schemeClr val="tx1"/>
                </a:solidFill>
                <a:effectLst/>
                <a:latin typeface="Arial" panose="020B0604020202020204" pitchFamily="34" charset="0"/>
              </a:rPr>
              <a:t>. New York: Guilford Press, pp.3-20.</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Howe, D., 2011. </a:t>
            </a:r>
            <a:r>
              <a:rPr kumimoji="0" lang="en-US" altLang="en-US" sz="1800" b="0" i="1" u="none" strike="noStrike" cap="none" normalizeH="0" baseline="0" dirty="0">
                <a:ln>
                  <a:noFill/>
                </a:ln>
                <a:solidFill>
                  <a:schemeClr val="tx1"/>
                </a:solidFill>
                <a:effectLst/>
                <a:latin typeface="Arial" panose="020B0604020202020204" pitchFamily="34" charset="0"/>
              </a:rPr>
              <a:t>Attachment Across the </a:t>
            </a:r>
            <a:r>
              <a:rPr kumimoji="0" lang="en-US" altLang="en-US" sz="1800" b="0" i="1" u="none" strike="noStrike" cap="none" normalizeH="0" baseline="0" dirty="0" err="1">
                <a:ln>
                  <a:noFill/>
                </a:ln>
                <a:solidFill>
                  <a:schemeClr val="tx1"/>
                </a:solidFill>
                <a:effectLst/>
                <a:latin typeface="Arial" panose="020B0604020202020204" pitchFamily="34" charset="0"/>
              </a:rPr>
              <a:t>Lifecourse</a:t>
            </a:r>
            <a:r>
              <a:rPr kumimoji="0" lang="en-US" altLang="en-US" sz="1800" b="0" i="1" u="none" strike="noStrike" cap="none" normalizeH="0" baseline="0" dirty="0">
                <a:ln>
                  <a:noFill/>
                </a:ln>
                <a:solidFill>
                  <a:schemeClr val="tx1"/>
                </a:solidFill>
                <a:effectLst/>
                <a:latin typeface="Arial" panose="020B0604020202020204" pitchFamily="34" charset="0"/>
              </a:rPr>
              <a:t>: A Brief Introduction</a:t>
            </a:r>
            <a:r>
              <a:rPr kumimoji="0" lang="en-US" altLang="en-US" sz="1800" b="0" i="0" u="none" strike="noStrike" cap="none" normalizeH="0" baseline="0" dirty="0">
                <a:ln>
                  <a:noFill/>
                </a:ln>
                <a:solidFill>
                  <a:schemeClr val="tx1"/>
                </a:solidFill>
                <a:effectLst/>
                <a:latin typeface="Arial" panose="020B0604020202020204" pitchFamily="34" charset="0"/>
              </a:rPr>
              <a:t>. 2nd ed. Basingstoke: Palgrave Macmillan.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Rutter, M., 2006. Genes and behavior: Nature-nurture interplay explained. </a:t>
            </a:r>
            <a:r>
              <a:rPr kumimoji="0" lang="en-US" altLang="en-US" sz="1800" b="0" i="1" u="none" strike="noStrike" cap="none" normalizeH="0" baseline="0" dirty="0">
                <a:ln>
                  <a:noFill/>
                </a:ln>
                <a:solidFill>
                  <a:schemeClr val="tx1"/>
                </a:solidFill>
                <a:effectLst/>
                <a:latin typeface="Arial" panose="020B0604020202020204" pitchFamily="34" charset="0"/>
              </a:rPr>
              <a:t>Blackwell Publishing</a:t>
            </a:r>
            <a:r>
              <a:rPr kumimoji="0" lang="en-US" altLang="en-US" sz="1800" b="0" i="0" u="none" strike="noStrike" cap="none" normalizeH="0" baseline="0" dirty="0">
                <a:ln>
                  <a:noFill/>
                </a:ln>
                <a:solidFill>
                  <a:schemeClr val="tx1"/>
                </a:solidFill>
                <a:effectLst/>
                <a:latin typeface="Arial" panose="020B0604020202020204" pitchFamily="34" charset="0"/>
              </a:rPr>
              <a:t>.</a:t>
            </a:r>
          </a:p>
        </p:txBody>
      </p:sp>
    </p:spTree>
    <p:extLst>
      <p:ext uri="{BB962C8B-B14F-4D97-AF65-F5344CB8AC3E}">
        <p14:creationId xmlns:p14="http://schemas.microsoft.com/office/powerpoint/2010/main" val="2726649296"/>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77BF7F1F3F93E4997B21D6B9868348F" ma:contentTypeVersion="9" ma:contentTypeDescription="Create a new document." ma:contentTypeScope="" ma:versionID="0150ecd5aae1894bb6cffed4106bd056">
  <xsd:schema xmlns:xsd="http://www.w3.org/2001/XMLSchema" xmlns:xs="http://www.w3.org/2001/XMLSchema" xmlns:p="http://schemas.microsoft.com/office/2006/metadata/properties" xmlns:ns3="a7bdb143-267e-438d-bcbf-e88b565c1722" xmlns:ns4="8425509b-c587-4994-9466-01f6efb644d9" targetNamespace="http://schemas.microsoft.com/office/2006/metadata/properties" ma:root="true" ma:fieldsID="d0ad628a37fb62fe4c6907c87c96684b" ns3:_="" ns4:_="">
    <xsd:import namespace="a7bdb143-267e-438d-bcbf-e88b565c1722"/>
    <xsd:import namespace="8425509b-c587-4994-9466-01f6efb644d9"/>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db143-267e-438d-bcbf-e88b565c172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425509b-c587-4994-9466-01f6efb644d9"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7bdb143-267e-438d-bcbf-e88b565c1722" xsi:nil="true"/>
  </documentManagement>
</p:properties>
</file>

<file path=customXml/itemProps1.xml><?xml version="1.0" encoding="utf-8"?>
<ds:datastoreItem xmlns:ds="http://schemas.openxmlformats.org/officeDocument/2006/customXml" ds:itemID="{60E8B031-53E0-4152-85F6-A81D9459421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bdb143-267e-438d-bcbf-e88b565c1722"/>
    <ds:schemaRef ds:uri="8425509b-c587-4994-9466-01f6efb644d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AFF4532-7D40-4595-A899-81197C0A483F}">
  <ds:schemaRefs>
    <ds:schemaRef ds:uri="http://schemas.microsoft.com/sharepoint/v3/contenttype/forms"/>
  </ds:schemaRefs>
</ds:datastoreItem>
</file>

<file path=customXml/itemProps3.xml><?xml version="1.0" encoding="utf-8"?>
<ds:datastoreItem xmlns:ds="http://schemas.openxmlformats.org/officeDocument/2006/customXml" ds:itemID="{8EC1B747-AC67-41F5-BF9C-A556AC27CDAD}">
  <ds:schemaRefs>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8425509b-c587-4994-9466-01f6efb644d9"/>
    <ds:schemaRef ds:uri="a7bdb143-267e-438d-bcbf-e88b565c1722"/>
    <ds:schemaRef ds:uri="http://www.w3.org/XML/1998/namespace"/>
    <ds:schemaRef ds:uri="http://schemas.openxmlformats.org/package/2006/metadata/core-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48</TotalTime>
  <Words>669</Words>
  <Application>Microsoft Office PowerPoint</Application>
  <PresentationFormat>Widescreen</PresentationFormat>
  <Paragraphs>24</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Neue Haas Grotesk Text Pro</vt:lpstr>
      <vt:lpstr>VanillaVTI</vt:lpstr>
      <vt:lpstr>Ameerah DAmico  student number: 2319162</vt:lpstr>
      <vt:lpstr>Introduction </vt:lpstr>
      <vt:lpstr>Overview of Bowlby's attachment Theory</vt:lpstr>
      <vt:lpstr>Applying Attachment Theory to Amira’s Behaviour</vt:lpstr>
      <vt:lpstr>Practical Strategies Based on Attachment Theory</vt:lpstr>
      <vt:lpstr>Nature and Nurture in Amira’s Development</vt:lpstr>
      <vt:lpstr>Critical Evaluation of Bowlby’s Theory</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Ameerah Di Amico (2319162)</dc:creator>
  <cp:lastModifiedBy>Ameerah Di Amico (2319162)</cp:lastModifiedBy>
  <cp:revision>1</cp:revision>
  <dcterms:created xsi:type="dcterms:W3CDTF">2025-10-06T12:51:45Z</dcterms:created>
  <dcterms:modified xsi:type="dcterms:W3CDTF">2025-10-06T13:40:32Z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0x010100B77BF7F1F3F93E4997B21D6B9868348F</vt:lpwstr>
  </property>
</Properties>
</file>