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16"/>
  </p:notesMasterIdLst>
  <p:sldIdLst>
    <p:sldId id="719" r:id="rId6"/>
    <p:sldId id="834" r:id="rId7"/>
    <p:sldId id="836" r:id="rId8"/>
    <p:sldId id="841" r:id="rId9"/>
    <p:sldId id="842" r:id="rId10"/>
    <p:sldId id="843" r:id="rId11"/>
    <p:sldId id="845" r:id="rId12"/>
    <p:sldId id="846" r:id="rId13"/>
    <p:sldId id="844" r:id="rId14"/>
    <p:sldId id="732" r:id="rId15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92D050"/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1" autoAdjust="0"/>
    <p:restoredTop sz="88630" autoAdjust="0"/>
  </p:normalViewPr>
  <p:slideViewPr>
    <p:cSldViewPr snapToGrid="0">
      <p:cViewPr varScale="1">
        <p:scale>
          <a:sx n="97" d="100"/>
          <a:sy n="97" d="100"/>
        </p:scale>
        <p:origin x="484" y="6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9AFA1D34-F5D3-4CE5-9799-4ECB00C4791F}"/>
    <pc:docChg chg="delSld modSld">
      <pc:chgData name="Jenifer Prince Devaraj" userId="c3fb109c-09d1-42a6-93f4-69472d709861" providerId="ADAL" clId="{9AFA1D34-F5D3-4CE5-9799-4ECB00C4791F}" dt="2025-05-05T23:23:33.166" v="11" actId="47"/>
      <pc:docMkLst>
        <pc:docMk/>
      </pc:docMkLst>
      <pc:sldChg chg="del">
        <pc:chgData name="Jenifer Prince Devaraj" userId="c3fb109c-09d1-42a6-93f4-69472d709861" providerId="ADAL" clId="{9AFA1D34-F5D3-4CE5-9799-4ECB00C4791F}" dt="2025-05-05T23:23:16.219" v="0" actId="47"/>
        <pc:sldMkLst>
          <pc:docMk/>
          <pc:sldMk cId="3941869385" sldId="835"/>
        </pc:sldMkLst>
      </pc:sldChg>
      <pc:sldChg chg="del">
        <pc:chgData name="Jenifer Prince Devaraj" userId="c3fb109c-09d1-42a6-93f4-69472d709861" providerId="ADAL" clId="{9AFA1D34-F5D3-4CE5-9799-4ECB00C4791F}" dt="2025-05-05T23:23:16.826" v="1" actId="47"/>
        <pc:sldMkLst>
          <pc:docMk/>
          <pc:sldMk cId="2394289089" sldId="837"/>
        </pc:sldMkLst>
      </pc:sldChg>
      <pc:sldChg chg="del">
        <pc:chgData name="Jenifer Prince Devaraj" userId="c3fb109c-09d1-42a6-93f4-69472d709861" providerId="ADAL" clId="{9AFA1D34-F5D3-4CE5-9799-4ECB00C4791F}" dt="2025-05-05T23:23:17.423" v="2" actId="47"/>
        <pc:sldMkLst>
          <pc:docMk/>
          <pc:sldMk cId="999969631" sldId="838"/>
        </pc:sldMkLst>
      </pc:sldChg>
      <pc:sldChg chg="modSp mod">
        <pc:chgData name="Jenifer Prince Devaraj" userId="c3fb109c-09d1-42a6-93f4-69472d709861" providerId="ADAL" clId="{9AFA1D34-F5D3-4CE5-9799-4ECB00C4791F}" dt="2025-05-05T23:23:23.102" v="4" actId="20577"/>
        <pc:sldMkLst>
          <pc:docMk/>
          <pc:sldMk cId="1814614104" sldId="841"/>
        </pc:sldMkLst>
        <pc:spChg chg="mod">
          <ac:chgData name="Jenifer Prince Devaraj" userId="c3fb109c-09d1-42a6-93f4-69472d709861" providerId="ADAL" clId="{9AFA1D34-F5D3-4CE5-9799-4ECB00C4791F}" dt="2025-05-05T23:23:23.102" v="4" actId="20577"/>
          <ac:spMkLst>
            <pc:docMk/>
            <pc:sldMk cId="1814614104" sldId="841"/>
            <ac:spMk id="4" creationId="{F67BFFD3-2DDC-4906-EF1E-CBEA29584035}"/>
          </ac:spMkLst>
        </pc:spChg>
      </pc:sldChg>
      <pc:sldChg chg="del">
        <pc:chgData name="Jenifer Prince Devaraj" userId="c3fb109c-09d1-42a6-93f4-69472d709861" providerId="ADAL" clId="{9AFA1D34-F5D3-4CE5-9799-4ECB00C4791F}" dt="2025-05-05T23:23:29.327" v="5" actId="47"/>
        <pc:sldMkLst>
          <pc:docMk/>
          <pc:sldMk cId="2144754859" sldId="870"/>
        </pc:sldMkLst>
      </pc:sldChg>
      <pc:sldChg chg="del">
        <pc:chgData name="Jenifer Prince Devaraj" userId="c3fb109c-09d1-42a6-93f4-69472d709861" providerId="ADAL" clId="{9AFA1D34-F5D3-4CE5-9799-4ECB00C4791F}" dt="2025-05-05T23:23:29.634" v="6" actId="47"/>
        <pc:sldMkLst>
          <pc:docMk/>
          <pc:sldMk cId="687787271" sldId="871"/>
        </pc:sldMkLst>
      </pc:sldChg>
      <pc:sldChg chg="del">
        <pc:chgData name="Jenifer Prince Devaraj" userId="c3fb109c-09d1-42a6-93f4-69472d709861" providerId="ADAL" clId="{9AFA1D34-F5D3-4CE5-9799-4ECB00C4791F}" dt="2025-05-05T23:23:30.114" v="7" actId="47"/>
        <pc:sldMkLst>
          <pc:docMk/>
          <pc:sldMk cId="2887393167" sldId="872"/>
        </pc:sldMkLst>
      </pc:sldChg>
      <pc:sldChg chg="del">
        <pc:chgData name="Jenifer Prince Devaraj" userId="c3fb109c-09d1-42a6-93f4-69472d709861" providerId="ADAL" clId="{9AFA1D34-F5D3-4CE5-9799-4ECB00C4791F}" dt="2025-05-05T23:23:30.977" v="8" actId="47"/>
        <pc:sldMkLst>
          <pc:docMk/>
          <pc:sldMk cId="4268985453" sldId="888"/>
        </pc:sldMkLst>
      </pc:sldChg>
      <pc:sldChg chg="del">
        <pc:chgData name="Jenifer Prince Devaraj" userId="c3fb109c-09d1-42a6-93f4-69472d709861" providerId="ADAL" clId="{9AFA1D34-F5D3-4CE5-9799-4ECB00C4791F}" dt="2025-05-05T23:23:31.747" v="9" actId="47"/>
        <pc:sldMkLst>
          <pc:docMk/>
          <pc:sldMk cId="1406417914" sldId="889"/>
        </pc:sldMkLst>
      </pc:sldChg>
      <pc:sldChg chg="del">
        <pc:chgData name="Jenifer Prince Devaraj" userId="c3fb109c-09d1-42a6-93f4-69472d709861" providerId="ADAL" clId="{9AFA1D34-F5D3-4CE5-9799-4ECB00C4791F}" dt="2025-05-05T23:23:32.446" v="10" actId="47"/>
        <pc:sldMkLst>
          <pc:docMk/>
          <pc:sldMk cId="3128772465" sldId="890"/>
        </pc:sldMkLst>
      </pc:sldChg>
      <pc:sldChg chg="del">
        <pc:chgData name="Jenifer Prince Devaraj" userId="c3fb109c-09d1-42a6-93f4-69472d709861" providerId="ADAL" clId="{9AFA1D34-F5D3-4CE5-9799-4ECB00C4791F}" dt="2025-05-05T23:23:33.166" v="11" actId="47"/>
        <pc:sldMkLst>
          <pc:docMk/>
          <pc:sldMk cId="3233449470" sldId="89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06/05/2025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0.png"/><Relationship Id="rId5" Type="http://schemas.openxmlformats.org/officeDocument/2006/relationships/image" Target="../media/image15.png"/><Relationship Id="rId4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19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28.png"/><Relationship Id="rId7" Type="http://schemas.openxmlformats.org/officeDocument/2006/relationships/image" Target="../media/image35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6E5152E-3EBF-4999-0C54-CFE8AE6C2CB8}"/>
              </a:ext>
            </a:extLst>
          </p:cNvPr>
          <p:cNvSpPr txBox="1">
            <a:spLocks/>
          </p:cNvSpPr>
          <p:nvPr/>
        </p:nvSpPr>
        <p:spPr>
          <a:xfrm>
            <a:off x="1834480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Advanced Digital Signal Processing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ACDA6018 </a:t>
            </a:r>
          </a:p>
          <a:p>
            <a:r>
              <a:rPr lang="en-GB" sz="2400" b="1" dirty="0">
                <a:latin typeface="Arial"/>
                <a:cs typeface="Arial"/>
              </a:rPr>
              <a:t>                      Revision 2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276F2D78-1E7F-BD14-2FA8-829A596151DD}"/>
              </a:ext>
            </a:extLst>
          </p:cNvPr>
          <p:cNvSpPr txBox="1">
            <a:spLocks/>
          </p:cNvSpPr>
          <p:nvPr/>
        </p:nvSpPr>
        <p:spPr>
          <a:xfrm>
            <a:off x="8077661" y="4430978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4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6697" y="16202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E34EEC9-0D57-FE29-892E-8F7F96F828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84960"/>
            <a:ext cx="8490857" cy="153446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EEFCD94F-9FE2-6EBA-7069-D0F8F66538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9937" y="3253125"/>
            <a:ext cx="2400980" cy="102712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B5D42E5-5BB5-9548-9CBE-CB4EE290608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6573" y="4248443"/>
            <a:ext cx="8366351" cy="91309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598FA49-1529-651A-912D-08BC758B2D4C}"/>
              </a:ext>
            </a:extLst>
          </p:cNvPr>
          <p:cNvSpPr txBox="1"/>
          <p:nvPr/>
        </p:nvSpPr>
        <p:spPr>
          <a:xfrm>
            <a:off x="136071" y="3053141"/>
            <a:ext cx="191588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i="1" dirty="0">
                <a:latin typeface="Book Antiqua" panose="02040602050305030304" pitchFamily="18" charset="0"/>
              </a:rPr>
              <a:t>Solution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BF6A525-52F7-98E9-5196-24B722CEB10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51957" y="5197475"/>
            <a:ext cx="5065939" cy="893990"/>
          </a:xfrm>
          <a:prstGeom prst="rect">
            <a:avLst/>
          </a:prstGeom>
        </p:spPr>
      </p:pic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5F17EAAF-917A-6EE5-7470-A8342BDE723F}"/>
              </a:ext>
            </a:extLst>
          </p:cNvPr>
          <p:cNvCxnSpPr>
            <a:cxnSpLocks/>
          </p:cNvCxnSpPr>
          <p:nvPr/>
        </p:nvCxnSpPr>
        <p:spPr>
          <a:xfrm flipH="1">
            <a:off x="4174671" y="4626387"/>
            <a:ext cx="527958" cy="85457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>
            <a:extLst>
              <a:ext uri="{FF2B5EF4-FFF2-40B4-BE49-F238E27FC236}">
                <a16:creationId xmlns:a16="http://schemas.microsoft.com/office/drawing/2014/main" id="{B7DBF568-CDBB-A955-F9A8-B74D508B4763}"/>
              </a:ext>
            </a:extLst>
          </p:cNvPr>
          <p:cNvCxnSpPr>
            <a:cxnSpLocks/>
          </p:cNvCxnSpPr>
          <p:nvPr/>
        </p:nvCxnSpPr>
        <p:spPr>
          <a:xfrm>
            <a:off x="4702629" y="4626387"/>
            <a:ext cx="693963" cy="854570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F1D6C854-EF90-3943-D5C4-5FA1174F1E3C}"/>
              </a:ext>
            </a:extLst>
          </p:cNvPr>
          <p:cNvCxnSpPr>
            <a:cxnSpLocks/>
          </p:cNvCxnSpPr>
          <p:nvPr/>
        </p:nvCxnSpPr>
        <p:spPr>
          <a:xfrm>
            <a:off x="4702629" y="4627189"/>
            <a:ext cx="1915885" cy="853768"/>
          </a:xfrm>
          <a:prstGeom prst="straightConnector1">
            <a:avLst/>
          </a:prstGeom>
          <a:ln w="190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84A12186-19DF-EC84-96EC-C3FF0052C69C}"/>
              </a:ext>
            </a:extLst>
          </p:cNvPr>
          <p:cNvSpPr txBox="1"/>
          <p:nvPr/>
        </p:nvSpPr>
        <p:spPr>
          <a:xfrm>
            <a:off x="55418" y="1241367"/>
            <a:ext cx="259911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1</a:t>
            </a:r>
          </a:p>
        </p:txBody>
      </p:sp>
    </p:spTree>
    <p:extLst>
      <p:ext uri="{BB962C8B-B14F-4D97-AF65-F5344CB8AC3E}">
        <p14:creationId xmlns:p14="http://schemas.microsoft.com/office/powerpoint/2010/main" val="36254695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6866" y="-2181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598FA49-1529-651A-912D-08BC758B2D4C}"/>
              </a:ext>
            </a:extLst>
          </p:cNvPr>
          <p:cNvSpPr txBox="1"/>
          <p:nvPr/>
        </p:nvSpPr>
        <p:spPr>
          <a:xfrm>
            <a:off x="42364" y="1632970"/>
            <a:ext cx="2905034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200" b="1" i="1" dirty="0">
              <a:latin typeface="Book Antiqua" panose="02040602050305030304" pitchFamily="18" charset="0"/>
            </a:endParaRPr>
          </a:p>
          <a:p>
            <a:endParaRPr lang="en-GB" sz="2200" b="1" i="1" dirty="0">
              <a:latin typeface="Book Antiqua" panose="02040602050305030304" pitchFamily="18" charset="0"/>
            </a:endParaRPr>
          </a:p>
          <a:p>
            <a:endParaRPr lang="en-GB" sz="2200" b="1" i="1" dirty="0">
              <a:latin typeface="Book Antiqua" panose="02040602050305030304" pitchFamily="18" charset="0"/>
            </a:endParaRPr>
          </a:p>
          <a:p>
            <a:endParaRPr lang="en-GB" sz="2200" b="1" i="1" dirty="0">
              <a:latin typeface="Book Antiqua" panose="02040602050305030304" pitchFamily="18" charset="0"/>
            </a:endParaRPr>
          </a:p>
          <a:p>
            <a:r>
              <a:rPr lang="en-GB" sz="2200" b="1" i="1" dirty="0">
                <a:latin typeface="Book Antiqua" panose="02040602050305030304" pitchFamily="18" charset="0"/>
              </a:rPr>
              <a:t>We know that,</a:t>
            </a:r>
          </a:p>
          <a:p>
            <a:endParaRPr lang="en-GB" sz="2200" b="1" i="1" dirty="0">
              <a:latin typeface="Book Antiqua" panose="02040602050305030304" pitchFamily="18" charset="0"/>
            </a:endParaRPr>
          </a:p>
          <a:p>
            <a:endParaRPr lang="en-GB" sz="2200" b="1" i="1" dirty="0">
              <a:latin typeface="Book Antiqua" panose="02040602050305030304" pitchFamily="18" charset="0"/>
            </a:endParaRPr>
          </a:p>
          <a:p>
            <a:endParaRPr lang="en-GB" sz="2200" b="1" i="1" dirty="0">
              <a:latin typeface="Book Antiqua" panose="02040602050305030304" pitchFamily="18" charset="0"/>
            </a:endParaRPr>
          </a:p>
          <a:p>
            <a:r>
              <a:rPr lang="en-GB" sz="2200" b="1" i="1" dirty="0">
                <a:latin typeface="Book Antiqua" panose="02040602050305030304" pitchFamily="18" charset="0"/>
              </a:rPr>
              <a:t>Therefore,</a:t>
            </a:r>
          </a:p>
          <a:p>
            <a:r>
              <a:rPr lang="en-GB" sz="2200" b="1" i="1" dirty="0">
                <a:latin typeface="Book Antiqua" panose="02040602050305030304" pitchFamily="18" charset="0"/>
              </a:rPr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02412CC-3EFA-B286-4BC1-F301EB60FC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955" y="1988020"/>
            <a:ext cx="3473223" cy="82381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5DC37433-10B2-97AA-FEAA-672C7E8494F8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779634" y="3557565"/>
            <a:ext cx="2347232" cy="583799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45BE3D91-3ABD-40A3-90CB-E81161EBBB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02489" y="4881823"/>
            <a:ext cx="2790145" cy="686414"/>
          </a:xfrm>
          <a:prstGeom prst="rect">
            <a:avLst/>
          </a:prstGeom>
        </p:spPr>
      </p:pic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F918670-028E-B382-8CE1-CBA53C9358C1}"/>
              </a:ext>
            </a:extLst>
          </p:cNvPr>
          <p:cNvCxnSpPr/>
          <p:nvPr/>
        </p:nvCxnSpPr>
        <p:spPr>
          <a:xfrm>
            <a:off x="5230586" y="1747666"/>
            <a:ext cx="0" cy="4888021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0FD414E6-0941-D605-60D3-A70B590AD650}"/>
                  </a:ext>
                </a:extLst>
              </p:cNvPr>
              <p:cNvSpPr txBox="1"/>
              <p:nvPr/>
            </p:nvSpPr>
            <p:spPr>
              <a:xfrm>
                <a:off x="5523843" y="1948458"/>
                <a:ext cx="6672943" cy="346998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000" dirty="0">
                    <a:latin typeface="Book Antiqua" panose="02040602050305030304" pitchFamily="18" charset="0"/>
                  </a:rPr>
                  <a:t>The value of </a:t>
                </a:r>
                <a14:m>
                  <m:oMath xmlns:m="http://schemas.openxmlformats.org/officeDocument/2006/math">
                    <m:r>
                      <a:rPr lang="en-GB" sz="20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0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𝜋</m:t>
                        </m:r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𝐾</m:t>
                        </m:r>
                      </m:num>
                      <m:den>
                        <m:r>
                          <a:rPr lang="en-GB" sz="20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𝑁</m:t>
                        </m:r>
                      </m:den>
                    </m:f>
                  </m:oMath>
                </a14:m>
                <a:r>
                  <a:rPr lang="en-GB" sz="2000" dirty="0">
                    <a:latin typeface="Book Antiqua" panose="02040602050305030304" pitchFamily="18" charset="0"/>
                  </a:rPr>
                  <a:t>,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000" dirty="0">
                    <a:latin typeface="Book Antiqua" panose="02040602050305030304" pitchFamily="18" charset="0"/>
                  </a:rPr>
                  <a:t>Substitute this value in the previous expression.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000" dirty="0">
                    <a:latin typeface="Book Antiqua" panose="02040602050305030304" pitchFamily="18" charset="0"/>
                  </a:rPr>
                  <a:t>We get,</a:t>
                </a:r>
              </a:p>
              <a:p>
                <a:pPr>
                  <a:lnSpc>
                    <a:spcPct val="150000"/>
                  </a:lnSpc>
                </a:pPr>
                <a:endParaRPr lang="en-GB" sz="2000" dirty="0">
                  <a:latin typeface="Book Antiqua" panose="0204060205030503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endParaRPr lang="en-GB" sz="2000" dirty="0">
                  <a:latin typeface="Book Antiqua" panose="0204060205030503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endParaRPr lang="en-GB" sz="2000" dirty="0">
                  <a:latin typeface="Book Antiqua" panose="0204060205030503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GB" sz="2000" dirty="0">
                    <a:latin typeface="Book Antiqua" panose="02040602050305030304" pitchFamily="18" charset="0"/>
                  </a:rPr>
                  <a:t>where the number of samples N = 3</a:t>
                </a:r>
              </a:p>
            </p:txBody>
          </p:sp>
        </mc:Choice>
        <mc:Fallback xmlns=""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0FD414E6-0941-D605-60D3-A70B590AD65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23843" y="1948458"/>
                <a:ext cx="6672943" cy="3469989"/>
              </a:xfrm>
              <a:prstGeom prst="rect">
                <a:avLst/>
              </a:prstGeom>
              <a:blipFill>
                <a:blip r:embed="rId5"/>
                <a:stretch>
                  <a:fillRect l="-913" b="-228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4" name="Picture 23">
            <a:extLst>
              <a:ext uri="{FF2B5EF4-FFF2-40B4-BE49-F238E27FC236}">
                <a16:creationId xmlns:a16="http://schemas.microsoft.com/office/drawing/2014/main" id="{7A99C3F3-0C54-D623-7935-82968640BA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0566" y="3683452"/>
            <a:ext cx="4701949" cy="900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061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5175" y="-46318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F76B0A7-8C24-478A-59BD-9073D26ADCC9}"/>
              </a:ext>
            </a:extLst>
          </p:cNvPr>
          <p:cNvSpPr txBox="1"/>
          <p:nvPr/>
        </p:nvSpPr>
        <p:spPr>
          <a:xfrm>
            <a:off x="222368" y="2338246"/>
            <a:ext cx="8109857" cy="46127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i="1" dirty="0">
                <a:latin typeface="Book Antiqua" panose="02040602050305030304" pitchFamily="18" charset="0"/>
              </a:rPr>
              <a:t>Solution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The Inverse DFT of a sequence 𝑋(𝑘) is defined as,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Where N= 4 from the given question.</a:t>
            </a:r>
          </a:p>
          <a:p>
            <a:pPr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Now substitute the values of N in the above formula. We get, </a:t>
            </a: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GB" sz="2200" dirty="0">
              <a:latin typeface="Book Antiqua" panose="020406020503050303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84CF886-127C-F5B9-61E4-8546C3426A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5698" y="3563191"/>
            <a:ext cx="4933269" cy="919005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B333EF20-0E5E-6007-1583-CB62EA06B9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3234" y="5415794"/>
            <a:ext cx="4986337" cy="97784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0532565-8C19-2D0A-8AFE-F4A38073BB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550062"/>
            <a:ext cx="9382125" cy="10191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67BFFD3-2DDC-4906-EF1E-CBEA29584035}"/>
              </a:ext>
            </a:extLst>
          </p:cNvPr>
          <p:cNvSpPr txBox="1"/>
          <p:nvPr/>
        </p:nvSpPr>
        <p:spPr>
          <a:xfrm>
            <a:off x="0" y="1168406"/>
            <a:ext cx="303691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Question 2</a:t>
            </a:r>
          </a:p>
        </p:txBody>
      </p:sp>
    </p:spTree>
    <p:extLst>
      <p:ext uri="{BB962C8B-B14F-4D97-AF65-F5344CB8AC3E}">
        <p14:creationId xmlns:p14="http://schemas.microsoft.com/office/powerpoint/2010/main" val="18146141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22271" y="1134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961733-B495-A0EB-89D1-0A3940DFFC96}"/>
              </a:ext>
            </a:extLst>
          </p:cNvPr>
          <p:cNvSpPr txBox="1"/>
          <p:nvPr/>
        </p:nvSpPr>
        <p:spPr>
          <a:xfrm>
            <a:off x="222368" y="1306286"/>
            <a:ext cx="37999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When n= 0,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8417E2A-5056-7E5D-B6F7-6E200C4593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2729" y="1839005"/>
            <a:ext cx="2775857" cy="1001227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AF4ADD5-5AD0-48EF-6814-E5DA3CC860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1714" y="2913455"/>
            <a:ext cx="4029755" cy="63382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B3F0F8C-D889-88BA-41EE-019571163ACB}"/>
              </a:ext>
            </a:extLst>
          </p:cNvPr>
          <p:cNvPicPr>
            <a:picLocks noChangeAspect="1"/>
          </p:cNvPicPr>
          <p:nvPr/>
        </p:nvPicPr>
        <p:blipFill>
          <a:blip r:embed="rId4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452757" y="1236528"/>
            <a:ext cx="3383073" cy="663440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49D7D4A-EAA8-9159-CEE9-8C03BA4979F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17905" y="3638534"/>
            <a:ext cx="2571069" cy="702311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4943B93-F03A-2215-83B8-4210677437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8659" y="4306090"/>
            <a:ext cx="1572983" cy="752296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E41D3BF-7BA2-EA57-2ADF-B4D9BC5618A2}"/>
              </a:ext>
            </a:extLst>
          </p:cNvPr>
          <p:cNvSpPr txBox="1"/>
          <p:nvPr/>
        </p:nvSpPr>
        <p:spPr>
          <a:xfrm>
            <a:off x="418707" y="4842942"/>
            <a:ext cx="37999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Therefore, 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7BFE902E-6169-C44E-D158-8C481003E79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41714" y="5238464"/>
            <a:ext cx="1179058" cy="848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09694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14535" y="-1521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961733-B495-A0EB-89D1-0A3940DFFC96}"/>
              </a:ext>
            </a:extLst>
          </p:cNvPr>
          <p:cNvSpPr txBox="1"/>
          <p:nvPr/>
        </p:nvSpPr>
        <p:spPr>
          <a:xfrm>
            <a:off x="222368" y="1306286"/>
            <a:ext cx="37999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when n= 1,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B3F0F8C-D889-88BA-41EE-019571163AC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507185" y="1310346"/>
            <a:ext cx="3383073" cy="66344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E41D3BF-7BA2-EA57-2ADF-B4D9BC5618A2}"/>
              </a:ext>
            </a:extLst>
          </p:cNvPr>
          <p:cNvSpPr txBox="1"/>
          <p:nvPr/>
        </p:nvSpPr>
        <p:spPr>
          <a:xfrm>
            <a:off x="522120" y="3708739"/>
            <a:ext cx="37999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ook Antiqua" panose="02040602050305030304" pitchFamily="18" charset="0"/>
              </a:rPr>
              <a:t>Here,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4BF7329-A01E-80C4-C4D0-86AFA80DB2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1714" y="1784099"/>
            <a:ext cx="2754086" cy="842209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B045708-1CE5-51DF-713E-B19F3FF48E95}"/>
              </a:ext>
            </a:extLst>
          </p:cNvPr>
          <p:cNvSpPr txBox="1"/>
          <p:nvPr/>
        </p:nvSpPr>
        <p:spPr>
          <a:xfrm>
            <a:off x="418707" y="2600367"/>
            <a:ext cx="4561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Substitute the values of k= 0, 1, 2, 3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3D39A25-A3F7-6524-580B-6E58049F3B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219" y="3077586"/>
            <a:ext cx="5353724" cy="66841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D1A40ED-8E2A-DD68-313D-1984B63FA8C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81161" y="3909216"/>
            <a:ext cx="1881425" cy="1952962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BE41D3BF-7BA2-EA57-2ADF-B4D9BC5618A2}"/>
              </a:ext>
            </a:extLst>
          </p:cNvPr>
          <p:cNvSpPr txBox="1"/>
          <p:nvPr/>
        </p:nvSpPr>
        <p:spPr>
          <a:xfrm>
            <a:off x="6463800" y="2540487"/>
            <a:ext cx="37999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ook Antiqua" panose="02040602050305030304" pitchFamily="18" charset="0"/>
              </a:rPr>
              <a:t>Substitute those values in </a:t>
            </a:r>
            <a:r>
              <a:rPr lang="en-GB" sz="2000" dirty="0">
                <a:latin typeface="Computer Modern "/>
              </a:rPr>
              <a:t>x(1)</a:t>
            </a:r>
            <a:r>
              <a:rPr lang="en-GB" sz="2000" dirty="0">
                <a:latin typeface="Book Antiqua" panose="02040602050305030304" pitchFamily="18" charset="0"/>
              </a:rPr>
              <a:t>.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809721E1-DF32-5158-F0C0-9CBE35A5D8B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9900" y="3211690"/>
            <a:ext cx="3873954" cy="697526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F8C49285-5A31-2A9B-1640-2E5EF850B19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19900" y="4117458"/>
            <a:ext cx="2639786" cy="1820352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DACF87E-EF9E-8598-A1FD-9A8173FB80C7}"/>
              </a:ext>
            </a:extLst>
          </p:cNvPr>
          <p:cNvCxnSpPr>
            <a:cxnSpLocks/>
          </p:cNvCxnSpPr>
          <p:nvPr/>
        </p:nvCxnSpPr>
        <p:spPr>
          <a:xfrm>
            <a:off x="6096000" y="1666360"/>
            <a:ext cx="0" cy="463859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>
            <a:extLst>
              <a:ext uri="{FF2B5EF4-FFF2-40B4-BE49-F238E27FC236}">
                <a16:creationId xmlns:a16="http://schemas.microsoft.com/office/drawing/2014/main" id="{3B0DC731-87CA-4286-80ED-97C1B6613AC5}"/>
              </a:ext>
            </a:extLst>
          </p:cNvPr>
          <p:cNvSpPr txBox="1"/>
          <p:nvPr/>
        </p:nvSpPr>
        <p:spPr>
          <a:xfrm>
            <a:off x="222368" y="1310346"/>
            <a:ext cx="37999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when n= 1,</a:t>
            </a:r>
          </a:p>
        </p:txBody>
      </p:sp>
    </p:spTree>
    <p:extLst>
      <p:ext uri="{BB962C8B-B14F-4D97-AF65-F5344CB8AC3E}">
        <p14:creationId xmlns:p14="http://schemas.microsoft.com/office/powerpoint/2010/main" val="246442630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4976" y="-8395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961733-B495-A0EB-89D1-0A3940DFFC96}"/>
              </a:ext>
            </a:extLst>
          </p:cNvPr>
          <p:cNvSpPr txBox="1"/>
          <p:nvPr/>
        </p:nvSpPr>
        <p:spPr>
          <a:xfrm>
            <a:off x="222368" y="1310346"/>
            <a:ext cx="37999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when n= 2,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B3F0F8C-D889-88BA-41EE-019571163AC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507185" y="1310346"/>
            <a:ext cx="3383073" cy="66344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E41D3BF-7BA2-EA57-2ADF-B4D9BC5618A2}"/>
              </a:ext>
            </a:extLst>
          </p:cNvPr>
          <p:cNvSpPr txBox="1"/>
          <p:nvPr/>
        </p:nvSpPr>
        <p:spPr>
          <a:xfrm>
            <a:off x="522120" y="3708739"/>
            <a:ext cx="37999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ook Antiqua" panose="02040602050305030304" pitchFamily="18" charset="0"/>
              </a:rPr>
              <a:t>Here,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045708-1CE5-51DF-713E-B19F3FF48E95}"/>
              </a:ext>
            </a:extLst>
          </p:cNvPr>
          <p:cNvSpPr txBox="1"/>
          <p:nvPr/>
        </p:nvSpPr>
        <p:spPr>
          <a:xfrm>
            <a:off x="418707" y="2600367"/>
            <a:ext cx="4561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Substitute the values of k= 0, 1, 2, 3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41D3BF-7BA2-EA57-2ADF-B4D9BC5618A2}"/>
              </a:ext>
            </a:extLst>
          </p:cNvPr>
          <p:cNvSpPr txBox="1"/>
          <p:nvPr/>
        </p:nvSpPr>
        <p:spPr>
          <a:xfrm>
            <a:off x="6459882" y="2523799"/>
            <a:ext cx="3799903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ook Antiqua" panose="02040602050305030304" pitchFamily="18" charset="0"/>
              </a:rPr>
              <a:t>Substitute those values in         ,</a:t>
            </a:r>
          </a:p>
          <a:p>
            <a:endParaRPr lang="en-GB" sz="2000" dirty="0">
              <a:latin typeface="Book Antiqua" panose="02040602050305030304" pitchFamily="18" charset="0"/>
            </a:endParaRPr>
          </a:p>
          <a:p>
            <a:endParaRPr lang="en-GB" sz="2000" dirty="0">
              <a:latin typeface="Book Antiqua" panose="02040602050305030304" pitchFamily="18" charset="0"/>
            </a:endParaRPr>
          </a:p>
          <a:p>
            <a:endParaRPr lang="en-GB" sz="2000" dirty="0">
              <a:latin typeface="Book Antiqua" panose="02040602050305030304" pitchFamily="18" charset="0"/>
            </a:endParaRPr>
          </a:p>
          <a:p>
            <a:endParaRPr lang="en-GB" sz="2000" dirty="0">
              <a:latin typeface="Book Antiqua" panose="02040602050305030304" pitchFamily="18" charset="0"/>
            </a:endParaRPr>
          </a:p>
          <a:p>
            <a:endParaRPr lang="en-GB" sz="2000" dirty="0">
              <a:latin typeface="Book Antiqua" panose="02040602050305030304" pitchFamily="18" charset="0"/>
            </a:endParaRPr>
          </a:p>
          <a:p>
            <a:endParaRPr lang="en-GB" sz="2000" dirty="0">
              <a:latin typeface="Book Antiqua" panose="02040602050305030304" pitchFamily="18" charset="0"/>
            </a:endParaRPr>
          </a:p>
          <a:p>
            <a:endParaRPr lang="en-GB" sz="2000" dirty="0">
              <a:latin typeface="Book Antiqua" panose="02040602050305030304" pitchFamily="18" charset="0"/>
            </a:endParaRPr>
          </a:p>
          <a:p>
            <a:endParaRPr lang="en-GB" sz="2000" dirty="0">
              <a:latin typeface="Book Antiqua" panose="02040602050305030304" pitchFamily="18" charset="0"/>
            </a:endParaRPr>
          </a:p>
          <a:p>
            <a:r>
              <a:rPr lang="en-GB" sz="2000" dirty="0">
                <a:latin typeface="Book Antiqua" panose="02040602050305030304" pitchFamily="18" charset="0"/>
              </a:rPr>
              <a:t>Therefore, 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DACF87E-EF9E-8598-A1FD-9A8173FB80C7}"/>
              </a:ext>
            </a:extLst>
          </p:cNvPr>
          <p:cNvCxnSpPr>
            <a:cxnSpLocks/>
          </p:cNvCxnSpPr>
          <p:nvPr/>
        </p:nvCxnSpPr>
        <p:spPr>
          <a:xfrm>
            <a:off x="6096000" y="1666360"/>
            <a:ext cx="0" cy="463859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5C54618A-69BE-B90B-0329-E3C2D12852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99187" y="1648977"/>
            <a:ext cx="2639787" cy="822039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7E1CA38D-AFE0-140C-CD39-A855E55A71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707" y="3004973"/>
            <a:ext cx="5159541" cy="668492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BE5723E-E164-577A-C040-0563EA0B27A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30528" y="4191553"/>
            <a:ext cx="1513992" cy="174643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4B69428C-9080-9D67-86CE-387C52486D08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12987" y="2600367"/>
            <a:ext cx="489623" cy="298551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11BB0842-AE0D-F9DD-D9F6-19F4B7DE6DF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8205" y="3169490"/>
            <a:ext cx="3789589" cy="639872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51DE38E5-7809-F7AC-6BE0-BF49F2A450D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68205" y="3908794"/>
            <a:ext cx="2409941" cy="1255647"/>
          </a:xfrm>
          <a:prstGeom prst="rect">
            <a:avLst/>
          </a:prstGeom>
        </p:spPr>
      </p:pic>
      <p:pic>
        <p:nvPicPr>
          <p:cNvPr id="31" name="Picture 30">
            <a:extLst>
              <a:ext uri="{FF2B5EF4-FFF2-40B4-BE49-F238E27FC236}">
                <a16:creationId xmlns:a16="http://schemas.microsoft.com/office/drawing/2014/main" id="{DC46254F-95EF-CF77-7B20-5665468D04B6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48932" y="5377117"/>
            <a:ext cx="1106712" cy="847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7164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7228" y="-5202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1961733-B495-A0EB-89D1-0A3940DFFC96}"/>
              </a:ext>
            </a:extLst>
          </p:cNvPr>
          <p:cNvSpPr txBox="1"/>
          <p:nvPr/>
        </p:nvSpPr>
        <p:spPr>
          <a:xfrm>
            <a:off x="222368" y="1306286"/>
            <a:ext cx="3799903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dirty="0">
                <a:latin typeface="Book Antiqua" panose="02040602050305030304" pitchFamily="18" charset="0"/>
              </a:rPr>
              <a:t>when n= 3,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AB3F0F8C-D889-88BA-41EE-019571163AC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accent4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8507185" y="1310346"/>
            <a:ext cx="3383073" cy="663440"/>
          </a:xfrm>
          <a:prstGeom prst="rect">
            <a:avLst/>
          </a:prstGeom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id="{BE41D3BF-7BA2-EA57-2ADF-B4D9BC5618A2}"/>
              </a:ext>
            </a:extLst>
          </p:cNvPr>
          <p:cNvSpPr txBox="1"/>
          <p:nvPr/>
        </p:nvSpPr>
        <p:spPr>
          <a:xfrm>
            <a:off x="522120" y="3708739"/>
            <a:ext cx="37999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ook Antiqua" panose="02040602050305030304" pitchFamily="18" charset="0"/>
              </a:rPr>
              <a:t>Here,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B045708-1CE5-51DF-713E-B19F3FF48E95}"/>
              </a:ext>
            </a:extLst>
          </p:cNvPr>
          <p:cNvSpPr txBox="1"/>
          <p:nvPr/>
        </p:nvSpPr>
        <p:spPr>
          <a:xfrm>
            <a:off x="418707" y="2600367"/>
            <a:ext cx="4561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Substitute the values of k= 0, 1, 2, 3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E41D3BF-7BA2-EA57-2ADF-B4D9BC5618A2}"/>
              </a:ext>
            </a:extLst>
          </p:cNvPr>
          <p:cNvSpPr txBox="1"/>
          <p:nvPr/>
        </p:nvSpPr>
        <p:spPr>
          <a:xfrm>
            <a:off x="6459882" y="2531551"/>
            <a:ext cx="37999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Book Antiqua" panose="02040602050305030304" pitchFamily="18" charset="0"/>
              </a:rPr>
              <a:t>Substitute those values in         ,</a:t>
            </a: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DACF87E-EF9E-8598-A1FD-9A8173FB80C7}"/>
              </a:ext>
            </a:extLst>
          </p:cNvPr>
          <p:cNvCxnSpPr>
            <a:cxnSpLocks/>
          </p:cNvCxnSpPr>
          <p:nvPr/>
        </p:nvCxnSpPr>
        <p:spPr>
          <a:xfrm>
            <a:off x="6096000" y="1666360"/>
            <a:ext cx="0" cy="463859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Picture 21">
            <a:extLst>
              <a:ext uri="{FF2B5EF4-FFF2-40B4-BE49-F238E27FC236}">
                <a16:creationId xmlns:a16="http://schemas.microsoft.com/office/drawing/2014/main" id="{4B69428C-9080-9D67-86CE-387C52486D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12987" y="2600367"/>
            <a:ext cx="489623" cy="29855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0348FD5-563A-6CED-DD5C-D0310F044CF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17105" y="1642066"/>
            <a:ext cx="2409942" cy="84293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E95ED0C-826C-6045-3A76-080FC7CA0B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0935" y="2977617"/>
            <a:ext cx="4708751" cy="589282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B282C5B9-3663-995D-29DA-DB4F420CE00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70167" y="4060339"/>
            <a:ext cx="1574353" cy="1853784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071D9249-E0E6-8F28-FE9B-814AB6C6FF6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8205" y="3086892"/>
            <a:ext cx="3934485" cy="663439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2268E1F1-5367-C1A9-CA25-23F83289AEC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68205" y="3905562"/>
            <a:ext cx="2571944" cy="1615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78103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60106" y="30704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fr-FR" sz="3000" b="1" dirty="0" err="1">
                <a:solidFill>
                  <a:schemeClr val="bg1"/>
                </a:solidFill>
                <a:latin typeface="Arial"/>
                <a:cs typeface="Arial"/>
              </a:rPr>
              <a:t>Revision</a:t>
            </a:r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 2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08C1D9C8-67EF-9243-19DD-13555EF72101}"/>
              </a:ext>
            </a:extLst>
          </p:cNvPr>
          <p:cNvSpPr txBox="1"/>
          <p:nvPr/>
        </p:nvSpPr>
        <p:spPr>
          <a:xfrm>
            <a:off x="451756" y="1589314"/>
            <a:ext cx="6711043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ook Antiqua" panose="02040602050305030304" pitchFamily="18" charset="0"/>
              </a:rPr>
              <a:t>The discrete time domain sequence           could be written as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latin typeface="Book Antiqua" panose="02040602050305030304" pitchFamily="18" charset="0"/>
              </a:rPr>
              <a:t>Here           is the inverse Discrete Fourier Transform.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A5CC9808-B19D-4D5D-553E-5E75D88C6D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0098" y="1639581"/>
            <a:ext cx="472780" cy="323166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F0762567-C983-0D76-EB18-2FF0F75E1BB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30929" y="2219325"/>
            <a:ext cx="3606573" cy="742367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03E4809D-2C21-086D-57EE-11CF39560E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24882" y="3274390"/>
            <a:ext cx="472780" cy="3231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1642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openxmlformats.org/package/2006/metadata/core-properties"/>
    <ds:schemaRef ds:uri="211f9404-bca0-4bcf-9c1d-965ccb6f8d2d"/>
    <ds:schemaRef ds:uri="http://schemas.microsoft.com/office/2006/documentManagement/types"/>
    <ds:schemaRef ds:uri="http://purl.org/dc/terms/"/>
    <ds:schemaRef ds:uri="http://www.w3.org/XML/1998/namespace"/>
    <ds:schemaRef ds:uri="http://purl.org/dc/elements/1.1/"/>
    <ds:schemaRef ds:uri="303dbf9b-b85b-46a0-94f1-894078c07ecd"/>
    <ds:schemaRef ds:uri="http://purl.org/dc/dcmitype/"/>
    <ds:schemaRef ds:uri="http://schemas.microsoft.com/office/infopath/2007/PartnerControls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260</TotalTime>
  <Words>313</Words>
  <Application>Microsoft Office PowerPoint</Application>
  <PresentationFormat>Widescreen</PresentationFormat>
  <Paragraphs>96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9" baseType="lpstr">
      <vt:lpstr>Computer Modern </vt:lpstr>
      <vt:lpstr>Arial</vt:lpstr>
      <vt:lpstr>Book Antiqua</vt:lpstr>
      <vt:lpstr>Calibri</vt:lpstr>
      <vt:lpstr>Calibri Light</vt:lpstr>
      <vt:lpstr>Cambria</vt:lpstr>
      <vt:lpstr>Cambria Math</vt:lpstr>
      <vt:lpstr>UWTSD 200_Title Page 2</vt:lpstr>
      <vt:lpstr>UWTSD 200_Text 4</vt:lpstr>
      <vt:lpstr>PowerPoint Presentation</vt:lpstr>
      <vt:lpstr>Revision 2</vt:lpstr>
      <vt:lpstr>Revision 2</vt:lpstr>
      <vt:lpstr>Revision 2</vt:lpstr>
      <vt:lpstr>Revision 2</vt:lpstr>
      <vt:lpstr>Revision 2</vt:lpstr>
      <vt:lpstr> Revision 2</vt:lpstr>
      <vt:lpstr>Revision 2</vt:lpstr>
      <vt:lpstr> Revision 2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16</cp:revision>
  <dcterms:created xsi:type="dcterms:W3CDTF">2021-03-09T15:35:42Z</dcterms:created>
  <dcterms:modified xsi:type="dcterms:W3CDTF">2025-05-05T23:23:35Z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