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3" r:id="rId1"/>
  </p:sldMasterIdLst>
  <p:notesMasterIdLst>
    <p:notesMasterId r:id="rId16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9" r:id="rId12"/>
    <p:sldId id="266" r:id="rId13"/>
    <p:sldId id="270" r:id="rId14"/>
    <p:sldId id="267" r:id="rId15"/>
  </p:sldIdLst>
  <p:sldSz cx="12192000" cy="6858000"/>
  <p:notesSz cx="6858000" cy="12192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1E576BC5-268A-4AA0-B588-ECAFD6181503}">
          <p14:sldIdLst>
            <p14:sldId id="256"/>
            <p14:sldId id="257"/>
            <p14:sldId id="258"/>
            <p14:sldId id="259"/>
            <p14:sldId id="260"/>
            <p14:sldId id="261"/>
            <p14:sldId id="262"/>
            <p14:sldId id="263"/>
            <p14:sldId id="264"/>
            <p14:sldId id="265"/>
            <p14:sldId id="269"/>
            <p14:sldId id="266"/>
            <p14:sldId id="270"/>
            <p14:sldId id="267"/>
          </p14:sldIdLst>
        </p14:section>
        <p14:section name="Untitled Section" id="{0498B06A-B03D-4413-BAA8-155153D93732}">
          <p14:sldIdLst/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BF4D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04" d="100"/>
          <a:sy n="104" d="100"/>
        </p:scale>
        <p:origin x="72" y="19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4625021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4840039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11/9/2025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53508155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11/9/2025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22780925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11/9/2025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8219840"/>
      </p:ext>
    </p:extLst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11/9/2025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5960228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11/9/2025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63367889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11/9/2025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41015415"/>
      </p:ext>
    </p:extLst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11/9/2025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01605677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11/9/2025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46314972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11/9/2025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45232475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11/9/2025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84457342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11/9/2025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33956396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DEFAUL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3766078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4D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smtClean="0"/>
              <a:t>11/9/2025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75324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4" r:id="rId1"/>
    <p:sldLayoutId id="2147483665" r:id="rId2"/>
    <p:sldLayoutId id="2147483666" r:id="rId3"/>
    <p:sldLayoutId id="2147483667" r:id="rId4"/>
    <p:sldLayoutId id="2147483668" r:id="rId5"/>
    <p:sldLayoutId id="2147483669" r:id="rId6"/>
    <p:sldLayoutId id="2147483670" r:id="rId7"/>
    <p:sldLayoutId id="2147483671" r:id="rId8"/>
    <p:sldLayoutId id="2147483672" r:id="rId9"/>
    <p:sldLayoutId id="2147483673" r:id="rId10"/>
    <p:sldLayoutId id="2147483674" r:id="rId11"/>
    <p:sldLayoutId id="2147483675" r:id="rId12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image" Target="../media/image1.png"/><Relationship Id="rId7" Type="http://schemas.openxmlformats.org/officeDocument/2006/relationships/image" Target="../media/image5.png"/><Relationship Id="rId12" Type="http://schemas.openxmlformats.org/officeDocument/2006/relationships/image" Target="../media/image10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4.png"/><Relationship Id="rId11" Type="http://schemas.openxmlformats.org/officeDocument/2006/relationships/image" Target="../media/image9.png"/><Relationship Id="rId5" Type="http://schemas.openxmlformats.org/officeDocument/2006/relationships/image" Target="../media/image3.png"/><Relationship Id="rId10" Type="http://schemas.openxmlformats.org/officeDocument/2006/relationships/image" Target="../media/image8.png"/><Relationship Id="rId4" Type="http://schemas.openxmlformats.org/officeDocument/2006/relationships/image" Target="../media/image2.png"/><Relationship Id="rId9" Type="http://schemas.openxmlformats.org/officeDocument/2006/relationships/image" Target="../media/image7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13" Type="http://schemas.openxmlformats.org/officeDocument/2006/relationships/image" Target="../media/image21.png"/><Relationship Id="rId18" Type="http://schemas.openxmlformats.org/officeDocument/2006/relationships/image" Target="../media/image26.png"/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12" Type="http://schemas.openxmlformats.org/officeDocument/2006/relationships/image" Target="../media/image20.png"/><Relationship Id="rId17" Type="http://schemas.openxmlformats.org/officeDocument/2006/relationships/image" Target="../media/image25.png"/><Relationship Id="rId2" Type="http://schemas.openxmlformats.org/officeDocument/2006/relationships/notesSlide" Target="../notesSlides/notesSlide2.xml"/><Relationship Id="rId16" Type="http://schemas.openxmlformats.org/officeDocument/2006/relationships/image" Target="../media/image24.png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14.png"/><Relationship Id="rId11" Type="http://schemas.openxmlformats.org/officeDocument/2006/relationships/image" Target="../media/image19.png"/><Relationship Id="rId5" Type="http://schemas.openxmlformats.org/officeDocument/2006/relationships/image" Target="../media/image13.png"/><Relationship Id="rId15" Type="http://schemas.openxmlformats.org/officeDocument/2006/relationships/image" Target="../media/image23.png"/><Relationship Id="rId10" Type="http://schemas.openxmlformats.org/officeDocument/2006/relationships/image" Target="../media/image18.png"/><Relationship Id="rId19" Type="http://schemas.openxmlformats.org/officeDocument/2006/relationships/image" Target="../media/image27.png"/><Relationship Id="rId4" Type="http://schemas.openxmlformats.org/officeDocument/2006/relationships/image" Target="../media/image12.png"/><Relationship Id="rId9" Type="http://schemas.openxmlformats.org/officeDocument/2006/relationships/image" Target="../media/image17.png"/><Relationship Id="rId14" Type="http://schemas.openxmlformats.org/officeDocument/2006/relationships/image" Target="../media/image22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png"/><Relationship Id="rId13" Type="http://schemas.openxmlformats.org/officeDocument/2006/relationships/image" Target="../media/image37.png"/><Relationship Id="rId18" Type="http://schemas.openxmlformats.org/officeDocument/2006/relationships/image" Target="../media/image41.png"/><Relationship Id="rId3" Type="http://schemas.openxmlformats.org/officeDocument/2006/relationships/image" Target="../media/image28.png"/><Relationship Id="rId7" Type="http://schemas.openxmlformats.org/officeDocument/2006/relationships/image" Target="../media/image31.png"/><Relationship Id="rId12" Type="http://schemas.openxmlformats.org/officeDocument/2006/relationships/image" Target="../media/image36.png"/><Relationship Id="rId17" Type="http://schemas.openxmlformats.org/officeDocument/2006/relationships/image" Target="../media/image40.png"/><Relationship Id="rId2" Type="http://schemas.openxmlformats.org/officeDocument/2006/relationships/notesSlide" Target="../notesSlides/notesSlide3.xml"/><Relationship Id="rId16" Type="http://schemas.openxmlformats.org/officeDocument/2006/relationships/image" Target="../media/image39.png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30.png"/><Relationship Id="rId11" Type="http://schemas.openxmlformats.org/officeDocument/2006/relationships/image" Target="../media/image35.png"/><Relationship Id="rId5" Type="http://schemas.openxmlformats.org/officeDocument/2006/relationships/image" Target="../media/image29.png"/><Relationship Id="rId15" Type="http://schemas.openxmlformats.org/officeDocument/2006/relationships/image" Target="../media/image38.png"/><Relationship Id="rId10" Type="http://schemas.openxmlformats.org/officeDocument/2006/relationships/image" Target="../media/image34.png"/><Relationship Id="rId19" Type="http://schemas.openxmlformats.org/officeDocument/2006/relationships/image" Target="../media/image42.png"/><Relationship Id="rId4" Type="http://schemas.openxmlformats.org/officeDocument/2006/relationships/image" Target="../media/image12.png"/><Relationship Id="rId9" Type="http://schemas.openxmlformats.org/officeDocument/2006/relationships/image" Target="../media/image33.png"/><Relationship Id="rId14" Type="http://schemas.openxmlformats.org/officeDocument/2006/relationships/image" Target="../media/image25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46.png"/><Relationship Id="rId13" Type="http://schemas.openxmlformats.org/officeDocument/2006/relationships/image" Target="../media/image51.png"/><Relationship Id="rId18" Type="http://schemas.openxmlformats.org/officeDocument/2006/relationships/image" Target="../media/image56.png"/><Relationship Id="rId26" Type="http://schemas.openxmlformats.org/officeDocument/2006/relationships/image" Target="../media/image64.png"/><Relationship Id="rId3" Type="http://schemas.openxmlformats.org/officeDocument/2006/relationships/image" Target="../media/image11.png"/><Relationship Id="rId21" Type="http://schemas.openxmlformats.org/officeDocument/2006/relationships/image" Target="../media/image59.png"/><Relationship Id="rId7" Type="http://schemas.openxmlformats.org/officeDocument/2006/relationships/image" Target="../media/image45.png"/><Relationship Id="rId12" Type="http://schemas.openxmlformats.org/officeDocument/2006/relationships/image" Target="../media/image50.png"/><Relationship Id="rId17" Type="http://schemas.openxmlformats.org/officeDocument/2006/relationships/image" Target="../media/image55.png"/><Relationship Id="rId25" Type="http://schemas.openxmlformats.org/officeDocument/2006/relationships/image" Target="../media/image63.png"/><Relationship Id="rId2" Type="http://schemas.openxmlformats.org/officeDocument/2006/relationships/notesSlide" Target="../notesSlides/notesSlide4.xml"/><Relationship Id="rId16" Type="http://schemas.openxmlformats.org/officeDocument/2006/relationships/image" Target="../media/image54.png"/><Relationship Id="rId20" Type="http://schemas.openxmlformats.org/officeDocument/2006/relationships/image" Target="../media/image58.png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44.png"/><Relationship Id="rId11" Type="http://schemas.openxmlformats.org/officeDocument/2006/relationships/image" Target="../media/image49.png"/><Relationship Id="rId24" Type="http://schemas.openxmlformats.org/officeDocument/2006/relationships/image" Target="../media/image62.png"/><Relationship Id="rId5" Type="http://schemas.openxmlformats.org/officeDocument/2006/relationships/image" Target="../media/image43.png"/><Relationship Id="rId15" Type="http://schemas.openxmlformats.org/officeDocument/2006/relationships/image" Target="../media/image53.png"/><Relationship Id="rId23" Type="http://schemas.openxmlformats.org/officeDocument/2006/relationships/image" Target="../media/image61.png"/><Relationship Id="rId10" Type="http://schemas.openxmlformats.org/officeDocument/2006/relationships/image" Target="../media/image48.png"/><Relationship Id="rId19" Type="http://schemas.openxmlformats.org/officeDocument/2006/relationships/image" Target="../media/image57.png"/><Relationship Id="rId4" Type="http://schemas.openxmlformats.org/officeDocument/2006/relationships/image" Target="../media/image12.png"/><Relationship Id="rId9" Type="http://schemas.openxmlformats.org/officeDocument/2006/relationships/image" Target="../media/image47.png"/><Relationship Id="rId14" Type="http://schemas.openxmlformats.org/officeDocument/2006/relationships/image" Target="../media/image52.png"/><Relationship Id="rId22" Type="http://schemas.openxmlformats.org/officeDocument/2006/relationships/image" Target="../media/image60.png"/><Relationship Id="rId27" Type="http://schemas.openxmlformats.org/officeDocument/2006/relationships/image" Target="../media/image65.jp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70.png"/><Relationship Id="rId13" Type="http://schemas.openxmlformats.org/officeDocument/2006/relationships/image" Target="../media/image74.png"/><Relationship Id="rId18" Type="http://schemas.openxmlformats.org/officeDocument/2006/relationships/image" Target="../media/image79.png"/><Relationship Id="rId3" Type="http://schemas.openxmlformats.org/officeDocument/2006/relationships/image" Target="../media/image66.png"/><Relationship Id="rId21" Type="http://schemas.openxmlformats.org/officeDocument/2006/relationships/image" Target="../media/image82.png"/><Relationship Id="rId7" Type="http://schemas.openxmlformats.org/officeDocument/2006/relationships/image" Target="../media/image69.png"/><Relationship Id="rId12" Type="http://schemas.openxmlformats.org/officeDocument/2006/relationships/image" Target="../media/image17.png"/><Relationship Id="rId17" Type="http://schemas.openxmlformats.org/officeDocument/2006/relationships/image" Target="../media/image78.png"/><Relationship Id="rId25" Type="http://schemas.openxmlformats.org/officeDocument/2006/relationships/image" Target="../media/image86.png"/><Relationship Id="rId2" Type="http://schemas.openxmlformats.org/officeDocument/2006/relationships/notesSlide" Target="../notesSlides/notesSlide5.xml"/><Relationship Id="rId16" Type="http://schemas.openxmlformats.org/officeDocument/2006/relationships/image" Target="../media/image77.png"/><Relationship Id="rId20" Type="http://schemas.openxmlformats.org/officeDocument/2006/relationships/image" Target="../media/image81.png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68.png"/><Relationship Id="rId11" Type="http://schemas.openxmlformats.org/officeDocument/2006/relationships/image" Target="../media/image73.png"/><Relationship Id="rId24" Type="http://schemas.openxmlformats.org/officeDocument/2006/relationships/image" Target="../media/image85.png"/><Relationship Id="rId5" Type="http://schemas.openxmlformats.org/officeDocument/2006/relationships/image" Target="../media/image67.png"/><Relationship Id="rId15" Type="http://schemas.openxmlformats.org/officeDocument/2006/relationships/image" Target="../media/image76.png"/><Relationship Id="rId23" Type="http://schemas.openxmlformats.org/officeDocument/2006/relationships/image" Target="../media/image84.png"/><Relationship Id="rId10" Type="http://schemas.openxmlformats.org/officeDocument/2006/relationships/image" Target="../media/image72.png"/><Relationship Id="rId19" Type="http://schemas.openxmlformats.org/officeDocument/2006/relationships/image" Target="../media/image80.png"/><Relationship Id="rId4" Type="http://schemas.openxmlformats.org/officeDocument/2006/relationships/image" Target="../media/image12.png"/><Relationship Id="rId9" Type="http://schemas.openxmlformats.org/officeDocument/2006/relationships/image" Target="../media/image71.png"/><Relationship Id="rId14" Type="http://schemas.openxmlformats.org/officeDocument/2006/relationships/image" Target="../media/image75.png"/><Relationship Id="rId22" Type="http://schemas.openxmlformats.org/officeDocument/2006/relationships/image" Target="../media/image83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91.png"/><Relationship Id="rId13" Type="http://schemas.openxmlformats.org/officeDocument/2006/relationships/image" Target="../media/image96.png"/><Relationship Id="rId18" Type="http://schemas.openxmlformats.org/officeDocument/2006/relationships/image" Target="../media/image101.png"/><Relationship Id="rId3" Type="http://schemas.openxmlformats.org/officeDocument/2006/relationships/image" Target="../media/image87.png"/><Relationship Id="rId21" Type="http://schemas.openxmlformats.org/officeDocument/2006/relationships/image" Target="../media/image104.png"/><Relationship Id="rId7" Type="http://schemas.openxmlformats.org/officeDocument/2006/relationships/image" Target="../media/image90.png"/><Relationship Id="rId12" Type="http://schemas.openxmlformats.org/officeDocument/2006/relationships/image" Target="../media/image95.png"/><Relationship Id="rId17" Type="http://schemas.openxmlformats.org/officeDocument/2006/relationships/image" Target="../media/image100.png"/><Relationship Id="rId2" Type="http://schemas.openxmlformats.org/officeDocument/2006/relationships/notesSlide" Target="../notesSlides/notesSlide6.xml"/><Relationship Id="rId16" Type="http://schemas.openxmlformats.org/officeDocument/2006/relationships/image" Target="../media/image99.png"/><Relationship Id="rId20" Type="http://schemas.openxmlformats.org/officeDocument/2006/relationships/image" Target="../media/image103.png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89.png"/><Relationship Id="rId11" Type="http://schemas.openxmlformats.org/officeDocument/2006/relationships/image" Target="../media/image94.png"/><Relationship Id="rId5" Type="http://schemas.openxmlformats.org/officeDocument/2006/relationships/image" Target="../media/image88.png"/><Relationship Id="rId15" Type="http://schemas.openxmlformats.org/officeDocument/2006/relationships/image" Target="../media/image98.png"/><Relationship Id="rId10" Type="http://schemas.openxmlformats.org/officeDocument/2006/relationships/image" Target="../media/image93.png"/><Relationship Id="rId19" Type="http://schemas.openxmlformats.org/officeDocument/2006/relationships/image" Target="../media/image102.png"/><Relationship Id="rId4" Type="http://schemas.openxmlformats.org/officeDocument/2006/relationships/image" Target="../media/image12.png"/><Relationship Id="rId9" Type="http://schemas.openxmlformats.org/officeDocument/2006/relationships/image" Target="../media/image92.png"/><Relationship Id="rId14" Type="http://schemas.openxmlformats.org/officeDocument/2006/relationships/image" Target="../media/image97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8.png"/><Relationship Id="rId13" Type="http://schemas.openxmlformats.org/officeDocument/2006/relationships/image" Target="../media/image113.png"/><Relationship Id="rId18" Type="http://schemas.openxmlformats.org/officeDocument/2006/relationships/image" Target="../media/image118.png"/><Relationship Id="rId3" Type="http://schemas.openxmlformats.org/officeDocument/2006/relationships/image" Target="../media/image11.png"/><Relationship Id="rId7" Type="http://schemas.openxmlformats.org/officeDocument/2006/relationships/image" Target="../media/image107.png"/><Relationship Id="rId12" Type="http://schemas.openxmlformats.org/officeDocument/2006/relationships/image" Target="../media/image112.png"/><Relationship Id="rId17" Type="http://schemas.openxmlformats.org/officeDocument/2006/relationships/image" Target="../media/image117.png"/><Relationship Id="rId2" Type="http://schemas.openxmlformats.org/officeDocument/2006/relationships/notesSlide" Target="../notesSlides/notesSlide7.xml"/><Relationship Id="rId16" Type="http://schemas.openxmlformats.org/officeDocument/2006/relationships/image" Target="../media/image116.png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106.png"/><Relationship Id="rId11" Type="http://schemas.openxmlformats.org/officeDocument/2006/relationships/image" Target="../media/image111.png"/><Relationship Id="rId5" Type="http://schemas.openxmlformats.org/officeDocument/2006/relationships/image" Target="../media/image105.png"/><Relationship Id="rId15" Type="http://schemas.openxmlformats.org/officeDocument/2006/relationships/image" Target="../media/image115.png"/><Relationship Id="rId10" Type="http://schemas.openxmlformats.org/officeDocument/2006/relationships/image" Target="../media/image110.png"/><Relationship Id="rId4" Type="http://schemas.openxmlformats.org/officeDocument/2006/relationships/image" Target="../media/image12.png"/><Relationship Id="rId9" Type="http://schemas.openxmlformats.org/officeDocument/2006/relationships/image" Target="../media/image109.png"/><Relationship Id="rId14" Type="http://schemas.openxmlformats.org/officeDocument/2006/relationships/image" Target="../media/image114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3.png"/><Relationship Id="rId13" Type="http://schemas.openxmlformats.org/officeDocument/2006/relationships/image" Target="../media/image127.png"/><Relationship Id="rId3" Type="http://schemas.openxmlformats.org/officeDocument/2006/relationships/image" Target="../media/image119.png"/><Relationship Id="rId7" Type="http://schemas.openxmlformats.org/officeDocument/2006/relationships/image" Target="../media/image122.png"/><Relationship Id="rId12" Type="http://schemas.openxmlformats.org/officeDocument/2006/relationships/image" Target="../media/image126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121.png"/><Relationship Id="rId11" Type="http://schemas.openxmlformats.org/officeDocument/2006/relationships/image" Target="../media/image125.png"/><Relationship Id="rId5" Type="http://schemas.openxmlformats.org/officeDocument/2006/relationships/image" Target="../media/image120.png"/><Relationship Id="rId10" Type="http://schemas.openxmlformats.org/officeDocument/2006/relationships/image" Target="../media/image124.png"/><Relationship Id="rId4" Type="http://schemas.openxmlformats.org/officeDocument/2006/relationships/image" Target="../media/image12.png"/><Relationship Id="rId9" Type="http://schemas.openxmlformats.org/officeDocument/2006/relationships/image" Target="../media/image86.png"/><Relationship Id="rId14" Type="http://schemas.openxmlformats.org/officeDocument/2006/relationships/image" Target="../media/image128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2.png"/><Relationship Id="rId13" Type="http://schemas.openxmlformats.org/officeDocument/2006/relationships/image" Target="../media/image137.png"/><Relationship Id="rId3" Type="http://schemas.openxmlformats.org/officeDocument/2006/relationships/image" Target="../media/image11.png"/><Relationship Id="rId7" Type="http://schemas.openxmlformats.org/officeDocument/2006/relationships/image" Target="../media/image131.png"/><Relationship Id="rId12" Type="http://schemas.openxmlformats.org/officeDocument/2006/relationships/image" Target="../media/image136.png"/><Relationship Id="rId17" Type="http://schemas.openxmlformats.org/officeDocument/2006/relationships/image" Target="../media/image141.png"/><Relationship Id="rId2" Type="http://schemas.openxmlformats.org/officeDocument/2006/relationships/notesSlide" Target="../notesSlides/notesSlide9.xml"/><Relationship Id="rId16" Type="http://schemas.openxmlformats.org/officeDocument/2006/relationships/image" Target="../media/image140.png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130.png"/><Relationship Id="rId11" Type="http://schemas.openxmlformats.org/officeDocument/2006/relationships/image" Target="../media/image135.png"/><Relationship Id="rId5" Type="http://schemas.openxmlformats.org/officeDocument/2006/relationships/image" Target="../media/image129.png"/><Relationship Id="rId15" Type="http://schemas.openxmlformats.org/officeDocument/2006/relationships/image" Target="../media/image139.png"/><Relationship Id="rId10" Type="http://schemas.openxmlformats.org/officeDocument/2006/relationships/image" Target="../media/image134.png"/><Relationship Id="rId4" Type="http://schemas.openxmlformats.org/officeDocument/2006/relationships/image" Target="../media/image12.png"/><Relationship Id="rId9" Type="http://schemas.openxmlformats.org/officeDocument/2006/relationships/image" Target="../media/image133.png"/><Relationship Id="rId14" Type="http://schemas.openxmlformats.org/officeDocument/2006/relationships/image" Target="../media/image138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5.png"/><Relationship Id="rId13" Type="http://schemas.openxmlformats.org/officeDocument/2006/relationships/image" Target="../media/image150.png"/><Relationship Id="rId18" Type="http://schemas.openxmlformats.org/officeDocument/2006/relationships/image" Target="../media/image154.png"/><Relationship Id="rId26" Type="http://schemas.openxmlformats.org/officeDocument/2006/relationships/image" Target="../media/image17.png"/><Relationship Id="rId3" Type="http://schemas.openxmlformats.org/officeDocument/2006/relationships/image" Target="../media/image11.png"/><Relationship Id="rId21" Type="http://schemas.openxmlformats.org/officeDocument/2006/relationships/image" Target="../media/image25.png"/><Relationship Id="rId7" Type="http://schemas.openxmlformats.org/officeDocument/2006/relationships/image" Target="../media/image144.png"/><Relationship Id="rId12" Type="http://schemas.openxmlformats.org/officeDocument/2006/relationships/image" Target="../media/image149.png"/><Relationship Id="rId17" Type="http://schemas.openxmlformats.org/officeDocument/2006/relationships/image" Target="../media/image153.png"/><Relationship Id="rId25" Type="http://schemas.openxmlformats.org/officeDocument/2006/relationships/image" Target="../media/image101.png"/><Relationship Id="rId2" Type="http://schemas.openxmlformats.org/officeDocument/2006/relationships/notesSlide" Target="../notesSlides/notesSlide10.xml"/><Relationship Id="rId16" Type="http://schemas.openxmlformats.org/officeDocument/2006/relationships/image" Target="../media/image14.png"/><Relationship Id="rId20" Type="http://schemas.openxmlformats.org/officeDocument/2006/relationships/image" Target="../media/image156.png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143.png"/><Relationship Id="rId11" Type="http://schemas.openxmlformats.org/officeDocument/2006/relationships/image" Target="../media/image148.png"/><Relationship Id="rId24" Type="http://schemas.openxmlformats.org/officeDocument/2006/relationships/image" Target="../media/image159.png"/><Relationship Id="rId5" Type="http://schemas.openxmlformats.org/officeDocument/2006/relationships/image" Target="../media/image142.png"/><Relationship Id="rId15" Type="http://schemas.openxmlformats.org/officeDocument/2006/relationships/image" Target="../media/image152.png"/><Relationship Id="rId23" Type="http://schemas.openxmlformats.org/officeDocument/2006/relationships/image" Target="../media/image158.png"/><Relationship Id="rId10" Type="http://schemas.openxmlformats.org/officeDocument/2006/relationships/image" Target="../media/image147.png"/><Relationship Id="rId19" Type="http://schemas.openxmlformats.org/officeDocument/2006/relationships/image" Target="../media/image155.png"/><Relationship Id="rId4" Type="http://schemas.openxmlformats.org/officeDocument/2006/relationships/image" Target="../media/image12.png"/><Relationship Id="rId9" Type="http://schemas.openxmlformats.org/officeDocument/2006/relationships/image" Target="../media/image146.png"/><Relationship Id="rId14" Type="http://schemas.openxmlformats.org/officeDocument/2006/relationships/image" Target="../media/image151.png"/><Relationship Id="rId22" Type="http://schemas.openxmlformats.org/officeDocument/2006/relationships/image" Target="../media/image157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5.png"/><Relationship Id="rId13" Type="http://schemas.openxmlformats.org/officeDocument/2006/relationships/image" Target="../media/image170.png"/><Relationship Id="rId3" Type="http://schemas.openxmlformats.org/officeDocument/2006/relationships/image" Target="../media/image160.png"/><Relationship Id="rId7" Type="http://schemas.openxmlformats.org/officeDocument/2006/relationships/image" Target="../media/image164.png"/><Relationship Id="rId12" Type="http://schemas.openxmlformats.org/officeDocument/2006/relationships/image" Target="../media/image169.png"/><Relationship Id="rId17" Type="http://schemas.openxmlformats.org/officeDocument/2006/relationships/image" Target="../media/image174.png"/><Relationship Id="rId2" Type="http://schemas.openxmlformats.org/officeDocument/2006/relationships/notesSlide" Target="../notesSlides/notesSlide11.xml"/><Relationship Id="rId16" Type="http://schemas.openxmlformats.org/officeDocument/2006/relationships/image" Target="../media/image173.png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163.png"/><Relationship Id="rId11" Type="http://schemas.openxmlformats.org/officeDocument/2006/relationships/image" Target="../media/image168.png"/><Relationship Id="rId5" Type="http://schemas.openxmlformats.org/officeDocument/2006/relationships/image" Target="../media/image162.png"/><Relationship Id="rId15" Type="http://schemas.openxmlformats.org/officeDocument/2006/relationships/image" Target="../media/image172.png"/><Relationship Id="rId10" Type="http://schemas.openxmlformats.org/officeDocument/2006/relationships/image" Target="../media/image167.png"/><Relationship Id="rId4" Type="http://schemas.openxmlformats.org/officeDocument/2006/relationships/image" Target="../media/image161.png"/><Relationship Id="rId9" Type="http://schemas.openxmlformats.org/officeDocument/2006/relationships/image" Target="../media/image166.png"/><Relationship Id="rId14" Type="http://schemas.openxmlformats.org/officeDocument/2006/relationships/image" Target="../media/image171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8.png"/><Relationship Id="rId13" Type="http://schemas.openxmlformats.org/officeDocument/2006/relationships/image" Target="../media/image104.png"/><Relationship Id="rId18" Type="http://schemas.openxmlformats.org/officeDocument/2006/relationships/image" Target="../media/image17.png"/><Relationship Id="rId3" Type="http://schemas.openxmlformats.org/officeDocument/2006/relationships/image" Target="../media/image11.png"/><Relationship Id="rId7" Type="http://schemas.openxmlformats.org/officeDocument/2006/relationships/image" Target="../media/image177.png"/><Relationship Id="rId12" Type="http://schemas.openxmlformats.org/officeDocument/2006/relationships/image" Target="../media/image182.png"/><Relationship Id="rId17" Type="http://schemas.openxmlformats.org/officeDocument/2006/relationships/image" Target="../media/image159.png"/><Relationship Id="rId2" Type="http://schemas.openxmlformats.org/officeDocument/2006/relationships/notesSlide" Target="../notesSlides/notesSlide12.xml"/><Relationship Id="rId16" Type="http://schemas.openxmlformats.org/officeDocument/2006/relationships/image" Target="../media/image153.png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176.png"/><Relationship Id="rId11" Type="http://schemas.openxmlformats.org/officeDocument/2006/relationships/image" Target="../media/image181.png"/><Relationship Id="rId5" Type="http://schemas.openxmlformats.org/officeDocument/2006/relationships/image" Target="../media/image175.png"/><Relationship Id="rId15" Type="http://schemas.openxmlformats.org/officeDocument/2006/relationships/image" Target="../media/image183.png"/><Relationship Id="rId10" Type="http://schemas.openxmlformats.org/officeDocument/2006/relationships/image" Target="../media/image180.png"/><Relationship Id="rId4" Type="http://schemas.openxmlformats.org/officeDocument/2006/relationships/image" Target="../media/image12.png"/><Relationship Id="rId9" Type="http://schemas.openxmlformats.org/officeDocument/2006/relationships/image" Target="../media/image179.png"/><Relationship Id="rId14" Type="http://schemas.openxmlformats.org/officeDocument/2006/relationships/image" Target="../media/image19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184.pn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9.png"/><Relationship Id="rId13" Type="http://schemas.openxmlformats.org/officeDocument/2006/relationships/image" Target="../media/image194.png"/><Relationship Id="rId3" Type="http://schemas.openxmlformats.org/officeDocument/2006/relationships/image" Target="../media/image11.png"/><Relationship Id="rId7" Type="http://schemas.openxmlformats.org/officeDocument/2006/relationships/image" Target="../media/image188.png"/><Relationship Id="rId12" Type="http://schemas.openxmlformats.org/officeDocument/2006/relationships/image" Target="../media/image193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187.png"/><Relationship Id="rId11" Type="http://schemas.openxmlformats.org/officeDocument/2006/relationships/image" Target="../media/image192.png"/><Relationship Id="rId5" Type="http://schemas.openxmlformats.org/officeDocument/2006/relationships/image" Target="../media/image186.png"/><Relationship Id="rId10" Type="http://schemas.openxmlformats.org/officeDocument/2006/relationships/image" Target="../media/image191.png"/><Relationship Id="rId4" Type="http://schemas.openxmlformats.org/officeDocument/2006/relationships/image" Target="../media/image185.png"/><Relationship Id="rId9" Type="http://schemas.openxmlformats.org/officeDocument/2006/relationships/image" Target="../media/image190.png"/><Relationship Id="rId14" Type="http://schemas.openxmlformats.org/officeDocument/2006/relationships/image" Target="../media/image195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59837" y="283587"/>
            <a:ext cx="2099825" cy="2099825"/>
          </a:xfrm>
          <a:prstGeom prst="rect">
            <a:avLst/>
          </a:prstGeom>
        </p:spPr>
      </p:pic>
      <p:pic>
        <p:nvPicPr>
          <p:cNvPr id="4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459251" y="4792001"/>
            <a:ext cx="1464997" cy="1464998"/>
          </a:xfrm>
          <a:prstGeom prst="rect">
            <a:avLst/>
          </a:prstGeom>
        </p:spPr>
      </p:pic>
      <p:pic>
        <p:nvPicPr>
          <p:cNvPr id="5" name="Image 3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525000" y="285750"/>
            <a:ext cx="1905000" cy="1905000"/>
          </a:xfrm>
          <a:prstGeom prst="rect">
            <a:avLst/>
          </a:prstGeom>
        </p:spPr>
      </p:pic>
      <p:pic>
        <p:nvPicPr>
          <p:cNvPr id="6" name="Image 4" descr="preencoded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6750" y="4953000"/>
            <a:ext cx="1428750" cy="1428750"/>
          </a:xfrm>
          <a:prstGeom prst="rect">
            <a:avLst/>
          </a:prstGeom>
        </p:spPr>
      </p:pic>
      <p:pic>
        <p:nvPicPr>
          <p:cNvPr id="7" name="Image 5" descr="preencoded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346722" y="1600200"/>
            <a:ext cx="7498556" cy="3657600"/>
          </a:xfrm>
          <a:prstGeom prst="rect">
            <a:avLst/>
          </a:prstGeom>
        </p:spPr>
      </p:pic>
      <p:pic>
        <p:nvPicPr>
          <p:cNvPr id="8" name="Image 6" descr="preencoded.png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334000" y="2590800"/>
            <a:ext cx="1524000" cy="38100"/>
          </a:xfrm>
          <a:prstGeom prst="rect">
            <a:avLst/>
          </a:prstGeom>
        </p:spPr>
      </p:pic>
      <p:pic>
        <p:nvPicPr>
          <p:cNvPr id="9" name="Image 7" descr="preencoded.png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81000" y="381000"/>
            <a:ext cx="342900" cy="381000"/>
          </a:xfrm>
          <a:prstGeom prst="rect">
            <a:avLst/>
          </a:prstGeom>
        </p:spPr>
      </p:pic>
      <p:pic>
        <p:nvPicPr>
          <p:cNvPr id="10" name="Image 8" descr="preencoded.png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1468100" y="6096000"/>
            <a:ext cx="342900" cy="381000"/>
          </a:xfrm>
          <a:prstGeom prst="rect">
            <a:avLst/>
          </a:prstGeom>
        </p:spPr>
      </p:pic>
      <p:pic>
        <p:nvPicPr>
          <p:cNvPr id="11" name="Image 9" descr="preencoded.png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1506200" y="381000"/>
            <a:ext cx="304800" cy="381000"/>
          </a:xfrm>
          <a:prstGeom prst="rect">
            <a:avLst/>
          </a:prstGeom>
        </p:spPr>
      </p:pic>
      <p:pic>
        <p:nvPicPr>
          <p:cNvPr id="12" name="Image 10" descr="preencoded.png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81000" y="6096000"/>
            <a:ext cx="342900" cy="381000"/>
          </a:xfrm>
          <a:prstGeom prst="rect">
            <a:avLst/>
          </a:prstGeom>
        </p:spPr>
      </p:pic>
      <p:sp>
        <p:nvSpPr>
          <p:cNvPr id="13" name="Text 0"/>
          <p:cNvSpPr/>
          <p:nvPr/>
        </p:nvSpPr>
        <p:spPr>
          <a:xfrm>
            <a:off x="2328386" y="1981200"/>
            <a:ext cx="7535228" cy="4572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lnSpc>
                <a:spcPts val="3600"/>
              </a:lnSpc>
              <a:buNone/>
            </a:pPr>
            <a:r>
              <a:rPr lang="en-US" sz="3600" b="1" dirty="0">
                <a:solidFill>
                  <a:srgbClr val="92400E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Homemade Rolls</a:t>
            </a:r>
            <a:endParaRPr lang="en-US" sz="3600" dirty="0"/>
          </a:p>
        </p:txBody>
      </p:sp>
      <p:sp>
        <p:nvSpPr>
          <p:cNvPr id="14" name="Text 1"/>
          <p:cNvSpPr/>
          <p:nvPr/>
        </p:nvSpPr>
        <p:spPr>
          <a:xfrm>
            <a:off x="2328386" y="2857500"/>
            <a:ext cx="7535228" cy="3429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lnSpc>
                <a:spcPts val="2700"/>
              </a:lnSpc>
              <a:buNone/>
            </a:pPr>
            <a:r>
              <a:rPr lang="en-US" sz="2250" b="1" dirty="0">
                <a:solidFill>
                  <a:srgbClr val="B45309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Enterprise &amp; Entrepreneurship</a:t>
            </a:r>
            <a:endParaRPr lang="en-US" sz="2250" dirty="0"/>
          </a:p>
        </p:txBody>
      </p:sp>
      <p:sp>
        <p:nvSpPr>
          <p:cNvPr id="15" name="Text 2"/>
          <p:cNvSpPr/>
          <p:nvPr/>
        </p:nvSpPr>
        <p:spPr>
          <a:xfrm>
            <a:off x="2328386" y="3505200"/>
            <a:ext cx="7535228" cy="2667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lnSpc>
                <a:spcPts val="2100"/>
              </a:lnSpc>
              <a:buNone/>
            </a:pPr>
            <a:r>
              <a:rPr lang="en-US" sz="1500" dirty="0">
                <a:solidFill>
                  <a:srgbClr val="92400E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Certificate in Higher Education</a:t>
            </a:r>
            <a:endParaRPr lang="en-US" sz="1500" dirty="0"/>
          </a:p>
        </p:txBody>
      </p:sp>
      <p:sp>
        <p:nvSpPr>
          <p:cNvPr id="16" name="Text 3"/>
          <p:cNvSpPr/>
          <p:nvPr/>
        </p:nvSpPr>
        <p:spPr>
          <a:xfrm>
            <a:off x="2328386" y="3848100"/>
            <a:ext cx="7535228" cy="2667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lnSpc>
                <a:spcPts val="2100"/>
              </a:lnSpc>
              <a:buNone/>
            </a:pPr>
            <a:r>
              <a:rPr lang="en-US" sz="1350" dirty="0">
                <a:solidFill>
                  <a:srgbClr val="92400E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Business Skills for the Workplace | LEVEL 4</a:t>
            </a:r>
            <a:endParaRPr lang="en-US" sz="1350" dirty="0"/>
          </a:p>
        </p:txBody>
      </p:sp>
      <p:sp>
        <p:nvSpPr>
          <p:cNvPr id="17" name="Text 4"/>
          <p:cNvSpPr/>
          <p:nvPr/>
        </p:nvSpPr>
        <p:spPr>
          <a:xfrm>
            <a:off x="2956322" y="4419600"/>
            <a:ext cx="3676174" cy="2286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l">
              <a:lnSpc>
                <a:spcPts val="1800"/>
              </a:lnSpc>
              <a:buNone/>
            </a:pPr>
            <a:r>
              <a:rPr lang="en-US" sz="1200" b="1" dirty="0">
                <a:solidFill>
                  <a:srgbClr val="92400E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Student Name: </a:t>
            </a:r>
            <a:r>
              <a:rPr lang="en-US" sz="1200" dirty="0">
                <a:solidFill>
                  <a:srgbClr val="92400E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DIMITAR DIMITROV</a:t>
            </a:r>
            <a:endParaRPr lang="en-US" sz="1200" dirty="0"/>
          </a:p>
        </p:txBody>
      </p:sp>
      <p:sp>
        <p:nvSpPr>
          <p:cNvPr id="18" name="Text 5"/>
          <p:cNvSpPr/>
          <p:nvPr/>
        </p:nvSpPr>
        <p:spPr>
          <a:xfrm>
            <a:off x="2956322" y="4648200"/>
            <a:ext cx="3676174" cy="2286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l">
              <a:lnSpc>
                <a:spcPts val="1800"/>
              </a:lnSpc>
              <a:buNone/>
            </a:pPr>
            <a:r>
              <a:rPr lang="en-US" sz="1200" b="1" dirty="0">
                <a:solidFill>
                  <a:srgbClr val="92400E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Student Number: </a:t>
            </a:r>
            <a:r>
              <a:rPr lang="en-US" sz="1200" dirty="0">
                <a:solidFill>
                  <a:srgbClr val="92400E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2229211</a:t>
            </a:r>
            <a:endParaRPr lang="en-US" sz="1200" dirty="0"/>
          </a:p>
        </p:txBody>
      </p:sp>
      <p:sp>
        <p:nvSpPr>
          <p:cNvPr id="19" name="Text 6"/>
          <p:cNvSpPr/>
          <p:nvPr/>
        </p:nvSpPr>
        <p:spPr>
          <a:xfrm>
            <a:off x="6172200" y="4419600"/>
            <a:ext cx="3676174" cy="2286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l">
              <a:lnSpc>
                <a:spcPts val="1800"/>
              </a:lnSpc>
              <a:buNone/>
            </a:pPr>
            <a:r>
              <a:rPr lang="en-US" sz="1200" b="1" dirty="0">
                <a:solidFill>
                  <a:srgbClr val="92400E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Module: </a:t>
            </a:r>
            <a:r>
              <a:rPr lang="en-US" sz="1200" dirty="0">
                <a:solidFill>
                  <a:srgbClr val="92400E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Enterprise &amp; Entrepreneurship</a:t>
            </a:r>
            <a:endParaRPr lang="en-US" sz="1200" dirty="0"/>
          </a:p>
        </p:txBody>
      </p:sp>
      <p:sp>
        <p:nvSpPr>
          <p:cNvPr id="20" name="Text 7"/>
          <p:cNvSpPr/>
          <p:nvPr/>
        </p:nvSpPr>
        <p:spPr>
          <a:xfrm>
            <a:off x="6172200" y="4648200"/>
            <a:ext cx="3676174" cy="2286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l">
              <a:lnSpc>
                <a:spcPts val="1800"/>
              </a:lnSpc>
              <a:buNone/>
            </a:pPr>
            <a:r>
              <a:rPr lang="en-US" sz="1200" b="1" dirty="0">
                <a:solidFill>
                  <a:srgbClr val="92400E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Lecturer: </a:t>
            </a:r>
            <a:r>
              <a:rPr lang="en-US" sz="1200" dirty="0">
                <a:solidFill>
                  <a:srgbClr val="92400E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Fouziya Farheen</a:t>
            </a:r>
            <a:endParaRPr lang="en-US" sz="1200" dirty="0"/>
          </a:p>
        </p:txBody>
      </p:sp>
      <p:pic>
        <p:nvPicPr>
          <p:cNvPr id="22" name="Picture 21" descr="A yellow and white text on a black background&#10;&#10;AI-generated content may be incorrect.">
            <a:extLst>
              <a:ext uri="{FF2B5EF4-FFF2-40B4-BE49-F238E27FC236}">
                <a16:creationId xmlns:a16="http://schemas.microsoft.com/office/drawing/2014/main" id="{701C885A-F0B5-F3E6-1C8B-592A7966DD09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5420437"/>
            <a:ext cx="2571752" cy="1428751"/>
          </a:xfrm>
          <a:prstGeom prst="rect">
            <a:avLst/>
          </a:prstGeom>
        </p:spPr>
      </p:pic>
      <p:pic>
        <p:nvPicPr>
          <p:cNvPr id="23" name="Picture 22" descr="A yellow and white text on a black background&#10;&#10;AI-generated content may be incorrect.">
            <a:extLst>
              <a:ext uri="{FF2B5EF4-FFF2-40B4-BE49-F238E27FC236}">
                <a16:creationId xmlns:a16="http://schemas.microsoft.com/office/drawing/2014/main" id="{07D5C73B-A370-797B-D61D-A0E566CEA83A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9620248" y="0"/>
            <a:ext cx="2571752" cy="1428751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1000" y="914400"/>
            <a:ext cx="1219200" cy="38100"/>
          </a:xfrm>
          <a:prstGeom prst="rect">
            <a:avLst/>
          </a:prstGeom>
        </p:spPr>
      </p:pic>
      <p:pic>
        <p:nvPicPr>
          <p:cNvPr id="4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1000" y="1257300"/>
            <a:ext cx="5486400" cy="2362200"/>
          </a:xfrm>
          <a:prstGeom prst="rect">
            <a:avLst/>
          </a:prstGeom>
        </p:spPr>
      </p:pic>
      <p:pic>
        <p:nvPicPr>
          <p:cNvPr id="5" name="Image 3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9600" y="1943100"/>
            <a:ext cx="171450" cy="152400"/>
          </a:xfrm>
          <a:prstGeom prst="rect">
            <a:avLst/>
          </a:prstGeom>
        </p:spPr>
      </p:pic>
      <p:pic>
        <p:nvPicPr>
          <p:cNvPr id="6" name="Image 4" descr="preencoded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600" y="2286000"/>
            <a:ext cx="152400" cy="152400"/>
          </a:xfrm>
          <a:prstGeom prst="rect">
            <a:avLst/>
          </a:prstGeom>
        </p:spPr>
      </p:pic>
      <p:pic>
        <p:nvPicPr>
          <p:cNvPr id="7" name="Image 5" descr="preencoded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9600" y="2628900"/>
            <a:ext cx="152400" cy="152400"/>
          </a:xfrm>
          <a:prstGeom prst="rect">
            <a:avLst/>
          </a:prstGeom>
        </p:spPr>
      </p:pic>
      <p:pic>
        <p:nvPicPr>
          <p:cNvPr id="8" name="Image 6" descr="preencoded.png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09600" y="2971800"/>
            <a:ext cx="190500" cy="152400"/>
          </a:xfrm>
          <a:prstGeom prst="rect">
            <a:avLst/>
          </a:prstGeom>
        </p:spPr>
      </p:pic>
      <p:pic>
        <p:nvPicPr>
          <p:cNvPr id="9" name="Image 7" descr="preencoded.png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81000" y="3848100"/>
            <a:ext cx="5486400" cy="2019300"/>
          </a:xfrm>
          <a:prstGeom prst="rect">
            <a:avLst/>
          </a:prstGeom>
        </p:spPr>
      </p:pic>
      <p:pic>
        <p:nvPicPr>
          <p:cNvPr id="10" name="Image 8" descr="preencoded.png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09600" y="4533900"/>
            <a:ext cx="152400" cy="152400"/>
          </a:xfrm>
          <a:prstGeom prst="rect">
            <a:avLst/>
          </a:prstGeom>
        </p:spPr>
      </p:pic>
      <p:pic>
        <p:nvPicPr>
          <p:cNvPr id="11" name="Image 9" descr="preencoded.png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09600" y="4876800"/>
            <a:ext cx="152400" cy="152400"/>
          </a:xfrm>
          <a:prstGeom prst="rect">
            <a:avLst/>
          </a:prstGeom>
        </p:spPr>
      </p:pic>
      <p:pic>
        <p:nvPicPr>
          <p:cNvPr id="12" name="Image 10" descr="preencoded.png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09600" y="5219700"/>
            <a:ext cx="152400" cy="152400"/>
          </a:xfrm>
          <a:prstGeom prst="rect">
            <a:avLst/>
          </a:prstGeom>
        </p:spPr>
      </p:pic>
      <p:pic>
        <p:nvPicPr>
          <p:cNvPr id="13" name="Image 11" descr="preencoded.png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324600" y="1257300"/>
            <a:ext cx="5486400" cy="4610100"/>
          </a:xfrm>
          <a:prstGeom prst="rect">
            <a:avLst/>
          </a:prstGeom>
        </p:spPr>
      </p:pic>
      <p:pic>
        <p:nvPicPr>
          <p:cNvPr id="14" name="Image 12" descr="preencoded.png"/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6553200" y="1943100"/>
            <a:ext cx="571500" cy="571500"/>
          </a:xfrm>
          <a:prstGeom prst="rect">
            <a:avLst/>
          </a:prstGeom>
        </p:spPr>
      </p:pic>
      <p:pic>
        <p:nvPicPr>
          <p:cNvPr id="15" name="Image 13" descr="preencoded.png"/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6667500" y="2076450"/>
            <a:ext cx="342900" cy="304800"/>
          </a:xfrm>
          <a:prstGeom prst="rect">
            <a:avLst/>
          </a:prstGeom>
        </p:spPr>
      </p:pic>
      <p:pic>
        <p:nvPicPr>
          <p:cNvPr id="16" name="Image 14" descr="preencoded.png"/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6553200" y="2743200"/>
            <a:ext cx="571500" cy="571500"/>
          </a:xfrm>
          <a:prstGeom prst="rect">
            <a:avLst/>
          </a:prstGeom>
        </p:spPr>
      </p:pic>
      <p:pic>
        <p:nvPicPr>
          <p:cNvPr id="17" name="Image 15" descr="preencoded.png"/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6553200" y="3543300"/>
            <a:ext cx="571500" cy="571500"/>
          </a:xfrm>
          <a:prstGeom prst="rect">
            <a:avLst/>
          </a:prstGeom>
        </p:spPr>
      </p:pic>
      <p:pic>
        <p:nvPicPr>
          <p:cNvPr id="18" name="Image 16" descr="preencoded.png"/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6686550" y="3676650"/>
            <a:ext cx="304800" cy="304800"/>
          </a:xfrm>
          <a:prstGeom prst="rect">
            <a:avLst/>
          </a:prstGeom>
        </p:spPr>
      </p:pic>
      <p:pic>
        <p:nvPicPr>
          <p:cNvPr id="19" name="Image 17" descr="preencoded.png"/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>
            <a:off x="6553200" y="4343400"/>
            <a:ext cx="571500" cy="571500"/>
          </a:xfrm>
          <a:prstGeom prst="rect">
            <a:avLst/>
          </a:prstGeom>
        </p:spPr>
      </p:pic>
      <p:pic>
        <p:nvPicPr>
          <p:cNvPr id="20" name="Image 18" descr="preencoded.png"/>
          <p:cNvPicPr>
            <a:picLocks noChangeAspect="1"/>
          </p:cNvPicPr>
          <p:nvPr/>
        </p:nvPicPr>
        <p:blipFill>
          <a:blip r:embed="rId19"/>
          <a:stretch>
            <a:fillRect/>
          </a:stretch>
        </p:blipFill>
        <p:spPr>
          <a:xfrm>
            <a:off x="6705600" y="4476750"/>
            <a:ext cx="266700" cy="304800"/>
          </a:xfrm>
          <a:prstGeom prst="rect">
            <a:avLst/>
          </a:prstGeom>
        </p:spPr>
      </p:pic>
      <p:sp>
        <p:nvSpPr>
          <p:cNvPr id="21" name="Text 0"/>
          <p:cNvSpPr/>
          <p:nvPr/>
        </p:nvSpPr>
        <p:spPr>
          <a:xfrm>
            <a:off x="381000" y="381000"/>
            <a:ext cx="11430000" cy="4572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3600"/>
              </a:lnSpc>
              <a:buNone/>
            </a:pPr>
            <a:r>
              <a:rPr lang="en-US" sz="3600" b="1" dirty="0">
                <a:solidFill>
                  <a:srgbClr val="8B4513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Business Overview</a:t>
            </a:r>
            <a:endParaRPr lang="en-US" sz="3600" dirty="0"/>
          </a:p>
        </p:txBody>
      </p:sp>
      <p:sp>
        <p:nvSpPr>
          <p:cNvPr id="22" name="Text 1"/>
          <p:cNvSpPr/>
          <p:nvPr/>
        </p:nvSpPr>
        <p:spPr>
          <a:xfrm>
            <a:off x="609600" y="1485900"/>
            <a:ext cx="6035040" cy="3048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2400"/>
              </a:lnSpc>
              <a:buNone/>
            </a:pPr>
            <a:r>
              <a:rPr lang="en-US" sz="1800" b="1" dirty="0">
                <a:solidFill>
                  <a:srgbClr val="854D0E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About Homemade Rolls</a:t>
            </a:r>
            <a:endParaRPr lang="en-US" sz="1800" dirty="0"/>
          </a:p>
        </p:txBody>
      </p:sp>
      <p:sp>
        <p:nvSpPr>
          <p:cNvPr id="23" name="Text 2"/>
          <p:cNvSpPr/>
          <p:nvPr/>
        </p:nvSpPr>
        <p:spPr>
          <a:xfrm>
            <a:off x="895350" y="1905000"/>
            <a:ext cx="5586591" cy="2286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l">
              <a:lnSpc>
                <a:spcPts val="1800"/>
              </a:lnSpc>
              <a:buNone/>
            </a:pPr>
            <a:r>
              <a:rPr lang="en-US" sz="1200" dirty="0">
                <a:solidFill>
                  <a:srgbClr val="1F2937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Small batch bakery specializing in fresh handcrafted pastries</a:t>
            </a:r>
            <a:endParaRPr lang="en-US" sz="1200" dirty="0"/>
          </a:p>
        </p:txBody>
      </p:sp>
      <p:sp>
        <p:nvSpPr>
          <p:cNvPr id="24" name="Text 3"/>
          <p:cNvSpPr/>
          <p:nvPr/>
        </p:nvSpPr>
        <p:spPr>
          <a:xfrm>
            <a:off x="876300" y="2247900"/>
            <a:ext cx="5633918" cy="2286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l">
              <a:lnSpc>
                <a:spcPts val="1800"/>
              </a:lnSpc>
              <a:buNone/>
            </a:pPr>
            <a:r>
              <a:rPr lang="en-US" sz="1200" dirty="0">
                <a:solidFill>
                  <a:srgbClr val="1F2937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Main product: Classic cinnamon rolls made from scratch daily</a:t>
            </a:r>
            <a:endParaRPr lang="en-US" sz="1200" dirty="0"/>
          </a:p>
        </p:txBody>
      </p:sp>
      <p:sp>
        <p:nvSpPr>
          <p:cNvPr id="25" name="Text 4"/>
          <p:cNvSpPr/>
          <p:nvPr/>
        </p:nvSpPr>
        <p:spPr>
          <a:xfrm>
            <a:off x="876300" y="2590800"/>
            <a:ext cx="5586591" cy="2286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l">
              <a:lnSpc>
                <a:spcPts val="1800"/>
              </a:lnSpc>
              <a:buNone/>
            </a:pPr>
            <a:r>
              <a:rPr lang="en-US" sz="1200" dirty="0">
                <a:solidFill>
                  <a:srgbClr val="1F2937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Additional offerings: Cupcakes and cookies for dessert lovers</a:t>
            </a:r>
            <a:endParaRPr lang="en-US" sz="1200" dirty="0"/>
          </a:p>
        </p:txBody>
      </p:sp>
      <p:sp>
        <p:nvSpPr>
          <p:cNvPr id="26" name="Text 5"/>
          <p:cNvSpPr/>
          <p:nvPr/>
        </p:nvSpPr>
        <p:spPr>
          <a:xfrm>
            <a:off x="914400" y="2933700"/>
            <a:ext cx="4724400" cy="4572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l">
              <a:lnSpc>
                <a:spcPts val="1800"/>
              </a:lnSpc>
              <a:buNone/>
            </a:pPr>
            <a:r>
              <a:rPr lang="en-US" sz="1200" dirty="0">
                <a:solidFill>
                  <a:srgbClr val="1F2937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Target audience: Families, professionals, students, and tourists</a:t>
            </a:r>
            <a:endParaRPr lang="en-US" sz="1200" dirty="0"/>
          </a:p>
        </p:txBody>
      </p:sp>
      <p:sp>
        <p:nvSpPr>
          <p:cNvPr id="27" name="Text 6"/>
          <p:cNvSpPr/>
          <p:nvPr/>
        </p:nvSpPr>
        <p:spPr>
          <a:xfrm>
            <a:off x="609600" y="4076700"/>
            <a:ext cx="5029200" cy="3048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2400"/>
              </a:lnSpc>
              <a:buNone/>
            </a:pPr>
            <a:r>
              <a:rPr lang="en-US" sz="1800" b="1" dirty="0">
                <a:solidFill>
                  <a:srgbClr val="854D0E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Business Goals</a:t>
            </a:r>
            <a:endParaRPr lang="en-US" sz="1800" dirty="0"/>
          </a:p>
        </p:txBody>
      </p:sp>
      <p:sp>
        <p:nvSpPr>
          <p:cNvPr id="28" name="Text 7"/>
          <p:cNvSpPr/>
          <p:nvPr/>
        </p:nvSpPr>
        <p:spPr>
          <a:xfrm>
            <a:off x="876300" y="4495800"/>
            <a:ext cx="4459129" cy="2286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l">
              <a:lnSpc>
                <a:spcPts val="1800"/>
              </a:lnSpc>
              <a:buNone/>
            </a:pPr>
            <a:r>
              <a:rPr lang="en-US" sz="1200" dirty="0">
                <a:solidFill>
                  <a:srgbClr val="1F2937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Establish a warm and inviting local hangout spot</a:t>
            </a:r>
            <a:endParaRPr lang="en-US" sz="1200" dirty="0"/>
          </a:p>
        </p:txBody>
      </p:sp>
      <p:sp>
        <p:nvSpPr>
          <p:cNvPr id="29" name="Text 8"/>
          <p:cNvSpPr/>
          <p:nvPr/>
        </p:nvSpPr>
        <p:spPr>
          <a:xfrm>
            <a:off x="876300" y="4838700"/>
            <a:ext cx="4059972" cy="2286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l">
              <a:lnSpc>
                <a:spcPts val="1800"/>
              </a:lnSpc>
              <a:buNone/>
            </a:pPr>
            <a:r>
              <a:rPr lang="en-US" sz="1200" dirty="0">
                <a:solidFill>
                  <a:srgbClr val="1F2937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Offer both walk-in and online sales channels</a:t>
            </a:r>
            <a:endParaRPr lang="en-US" sz="1200" dirty="0"/>
          </a:p>
        </p:txBody>
      </p:sp>
      <p:sp>
        <p:nvSpPr>
          <p:cNvPr id="30" name="Text 9"/>
          <p:cNvSpPr/>
          <p:nvPr/>
        </p:nvSpPr>
        <p:spPr>
          <a:xfrm>
            <a:off x="876300" y="5181600"/>
            <a:ext cx="4762500" cy="4572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l">
              <a:lnSpc>
                <a:spcPts val="1800"/>
              </a:lnSpc>
              <a:buNone/>
            </a:pPr>
            <a:r>
              <a:rPr lang="en-US" sz="1200" dirty="0">
                <a:solidFill>
                  <a:srgbClr val="1F2937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Provide memorable cinnamon rolls that are comforting and delicious</a:t>
            </a:r>
            <a:endParaRPr lang="en-US" sz="1200" dirty="0"/>
          </a:p>
        </p:txBody>
      </p:sp>
      <p:sp>
        <p:nvSpPr>
          <p:cNvPr id="31" name="Text 10"/>
          <p:cNvSpPr/>
          <p:nvPr/>
        </p:nvSpPr>
        <p:spPr>
          <a:xfrm>
            <a:off x="6553200" y="1485900"/>
            <a:ext cx="6035040" cy="3048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2400"/>
              </a:lnSpc>
              <a:buNone/>
            </a:pPr>
            <a:r>
              <a:rPr lang="en-US" sz="1800" b="1" dirty="0">
                <a:solidFill>
                  <a:srgbClr val="854D0E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The Unique Experience</a:t>
            </a:r>
            <a:endParaRPr lang="en-US" sz="1800" dirty="0"/>
          </a:p>
        </p:txBody>
      </p:sp>
      <p:sp>
        <p:nvSpPr>
          <p:cNvPr id="32" name="Text 11"/>
          <p:cNvSpPr/>
          <p:nvPr/>
        </p:nvSpPr>
        <p:spPr>
          <a:xfrm>
            <a:off x="7277100" y="1981200"/>
            <a:ext cx="4750415" cy="2667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2100"/>
              </a:lnSpc>
              <a:buNone/>
            </a:pPr>
            <a:r>
              <a:rPr lang="en-US" sz="1500" dirty="0">
                <a:solidFill>
                  <a:srgbClr val="854D0E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Open-Kitchen Concept</a:t>
            </a:r>
            <a:endParaRPr lang="en-US" sz="1500" dirty="0"/>
          </a:p>
        </p:txBody>
      </p:sp>
      <p:sp>
        <p:nvSpPr>
          <p:cNvPr id="33" name="Text 12"/>
          <p:cNvSpPr/>
          <p:nvPr/>
        </p:nvSpPr>
        <p:spPr>
          <a:xfrm>
            <a:off x="7277100" y="2247900"/>
            <a:ext cx="4750415" cy="2286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800"/>
              </a:lnSpc>
              <a:buNone/>
            </a:pPr>
            <a:r>
              <a:rPr lang="en-US" sz="1200" dirty="0">
                <a:solidFill>
                  <a:srgbClr val="374151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Cinnamon rolls rolled out right in front of customers</a:t>
            </a:r>
            <a:endParaRPr lang="en-US" sz="1200" dirty="0"/>
          </a:p>
        </p:txBody>
      </p:sp>
      <p:sp>
        <p:nvSpPr>
          <p:cNvPr id="34" name="Text 13"/>
          <p:cNvSpPr/>
          <p:nvPr/>
        </p:nvSpPr>
        <p:spPr>
          <a:xfrm>
            <a:off x="7277100" y="2781300"/>
            <a:ext cx="3930670" cy="2667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2100"/>
              </a:lnSpc>
              <a:buNone/>
            </a:pPr>
            <a:r>
              <a:rPr lang="en-US" sz="1500" dirty="0">
                <a:solidFill>
                  <a:srgbClr val="854D0E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Multi-Sensory Experience</a:t>
            </a:r>
            <a:endParaRPr lang="en-US" sz="1500" dirty="0"/>
          </a:p>
        </p:txBody>
      </p:sp>
      <p:sp>
        <p:nvSpPr>
          <p:cNvPr id="35" name="Text 14"/>
          <p:cNvSpPr/>
          <p:nvPr/>
        </p:nvSpPr>
        <p:spPr>
          <a:xfrm>
            <a:off x="7277100" y="3048000"/>
            <a:ext cx="3930670" cy="2286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800"/>
              </a:lnSpc>
              <a:buNone/>
            </a:pPr>
            <a:r>
              <a:rPr lang="en-US" sz="1200" dirty="0">
                <a:solidFill>
                  <a:srgbClr val="374151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Smell of fresh cinnamon and dough baking</a:t>
            </a:r>
            <a:endParaRPr lang="en-US" sz="1200" dirty="0"/>
          </a:p>
        </p:txBody>
      </p:sp>
      <p:sp>
        <p:nvSpPr>
          <p:cNvPr id="36" name="Text 15"/>
          <p:cNvSpPr/>
          <p:nvPr/>
        </p:nvSpPr>
        <p:spPr>
          <a:xfrm>
            <a:off x="7277100" y="3581400"/>
            <a:ext cx="4441805" cy="2667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2100"/>
              </a:lnSpc>
              <a:buNone/>
            </a:pPr>
            <a:r>
              <a:rPr lang="en-US" sz="1500" dirty="0">
                <a:solidFill>
                  <a:srgbClr val="854D0E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Emotional Connection</a:t>
            </a:r>
            <a:endParaRPr lang="en-US" sz="1500" dirty="0"/>
          </a:p>
        </p:txBody>
      </p:sp>
      <p:sp>
        <p:nvSpPr>
          <p:cNvPr id="37" name="Text 16"/>
          <p:cNvSpPr/>
          <p:nvPr/>
        </p:nvSpPr>
        <p:spPr>
          <a:xfrm>
            <a:off x="7277100" y="3848100"/>
            <a:ext cx="4441805" cy="2286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800"/>
              </a:lnSpc>
              <a:buNone/>
            </a:pPr>
            <a:r>
              <a:rPr lang="en-US" sz="1200" dirty="0">
                <a:solidFill>
                  <a:srgbClr val="374151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Trust and memorable experiences for customers</a:t>
            </a:r>
            <a:endParaRPr lang="en-US" sz="1200" dirty="0"/>
          </a:p>
        </p:txBody>
      </p:sp>
      <p:sp>
        <p:nvSpPr>
          <p:cNvPr id="38" name="Text 17"/>
          <p:cNvSpPr/>
          <p:nvPr/>
        </p:nvSpPr>
        <p:spPr>
          <a:xfrm>
            <a:off x="7277100" y="4381500"/>
            <a:ext cx="4615934" cy="2667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2100"/>
              </a:lnSpc>
              <a:buNone/>
            </a:pPr>
            <a:r>
              <a:rPr lang="en-US" sz="1500" dirty="0">
                <a:solidFill>
                  <a:srgbClr val="854D0E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Quality Ingredients</a:t>
            </a:r>
            <a:endParaRPr lang="en-US" sz="1500" dirty="0"/>
          </a:p>
        </p:txBody>
      </p:sp>
      <p:sp>
        <p:nvSpPr>
          <p:cNvPr id="39" name="Text 18"/>
          <p:cNvSpPr/>
          <p:nvPr/>
        </p:nvSpPr>
        <p:spPr>
          <a:xfrm>
            <a:off x="7277100" y="4648200"/>
            <a:ext cx="4615934" cy="2286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800"/>
              </a:lnSpc>
              <a:buNone/>
            </a:pPr>
            <a:r>
              <a:rPr lang="en-US" sz="1200" dirty="0">
                <a:solidFill>
                  <a:srgbClr val="374151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Natural butter, finest spices, and fresh ingredients</a:t>
            </a:r>
            <a:endParaRPr lang="en-US" sz="1200" dirty="0"/>
          </a:p>
        </p:txBody>
      </p:sp>
      <p:sp>
        <p:nvSpPr>
          <p:cNvPr id="40" name="Text 19"/>
          <p:cNvSpPr/>
          <p:nvPr/>
        </p:nvSpPr>
        <p:spPr>
          <a:xfrm>
            <a:off x="381000" y="6286500"/>
            <a:ext cx="11430000" cy="1905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r">
              <a:lnSpc>
                <a:spcPts val="1500"/>
              </a:lnSpc>
              <a:buNone/>
            </a:pPr>
            <a:r>
              <a:rPr lang="en-US" sz="1050" dirty="0">
                <a:solidFill>
                  <a:srgbClr val="4B5563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Homemade Rolls - Enterprise &amp; Entrepreneurship</a:t>
            </a:r>
            <a:endParaRPr lang="en-US" sz="1050" dirty="0"/>
          </a:p>
        </p:txBody>
      </p:sp>
      <p:pic>
        <p:nvPicPr>
          <p:cNvPr id="41" name="Image 18" descr="preencoded.png">
            <a:extLst>
              <a:ext uri="{FF2B5EF4-FFF2-40B4-BE49-F238E27FC236}">
                <a16:creationId xmlns:a16="http://schemas.microsoft.com/office/drawing/2014/main" id="{ED55F96A-8634-73A1-3E71-30F998234F9A}"/>
              </a:ext>
            </a:extLst>
          </p:cNvPr>
          <p:cNvPicPr>
            <a:picLocks noChangeAspect="1"/>
          </p:cNvPicPr>
          <p:nvPr/>
        </p:nvPicPr>
        <p:blipFill>
          <a:blip r:embed="rId19"/>
          <a:stretch>
            <a:fillRect/>
          </a:stretch>
        </p:blipFill>
        <p:spPr>
          <a:xfrm>
            <a:off x="6705600" y="2876191"/>
            <a:ext cx="266700" cy="304800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1000" y="914400"/>
            <a:ext cx="1219200" cy="38100"/>
          </a:xfrm>
          <a:prstGeom prst="rect">
            <a:avLst/>
          </a:prstGeom>
        </p:spPr>
      </p:pic>
      <p:pic>
        <p:nvPicPr>
          <p:cNvPr id="4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1000" y="1181100"/>
            <a:ext cx="5486400" cy="4876800"/>
          </a:xfrm>
          <a:prstGeom prst="rect">
            <a:avLst/>
          </a:prstGeom>
        </p:spPr>
      </p:pic>
      <p:pic>
        <p:nvPicPr>
          <p:cNvPr id="5" name="Image 3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57225" y="1866900"/>
            <a:ext cx="9525" cy="2895600"/>
          </a:xfrm>
          <a:prstGeom prst="rect">
            <a:avLst/>
          </a:prstGeom>
        </p:spPr>
      </p:pic>
      <p:pic>
        <p:nvPicPr>
          <p:cNvPr id="6" name="Image 4" descr="preencoded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600" y="5067300"/>
            <a:ext cx="5029200" cy="762000"/>
          </a:xfrm>
          <a:prstGeom prst="rect">
            <a:avLst/>
          </a:prstGeom>
        </p:spPr>
      </p:pic>
      <p:pic>
        <p:nvPicPr>
          <p:cNvPr id="7" name="Image 5" descr="preencoded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62000" y="5295900"/>
            <a:ext cx="171450" cy="304800"/>
          </a:xfrm>
          <a:prstGeom prst="rect">
            <a:avLst/>
          </a:prstGeom>
        </p:spPr>
      </p:pic>
      <p:pic>
        <p:nvPicPr>
          <p:cNvPr id="8" name="Image 6" descr="preencoded.png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324600" y="1638300"/>
            <a:ext cx="2667000" cy="1943100"/>
          </a:xfrm>
          <a:prstGeom prst="rect">
            <a:avLst/>
          </a:prstGeom>
        </p:spPr>
      </p:pic>
      <p:pic>
        <p:nvPicPr>
          <p:cNvPr id="9" name="Image 7" descr="preencoded.png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477000" y="1790700"/>
            <a:ext cx="762000" cy="762000"/>
          </a:xfrm>
          <a:prstGeom prst="rect">
            <a:avLst/>
          </a:prstGeom>
        </p:spPr>
      </p:pic>
      <p:pic>
        <p:nvPicPr>
          <p:cNvPr id="10" name="Image 8" descr="preencoded.png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667500" y="2019300"/>
            <a:ext cx="381000" cy="304800"/>
          </a:xfrm>
          <a:prstGeom prst="rect">
            <a:avLst/>
          </a:prstGeom>
        </p:spPr>
      </p:pic>
      <p:pic>
        <p:nvPicPr>
          <p:cNvPr id="11" name="Image 9" descr="preencoded.png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553200" y="2705100"/>
            <a:ext cx="152400" cy="152400"/>
          </a:xfrm>
          <a:prstGeom prst="rect">
            <a:avLst/>
          </a:prstGeom>
        </p:spPr>
      </p:pic>
      <p:pic>
        <p:nvPicPr>
          <p:cNvPr id="12" name="Image 10" descr="preencoded.png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553200" y="3238500"/>
            <a:ext cx="152400" cy="152400"/>
          </a:xfrm>
          <a:prstGeom prst="rect">
            <a:avLst/>
          </a:prstGeom>
        </p:spPr>
      </p:pic>
      <p:pic>
        <p:nvPicPr>
          <p:cNvPr id="13" name="Image 11" descr="preencoded.png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9144000" y="1638300"/>
            <a:ext cx="2667000" cy="1943100"/>
          </a:xfrm>
          <a:prstGeom prst="rect">
            <a:avLst/>
          </a:prstGeom>
        </p:spPr>
      </p:pic>
      <p:pic>
        <p:nvPicPr>
          <p:cNvPr id="14" name="Image 12" descr="preencoded.png"/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9296400" y="1790700"/>
            <a:ext cx="693986" cy="762000"/>
          </a:xfrm>
          <a:prstGeom prst="rect">
            <a:avLst/>
          </a:prstGeom>
        </p:spPr>
      </p:pic>
      <p:pic>
        <p:nvPicPr>
          <p:cNvPr id="15" name="Image 13" descr="preencoded.png"/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9490993" y="2057400"/>
            <a:ext cx="304800" cy="304800"/>
          </a:xfrm>
          <a:prstGeom prst="rect">
            <a:avLst/>
          </a:prstGeom>
        </p:spPr>
      </p:pic>
      <p:pic>
        <p:nvPicPr>
          <p:cNvPr id="16" name="Image 14" descr="preencoded.png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9372600" y="2705100"/>
            <a:ext cx="152400" cy="152400"/>
          </a:xfrm>
          <a:prstGeom prst="rect">
            <a:avLst/>
          </a:prstGeom>
        </p:spPr>
      </p:pic>
      <p:pic>
        <p:nvPicPr>
          <p:cNvPr id="17" name="Image 15" descr="preencoded.png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9372600" y="3009900"/>
            <a:ext cx="152400" cy="152400"/>
          </a:xfrm>
          <a:prstGeom prst="rect">
            <a:avLst/>
          </a:prstGeom>
        </p:spPr>
      </p:pic>
      <p:pic>
        <p:nvPicPr>
          <p:cNvPr id="18" name="Image 16" descr="preencoded.png"/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6324600" y="3733800"/>
            <a:ext cx="2667000" cy="1714500"/>
          </a:xfrm>
          <a:prstGeom prst="rect">
            <a:avLst/>
          </a:prstGeom>
        </p:spPr>
      </p:pic>
      <p:pic>
        <p:nvPicPr>
          <p:cNvPr id="19" name="Image 17" descr="preencoded.png"/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6477000" y="3886200"/>
            <a:ext cx="762000" cy="762000"/>
          </a:xfrm>
          <a:prstGeom prst="rect">
            <a:avLst/>
          </a:prstGeom>
        </p:spPr>
      </p:pic>
      <p:pic>
        <p:nvPicPr>
          <p:cNvPr id="20" name="Image 18" descr="preencoded.png"/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6667500" y="4114800"/>
            <a:ext cx="381000" cy="304800"/>
          </a:xfrm>
          <a:prstGeom prst="rect">
            <a:avLst/>
          </a:prstGeom>
        </p:spPr>
      </p:pic>
      <p:pic>
        <p:nvPicPr>
          <p:cNvPr id="21" name="Image 19" descr="preencoded.png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553200" y="4800600"/>
            <a:ext cx="152400" cy="152400"/>
          </a:xfrm>
          <a:prstGeom prst="rect">
            <a:avLst/>
          </a:prstGeom>
        </p:spPr>
      </p:pic>
      <p:pic>
        <p:nvPicPr>
          <p:cNvPr id="22" name="Image 20" descr="preencoded.png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553200" y="5105400"/>
            <a:ext cx="152400" cy="152400"/>
          </a:xfrm>
          <a:prstGeom prst="rect">
            <a:avLst/>
          </a:prstGeom>
        </p:spPr>
      </p:pic>
      <p:pic>
        <p:nvPicPr>
          <p:cNvPr id="23" name="Image 21" descr="preencoded.png"/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9144000" y="3733800"/>
            <a:ext cx="2667000" cy="1714500"/>
          </a:xfrm>
          <a:prstGeom prst="rect">
            <a:avLst/>
          </a:prstGeom>
        </p:spPr>
      </p:pic>
      <p:pic>
        <p:nvPicPr>
          <p:cNvPr id="24" name="Image 22" descr="preencoded.png"/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>
            <a:off x="9296399" y="3886200"/>
            <a:ext cx="685405" cy="762000"/>
          </a:xfrm>
          <a:prstGeom prst="rect">
            <a:avLst/>
          </a:prstGeom>
        </p:spPr>
      </p:pic>
      <p:pic>
        <p:nvPicPr>
          <p:cNvPr id="25" name="Image 23" descr="preencoded.png"/>
          <p:cNvPicPr>
            <a:picLocks noChangeAspect="1"/>
          </p:cNvPicPr>
          <p:nvPr/>
        </p:nvPicPr>
        <p:blipFill>
          <a:blip r:embed="rId19"/>
          <a:stretch>
            <a:fillRect/>
          </a:stretch>
        </p:blipFill>
        <p:spPr>
          <a:xfrm>
            <a:off x="9486900" y="4114800"/>
            <a:ext cx="304800" cy="304800"/>
          </a:xfrm>
          <a:prstGeom prst="rect">
            <a:avLst/>
          </a:prstGeom>
        </p:spPr>
      </p:pic>
      <p:pic>
        <p:nvPicPr>
          <p:cNvPr id="26" name="Image 24" descr="preencoded.png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9372600" y="4800600"/>
            <a:ext cx="152400" cy="152400"/>
          </a:xfrm>
          <a:prstGeom prst="rect">
            <a:avLst/>
          </a:prstGeom>
        </p:spPr>
      </p:pic>
      <p:pic>
        <p:nvPicPr>
          <p:cNvPr id="27" name="Image 25" descr="preencoded.png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9372600" y="5105400"/>
            <a:ext cx="152400" cy="152400"/>
          </a:xfrm>
          <a:prstGeom prst="rect">
            <a:avLst/>
          </a:prstGeom>
        </p:spPr>
      </p:pic>
      <p:sp>
        <p:nvSpPr>
          <p:cNvPr id="28" name="Text 0"/>
          <p:cNvSpPr/>
          <p:nvPr/>
        </p:nvSpPr>
        <p:spPr>
          <a:xfrm>
            <a:off x="381000" y="381000"/>
            <a:ext cx="13716000" cy="4572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3600"/>
              </a:lnSpc>
              <a:buNone/>
            </a:pPr>
            <a:r>
              <a:rPr lang="en-US" sz="3600" b="1" dirty="0">
                <a:solidFill>
                  <a:srgbClr val="8B4513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Unique Value Proposition</a:t>
            </a:r>
            <a:endParaRPr lang="en-US" sz="3600" dirty="0"/>
          </a:p>
        </p:txBody>
      </p:sp>
      <p:sp>
        <p:nvSpPr>
          <p:cNvPr id="29" name="Text 1"/>
          <p:cNvSpPr/>
          <p:nvPr/>
        </p:nvSpPr>
        <p:spPr>
          <a:xfrm>
            <a:off x="609600" y="1409700"/>
            <a:ext cx="6035040" cy="3048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2400"/>
              </a:lnSpc>
              <a:buNone/>
            </a:pPr>
            <a:r>
              <a:rPr lang="en-US" sz="1800" b="1" dirty="0">
                <a:solidFill>
                  <a:srgbClr val="854D0E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The Open-Kitchen Experience</a:t>
            </a:r>
            <a:endParaRPr lang="en-US" sz="1800" dirty="0"/>
          </a:p>
        </p:txBody>
      </p:sp>
      <p:sp>
        <p:nvSpPr>
          <p:cNvPr id="30" name="Text 2"/>
          <p:cNvSpPr/>
          <p:nvPr/>
        </p:nvSpPr>
        <p:spPr>
          <a:xfrm>
            <a:off x="1028700" y="1866900"/>
            <a:ext cx="4610100" cy="2667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2100"/>
              </a:lnSpc>
              <a:buNone/>
            </a:pPr>
            <a:r>
              <a:rPr lang="en-US" sz="1500" dirty="0">
                <a:solidFill>
                  <a:srgbClr val="854D0E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Visual Transparency</a:t>
            </a:r>
            <a:endParaRPr lang="en-US" sz="1500" dirty="0"/>
          </a:p>
        </p:txBody>
      </p:sp>
      <p:sp>
        <p:nvSpPr>
          <p:cNvPr id="31" name="Text 3"/>
          <p:cNvSpPr/>
          <p:nvPr/>
        </p:nvSpPr>
        <p:spPr>
          <a:xfrm>
            <a:off x="1028700" y="2171700"/>
            <a:ext cx="4610100" cy="4572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800"/>
              </a:lnSpc>
              <a:buNone/>
            </a:pPr>
            <a:r>
              <a:rPr lang="en-US" sz="1200" dirty="0">
                <a:solidFill>
                  <a:srgbClr val="374151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Watch cinnamon rolls being prepared with natural butter and finest ingredients</a:t>
            </a:r>
            <a:endParaRPr lang="en-US" sz="1200" dirty="0"/>
          </a:p>
        </p:txBody>
      </p:sp>
      <p:sp>
        <p:nvSpPr>
          <p:cNvPr id="32" name="Text 4"/>
          <p:cNvSpPr/>
          <p:nvPr/>
        </p:nvSpPr>
        <p:spPr>
          <a:xfrm>
            <a:off x="1028700" y="2933700"/>
            <a:ext cx="5532120" cy="2667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2100"/>
              </a:lnSpc>
              <a:buNone/>
            </a:pPr>
            <a:r>
              <a:rPr lang="en-US" sz="1500" dirty="0">
                <a:solidFill>
                  <a:srgbClr val="854D0E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Multi-Sensory Engagement</a:t>
            </a:r>
            <a:endParaRPr lang="en-US" sz="1500" dirty="0"/>
          </a:p>
        </p:txBody>
      </p:sp>
      <p:sp>
        <p:nvSpPr>
          <p:cNvPr id="33" name="Text 5"/>
          <p:cNvSpPr/>
          <p:nvPr/>
        </p:nvSpPr>
        <p:spPr>
          <a:xfrm>
            <a:off x="1028700" y="3238500"/>
            <a:ext cx="4610100" cy="4572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800"/>
              </a:lnSpc>
              <a:buNone/>
            </a:pPr>
            <a:r>
              <a:rPr lang="en-US" sz="1200" dirty="0">
                <a:solidFill>
                  <a:srgbClr val="374151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Experience the aroma of fresh cinnamon and dough as it bakes</a:t>
            </a:r>
            <a:endParaRPr lang="en-US" sz="1200" dirty="0"/>
          </a:p>
        </p:txBody>
      </p:sp>
      <p:sp>
        <p:nvSpPr>
          <p:cNvPr id="34" name="Text 6"/>
          <p:cNvSpPr/>
          <p:nvPr/>
        </p:nvSpPr>
        <p:spPr>
          <a:xfrm>
            <a:off x="1028700" y="4000500"/>
            <a:ext cx="5532120" cy="2667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2100"/>
              </a:lnSpc>
              <a:buNone/>
            </a:pPr>
            <a:r>
              <a:rPr lang="en-US" sz="1500" dirty="0">
                <a:solidFill>
                  <a:srgbClr val="854D0E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Artistic Presentation</a:t>
            </a:r>
            <a:endParaRPr lang="en-US" sz="1500" dirty="0"/>
          </a:p>
        </p:txBody>
      </p:sp>
      <p:sp>
        <p:nvSpPr>
          <p:cNvPr id="35" name="Text 7"/>
          <p:cNvSpPr/>
          <p:nvPr/>
        </p:nvSpPr>
        <p:spPr>
          <a:xfrm>
            <a:off x="1028700" y="4305300"/>
            <a:ext cx="4610100" cy="4572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800"/>
              </a:lnSpc>
              <a:buNone/>
            </a:pPr>
            <a:r>
              <a:rPr lang="en-US" sz="1200" dirty="0">
                <a:solidFill>
                  <a:srgbClr val="374151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Witness the skill and effort that goes into creating each pastry</a:t>
            </a:r>
            <a:endParaRPr lang="en-US" sz="1200" dirty="0"/>
          </a:p>
        </p:txBody>
      </p:sp>
      <p:sp>
        <p:nvSpPr>
          <p:cNvPr id="36" name="Text 8"/>
          <p:cNvSpPr/>
          <p:nvPr/>
        </p:nvSpPr>
        <p:spPr>
          <a:xfrm>
            <a:off x="1047750" y="5219700"/>
            <a:ext cx="4438650" cy="4572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800"/>
              </a:lnSpc>
              <a:buNone/>
            </a:pPr>
            <a:r>
              <a:rPr lang="en-US" sz="1200" dirty="0">
                <a:solidFill>
                  <a:srgbClr val="92400E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Our unique approach transforms baking into an engaging experience</a:t>
            </a:r>
            <a:endParaRPr lang="en-US" sz="1200" dirty="0"/>
          </a:p>
        </p:txBody>
      </p:sp>
      <p:sp>
        <p:nvSpPr>
          <p:cNvPr id="37" name="Text 9"/>
          <p:cNvSpPr/>
          <p:nvPr/>
        </p:nvSpPr>
        <p:spPr>
          <a:xfrm>
            <a:off x="6324600" y="1181100"/>
            <a:ext cx="6583680" cy="3048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2400"/>
              </a:lnSpc>
              <a:buNone/>
            </a:pPr>
            <a:r>
              <a:rPr lang="en-US" sz="1800" b="1" dirty="0">
                <a:solidFill>
                  <a:srgbClr val="854D0E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Creating Lasting Connections</a:t>
            </a:r>
            <a:endParaRPr lang="en-US" sz="1800" dirty="0"/>
          </a:p>
        </p:txBody>
      </p:sp>
      <p:sp>
        <p:nvSpPr>
          <p:cNvPr id="38" name="Text 10"/>
          <p:cNvSpPr/>
          <p:nvPr/>
        </p:nvSpPr>
        <p:spPr>
          <a:xfrm>
            <a:off x="7353300" y="2038350"/>
            <a:ext cx="553641" cy="2667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2100"/>
              </a:lnSpc>
              <a:buNone/>
            </a:pPr>
            <a:r>
              <a:rPr lang="en-US" sz="1500" dirty="0">
                <a:solidFill>
                  <a:srgbClr val="854D0E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Trust</a:t>
            </a:r>
            <a:endParaRPr lang="en-US" sz="1500" dirty="0"/>
          </a:p>
        </p:txBody>
      </p:sp>
      <p:sp>
        <p:nvSpPr>
          <p:cNvPr id="39" name="Text 11"/>
          <p:cNvSpPr/>
          <p:nvPr/>
        </p:nvSpPr>
        <p:spPr>
          <a:xfrm>
            <a:off x="6781800" y="2650354"/>
            <a:ext cx="2057400" cy="4572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l">
              <a:lnSpc>
                <a:spcPts val="1800"/>
              </a:lnSpc>
              <a:buNone/>
            </a:pPr>
            <a:r>
              <a:rPr lang="en-US" sz="1200" dirty="0">
                <a:solidFill>
                  <a:srgbClr val="374151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Transparent production process</a:t>
            </a:r>
            <a:endParaRPr lang="en-US" sz="1200" dirty="0"/>
          </a:p>
        </p:txBody>
      </p:sp>
      <p:sp>
        <p:nvSpPr>
          <p:cNvPr id="40" name="Text 12"/>
          <p:cNvSpPr/>
          <p:nvPr/>
        </p:nvSpPr>
        <p:spPr>
          <a:xfrm>
            <a:off x="6781800" y="3200400"/>
            <a:ext cx="2398693" cy="2286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l">
              <a:lnSpc>
                <a:spcPts val="1800"/>
              </a:lnSpc>
              <a:buNone/>
            </a:pPr>
            <a:r>
              <a:rPr lang="en-US" sz="1200" dirty="0">
                <a:solidFill>
                  <a:srgbClr val="374151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Premium ingredients used</a:t>
            </a:r>
            <a:endParaRPr lang="en-US" sz="1200" dirty="0"/>
          </a:p>
        </p:txBody>
      </p:sp>
      <p:sp>
        <p:nvSpPr>
          <p:cNvPr id="41" name="Text 13"/>
          <p:cNvSpPr/>
          <p:nvPr/>
        </p:nvSpPr>
        <p:spPr>
          <a:xfrm>
            <a:off x="10236250" y="1891129"/>
            <a:ext cx="1648420" cy="5334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2100"/>
              </a:lnSpc>
              <a:buNone/>
            </a:pPr>
            <a:r>
              <a:rPr lang="en-US" sz="1500" dirty="0">
                <a:solidFill>
                  <a:srgbClr val="854D0E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Emotional Connection</a:t>
            </a:r>
            <a:endParaRPr lang="en-US" sz="1500" dirty="0"/>
          </a:p>
        </p:txBody>
      </p:sp>
      <p:sp>
        <p:nvSpPr>
          <p:cNvPr id="42" name="Text 14"/>
          <p:cNvSpPr/>
          <p:nvPr/>
        </p:nvSpPr>
        <p:spPr>
          <a:xfrm>
            <a:off x="9601200" y="2667000"/>
            <a:ext cx="2007215" cy="2286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l">
              <a:lnSpc>
                <a:spcPts val="1800"/>
              </a:lnSpc>
              <a:buNone/>
            </a:pPr>
            <a:r>
              <a:rPr lang="en-US" sz="1200" dirty="0">
                <a:solidFill>
                  <a:srgbClr val="374151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Building brand loyalty</a:t>
            </a:r>
            <a:endParaRPr lang="en-US" sz="1200" dirty="0"/>
          </a:p>
        </p:txBody>
      </p:sp>
      <p:sp>
        <p:nvSpPr>
          <p:cNvPr id="43" name="Text 15"/>
          <p:cNvSpPr/>
          <p:nvPr/>
        </p:nvSpPr>
        <p:spPr>
          <a:xfrm>
            <a:off x="9601200" y="2971800"/>
            <a:ext cx="2057400" cy="4572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l">
              <a:lnSpc>
                <a:spcPts val="1800"/>
              </a:lnSpc>
              <a:buNone/>
            </a:pPr>
            <a:r>
              <a:rPr lang="en-US" sz="1200" dirty="0">
                <a:solidFill>
                  <a:srgbClr val="374151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Creating warm experiences</a:t>
            </a:r>
            <a:endParaRPr lang="en-US" sz="1200" dirty="0"/>
          </a:p>
        </p:txBody>
      </p:sp>
      <p:sp>
        <p:nvSpPr>
          <p:cNvPr id="44" name="Text 16"/>
          <p:cNvSpPr/>
          <p:nvPr/>
        </p:nvSpPr>
        <p:spPr>
          <a:xfrm>
            <a:off x="7353300" y="4133850"/>
            <a:ext cx="1458218" cy="2667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2100"/>
              </a:lnSpc>
              <a:buNone/>
            </a:pPr>
            <a:r>
              <a:rPr lang="en-US" sz="1500" dirty="0">
                <a:solidFill>
                  <a:srgbClr val="854D0E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Engagement</a:t>
            </a:r>
            <a:endParaRPr lang="en-US" sz="1500" dirty="0"/>
          </a:p>
        </p:txBody>
      </p:sp>
      <p:sp>
        <p:nvSpPr>
          <p:cNvPr id="45" name="Text 17"/>
          <p:cNvSpPr/>
          <p:nvPr/>
        </p:nvSpPr>
        <p:spPr>
          <a:xfrm>
            <a:off x="6781800" y="4762500"/>
            <a:ext cx="2056864" cy="2286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l">
              <a:lnSpc>
                <a:spcPts val="1800"/>
              </a:lnSpc>
              <a:buNone/>
            </a:pPr>
            <a:r>
              <a:rPr lang="en-US" sz="1200" dirty="0">
                <a:solidFill>
                  <a:srgbClr val="374151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Interactive experience</a:t>
            </a:r>
            <a:endParaRPr lang="en-US" sz="1200" dirty="0"/>
          </a:p>
        </p:txBody>
      </p:sp>
      <p:sp>
        <p:nvSpPr>
          <p:cNvPr id="46" name="Text 18"/>
          <p:cNvSpPr/>
          <p:nvPr/>
        </p:nvSpPr>
        <p:spPr>
          <a:xfrm>
            <a:off x="6781800" y="5067300"/>
            <a:ext cx="1281589" cy="2286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l">
              <a:lnSpc>
                <a:spcPts val="1800"/>
              </a:lnSpc>
              <a:buNone/>
            </a:pPr>
            <a:r>
              <a:rPr lang="en-US" sz="1200" dirty="0">
                <a:solidFill>
                  <a:srgbClr val="374151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Social sharing</a:t>
            </a:r>
            <a:endParaRPr lang="en-US" sz="1200" dirty="0"/>
          </a:p>
        </p:txBody>
      </p:sp>
      <p:sp>
        <p:nvSpPr>
          <p:cNvPr id="47" name="Text 19"/>
          <p:cNvSpPr/>
          <p:nvPr/>
        </p:nvSpPr>
        <p:spPr>
          <a:xfrm>
            <a:off x="10223277" y="3981450"/>
            <a:ext cx="1668214" cy="5334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2100"/>
              </a:lnSpc>
              <a:buNone/>
            </a:pPr>
            <a:r>
              <a:rPr lang="en-US" sz="1500" dirty="0">
                <a:solidFill>
                  <a:srgbClr val="854D0E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Memorable Experience</a:t>
            </a:r>
            <a:endParaRPr lang="en-US" sz="1500" dirty="0"/>
          </a:p>
        </p:txBody>
      </p:sp>
      <p:sp>
        <p:nvSpPr>
          <p:cNvPr id="48" name="Text 20"/>
          <p:cNvSpPr/>
          <p:nvPr/>
        </p:nvSpPr>
        <p:spPr>
          <a:xfrm>
            <a:off x="9601200" y="4762500"/>
            <a:ext cx="2435840" cy="2286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l">
              <a:lnSpc>
                <a:spcPts val="1800"/>
              </a:lnSpc>
              <a:buNone/>
            </a:pPr>
            <a:r>
              <a:rPr lang="en-US" sz="1200" dirty="0">
                <a:solidFill>
                  <a:srgbClr val="374151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Creating unique memories</a:t>
            </a:r>
            <a:endParaRPr lang="en-US" sz="1200" dirty="0"/>
          </a:p>
        </p:txBody>
      </p:sp>
      <p:sp>
        <p:nvSpPr>
          <p:cNvPr id="49" name="Text 21"/>
          <p:cNvSpPr/>
          <p:nvPr/>
        </p:nvSpPr>
        <p:spPr>
          <a:xfrm>
            <a:off x="9601200" y="5067300"/>
            <a:ext cx="2091869" cy="2286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l">
              <a:lnSpc>
                <a:spcPts val="1800"/>
              </a:lnSpc>
              <a:buNone/>
            </a:pPr>
            <a:r>
              <a:rPr lang="en-US" sz="1200" dirty="0">
                <a:solidFill>
                  <a:srgbClr val="374151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Increasing return visits</a:t>
            </a:r>
            <a:endParaRPr lang="en-US" sz="1200" dirty="0"/>
          </a:p>
        </p:txBody>
      </p:sp>
      <p:sp>
        <p:nvSpPr>
          <p:cNvPr id="50" name="Text 22"/>
          <p:cNvSpPr/>
          <p:nvPr/>
        </p:nvSpPr>
        <p:spPr>
          <a:xfrm>
            <a:off x="381000" y="6286500"/>
            <a:ext cx="11430000" cy="1905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r">
              <a:lnSpc>
                <a:spcPts val="1500"/>
              </a:lnSpc>
              <a:buNone/>
            </a:pPr>
            <a:r>
              <a:rPr lang="en-US" sz="1050" dirty="0">
                <a:solidFill>
                  <a:srgbClr val="4B5563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Homemade Rolls - Enterprise &amp; Entrepreneurship</a:t>
            </a:r>
            <a:endParaRPr lang="en-US" sz="105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1000" y="914400"/>
            <a:ext cx="1219200" cy="38100"/>
          </a:xfrm>
          <a:prstGeom prst="rect">
            <a:avLst/>
          </a:prstGeom>
        </p:spPr>
      </p:pic>
      <p:pic>
        <p:nvPicPr>
          <p:cNvPr id="4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1000" y="1181100"/>
            <a:ext cx="5600700" cy="4953000"/>
          </a:xfrm>
          <a:prstGeom prst="rect">
            <a:avLst/>
          </a:prstGeom>
        </p:spPr>
      </p:pic>
      <p:pic>
        <p:nvPicPr>
          <p:cNvPr id="5" name="Image 3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71500" y="1371600"/>
            <a:ext cx="381000" cy="381000"/>
          </a:xfrm>
          <a:prstGeom prst="rect">
            <a:avLst/>
          </a:prstGeom>
        </p:spPr>
      </p:pic>
      <p:pic>
        <p:nvPicPr>
          <p:cNvPr id="6" name="Image 4" descr="preencoded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6750" y="1428750"/>
            <a:ext cx="190500" cy="266700"/>
          </a:xfrm>
          <a:prstGeom prst="rect">
            <a:avLst/>
          </a:prstGeom>
        </p:spPr>
      </p:pic>
      <p:pic>
        <p:nvPicPr>
          <p:cNvPr id="7" name="Image 5" descr="preencoded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71500" y="1905000"/>
            <a:ext cx="5219700" cy="1828800"/>
          </a:xfrm>
          <a:prstGeom prst="rect">
            <a:avLst/>
          </a:prstGeom>
        </p:spPr>
      </p:pic>
      <p:pic>
        <p:nvPicPr>
          <p:cNvPr id="8" name="Image 6" descr="preencoded.png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71500" y="4953000"/>
            <a:ext cx="1374130" cy="232321"/>
          </a:xfrm>
          <a:prstGeom prst="rect">
            <a:avLst/>
          </a:prstGeom>
        </p:spPr>
      </p:pic>
      <p:pic>
        <p:nvPicPr>
          <p:cNvPr id="9" name="Image 7" descr="preencoded.png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66750" y="5000625"/>
            <a:ext cx="133350" cy="129480"/>
          </a:xfrm>
          <a:prstGeom prst="rect">
            <a:avLst/>
          </a:prstGeom>
        </p:spPr>
      </p:pic>
      <p:pic>
        <p:nvPicPr>
          <p:cNvPr id="10" name="Image 8" descr="preencoded.png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993255" y="4953000"/>
            <a:ext cx="1349127" cy="232321"/>
          </a:xfrm>
          <a:prstGeom prst="rect">
            <a:avLst/>
          </a:prstGeom>
        </p:spPr>
      </p:pic>
      <p:pic>
        <p:nvPicPr>
          <p:cNvPr id="11" name="Image 9" descr="preencoded.png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2088505" y="5000625"/>
            <a:ext cx="133350" cy="129480"/>
          </a:xfrm>
          <a:prstGeom prst="rect">
            <a:avLst/>
          </a:prstGeom>
        </p:spPr>
      </p:pic>
      <p:pic>
        <p:nvPicPr>
          <p:cNvPr id="12" name="Image 10" descr="preencoded.png"/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3390007" y="4953000"/>
            <a:ext cx="1451074" cy="232321"/>
          </a:xfrm>
          <a:prstGeom prst="rect">
            <a:avLst/>
          </a:prstGeom>
        </p:spPr>
      </p:pic>
      <p:pic>
        <p:nvPicPr>
          <p:cNvPr id="13" name="Image 11" descr="preencoded.png"/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3485257" y="5000625"/>
            <a:ext cx="114300" cy="129480"/>
          </a:xfrm>
          <a:prstGeom prst="rect">
            <a:avLst/>
          </a:prstGeom>
        </p:spPr>
      </p:pic>
      <p:pic>
        <p:nvPicPr>
          <p:cNvPr id="14" name="Image 12" descr="preencoded.png"/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6210300" y="1181100"/>
            <a:ext cx="5600700" cy="2381250"/>
          </a:xfrm>
          <a:prstGeom prst="rect">
            <a:avLst/>
          </a:prstGeom>
        </p:spPr>
      </p:pic>
      <p:pic>
        <p:nvPicPr>
          <p:cNvPr id="15" name="Image 13" descr="preencoded.png"/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6400800" y="1371600"/>
            <a:ext cx="381000" cy="381000"/>
          </a:xfrm>
          <a:prstGeom prst="rect">
            <a:avLst/>
          </a:prstGeom>
        </p:spPr>
      </p:pic>
      <p:pic>
        <p:nvPicPr>
          <p:cNvPr id="16" name="Image 14" descr="preencoded.png"/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6505575" y="1428750"/>
            <a:ext cx="171450" cy="266700"/>
          </a:xfrm>
          <a:prstGeom prst="rect">
            <a:avLst/>
          </a:prstGeom>
        </p:spPr>
      </p:pic>
      <p:pic>
        <p:nvPicPr>
          <p:cNvPr id="17" name="Image 15" descr="preencoded.png"/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>
            <a:off x="6400800" y="2133600"/>
            <a:ext cx="1466701" cy="232321"/>
          </a:xfrm>
          <a:prstGeom prst="rect">
            <a:avLst/>
          </a:prstGeom>
        </p:spPr>
      </p:pic>
      <p:pic>
        <p:nvPicPr>
          <p:cNvPr id="18" name="Image 16" descr="preencoded.png"/>
          <p:cNvPicPr>
            <a:picLocks noChangeAspect="1"/>
          </p:cNvPicPr>
          <p:nvPr/>
        </p:nvPicPr>
        <p:blipFill>
          <a:blip r:embed="rId19"/>
          <a:stretch>
            <a:fillRect/>
          </a:stretch>
        </p:blipFill>
        <p:spPr>
          <a:xfrm>
            <a:off x="6496050" y="2181225"/>
            <a:ext cx="114300" cy="129480"/>
          </a:xfrm>
          <a:prstGeom prst="rect">
            <a:avLst/>
          </a:prstGeom>
        </p:spPr>
      </p:pic>
      <p:pic>
        <p:nvPicPr>
          <p:cNvPr id="19" name="Image 17" descr="preencoded.png"/>
          <p:cNvPicPr>
            <a:picLocks noChangeAspect="1"/>
          </p:cNvPicPr>
          <p:nvPr/>
        </p:nvPicPr>
        <p:blipFill>
          <a:blip r:embed="rId20"/>
          <a:stretch>
            <a:fillRect/>
          </a:stretch>
        </p:blipFill>
        <p:spPr>
          <a:xfrm>
            <a:off x="6400800" y="2413546"/>
            <a:ext cx="1182439" cy="232321"/>
          </a:xfrm>
          <a:prstGeom prst="rect">
            <a:avLst/>
          </a:prstGeom>
        </p:spPr>
      </p:pic>
      <p:pic>
        <p:nvPicPr>
          <p:cNvPr id="20" name="Image 18" descr="preencoded.png"/>
          <p:cNvPicPr>
            <a:picLocks noChangeAspect="1"/>
          </p:cNvPicPr>
          <p:nvPr/>
        </p:nvPicPr>
        <p:blipFill>
          <a:blip r:embed="rId21"/>
          <a:stretch>
            <a:fillRect/>
          </a:stretch>
        </p:blipFill>
        <p:spPr>
          <a:xfrm>
            <a:off x="6496050" y="2461171"/>
            <a:ext cx="114300" cy="129480"/>
          </a:xfrm>
          <a:prstGeom prst="rect">
            <a:avLst/>
          </a:prstGeom>
        </p:spPr>
      </p:pic>
      <p:pic>
        <p:nvPicPr>
          <p:cNvPr id="21" name="Image 19" descr="preencoded.png"/>
          <p:cNvPicPr>
            <a:picLocks noChangeAspect="1"/>
          </p:cNvPicPr>
          <p:nvPr/>
        </p:nvPicPr>
        <p:blipFill>
          <a:blip r:embed="rId22"/>
          <a:stretch>
            <a:fillRect/>
          </a:stretch>
        </p:blipFill>
        <p:spPr>
          <a:xfrm>
            <a:off x="8295977" y="1720099"/>
            <a:ext cx="3305473" cy="1351142"/>
          </a:xfrm>
          <a:prstGeom prst="rect">
            <a:avLst/>
          </a:prstGeom>
        </p:spPr>
      </p:pic>
      <p:pic>
        <p:nvPicPr>
          <p:cNvPr id="22" name="Image 20" descr="preencoded.png"/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6210300" y="3752850"/>
            <a:ext cx="5600700" cy="2381250"/>
          </a:xfrm>
          <a:prstGeom prst="rect">
            <a:avLst/>
          </a:prstGeom>
        </p:spPr>
      </p:pic>
      <p:pic>
        <p:nvPicPr>
          <p:cNvPr id="23" name="Image 21" descr="preencoded.png"/>
          <p:cNvPicPr>
            <a:picLocks noChangeAspect="1"/>
          </p:cNvPicPr>
          <p:nvPr/>
        </p:nvPicPr>
        <p:blipFill>
          <a:blip r:embed="rId23"/>
          <a:stretch>
            <a:fillRect/>
          </a:stretch>
        </p:blipFill>
        <p:spPr>
          <a:xfrm>
            <a:off x="6400800" y="3943350"/>
            <a:ext cx="381000" cy="381000"/>
          </a:xfrm>
          <a:prstGeom prst="rect">
            <a:avLst/>
          </a:prstGeom>
        </p:spPr>
      </p:pic>
      <p:pic>
        <p:nvPicPr>
          <p:cNvPr id="24" name="Image 22" descr="preencoded.png"/>
          <p:cNvPicPr>
            <a:picLocks noChangeAspect="1"/>
          </p:cNvPicPr>
          <p:nvPr/>
        </p:nvPicPr>
        <p:blipFill>
          <a:blip r:embed="rId24"/>
          <a:stretch>
            <a:fillRect/>
          </a:stretch>
        </p:blipFill>
        <p:spPr>
          <a:xfrm>
            <a:off x="6496050" y="4000500"/>
            <a:ext cx="190500" cy="266700"/>
          </a:xfrm>
          <a:prstGeom prst="rect">
            <a:avLst/>
          </a:prstGeom>
        </p:spPr>
      </p:pic>
      <p:pic>
        <p:nvPicPr>
          <p:cNvPr id="25" name="Image 23" descr="preencoded.png"/>
          <p:cNvPicPr>
            <a:picLocks noChangeAspect="1"/>
          </p:cNvPicPr>
          <p:nvPr/>
        </p:nvPicPr>
        <p:blipFill>
          <a:blip r:embed="rId25"/>
          <a:stretch>
            <a:fillRect/>
          </a:stretch>
        </p:blipFill>
        <p:spPr>
          <a:xfrm>
            <a:off x="6400800" y="4705350"/>
            <a:ext cx="1858566" cy="232321"/>
          </a:xfrm>
          <a:prstGeom prst="rect">
            <a:avLst/>
          </a:prstGeom>
        </p:spPr>
      </p:pic>
      <p:pic>
        <p:nvPicPr>
          <p:cNvPr id="26" name="Image 24" descr="preencoded.png"/>
          <p:cNvPicPr>
            <a:picLocks noChangeAspect="1"/>
          </p:cNvPicPr>
          <p:nvPr/>
        </p:nvPicPr>
        <p:blipFill>
          <a:blip r:embed="rId26"/>
          <a:stretch>
            <a:fillRect/>
          </a:stretch>
        </p:blipFill>
        <p:spPr>
          <a:xfrm>
            <a:off x="6496050" y="4752975"/>
            <a:ext cx="133350" cy="129480"/>
          </a:xfrm>
          <a:prstGeom prst="rect">
            <a:avLst/>
          </a:prstGeom>
        </p:spPr>
      </p:pic>
      <p:sp>
        <p:nvSpPr>
          <p:cNvPr id="28" name="Text 0"/>
          <p:cNvSpPr/>
          <p:nvPr/>
        </p:nvSpPr>
        <p:spPr>
          <a:xfrm>
            <a:off x="381000" y="381000"/>
            <a:ext cx="11430000" cy="4572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3600"/>
              </a:lnSpc>
              <a:buNone/>
            </a:pPr>
            <a:r>
              <a:rPr lang="en-US" sz="3600" b="1" dirty="0">
                <a:solidFill>
                  <a:srgbClr val="8B4513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Product Portfolio</a:t>
            </a:r>
            <a:endParaRPr lang="en-US" sz="3600" dirty="0"/>
          </a:p>
        </p:txBody>
      </p:sp>
      <p:sp>
        <p:nvSpPr>
          <p:cNvPr id="29" name="Text 1"/>
          <p:cNvSpPr/>
          <p:nvPr/>
        </p:nvSpPr>
        <p:spPr>
          <a:xfrm>
            <a:off x="1066800" y="1409700"/>
            <a:ext cx="2387263" cy="3048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2400"/>
              </a:lnSpc>
              <a:buNone/>
            </a:pPr>
            <a:r>
              <a:rPr lang="en-US" sz="1800" b="1" dirty="0">
                <a:solidFill>
                  <a:srgbClr val="854D0E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Cinnamon Rolls</a:t>
            </a:r>
            <a:endParaRPr lang="en-US" sz="1800" dirty="0"/>
          </a:p>
        </p:txBody>
      </p:sp>
      <p:sp>
        <p:nvSpPr>
          <p:cNvPr id="30" name="Text 2"/>
          <p:cNvSpPr/>
          <p:nvPr/>
        </p:nvSpPr>
        <p:spPr>
          <a:xfrm>
            <a:off x="571500" y="3886200"/>
            <a:ext cx="5219700" cy="2667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2100"/>
              </a:lnSpc>
              <a:buNone/>
            </a:pPr>
            <a:r>
              <a:rPr lang="en-US" sz="1500" dirty="0">
                <a:solidFill>
                  <a:srgbClr val="854D0E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Classic Options</a:t>
            </a:r>
            <a:endParaRPr lang="en-US" sz="1500" dirty="0"/>
          </a:p>
        </p:txBody>
      </p:sp>
      <p:sp>
        <p:nvSpPr>
          <p:cNvPr id="31" name="Text 3"/>
          <p:cNvSpPr/>
          <p:nvPr/>
        </p:nvSpPr>
        <p:spPr>
          <a:xfrm>
            <a:off x="571500" y="4229100"/>
            <a:ext cx="6263640" cy="2286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800"/>
              </a:lnSpc>
              <a:buNone/>
            </a:pPr>
            <a:r>
              <a:rPr lang="en-US" sz="1200" dirty="0">
                <a:solidFill>
                  <a:srgbClr val="374151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Made from scratch daily with natural butter and finest spices.</a:t>
            </a:r>
            <a:endParaRPr lang="en-US" sz="1200" dirty="0"/>
          </a:p>
        </p:txBody>
      </p:sp>
      <p:sp>
        <p:nvSpPr>
          <p:cNvPr id="32" name="Text 4"/>
          <p:cNvSpPr/>
          <p:nvPr/>
        </p:nvSpPr>
        <p:spPr>
          <a:xfrm>
            <a:off x="571500" y="4610100"/>
            <a:ext cx="5219700" cy="2667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2100"/>
              </a:lnSpc>
              <a:buNone/>
            </a:pPr>
            <a:r>
              <a:rPr lang="en-US" sz="1500" dirty="0">
                <a:solidFill>
                  <a:srgbClr val="854D0E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Seasonal Specials</a:t>
            </a:r>
            <a:endParaRPr lang="en-US" sz="1500" dirty="0"/>
          </a:p>
        </p:txBody>
      </p:sp>
      <p:sp>
        <p:nvSpPr>
          <p:cNvPr id="33" name="Text 5"/>
          <p:cNvSpPr/>
          <p:nvPr/>
        </p:nvSpPr>
        <p:spPr>
          <a:xfrm>
            <a:off x="838200" y="4953000"/>
            <a:ext cx="1648956" cy="232321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530"/>
              </a:lnSpc>
              <a:buNone/>
            </a:pPr>
            <a:r>
              <a:rPr lang="en-US" sz="1020" dirty="0">
                <a:solidFill>
                  <a:srgbClr val="FFFFFF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 Caramel Pecan</a:t>
            </a:r>
            <a:endParaRPr lang="en-US" sz="1020" dirty="0"/>
          </a:p>
        </p:txBody>
      </p:sp>
      <p:sp>
        <p:nvSpPr>
          <p:cNvPr id="34" name="Text 6"/>
          <p:cNvSpPr/>
          <p:nvPr/>
        </p:nvSpPr>
        <p:spPr>
          <a:xfrm>
            <a:off x="2259955" y="4953000"/>
            <a:ext cx="1618952" cy="232321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530"/>
              </a:lnSpc>
              <a:buNone/>
            </a:pPr>
            <a:r>
              <a:rPr lang="en-US" sz="1020" dirty="0">
                <a:solidFill>
                  <a:srgbClr val="FFFFFF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 Cream Cheese</a:t>
            </a:r>
            <a:endParaRPr lang="en-US" sz="1020" dirty="0"/>
          </a:p>
        </p:txBody>
      </p:sp>
      <p:sp>
        <p:nvSpPr>
          <p:cNvPr id="35" name="Text 7"/>
          <p:cNvSpPr/>
          <p:nvPr/>
        </p:nvSpPr>
        <p:spPr>
          <a:xfrm>
            <a:off x="3637657" y="4953000"/>
            <a:ext cx="1741289" cy="232321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530"/>
              </a:lnSpc>
              <a:buNone/>
            </a:pPr>
            <a:r>
              <a:rPr lang="en-US" sz="1020" dirty="0">
                <a:solidFill>
                  <a:srgbClr val="FFFFFF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 Apple Cinnamon</a:t>
            </a:r>
            <a:endParaRPr lang="en-US" sz="1020" dirty="0"/>
          </a:p>
        </p:txBody>
      </p:sp>
      <p:sp>
        <p:nvSpPr>
          <p:cNvPr id="36" name="Text 8"/>
          <p:cNvSpPr/>
          <p:nvPr/>
        </p:nvSpPr>
        <p:spPr>
          <a:xfrm>
            <a:off x="571500" y="5385346"/>
            <a:ext cx="5219700" cy="4572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800"/>
              </a:lnSpc>
              <a:buNone/>
            </a:pPr>
            <a:r>
              <a:rPr lang="en-US" sz="1200" i="1" dirty="0">
                <a:solidFill>
                  <a:srgbClr val="374151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All rolls feature our signature spiral cinnamon filling with natural butter.</a:t>
            </a:r>
            <a:endParaRPr lang="en-US" sz="1200" dirty="0"/>
          </a:p>
        </p:txBody>
      </p:sp>
      <p:sp>
        <p:nvSpPr>
          <p:cNvPr id="37" name="Text 9"/>
          <p:cNvSpPr/>
          <p:nvPr/>
        </p:nvSpPr>
        <p:spPr>
          <a:xfrm>
            <a:off x="6896100" y="1409700"/>
            <a:ext cx="1465183" cy="3048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2400"/>
              </a:lnSpc>
              <a:buNone/>
            </a:pPr>
            <a:r>
              <a:rPr lang="en-US" sz="1800" b="1" dirty="0">
                <a:solidFill>
                  <a:srgbClr val="854D0E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Cupcakes</a:t>
            </a:r>
            <a:endParaRPr lang="en-US" sz="1800" dirty="0"/>
          </a:p>
        </p:txBody>
      </p:sp>
      <p:sp>
        <p:nvSpPr>
          <p:cNvPr id="38" name="Text 10"/>
          <p:cNvSpPr/>
          <p:nvPr/>
        </p:nvSpPr>
        <p:spPr>
          <a:xfrm>
            <a:off x="6400800" y="1866900"/>
            <a:ext cx="2495550" cy="2667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2100"/>
              </a:lnSpc>
              <a:buNone/>
            </a:pPr>
            <a:r>
              <a:rPr lang="en-US" sz="1350" dirty="0">
                <a:solidFill>
                  <a:srgbClr val="854D0E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Flavors</a:t>
            </a:r>
            <a:endParaRPr lang="en-US" sz="1350" dirty="0"/>
          </a:p>
        </p:txBody>
      </p:sp>
      <p:sp>
        <p:nvSpPr>
          <p:cNvPr id="39" name="Text 11"/>
          <p:cNvSpPr/>
          <p:nvPr/>
        </p:nvSpPr>
        <p:spPr>
          <a:xfrm>
            <a:off x="6648450" y="2133600"/>
            <a:ext cx="1760041" cy="232321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530"/>
              </a:lnSpc>
              <a:buNone/>
            </a:pPr>
            <a:r>
              <a:rPr lang="en-US" sz="1020" dirty="0">
                <a:solidFill>
                  <a:srgbClr val="FFFFFF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 Chocolate Fudge</a:t>
            </a:r>
            <a:endParaRPr lang="en-US" sz="1020" dirty="0"/>
          </a:p>
        </p:txBody>
      </p:sp>
      <p:sp>
        <p:nvSpPr>
          <p:cNvPr id="40" name="Text 12"/>
          <p:cNvSpPr/>
          <p:nvPr/>
        </p:nvSpPr>
        <p:spPr>
          <a:xfrm>
            <a:off x="6648450" y="2413546"/>
            <a:ext cx="1418927" cy="232321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530"/>
              </a:lnSpc>
              <a:buNone/>
            </a:pPr>
            <a:r>
              <a:rPr lang="en-US" sz="1020" dirty="0">
                <a:solidFill>
                  <a:srgbClr val="FFFFFF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 Vanilla Bean</a:t>
            </a:r>
            <a:endParaRPr lang="en-US" sz="1020" dirty="0"/>
          </a:p>
        </p:txBody>
      </p:sp>
      <p:sp>
        <p:nvSpPr>
          <p:cNvPr id="41" name="Text 13"/>
          <p:cNvSpPr/>
          <p:nvPr/>
        </p:nvSpPr>
        <p:spPr>
          <a:xfrm>
            <a:off x="6896100" y="3981450"/>
            <a:ext cx="1204079" cy="3048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2400"/>
              </a:lnSpc>
              <a:buNone/>
            </a:pPr>
            <a:r>
              <a:rPr lang="en-US" sz="1800" b="1" dirty="0">
                <a:solidFill>
                  <a:srgbClr val="854D0E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Cookies</a:t>
            </a:r>
            <a:endParaRPr lang="en-US" sz="1800" dirty="0"/>
          </a:p>
        </p:txBody>
      </p:sp>
      <p:sp>
        <p:nvSpPr>
          <p:cNvPr id="42" name="Text 14"/>
          <p:cNvSpPr/>
          <p:nvPr/>
        </p:nvSpPr>
        <p:spPr>
          <a:xfrm>
            <a:off x="6400800" y="4438650"/>
            <a:ext cx="2495550" cy="2667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2100"/>
              </a:lnSpc>
              <a:buNone/>
            </a:pPr>
            <a:r>
              <a:rPr lang="en-US" sz="1350" dirty="0">
                <a:solidFill>
                  <a:srgbClr val="854D0E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Flavors</a:t>
            </a:r>
            <a:endParaRPr lang="en-US" sz="1350" dirty="0"/>
          </a:p>
        </p:txBody>
      </p:sp>
      <p:sp>
        <p:nvSpPr>
          <p:cNvPr id="43" name="Text 15"/>
          <p:cNvSpPr/>
          <p:nvPr/>
        </p:nvSpPr>
        <p:spPr>
          <a:xfrm>
            <a:off x="6667500" y="4705350"/>
            <a:ext cx="2230279" cy="232321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530"/>
              </a:lnSpc>
              <a:buNone/>
            </a:pPr>
            <a:r>
              <a:rPr lang="en-US" sz="1020" dirty="0">
                <a:solidFill>
                  <a:srgbClr val="FFFFFF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 Chewy Chocolate Chip</a:t>
            </a:r>
            <a:endParaRPr lang="en-US" sz="1020" dirty="0"/>
          </a:p>
        </p:txBody>
      </p:sp>
      <p:sp>
        <p:nvSpPr>
          <p:cNvPr id="44" name="Text 16"/>
          <p:cNvSpPr/>
          <p:nvPr/>
        </p:nvSpPr>
        <p:spPr>
          <a:xfrm>
            <a:off x="9824085" y="5086350"/>
            <a:ext cx="982980" cy="2286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lnSpc>
                <a:spcPts val="1800"/>
              </a:lnSpc>
              <a:buNone/>
            </a:pPr>
            <a:endParaRPr lang="en-US" sz="1200" dirty="0"/>
          </a:p>
        </p:txBody>
      </p:sp>
      <p:sp>
        <p:nvSpPr>
          <p:cNvPr id="45" name="Text 17"/>
          <p:cNvSpPr/>
          <p:nvPr/>
        </p:nvSpPr>
        <p:spPr>
          <a:xfrm>
            <a:off x="381000" y="6286500"/>
            <a:ext cx="11430000" cy="1905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r">
              <a:lnSpc>
                <a:spcPts val="1500"/>
              </a:lnSpc>
              <a:buNone/>
            </a:pPr>
            <a:r>
              <a:rPr lang="en-US" sz="1050" dirty="0">
                <a:solidFill>
                  <a:srgbClr val="4B5563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Homemade Rolls - Enterprise &amp; Entrepreneurship</a:t>
            </a:r>
            <a:endParaRPr lang="en-US" sz="1050" dirty="0"/>
          </a:p>
        </p:txBody>
      </p:sp>
      <p:pic>
        <p:nvPicPr>
          <p:cNvPr id="47" name="Picture 46" descr="A close up of a cookie&#10;&#10;AI-generated content may be incorrect.">
            <a:extLst>
              <a:ext uri="{FF2B5EF4-FFF2-40B4-BE49-F238E27FC236}">
                <a16:creationId xmlns:a16="http://schemas.microsoft.com/office/drawing/2014/main" id="{105E6CD5-A9DE-551D-3D54-413720011A62}"/>
              </a:ext>
            </a:extLst>
          </p:cNvPr>
          <p:cNvPicPr>
            <a:picLocks noChangeAspect="1"/>
          </p:cNvPicPr>
          <p:nvPr/>
        </p:nvPicPr>
        <p:blipFill>
          <a:blip r:embed="rId27"/>
          <a:stretch>
            <a:fillRect/>
          </a:stretch>
        </p:blipFill>
        <p:spPr>
          <a:xfrm>
            <a:off x="8373666" y="4248150"/>
            <a:ext cx="3333074" cy="1403839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7486650"/>
          </a:xfrm>
          <a:prstGeom prst="rect">
            <a:avLst/>
          </a:prstGeom>
        </p:spPr>
      </p:pic>
      <p:pic>
        <p:nvPicPr>
          <p:cNvPr id="3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1000" y="914400"/>
            <a:ext cx="1219200" cy="38100"/>
          </a:xfrm>
          <a:prstGeom prst="rect">
            <a:avLst/>
          </a:prstGeom>
        </p:spPr>
      </p:pic>
      <p:pic>
        <p:nvPicPr>
          <p:cNvPr id="4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1000" y="1181100"/>
            <a:ext cx="5486400" cy="5581650"/>
          </a:xfrm>
          <a:prstGeom prst="rect">
            <a:avLst/>
          </a:prstGeom>
        </p:spPr>
      </p:pic>
      <p:pic>
        <p:nvPicPr>
          <p:cNvPr id="5" name="Image 3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790825" y="1866900"/>
            <a:ext cx="666750" cy="666750"/>
          </a:xfrm>
          <a:prstGeom prst="rect">
            <a:avLst/>
          </a:prstGeom>
        </p:spPr>
      </p:pic>
      <p:pic>
        <p:nvPicPr>
          <p:cNvPr id="6" name="Image 4" descr="preencoded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009900" y="2047875"/>
            <a:ext cx="228600" cy="304800"/>
          </a:xfrm>
          <a:prstGeom prst="rect">
            <a:avLst/>
          </a:prstGeom>
        </p:spPr>
      </p:pic>
      <p:pic>
        <p:nvPicPr>
          <p:cNvPr id="7" name="Image 5" descr="preencoded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0463" y="3606507"/>
            <a:ext cx="190500" cy="266700"/>
          </a:xfrm>
          <a:prstGeom prst="rect">
            <a:avLst/>
          </a:prstGeom>
        </p:spPr>
      </p:pic>
      <p:pic>
        <p:nvPicPr>
          <p:cNvPr id="8" name="Image 6" descr="preencoded.png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83014" y="4126544"/>
            <a:ext cx="238125" cy="266700"/>
          </a:xfrm>
          <a:prstGeom prst="rect">
            <a:avLst/>
          </a:prstGeom>
        </p:spPr>
      </p:pic>
      <p:pic>
        <p:nvPicPr>
          <p:cNvPr id="9" name="Image 7" descr="preencoded.png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81025" y="4621844"/>
            <a:ext cx="238125" cy="266700"/>
          </a:xfrm>
          <a:prstGeom prst="rect">
            <a:avLst/>
          </a:prstGeom>
        </p:spPr>
      </p:pic>
      <p:pic>
        <p:nvPicPr>
          <p:cNvPr id="10" name="Image 8" descr="preencoded.png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09600" y="5657850"/>
            <a:ext cx="2095500" cy="876300"/>
          </a:xfrm>
          <a:prstGeom prst="rect">
            <a:avLst/>
          </a:prstGeom>
        </p:spPr>
      </p:pic>
      <p:pic>
        <p:nvPicPr>
          <p:cNvPr id="11" name="Image 9" descr="preencoded.png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1562100" y="5800725"/>
            <a:ext cx="190500" cy="152400"/>
          </a:xfrm>
          <a:prstGeom prst="rect">
            <a:avLst/>
          </a:prstGeom>
        </p:spPr>
      </p:pic>
      <p:pic>
        <p:nvPicPr>
          <p:cNvPr id="12" name="Image 10" descr="preencoded.png"/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2705100" y="6081713"/>
            <a:ext cx="838200" cy="28575"/>
          </a:xfrm>
          <a:prstGeom prst="rect">
            <a:avLst/>
          </a:prstGeom>
        </p:spPr>
      </p:pic>
      <p:pic>
        <p:nvPicPr>
          <p:cNvPr id="13" name="Image 11" descr="preencoded.png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543300" y="5657850"/>
            <a:ext cx="2095500" cy="876300"/>
          </a:xfrm>
          <a:prstGeom prst="rect">
            <a:avLst/>
          </a:prstGeom>
        </p:spPr>
      </p:pic>
      <p:pic>
        <p:nvPicPr>
          <p:cNvPr id="14" name="Image 12" descr="preencoded.png"/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4514850" y="5800725"/>
            <a:ext cx="152400" cy="152400"/>
          </a:xfrm>
          <a:prstGeom prst="rect">
            <a:avLst/>
          </a:prstGeom>
        </p:spPr>
      </p:pic>
      <p:pic>
        <p:nvPicPr>
          <p:cNvPr id="15" name="Image 13" descr="preencoded.png"/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6324600" y="1638300"/>
            <a:ext cx="2667000" cy="1695450"/>
          </a:xfrm>
          <a:prstGeom prst="rect">
            <a:avLst/>
          </a:prstGeom>
        </p:spPr>
      </p:pic>
      <p:pic>
        <p:nvPicPr>
          <p:cNvPr id="16" name="Image 14" descr="preencoded.png"/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7419975" y="1790700"/>
            <a:ext cx="476250" cy="476250"/>
          </a:xfrm>
          <a:prstGeom prst="rect">
            <a:avLst/>
          </a:prstGeom>
        </p:spPr>
      </p:pic>
      <p:pic>
        <p:nvPicPr>
          <p:cNvPr id="17" name="Image 15" descr="preencoded.png"/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7572375" y="1952625"/>
            <a:ext cx="171450" cy="152400"/>
          </a:xfrm>
          <a:prstGeom prst="rect">
            <a:avLst/>
          </a:prstGeom>
        </p:spPr>
      </p:pic>
      <p:pic>
        <p:nvPicPr>
          <p:cNvPr id="18" name="Image 16" descr="preencoded.png"/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9144000" y="1638300"/>
            <a:ext cx="2667000" cy="1695450"/>
          </a:xfrm>
          <a:prstGeom prst="rect">
            <a:avLst/>
          </a:prstGeom>
        </p:spPr>
      </p:pic>
      <p:pic>
        <p:nvPicPr>
          <p:cNvPr id="19" name="Image 17" descr="preencoded.png"/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>
            <a:off x="10239375" y="1790700"/>
            <a:ext cx="476250" cy="476250"/>
          </a:xfrm>
          <a:prstGeom prst="rect">
            <a:avLst/>
          </a:prstGeom>
        </p:spPr>
      </p:pic>
      <p:pic>
        <p:nvPicPr>
          <p:cNvPr id="20" name="Image 18" descr="preencoded.png"/>
          <p:cNvPicPr>
            <a:picLocks noChangeAspect="1"/>
          </p:cNvPicPr>
          <p:nvPr/>
        </p:nvPicPr>
        <p:blipFill>
          <a:blip r:embed="rId19"/>
          <a:stretch>
            <a:fillRect/>
          </a:stretch>
        </p:blipFill>
        <p:spPr>
          <a:xfrm>
            <a:off x="10391775" y="1952625"/>
            <a:ext cx="171450" cy="152400"/>
          </a:xfrm>
          <a:prstGeom prst="rect">
            <a:avLst/>
          </a:prstGeom>
        </p:spPr>
      </p:pic>
      <p:pic>
        <p:nvPicPr>
          <p:cNvPr id="21" name="Image 19" descr="preencoded.png"/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6324600" y="3486150"/>
            <a:ext cx="2667000" cy="1695450"/>
          </a:xfrm>
          <a:prstGeom prst="rect">
            <a:avLst/>
          </a:prstGeom>
        </p:spPr>
      </p:pic>
      <p:pic>
        <p:nvPicPr>
          <p:cNvPr id="22" name="Image 20" descr="preencoded.png"/>
          <p:cNvPicPr>
            <a:picLocks noChangeAspect="1"/>
          </p:cNvPicPr>
          <p:nvPr/>
        </p:nvPicPr>
        <p:blipFill>
          <a:blip r:embed="rId20"/>
          <a:stretch>
            <a:fillRect/>
          </a:stretch>
        </p:blipFill>
        <p:spPr>
          <a:xfrm>
            <a:off x="7419975" y="3638550"/>
            <a:ext cx="476250" cy="476250"/>
          </a:xfrm>
          <a:prstGeom prst="rect">
            <a:avLst/>
          </a:prstGeom>
        </p:spPr>
      </p:pic>
      <p:pic>
        <p:nvPicPr>
          <p:cNvPr id="23" name="Image 21" descr="preencoded.png"/>
          <p:cNvPicPr>
            <a:picLocks noChangeAspect="1"/>
          </p:cNvPicPr>
          <p:nvPr/>
        </p:nvPicPr>
        <p:blipFill>
          <a:blip r:embed="rId21"/>
          <a:stretch>
            <a:fillRect/>
          </a:stretch>
        </p:blipFill>
        <p:spPr>
          <a:xfrm>
            <a:off x="7600950" y="3800475"/>
            <a:ext cx="114300" cy="152400"/>
          </a:xfrm>
          <a:prstGeom prst="rect">
            <a:avLst/>
          </a:prstGeom>
        </p:spPr>
      </p:pic>
      <p:pic>
        <p:nvPicPr>
          <p:cNvPr id="24" name="Image 22" descr="preencoded.png"/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9144000" y="3486150"/>
            <a:ext cx="2667000" cy="1695450"/>
          </a:xfrm>
          <a:prstGeom prst="rect">
            <a:avLst/>
          </a:prstGeom>
        </p:spPr>
      </p:pic>
      <p:pic>
        <p:nvPicPr>
          <p:cNvPr id="25" name="Image 23" descr="preencoded.png"/>
          <p:cNvPicPr>
            <a:picLocks noChangeAspect="1"/>
          </p:cNvPicPr>
          <p:nvPr/>
        </p:nvPicPr>
        <p:blipFill>
          <a:blip r:embed="rId22"/>
          <a:stretch>
            <a:fillRect/>
          </a:stretch>
        </p:blipFill>
        <p:spPr>
          <a:xfrm>
            <a:off x="10239375" y="3638550"/>
            <a:ext cx="476250" cy="476250"/>
          </a:xfrm>
          <a:prstGeom prst="rect">
            <a:avLst/>
          </a:prstGeom>
        </p:spPr>
      </p:pic>
      <p:pic>
        <p:nvPicPr>
          <p:cNvPr id="26" name="Image 24" descr="preencoded.png"/>
          <p:cNvPicPr>
            <a:picLocks noChangeAspect="1"/>
          </p:cNvPicPr>
          <p:nvPr/>
        </p:nvPicPr>
        <p:blipFill>
          <a:blip r:embed="rId23"/>
          <a:stretch>
            <a:fillRect/>
          </a:stretch>
        </p:blipFill>
        <p:spPr>
          <a:xfrm>
            <a:off x="10391775" y="3800475"/>
            <a:ext cx="171450" cy="152400"/>
          </a:xfrm>
          <a:prstGeom prst="rect">
            <a:avLst/>
          </a:prstGeom>
        </p:spPr>
      </p:pic>
      <p:pic>
        <p:nvPicPr>
          <p:cNvPr id="27" name="Image 25" descr="preencoded.png"/>
          <p:cNvPicPr>
            <a:picLocks noChangeAspect="1"/>
          </p:cNvPicPr>
          <p:nvPr/>
        </p:nvPicPr>
        <p:blipFill>
          <a:blip r:embed="rId24"/>
          <a:stretch>
            <a:fillRect/>
          </a:stretch>
        </p:blipFill>
        <p:spPr>
          <a:xfrm>
            <a:off x="6324600" y="5334000"/>
            <a:ext cx="5486400" cy="762000"/>
          </a:xfrm>
          <a:prstGeom prst="rect">
            <a:avLst/>
          </a:prstGeom>
        </p:spPr>
      </p:pic>
      <p:pic>
        <p:nvPicPr>
          <p:cNvPr id="28" name="Image 26" descr="preencoded.png"/>
          <p:cNvPicPr>
            <a:picLocks noChangeAspect="1"/>
          </p:cNvPicPr>
          <p:nvPr/>
        </p:nvPicPr>
        <p:blipFill>
          <a:blip r:embed="rId25"/>
          <a:stretch>
            <a:fillRect/>
          </a:stretch>
        </p:blipFill>
        <p:spPr>
          <a:xfrm>
            <a:off x="6477000" y="5524500"/>
            <a:ext cx="142875" cy="266700"/>
          </a:xfrm>
          <a:prstGeom prst="rect">
            <a:avLst/>
          </a:prstGeom>
        </p:spPr>
      </p:pic>
      <p:sp>
        <p:nvSpPr>
          <p:cNvPr id="29" name="Text 0"/>
          <p:cNvSpPr/>
          <p:nvPr/>
        </p:nvSpPr>
        <p:spPr>
          <a:xfrm>
            <a:off x="381000" y="381000"/>
            <a:ext cx="13716000" cy="4572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3600"/>
              </a:lnSpc>
              <a:buNone/>
            </a:pPr>
            <a:r>
              <a:rPr lang="en-US" sz="3600" b="1" dirty="0">
                <a:solidFill>
                  <a:srgbClr val="8B4513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Company Legal Structure</a:t>
            </a:r>
            <a:endParaRPr lang="en-US" sz="3600" dirty="0"/>
          </a:p>
        </p:txBody>
      </p:sp>
      <p:sp>
        <p:nvSpPr>
          <p:cNvPr id="30" name="Text 1"/>
          <p:cNvSpPr/>
          <p:nvPr/>
        </p:nvSpPr>
        <p:spPr>
          <a:xfrm>
            <a:off x="609600" y="1409700"/>
            <a:ext cx="6035040" cy="3048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2400"/>
              </a:lnSpc>
              <a:buNone/>
            </a:pPr>
            <a:r>
              <a:rPr lang="en-US" sz="1800" b="1" dirty="0">
                <a:solidFill>
                  <a:srgbClr val="854D0E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Limited Company (LTD) Structure</a:t>
            </a:r>
            <a:endParaRPr lang="en-US" sz="1800" dirty="0"/>
          </a:p>
        </p:txBody>
      </p:sp>
      <p:sp>
        <p:nvSpPr>
          <p:cNvPr id="31" name="Text 2"/>
          <p:cNvSpPr/>
          <p:nvPr/>
        </p:nvSpPr>
        <p:spPr>
          <a:xfrm>
            <a:off x="609600" y="2762250"/>
            <a:ext cx="5029200" cy="6858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800"/>
              </a:lnSpc>
              <a:buNone/>
            </a:pPr>
            <a:r>
              <a:rPr lang="en-US" sz="1200" dirty="0">
                <a:solidFill>
                  <a:srgbClr val="374151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Homemade Rolls is registered as a Limited Company (LTD), providing a legal business entity with specific benefits for our bakery business.</a:t>
            </a:r>
            <a:endParaRPr lang="en-US" sz="1200" dirty="0"/>
          </a:p>
        </p:txBody>
      </p:sp>
      <p:sp>
        <p:nvSpPr>
          <p:cNvPr id="32" name="Text 3"/>
          <p:cNvSpPr/>
          <p:nvPr/>
        </p:nvSpPr>
        <p:spPr>
          <a:xfrm>
            <a:off x="914400" y="3600450"/>
            <a:ext cx="4724400" cy="4572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800"/>
              </a:lnSpc>
              <a:buNone/>
            </a:pPr>
            <a:r>
              <a:rPr lang="en-US" sz="1200" b="1" dirty="0">
                <a:solidFill>
                  <a:srgbClr val="374151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Liability Protection: </a:t>
            </a:r>
            <a:r>
              <a:rPr lang="en-US" sz="1200" dirty="0">
                <a:solidFill>
                  <a:srgbClr val="374151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Personal assets secure against business debts</a:t>
            </a:r>
            <a:endParaRPr lang="en-US" sz="1200" dirty="0"/>
          </a:p>
        </p:txBody>
      </p:sp>
      <p:sp>
        <p:nvSpPr>
          <p:cNvPr id="33" name="Text 4"/>
          <p:cNvSpPr/>
          <p:nvPr/>
        </p:nvSpPr>
        <p:spPr>
          <a:xfrm>
            <a:off x="962025" y="4124325"/>
            <a:ext cx="5542836" cy="2286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800"/>
              </a:lnSpc>
              <a:buNone/>
            </a:pPr>
            <a:r>
              <a:rPr lang="en-US" sz="1200" b="1" dirty="0">
                <a:solidFill>
                  <a:srgbClr val="374151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Legal Recognition: </a:t>
            </a:r>
            <a:r>
              <a:rPr lang="en-US" sz="1200" dirty="0">
                <a:solidFill>
                  <a:srgbClr val="374151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Credibility with investors and suppliers</a:t>
            </a:r>
            <a:endParaRPr lang="en-US" sz="1200" dirty="0"/>
          </a:p>
        </p:txBody>
      </p:sp>
      <p:sp>
        <p:nvSpPr>
          <p:cNvPr id="34" name="Text 5"/>
          <p:cNvSpPr/>
          <p:nvPr/>
        </p:nvSpPr>
        <p:spPr>
          <a:xfrm>
            <a:off x="962025" y="4629150"/>
            <a:ext cx="4676775" cy="4572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800"/>
              </a:lnSpc>
              <a:buNone/>
            </a:pPr>
            <a:r>
              <a:rPr lang="en-US" sz="1200" b="1" dirty="0">
                <a:solidFill>
                  <a:srgbClr val="374151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Business Continuity: </a:t>
            </a:r>
            <a:r>
              <a:rPr lang="en-US" sz="1200" dirty="0">
                <a:solidFill>
                  <a:srgbClr val="374151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Independent existence beyond founders</a:t>
            </a:r>
            <a:endParaRPr lang="en-US" sz="1200" dirty="0"/>
          </a:p>
        </p:txBody>
      </p:sp>
      <p:sp>
        <p:nvSpPr>
          <p:cNvPr id="35" name="Text 6"/>
          <p:cNvSpPr/>
          <p:nvPr/>
        </p:nvSpPr>
        <p:spPr>
          <a:xfrm>
            <a:off x="609600" y="5136194"/>
            <a:ext cx="6035040" cy="2667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2100"/>
              </a:lnSpc>
              <a:buNone/>
            </a:pPr>
            <a:r>
              <a:rPr lang="en-US" sz="1500" dirty="0">
                <a:solidFill>
                  <a:srgbClr val="854D0E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Ownership &amp; Management Separation</a:t>
            </a:r>
            <a:endParaRPr lang="en-US" sz="1500" dirty="0"/>
          </a:p>
        </p:txBody>
      </p:sp>
      <p:sp>
        <p:nvSpPr>
          <p:cNvPr id="36" name="Text 7"/>
          <p:cNvSpPr/>
          <p:nvPr/>
        </p:nvSpPr>
        <p:spPr>
          <a:xfrm>
            <a:off x="537210" y="6000750"/>
            <a:ext cx="2240280" cy="2286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lnSpc>
                <a:spcPts val="1800"/>
              </a:lnSpc>
              <a:buNone/>
            </a:pPr>
            <a:r>
              <a:rPr lang="en-US" sz="1200" b="1" dirty="0">
                <a:solidFill>
                  <a:srgbClr val="854D0E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Shareholders</a:t>
            </a:r>
            <a:endParaRPr lang="en-US" sz="1200" dirty="0"/>
          </a:p>
        </p:txBody>
      </p:sp>
      <p:sp>
        <p:nvSpPr>
          <p:cNvPr id="37" name="Text 8"/>
          <p:cNvSpPr/>
          <p:nvPr/>
        </p:nvSpPr>
        <p:spPr>
          <a:xfrm>
            <a:off x="537210" y="6229350"/>
            <a:ext cx="2240280" cy="1905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lnSpc>
                <a:spcPts val="1500"/>
              </a:lnSpc>
              <a:buNone/>
            </a:pPr>
            <a:r>
              <a:rPr lang="en-US" sz="1050" dirty="0">
                <a:solidFill>
                  <a:srgbClr val="4B5563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Owners of the company</a:t>
            </a:r>
            <a:endParaRPr lang="en-US" sz="1050" dirty="0"/>
          </a:p>
        </p:txBody>
      </p:sp>
      <p:sp>
        <p:nvSpPr>
          <p:cNvPr id="38" name="Text 9"/>
          <p:cNvSpPr/>
          <p:nvPr/>
        </p:nvSpPr>
        <p:spPr>
          <a:xfrm>
            <a:off x="3657600" y="6000750"/>
            <a:ext cx="1866900" cy="2286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lnSpc>
                <a:spcPts val="1800"/>
              </a:lnSpc>
              <a:buNone/>
            </a:pPr>
            <a:r>
              <a:rPr lang="en-US" sz="1200" b="1" dirty="0">
                <a:solidFill>
                  <a:srgbClr val="854D0E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Directors</a:t>
            </a:r>
            <a:endParaRPr lang="en-US" sz="1200" dirty="0"/>
          </a:p>
        </p:txBody>
      </p:sp>
      <p:sp>
        <p:nvSpPr>
          <p:cNvPr id="39" name="Text 10"/>
          <p:cNvSpPr/>
          <p:nvPr/>
        </p:nvSpPr>
        <p:spPr>
          <a:xfrm>
            <a:off x="3470910" y="6229350"/>
            <a:ext cx="2240280" cy="1905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lnSpc>
                <a:spcPts val="1500"/>
              </a:lnSpc>
              <a:buNone/>
            </a:pPr>
            <a:r>
              <a:rPr lang="en-US" sz="1050" dirty="0">
                <a:solidFill>
                  <a:srgbClr val="4B5563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Operations management</a:t>
            </a:r>
            <a:endParaRPr lang="en-US" sz="1050" dirty="0"/>
          </a:p>
        </p:txBody>
      </p:sp>
      <p:sp>
        <p:nvSpPr>
          <p:cNvPr id="40" name="Text 11"/>
          <p:cNvSpPr/>
          <p:nvPr/>
        </p:nvSpPr>
        <p:spPr>
          <a:xfrm>
            <a:off x="6324600" y="1181100"/>
            <a:ext cx="6583680" cy="3048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2400"/>
              </a:lnSpc>
              <a:buNone/>
            </a:pPr>
            <a:r>
              <a:rPr lang="en-US" sz="1800" b="1" dirty="0">
                <a:solidFill>
                  <a:srgbClr val="854D0E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Key Benefits of LTD Structure</a:t>
            </a:r>
            <a:endParaRPr lang="en-US" sz="1800" dirty="0"/>
          </a:p>
        </p:txBody>
      </p:sp>
      <p:sp>
        <p:nvSpPr>
          <p:cNvPr id="41" name="Text 12"/>
          <p:cNvSpPr/>
          <p:nvPr/>
        </p:nvSpPr>
        <p:spPr>
          <a:xfrm>
            <a:off x="6240780" y="2381250"/>
            <a:ext cx="2834640" cy="2667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lnSpc>
                <a:spcPts val="2100"/>
              </a:lnSpc>
              <a:buNone/>
            </a:pPr>
            <a:r>
              <a:rPr lang="en-US" sz="1500" dirty="0">
                <a:solidFill>
                  <a:srgbClr val="854D0E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Limited Liability</a:t>
            </a:r>
            <a:endParaRPr lang="en-US" sz="1500" dirty="0"/>
          </a:p>
        </p:txBody>
      </p:sp>
      <p:sp>
        <p:nvSpPr>
          <p:cNvPr id="42" name="Text 13"/>
          <p:cNvSpPr/>
          <p:nvPr/>
        </p:nvSpPr>
        <p:spPr>
          <a:xfrm>
            <a:off x="6477000" y="2724150"/>
            <a:ext cx="2362200" cy="4572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lnSpc>
                <a:spcPts val="1800"/>
              </a:lnSpc>
              <a:buNone/>
            </a:pPr>
            <a:r>
              <a:rPr lang="en-US" sz="1200" dirty="0">
                <a:solidFill>
                  <a:srgbClr val="374151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Shareholders liable only for initial contribution</a:t>
            </a:r>
            <a:endParaRPr lang="en-US" sz="1200" dirty="0"/>
          </a:p>
        </p:txBody>
      </p:sp>
      <p:sp>
        <p:nvSpPr>
          <p:cNvPr id="43" name="Text 14"/>
          <p:cNvSpPr/>
          <p:nvPr/>
        </p:nvSpPr>
        <p:spPr>
          <a:xfrm>
            <a:off x="9060180" y="2381250"/>
            <a:ext cx="2834640" cy="2667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lnSpc>
                <a:spcPts val="2100"/>
              </a:lnSpc>
              <a:buNone/>
            </a:pPr>
            <a:r>
              <a:rPr lang="en-US" sz="1500" dirty="0">
                <a:solidFill>
                  <a:srgbClr val="854D0E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Management Flexibility</a:t>
            </a:r>
            <a:endParaRPr lang="en-US" sz="1500" dirty="0"/>
          </a:p>
        </p:txBody>
      </p:sp>
      <p:sp>
        <p:nvSpPr>
          <p:cNvPr id="44" name="Text 15"/>
          <p:cNvSpPr/>
          <p:nvPr/>
        </p:nvSpPr>
        <p:spPr>
          <a:xfrm>
            <a:off x="9296400" y="2724150"/>
            <a:ext cx="2362200" cy="4572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lnSpc>
                <a:spcPts val="1800"/>
              </a:lnSpc>
              <a:buNone/>
            </a:pPr>
            <a:r>
              <a:rPr lang="en-US" sz="1200" dirty="0">
                <a:solidFill>
                  <a:srgbClr val="374151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Simple structure and operational freedom</a:t>
            </a:r>
            <a:endParaRPr lang="en-US" sz="1200" dirty="0"/>
          </a:p>
        </p:txBody>
      </p:sp>
      <p:sp>
        <p:nvSpPr>
          <p:cNvPr id="45" name="Text 16"/>
          <p:cNvSpPr/>
          <p:nvPr/>
        </p:nvSpPr>
        <p:spPr>
          <a:xfrm>
            <a:off x="6240780" y="4229100"/>
            <a:ext cx="2834640" cy="2667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lnSpc>
                <a:spcPts val="2100"/>
              </a:lnSpc>
              <a:buNone/>
            </a:pPr>
            <a:r>
              <a:rPr lang="en-US" sz="1500" dirty="0">
                <a:solidFill>
                  <a:srgbClr val="854D0E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Credibility</a:t>
            </a:r>
            <a:endParaRPr lang="en-US" sz="1500" dirty="0"/>
          </a:p>
        </p:txBody>
      </p:sp>
      <p:sp>
        <p:nvSpPr>
          <p:cNvPr id="46" name="Text 17"/>
          <p:cNvSpPr/>
          <p:nvPr/>
        </p:nvSpPr>
        <p:spPr>
          <a:xfrm>
            <a:off x="6477000" y="4572000"/>
            <a:ext cx="2362200" cy="4572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lnSpc>
                <a:spcPts val="1800"/>
              </a:lnSpc>
              <a:buNone/>
            </a:pPr>
            <a:r>
              <a:rPr lang="en-US" sz="1200" dirty="0">
                <a:solidFill>
                  <a:srgbClr val="374151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Professional trust with investors and customers</a:t>
            </a:r>
            <a:endParaRPr lang="en-US" sz="1200" dirty="0"/>
          </a:p>
        </p:txBody>
      </p:sp>
      <p:sp>
        <p:nvSpPr>
          <p:cNvPr id="47" name="Text 18"/>
          <p:cNvSpPr/>
          <p:nvPr/>
        </p:nvSpPr>
        <p:spPr>
          <a:xfrm>
            <a:off x="9060180" y="4229100"/>
            <a:ext cx="2834640" cy="2667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lnSpc>
                <a:spcPts val="2100"/>
              </a:lnSpc>
              <a:buNone/>
            </a:pPr>
            <a:r>
              <a:rPr lang="en-US" sz="1500" dirty="0">
                <a:solidFill>
                  <a:srgbClr val="854D0E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Financial Benefits</a:t>
            </a:r>
            <a:endParaRPr lang="en-US" sz="1500" dirty="0"/>
          </a:p>
        </p:txBody>
      </p:sp>
      <p:sp>
        <p:nvSpPr>
          <p:cNvPr id="48" name="Text 19"/>
          <p:cNvSpPr/>
          <p:nvPr/>
        </p:nvSpPr>
        <p:spPr>
          <a:xfrm>
            <a:off x="9296400" y="4572000"/>
            <a:ext cx="2362200" cy="4572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lnSpc>
                <a:spcPts val="1800"/>
              </a:lnSpc>
              <a:buNone/>
            </a:pPr>
            <a:r>
              <a:rPr lang="en-US" sz="1200" dirty="0">
                <a:solidFill>
                  <a:srgbClr val="374151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Access to finance and tax advantages</a:t>
            </a:r>
            <a:endParaRPr lang="en-US" sz="1200" dirty="0"/>
          </a:p>
        </p:txBody>
      </p:sp>
      <p:sp>
        <p:nvSpPr>
          <p:cNvPr id="49" name="Text 20"/>
          <p:cNvSpPr/>
          <p:nvPr/>
        </p:nvSpPr>
        <p:spPr>
          <a:xfrm>
            <a:off x="6734175" y="5486400"/>
            <a:ext cx="4924425" cy="4572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800"/>
              </a:lnSpc>
              <a:buNone/>
            </a:pPr>
            <a:r>
              <a:rPr lang="en-US" sz="1200" b="1" dirty="0">
                <a:solidFill>
                  <a:srgbClr val="374151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Industry Expert Insight: </a:t>
            </a:r>
            <a:r>
              <a:rPr lang="en-US" sz="1200" dirty="0">
                <a:solidFill>
                  <a:srgbClr val="374151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"Limited companies are simple to structure and run" - Hannigan (2021)</a:t>
            </a:r>
            <a:endParaRPr lang="en-US" sz="1200" dirty="0"/>
          </a:p>
        </p:txBody>
      </p:sp>
      <p:sp>
        <p:nvSpPr>
          <p:cNvPr id="50" name="Text 21"/>
          <p:cNvSpPr/>
          <p:nvPr/>
        </p:nvSpPr>
        <p:spPr>
          <a:xfrm>
            <a:off x="381000" y="6915150"/>
            <a:ext cx="11430000" cy="1905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r">
              <a:lnSpc>
                <a:spcPts val="1500"/>
              </a:lnSpc>
              <a:buNone/>
            </a:pPr>
            <a:r>
              <a:rPr lang="en-US" sz="1050" dirty="0">
                <a:solidFill>
                  <a:srgbClr val="4B5563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Homemade Rolls - Enterprise &amp; Entrepreneurship</a:t>
            </a:r>
            <a:endParaRPr lang="en-US" sz="105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7067550"/>
          </a:xfrm>
          <a:prstGeom prst="rect">
            <a:avLst/>
          </a:prstGeom>
        </p:spPr>
      </p:pic>
      <p:pic>
        <p:nvPicPr>
          <p:cNvPr id="3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1000" y="914400"/>
            <a:ext cx="1219200" cy="38100"/>
          </a:xfrm>
          <a:prstGeom prst="rect">
            <a:avLst/>
          </a:prstGeom>
        </p:spPr>
      </p:pic>
      <p:pic>
        <p:nvPicPr>
          <p:cNvPr id="4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91000" y="1600200"/>
            <a:ext cx="3810000" cy="781050"/>
          </a:xfrm>
          <a:prstGeom prst="rect">
            <a:avLst/>
          </a:prstGeom>
        </p:spPr>
      </p:pic>
      <p:pic>
        <p:nvPicPr>
          <p:cNvPr id="6" name="Image 4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495800" y="1985963"/>
            <a:ext cx="171450" cy="9525"/>
          </a:xfrm>
          <a:prstGeom prst="rect">
            <a:avLst/>
          </a:prstGeom>
        </p:spPr>
      </p:pic>
      <p:pic>
        <p:nvPicPr>
          <p:cNvPr id="7" name="Image 5" descr="preencoded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252365" y="2886075"/>
            <a:ext cx="2857351" cy="1028700"/>
          </a:xfrm>
          <a:prstGeom prst="rect">
            <a:avLst/>
          </a:prstGeom>
        </p:spPr>
      </p:pic>
      <p:pic>
        <p:nvPicPr>
          <p:cNvPr id="8" name="Image 6" descr="preencoded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459327" y="3153052"/>
            <a:ext cx="428030" cy="476250"/>
          </a:xfrm>
          <a:prstGeom prst="rect">
            <a:avLst/>
          </a:prstGeom>
        </p:spPr>
      </p:pic>
      <p:pic>
        <p:nvPicPr>
          <p:cNvPr id="10" name="Image 8" descr="preencoded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812310" y="2886075"/>
            <a:ext cx="2857351" cy="1028700"/>
          </a:xfrm>
          <a:prstGeom prst="rect">
            <a:avLst/>
          </a:prstGeom>
        </p:spPr>
      </p:pic>
      <p:pic>
        <p:nvPicPr>
          <p:cNvPr id="11" name="Image 9" descr="preencoded.png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044257" y="3190875"/>
            <a:ext cx="446931" cy="476250"/>
          </a:xfrm>
          <a:prstGeom prst="rect">
            <a:avLst/>
          </a:prstGeom>
        </p:spPr>
      </p:pic>
      <p:pic>
        <p:nvPicPr>
          <p:cNvPr id="13" name="Image 11" descr="preencoded.png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238500" y="4552950"/>
            <a:ext cx="5715000" cy="838200"/>
          </a:xfrm>
          <a:prstGeom prst="rect">
            <a:avLst/>
          </a:prstGeom>
        </p:spPr>
      </p:pic>
      <p:pic>
        <p:nvPicPr>
          <p:cNvPr id="14" name="Image 12" descr="preencoded.png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390900" y="4733925"/>
            <a:ext cx="476250" cy="476250"/>
          </a:xfrm>
          <a:prstGeom prst="rect">
            <a:avLst/>
          </a:prstGeom>
        </p:spPr>
      </p:pic>
      <p:pic>
        <p:nvPicPr>
          <p:cNvPr id="16" name="Image 14" descr="preencoded.png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019550" y="5067300"/>
            <a:ext cx="133350" cy="133350"/>
          </a:xfrm>
          <a:prstGeom prst="rect">
            <a:avLst/>
          </a:prstGeom>
        </p:spPr>
      </p:pic>
      <p:pic>
        <p:nvPicPr>
          <p:cNvPr id="17" name="Image 15" descr="preencoded.png"/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4685407" y="5067300"/>
            <a:ext cx="133350" cy="133350"/>
          </a:xfrm>
          <a:prstGeom prst="rect">
            <a:avLst/>
          </a:prstGeom>
        </p:spPr>
      </p:pic>
      <p:pic>
        <p:nvPicPr>
          <p:cNvPr id="18" name="Image 16" descr="preencoded.png"/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5471517" y="5067300"/>
            <a:ext cx="133350" cy="133350"/>
          </a:xfrm>
          <a:prstGeom prst="rect">
            <a:avLst/>
          </a:prstGeom>
        </p:spPr>
      </p:pic>
      <p:pic>
        <p:nvPicPr>
          <p:cNvPr id="19" name="Image 17" descr="preencoded.png"/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381000" y="5619750"/>
            <a:ext cx="3708350" cy="723900"/>
          </a:xfrm>
          <a:prstGeom prst="rect">
            <a:avLst/>
          </a:prstGeom>
        </p:spPr>
      </p:pic>
      <p:pic>
        <p:nvPicPr>
          <p:cNvPr id="20" name="Image 18" descr="preencoded.png"/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495300" y="5772150"/>
            <a:ext cx="171450" cy="152400"/>
          </a:xfrm>
          <a:prstGeom prst="rect">
            <a:avLst/>
          </a:prstGeom>
        </p:spPr>
      </p:pic>
      <p:pic>
        <p:nvPicPr>
          <p:cNvPr id="21" name="Image 19" descr="preencoded.png"/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4241750" y="5619750"/>
            <a:ext cx="3708350" cy="723900"/>
          </a:xfrm>
          <a:prstGeom prst="rect">
            <a:avLst/>
          </a:prstGeom>
        </p:spPr>
      </p:pic>
      <p:pic>
        <p:nvPicPr>
          <p:cNvPr id="22" name="Image 20" descr="preencoded.png"/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>
            <a:off x="4356050" y="5772150"/>
            <a:ext cx="190500" cy="152400"/>
          </a:xfrm>
          <a:prstGeom prst="rect">
            <a:avLst/>
          </a:prstGeom>
        </p:spPr>
      </p:pic>
      <p:pic>
        <p:nvPicPr>
          <p:cNvPr id="23" name="Image 21" descr="preencoded.png"/>
          <p:cNvPicPr>
            <a:picLocks noChangeAspect="1"/>
          </p:cNvPicPr>
          <p:nvPr/>
        </p:nvPicPr>
        <p:blipFill>
          <a:blip r:embed="rId19"/>
          <a:stretch>
            <a:fillRect/>
          </a:stretch>
        </p:blipFill>
        <p:spPr>
          <a:xfrm>
            <a:off x="8102501" y="5619750"/>
            <a:ext cx="3708499" cy="723900"/>
          </a:xfrm>
          <a:prstGeom prst="rect">
            <a:avLst/>
          </a:prstGeom>
        </p:spPr>
      </p:pic>
      <p:pic>
        <p:nvPicPr>
          <p:cNvPr id="24" name="Image 22" descr="preencoded.png"/>
          <p:cNvPicPr>
            <a:picLocks noChangeAspect="1"/>
          </p:cNvPicPr>
          <p:nvPr/>
        </p:nvPicPr>
        <p:blipFill>
          <a:blip r:embed="rId20"/>
          <a:stretch>
            <a:fillRect/>
          </a:stretch>
        </p:blipFill>
        <p:spPr>
          <a:xfrm>
            <a:off x="8216801" y="5772150"/>
            <a:ext cx="152400" cy="152400"/>
          </a:xfrm>
          <a:prstGeom prst="rect">
            <a:avLst/>
          </a:prstGeom>
        </p:spPr>
      </p:pic>
      <p:sp>
        <p:nvSpPr>
          <p:cNvPr id="25" name="Text 0"/>
          <p:cNvSpPr/>
          <p:nvPr/>
        </p:nvSpPr>
        <p:spPr>
          <a:xfrm>
            <a:off x="381000" y="381000"/>
            <a:ext cx="11430000" cy="4572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3600"/>
              </a:lnSpc>
              <a:buNone/>
            </a:pPr>
            <a:r>
              <a:rPr lang="en-US" sz="3600" b="1" dirty="0">
                <a:solidFill>
                  <a:srgbClr val="8B4513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Management Structure</a:t>
            </a:r>
            <a:endParaRPr lang="en-US" sz="3600" dirty="0"/>
          </a:p>
        </p:txBody>
      </p:sp>
      <p:sp>
        <p:nvSpPr>
          <p:cNvPr id="26" name="Text 1"/>
          <p:cNvSpPr/>
          <p:nvPr/>
        </p:nvSpPr>
        <p:spPr>
          <a:xfrm>
            <a:off x="-762000" y="1181100"/>
            <a:ext cx="13716000" cy="2667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lnSpc>
                <a:spcPts val="2100"/>
              </a:lnSpc>
              <a:buNone/>
            </a:pPr>
            <a:r>
              <a:rPr lang="en-US" sz="1350" dirty="0">
                <a:solidFill>
                  <a:srgbClr val="854D0E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Hierarchical organization ensuring operational stability and professional management</a:t>
            </a:r>
            <a:endParaRPr lang="en-US" sz="1350" dirty="0"/>
          </a:p>
        </p:txBody>
      </p:sp>
      <p:sp>
        <p:nvSpPr>
          <p:cNvPr id="27" name="Text 2"/>
          <p:cNvSpPr/>
          <p:nvPr/>
        </p:nvSpPr>
        <p:spPr>
          <a:xfrm>
            <a:off x="4972050" y="1762125"/>
            <a:ext cx="2397264" cy="2667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2100"/>
              </a:lnSpc>
              <a:buNone/>
            </a:pPr>
            <a:r>
              <a:rPr lang="en-US" sz="1500" b="1" dirty="0">
                <a:solidFill>
                  <a:srgbClr val="854D0E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Managing Director</a:t>
            </a:r>
            <a:endParaRPr lang="en-US" sz="1500" dirty="0"/>
          </a:p>
        </p:txBody>
      </p:sp>
      <p:sp>
        <p:nvSpPr>
          <p:cNvPr id="28" name="Text 3"/>
          <p:cNvSpPr/>
          <p:nvPr/>
        </p:nvSpPr>
        <p:spPr>
          <a:xfrm>
            <a:off x="4972050" y="2028825"/>
            <a:ext cx="2397264" cy="1905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500"/>
              </a:lnSpc>
              <a:buNone/>
            </a:pPr>
            <a:r>
              <a:rPr lang="en-US" sz="1050" dirty="0">
                <a:solidFill>
                  <a:srgbClr val="4B5563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Strategy &amp; Financial Matters</a:t>
            </a:r>
            <a:endParaRPr lang="en-US" sz="1050" dirty="0"/>
          </a:p>
        </p:txBody>
      </p:sp>
      <p:sp>
        <p:nvSpPr>
          <p:cNvPr id="29" name="Text 4"/>
          <p:cNvSpPr/>
          <p:nvPr/>
        </p:nvSpPr>
        <p:spPr>
          <a:xfrm>
            <a:off x="3070788" y="3124200"/>
            <a:ext cx="1972121" cy="5334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2100"/>
              </a:lnSpc>
              <a:buNone/>
            </a:pPr>
            <a:r>
              <a:rPr lang="en-US" sz="1500" b="1" dirty="0">
                <a:solidFill>
                  <a:srgbClr val="854D0E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Operations Manager</a:t>
            </a:r>
            <a:endParaRPr lang="en-US" sz="1500" dirty="0"/>
          </a:p>
        </p:txBody>
      </p:sp>
      <p:sp>
        <p:nvSpPr>
          <p:cNvPr id="30" name="Text 5"/>
          <p:cNvSpPr/>
          <p:nvPr/>
        </p:nvSpPr>
        <p:spPr>
          <a:xfrm>
            <a:off x="3070788" y="3438525"/>
            <a:ext cx="2366546" cy="1905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500"/>
              </a:lnSpc>
              <a:buNone/>
            </a:pPr>
            <a:r>
              <a:rPr lang="en-US" sz="1050" dirty="0">
                <a:solidFill>
                  <a:srgbClr val="4B5563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Daily Operations &amp; Quality</a:t>
            </a:r>
            <a:endParaRPr lang="en-US" sz="1050" dirty="0"/>
          </a:p>
        </p:txBody>
      </p:sp>
      <p:sp>
        <p:nvSpPr>
          <p:cNvPr id="31" name="Text 6"/>
          <p:cNvSpPr/>
          <p:nvPr/>
        </p:nvSpPr>
        <p:spPr>
          <a:xfrm>
            <a:off x="7706797" y="3133725"/>
            <a:ext cx="2343864" cy="2667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2100"/>
              </a:lnSpc>
              <a:buNone/>
            </a:pPr>
            <a:r>
              <a:rPr lang="en-US" sz="1500" b="1" dirty="0">
                <a:solidFill>
                  <a:srgbClr val="854D0E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Head Baker</a:t>
            </a:r>
            <a:endParaRPr lang="en-US" sz="1500" dirty="0"/>
          </a:p>
        </p:txBody>
      </p:sp>
      <p:sp>
        <p:nvSpPr>
          <p:cNvPr id="32" name="Text 7"/>
          <p:cNvSpPr/>
          <p:nvPr/>
        </p:nvSpPr>
        <p:spPr>
          <a:xfrm>
            <a:off x="7706797" y="3457575"/>
            <a:ext cx="1953220" cy="3810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500"/>
              </a:lnSpc>
              <a:buNone/>
            </a:pPr>
            <a:r>
              <a:rPr lang="en-US" sz="1050" dirty="0">
                <a:solidFill>
                  <a:srgbClr val="4B5563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Recipe &amp; Product Development</a:t>
            </a:r>
            <a:endParaRPr lang="en-US" sz="1050" dirty="0"/>
          </a:p>
        </p:txBody>
      </p:sp>
      <p:sp>
        <p:nvSpPr>
          <p:cNvPr id="33" name="Text 8"/>
          <p:cNvSpPr/>
          <p:nvPr/>
        </p:nvSpPr>
        <p:spPr>
          <a:xfrm>
            <a:off x="4019550" y="4705350"/>
            <a:ext cx="3418642" cy="2667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2100"/>
              </a:lnSpc>
              <a:buNone/>
            </a:pPr>
            <a:r>
              <a:rPr lang="en-US" sz="1500" b="1" dirty="0">
                <a:solidFill>
                  <a:srgbClr val="854D0E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Supporting Staff</a:t>
            </a:r>
            <a:endParaRPr lang="en-US" sz="1500" dirty="0"/>
          </a:p>
        </p:txBody>
      </p:sp>
      <p:sp>
        <p:nvSpPr>
          <p:cNvPr id="34" name="Text 9"/>
          <p:cNvSpPr/>
          <p:nvPr/>
        </p:nvSpPr>
        <p:spPr>
          <a:xfrm>
            <a:off x="4191000" y="5048250"/>
            <a:ext cx="799028" cy="1905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500"/>
              </a:lnSpc>
              <a:buNone/>
            </a:pPr>
            <a:r>
              <a:rPr lang="en-US" sz="1050" dirty="0">
                <a:solidFill>
                  <a:srgbClr val="4B5563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 Bakers</a:t>
            </a:r>
            <a:endParaRPr lang="en-US" sz="1050" dirty="0"/>
          </a:p>
        </p:txBody>
      </p:sp>
      <p:sp>
        <p:nvSpPr>
          <p:cNvPr id="35" name="Text 10"/>
          <p:cNvSpPr/>
          <p:nvPr/>
        </p:nvSpPr>
        <p:spPr>
          <a:xfrm>
            <a:off x="4856857" y="5048250"/>
            <a:ext cx="943332" cy="1905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500"/>
              </a:lnSpc>
              <a:buNone/>
            </a:pPr>
            <a:r>
              <a:rPr lang="en-US" sz="1050" dirty="0">
                <a:solidFill>
                  <a:srgbClr val="4B5563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 Cashiers</a:t>
            </a:r>
            <a:endParaRPr lang="en-US" sz="1050" dirty="0"/>
          </a:p>
        </p:txBody>
      </p:sp>
      <p:sp>
        <p:nvSpPr>
          <p:cNvPr id="36" name="Text 11"/>
          <p:cNvSpPr/>
          <p:nvPr/>
        </p:nvSpPr>
        <p:spPr>
          <a:xfrm>
            <a:off x="5642967" y="5048250"/>
            <a:ext cx="1676281" cy="1905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500"/>
              </a:lnSpc>
              <a:buNone/>
            </a:pPr>
            <a:r>
              <a:rPr lang="en-US" sz="1050" dirty="0">
                <a:solidFill>
                  <a:srgbClr val="4B5563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 Customer Service</a:t>
            </a:r>
            <a:endParaRPr lang="en-US" sz="1050" dirty="0"/>
          </a:p>
        </p:txBody>
      </p:sp>
      <p:sp>
        <p:nvSpPr>
          <p:cNvPr id="37" name="Text 12"/>
          <p:cNvSpPr/>
          <p:nvPr/>
        </p:nvSpPr>
        <p:spPr>
          <a:xfrm>
            <a:off x="742950" y="5734050"/>
            <a:ext cx="2232243" cy="2286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800"/>
              </a:lnSpc>
              <a:buNone/>
            </a:pPr>
            <a:r>
              <a:rPr lang="en-US" sz="1200" b="1" dirty="0">
                <a:solidFill>
                  <a:srgbClr val="854D0E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Clear Responsibilities</a:t>
            </a:r>
            <a:endParaRPr lang="en-US" sz="1200" dirty="0"/>
          </a:p>
        </p:txBody>
      </p:sp>
      <p:sp>
        <p:nvSpPr>
          <p:cNvPr id="38" name="Text 13"/>
          <p:cNvSpPr/>
          <p:nvPr/>
        </p:nvSpPr>
        <p:spPr>
          <a:xfrm>
            <a:off x="495300" y="6038850"/>
            <a:ext cx="4175700" cy="1905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500"/>
              </a:lnSpc>
              <a:buNone/>
            </a:pPr>
            <a:r>
              <a:rPr lang="en-US" sz="1050" dirty="0">
                <a:solidFill>
                  <a:srgbClr val="374151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Divides responsibilities effectively</a:t>
            </a:r>
            <a:endParaRPr lang="en-US" sz="1050" dirty="0"/>
          </a:p>
        </p:txBody>
      </p:sp>
      <p:sp>
        <p:nvSpPr>
          <p:cNvPr id="39" name="Text 14"/>
          <p:cNvSpPr/>
          <p:nvPr/>
        </p:nvSpPr>
        <p:spPr>
          <a:xfrm>
            <a:off x="4622750" y="5734050"/>
            <a:ext cx="2644973" cy="2286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800"/>
              </a:lnSpc>
              <a:buNone/>
            </a:pPr>
            <a:r>
              <a:rPr lang="en-US" sz="1200" b="1" dirty="0">
                <a:solidFill>
                  <a:srgbClr val="854D0E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Improved Communication</a:t>
            </a:r>
            <a:endParaRPr lang="en-US" sz="1200" dirty="0"/>
          </a:p>
        </p:txBody>
      </p:sp>
      <p:sp>
        <p:nvSpPr>
          <p:cNvPr id="40" name="Text 15"/>
          <p:cNvSpPr/>
          <p:nvPr/>
        </p:nvSpPr>
        <p:spPr>
          <a:xfrm>
            <a:off x="4356050" y="6038850"/>
            <a:ext cx="4175700" cy="1905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500"/>
              </a:lnSpc>
              <a:buNone/>
            </a:pPr>
            <a:r>
              <a:rPr lang="en-US" sz="1050" dirty="0">
                <a:solidFill>
                  <a:srgbClr val="374151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Enhances flow between levels</a:t>
            </a:r>
            <a:endParaRPr lang="en-US" sz="1050" dirty="0"/>
          </a:p>
        </p:txBody>
      </p:sp>
      <p:sp>
        <p:nvSpPr>
          <p:cNvPr id="41" name="Text 16"/>
          <p:cNvSpPr/>
          <p:nvPr/>
        </p:nvSpPr>
        <p:spPr>
          <a:xfrm>
            <a:off x="8445401" y="5734050"/>
            <a:ext cx="2448520" cy="2286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800"/>
              </a:lnSpc>
              <a:buNone/>
            </a:pPr>
            <a:r>
              <a:rPr lang="en-US" sz="1200" b="1" dirty="0">
                <a:solidFill>
                  <a:srgbClr val="854D0E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Strong Decision Making</a:t>
            </a:r>
            <a:endParaRPr lang="en-US" sz="1200" dirty="0"/>
          </a:p>
        </p:txBody>
      </p:sp>
      <p:sp>
        <p:nvSpPr>
          <p:cNvPr id="42" name="Text 17"/>
          <p:cNvSpPr/>
          <p:nvPr/>
        </p:nvSpPr>
        <p:spPr>
          <a:xfrm>
            <a:off x="8216801" y="6038850"/>
            <a:ext cx="4175879" cy="1905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500"/>
              </a:lnSpc>
              <a:buNone/>
            </a:pPr>
            <a:r>
              <a:rPr lang="en-US" sz="1050" dirty="0">
                <a:solidFill>
                  <a:srgbClr val="374151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Supports business growth</a:t>
            </a:r>
            <a:endParaRPr lang="en-US" sz="1050" dirty="0"/>
          </a:p>
        </p:txBody>
      </p:sp>
      <p:sp>
        <p:nvSpPr>
          <p:cNvPr id="43" name="Text 18"/>
          <p:cNvSpPr/>
          <p:nvPr/>
        </p:nvSpPr>
        <p:spPr>
          <a:xfrm>
            <a:off x="381000" y="6496050"/>
            <a:ext cx="11430000" cy="1905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r">
              <a:lnSpc>
                <a:spcPts val="1500"/>
              </a:lnSpc>
              <a:buNone/>
            </a:pPr>
            <a:r>
              <a:rPr lang="en-US" sz="1050" dirty="0">
                <a:solidFill>
                  <a:srgbClr val="4B5563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Homemade Rolls - Enterprise &amp; Entrepreneurship</a:t>
            </a:r>
            <a:endParaRPr lang="en-US" sz="1050" dirty="0"/>
          </a:p>
        </p:txBody>
      </p:sp>
      <p:pic>
        <p:nvPicPr>
          <p:cNvPr id="5" name="Image 3" descr="preencoded.png"/>
          <p:cNvPicPr>
            <a:picLocks noChangeAspect="1"/>
          </p:cNvPicPr>
          <p:nvPr/>
        </p:nvPicPr>
        <p:blipFill>
          <a:blip r:embed="rId21"/>
          <a:stretch>
            <a:fillRect/>
          </a:stretch>
        </p:blipFill>
        <p:spPr>
          <a:xfrm>
            <a:off x="4343400" y="1752600"/>
            <a:ext cx="476250" cy="476250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1000" y="914400"/>
            <a:ext cx="1219200" cy="38100"/>
          </a:xfrm>
          <a:prstGeom prst="rect">
            <a:avLst/>
          </a:prstGeom>
        </p:spPr>
      </p:pic>
      <p:pic>
        <p:nvPicPr>
          <p:cNvPr id="4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1000" y="1181100"/>
            <a:ext cx="5600700" cy="4648200"/>
          </a:xfrm>
          <a:prstGeom prst="rect">
            <a:avLst/>
          </a:prstGeom>
        </p:spPr>
      </p:pic>
      <p:pic>
        <p:nvPicPr>
          <p:cNvPr id="5" name="Image 3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9600" y="1409700"/>
            <a:ext cx="476250" cy="476250"/>
          </a:xfrm>
          <a:prstGeom prst="rect">
            <a:avLst/>
          </a:prstGeom>
        </p:spPr>
      </p:pic>
      <p:pic>
        <p:nvPicPr>
          <p:cNvPr id="6" name="Image 4" descr="preencoded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52475" y="1643063"/>
            <a:ext cx="3524240" cy="176212"/>
          </a:xfrm>
          <a:prstGeom prst="rect">
            <a:avLst/>
          </a:prstGeom>
        </p:spPr>
      </p:pic>
      <p:pic>
        <p:nvPicPr>
          <p:cNvPr id="7" name="Image 5" descr="preencoded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9600" y="2076450"/>
            <a:ext cx="190500" cy="266700"/>
          </a:xfrm>
          <a:prstGeom prst="rect">
            <a:avLst/>
          </a:prstGeom>
        </p:spPr>
      </p:pic>
      <p:pic>
        <p:nvPicPr>
          <p:cNvPr id="8" name="Image 6" descr="preencoded.png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09600" y="2914650"/>
            <a:ext cx="133350" cy="266700"/>
          </a:xfrm>
          <a:prstGeom prst="rect">
            <a:avLst/>
          </a:prstGeom>
        </p:spPr>
      </p:pic>
      <p:pic>
        <p:nvPicPr>
          <p:cNvPr id="9" name="Image 7" descr="preencoded.png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09600" y="3752850"/>
            <a:ext cx="219075" cy="266700"/>
          </a:xfrm>
          <a:prstGeom prst="rect">
            <a:avLst/>
          </a:prstGeom>
        </p:spPr>
      </p:pic>
      <p:pic>
        <p:nvPicPr>
          <p:cNvPr id="10" name="Image 8" descr="preencoded.png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09600" y="4591050"/>
            <a:ext cx="219075" cy="266700"/>
          </a:xfrm>
          <a:prstGeom prst="rect">
            <a:avLst/>
          </a:prstGeom>
        </p:spPr>
      </p:pic>
      <p:pic>
        <p:nvPicPr>
          <p:cNvPr id="11" name="Image 9" descr="preencoded.png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210300" y="1181100"/>
            <a:ext cx="5600700" cy="4648200"/>
          </a:xfrm>
          <a:prstGeom prst="rect">
            <a:avLst/>
          </a:prstGeom>
        </p:spPr>
      </p:pic>
      <p:pic>
        <p:nvPicPr>
          <p:cNvPr id="13" name="Image 11" descr="preencoded.png"/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6581775" y="1643063"/>
            <a:ext cx="190500" cy="9525"/>
          </a:xfrm>
          <a:prstGeom prst="rect">
            <a:avLst/>
          </a:prstGeom>
        </p:spPr>
      </p:pic>
      <p:pic>
        <p:nvPicPr>
          <p:cNvPr id="12" name="Image 10" descr="preencoded.png"/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6438900" y="1409700"/>
            <a:ext cx="476250" cy="476250"/>
          </a:xfrm>
          <a:prstGeom prst="rect">
            <a:avLst/>
          </a:prstGeom>
        </p:spPr>
      </p:pic>
      <p:pic>
        <p:nvPicPr>
          <p:cNvPr id="14" name="Image 12" descr="preencoded.png"/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6438900" y="2076450"/>
            <a:ext cx="171450" cy="266700"/>
          </a:xfrm>
          <a:prstGeom prst="rect">
            <a:avLst/>
          </a:prstGeom>
        </p:spPr>
      </p:pic>
      <p:pic>
        <p:nvPicPr>
          <p:cNvPr id="15" name="Image 13" descr="preencoded.png"/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6438900" y="2914650"/>
            <a:ext cx="190500" cy="266700"/>
          </a:xfrm>
          <a:prstGeom prst="rect">
            <a:avLst/>
          </a:prstGeom>
        </p:spPr>
      </p:pic>
      <p:pic>
        <p:nvPicPr>
          <p:cNvPr id="16" name="Image 14" descr="preencoded.png"/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6438900" y="3752850"/>
            <a:ext cx="133350" cy="266700"/>
          </a:xfrm>
          <a:prstGeom prst="rect">
            <a:avLst/>
          </a:prstGeom>
        </p:spPr>
      </p:pic>
      <p:pic>
        <p:nvPicPr>
          <p:cNvPr id="17" name="Image 15" descr="preencoded.png"/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>
            <a:off x="6438900" y="4591050"/>
            <a:ext cx="190500" cy="266700"/>
          </a:xfrm>
          <a:prstGeom prst="rect">
            <a:avLst/>
          </a:prstGeom>
        </p:spPr>
      </p:pic>
      <p:sp>
        <p:nvSpPr>
          <p:cNvPr id="18" name="Text 0"/>
          <p:cNvSpPr/>
          <p:nvPr/>
        </p:nvSpPr>
        <p:spPr>
          <a:xfrm>
            <a:off x="381000" y="381000"/>
            <a:ext cx="13716000" cy="4572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3600"/>
              </a:lnSpc>
              <a:buNone/>
            </a:pPr>
            <a:r>
              <a:rPr lang="en-US" sz="3600" b="1" dirty="0">
                <a:solidFill>
                  <a:srgbClr val="8B4513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PESTEL Analysis - Political &amp; Economic</a:t>
            </a:r>
            <a:endParaRPr lang="en-US" sz="3600" dirty="0"/>
          </a:p>
        </p:txBody>
      </p:sp>
      <p:sp>
        <p:nvSpPr>
          <p:cNvPr id="19" name="Text 1"/>
          <p:cNvSpPr/>
          <p:nvPr/>
        </p:nvSpPr>
        <p:spPr>
          <a:xfrm>
            <a:off x="1200150" y="1476375"/>
            <a:ext cx="3096637" cy="3429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2700"/>
              </a:lnSpc>
              <a:buNone/>
            </a:pPr>
            <a:r>
              <a:rPr lang="en-US" sz="2250" b="1" dirty="0">
                <a:solidFill>
                  <a:srgbClr val="854D0E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Political Factors</a:t>
            </a:r>
            <a:endParaRPr lang="en-US" sz="2250" dirty="0"/>
          </a:p>
        </p:txBody>
      </p:sp>
      <p:sp>
        <p:nvSpPr>
          <p:cNvPr id="20" name="Text 2"/>
          <p:cNvSpPr/>
          <p:nvPr/>
        </p:nvSpPr>
        <p:spPr>
          <a:xfrm>
            <a:off x="914400" y="2057400"/>
            <a:ext cx="1921669" cy="180975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l">
              <a:lnSpc>
                <a:spcPts val="1800"/>
              </a:lnSpc>
              <a:buNone/>
            </a:pPr>
            <a:r>
              <a:rPr lang="en-US" sz="1200" dirty="0">
                <a:solidFill>
                  <a:srgbClr val="854D0E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Government Support</a:t>
            </a:r>
            <a:endParaRPr lang="en-US" sz="1200" dirty="0"/>
          </a:p>
        </p:txBody>
      </p:sp>
      <p:sp>
        <p:nvSpPr>
          <p:cNvPr id="21" name="Text 3"/>
          <p:cNvSpPr/>
          <p:nvPr/>
        </p:nvSpPr>
        <p:spPr>
          <a:xfrm>
            <a:off x="914400" y="2266950"/>
            <a:ext cx="4838700" cy="4572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l">
              <a:lnSpc>
                <a:spcPts val="1800"/>
              </a:lnSpc>
              <a:buNone/>
            </a:pPr>
            <a:r>
              <a:rPr lang="en-US" sz="1200" dirty="0">
                <a:solidFill>
                  <a:srgbClr val="374151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Start-up grants, business development programs, and business rate relief available for small businesses</a:t>
            </a:r>
            <a:endParaRPr lang="en-US" sz="1200" dirty="0"/>
          </a:p>
        </p:txBody>
      </p:sp>
      <p:sp>
        <p:nvSpPr>
          <p:cNvPr id="22" name="Text 4"/>
          <p:cNvSpPr/>
          <p:nvPr/>
        </p:nvSpPr>
        <p:spPr>
          <a:xfrm>
            <a:off x="933450" y="2905125"/>
            <a:ext cx="2127945" cy="180975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l">
              <a:lnSpc>
                <a:spcPts val="1800"/>
              </a:lnSpc>
              <a:buNone/>
            </a:pPr>
            <a:r>
              <a:rPr lang="en-US" sz="1200" dirty="0">
                <a:solidFill>
                  <a:srgbClr val="854D0E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Regulatory Compliance</a:t>
            </a:r>
            <a:endParaRPr lang="en-US" sz="1200" dirty="0"/>
          </a:p>
        </p:txBody>
      </p:sp>
      <p:sp>
        <p:nvSpPr>
          <p:cNvPr id="23" name="Text 5"/>
          <p:cNvSpPr/>
          <p:nvPr/>
        </p:nvSpPr>
        <p:spPr>
          <a:xfrm>
            <a:off x="933450" y="3122166"/>
            <a:ext cx="4895850" cy="4572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l">
              <a:lnSpc>
                <a:spcPts val="1800"/>
              </a:lnSpc>
              <a:buNone/>
            </a:pPr>
            <a:r>
              <a:rPr lang="en-US" sz="1200" dirty="0">
                <a:solidFill>
                  <a:srgbClr val="374151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Strict food preparation, labelling, and hygiene regulations to follow</a:t>
            </a:r>
            <a:endParaRPr lang="en-US" sz="1200" dirty="0"/>
          </a:p>
        </p:txBody>
      </p:sp>
      <p:sp>
        <p:nvSpPr>
          <p:cNvPr id="24" name="Text 6"/>
          <p:cNvSpPr/>
          <p:nvPr/>
        </p:nvSpPr>
        <p:spPr>
          <a:xfrm>
            <a:off x="942975" y="3733800"/>
            <a:ext cx="1467862" cy="180975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l">
              <a:lnSpc>
                <a:spcPts val="1800"/>
              </a:lnSpc>
              <a:buNone/>
            </a:pPr>
            <a:r>
              <a:rPr lang="en-US" sz="1200" dirty="0">
                <a:solidFill>
                  <a:srgbClr val="854D0E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Tax Implications</a:t>
            </a:r>
            <a:endParaRPr lang="en-US" sz="1200" dirty="0"/>
          </a:p>
        </p:txBody>
      </p:sp>
      <p:sp>
        <p:nvSpPr>
          <p:cNvPr id="25" name="Text 7"/>
          <p:cNvSpPr/>
          <p:nvPr/>
        </p:nvSpPr>
        <p:spPr>
          <a:xfrm>
            <a:off x="942975" y="3943350"/>
            <a:ext cx="4810125" cy="4572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l">
              <a:lnSpc>
                <a:spcPts val="1800"/>
              </a:lnSpc>
              <a:buNone/>
            </a:pPr>
            <a:r>
              <a:rPr lang="en-US" sz="1200" dirty="0">
                <a:solidFill>
                  <a:srgbClr val="374151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Local or national changes in tax or import costs for sugar and flour may affect pricing and profit margins</a:t>
            </a:r>
            <a:endParaRPr lang="en-US" sz="1200" dirty="0"/>
          </a:p>
        </p:txBody>
      </p:sp>
      <p:sp>
        <p:nvSpPr>
          <p:cNvPr id="26" name="Text 8"/>
          <p:cNvSpPr/>
          <p:nvPr/>
        </p:nvSpPr>
        <p:spPr>
          <a:xfrm>
            <a:off x="942975" y="4572000"/>
            <a:ext cx="2032397" cy="180975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l">
              <a:lnSpc>
                <a:spcPts val="1800"/>
              </a:lnSpc>
              <a:buNone/>
            </a:pPr>
            <a:r>
              <a:rPr lang="en-US" sz="1200" dirty="0">
                <a:solidFill>
                  <a:srgbClr val="854D0E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Business Environment</a:t>
            </a:r>
            <a:endParaRPr lang="en-US" sz="1200" dirty="0"/>
          </a:p>
        </p:txBody>
      </p:sp>
      <p:sp>
        <p:nvSpPr>
          <p:cNvPr id="27" name="Text 9"/>
          <p:cNvSpPr/>
          <p:nvPr/>
        </p:nvSpPr>
        <p:spPr>
          <a:xfrm>
            <a:off x="942975" y="4781550"/>
            <a:ext cx="4810125" cy="4572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l">
              <a:lnSpc>
                <a:spcPts val="1800"/>
              </a:lnSpc>
              <a:buNone/>
            </a:pPr>
            <a:r>
              <a:rPr lang="en-US" sz="1200" dirty="0">
                <a:solidFill>
                  <a:srgbClr val="374151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Favourable, predictable business environment essential for growth</a:t>
            </a:r>
            <a:endParaRPr lang="en-US" sz="1200" dirty="0"/>
          </a:p>
        </p:txBody>
      </p:sp>
      <p:sp>
        <p:nvSpPr>
          <p:cNvPr id="28" name="Text 10"/>
          <p:cNvSpPr/>
          <p:nvPr/>
        </p:nvSpPr>
        <p:spPr>
          <a:xfrm>
            <a:off x="7029450" y="1476375"/>
            <a:ext cx="3371850" cy="3429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2700"/>
              </a:lnSpc>
              <a:buNone/>
            </a:pPr>
            <a:r>
              <a:rPr lang="en-US" sz="2250" b="1" dirty="0">
                <a:solidFill>
                  <a:srgbClr val="166534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Economic Factors</a:t>
            </a:r>
            <a:endParaRPr lang="en-US" sz="2250" dirty="0"/>
          </a:p>
        </p:txBody>
      </p:sp>
      <p:sp>
        <p:nvSpPr>
          <p:cNvPr id="29" name="Text 11"/>
          <p:cNvSpPr/>
          <p:nvPr/>
        </p:nvSpPr>
        <p:spPr>
          <a:xfrm>
            <a:off x="6724650" y="2057400"/>
            <a:ext cx="1850231" cy="180975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l">
              <a:lnSpc>
                <a:spcPts val="1800"/>
              </a:lnSpc>
              <a:buNone/>
            </a:pPr>
            <a:r>
              <a:rPr lang="en-US" sz="1200" dirty="0">
                <a:solidFill>
                  <a:srgbClr val="166534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Consumer Spending</a:t>
            </a:r>
            <a:endParaRPr lang="en-US" sz="1200" dirty="0"/>
          </a:p>
        </p:txBody>
      </p:sp>
      <p:sp>
        <p:nvSpPr>
          <p:cNvPr id="30" name="Text 12"/>
          <p:cNvSpPr/>
          <p:nvPr/>
        </p:nvSpPr>
        <p:spPr>
          <a:xfrm>
            <a:off x="6724650" y="2266950"/>
            <a:ext cx="4857750" cy="4572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l">
              <a:lnSpc>
                <a:spcPts val="1800"/>
              </a:lnSpc>
              <a:buNone/>
            </a:pPr>
            <a:r>
              <a:rPr lang="en-US" sz="1200" dirty="0">
                <a:solidFill>
                  <a:srgbClr val="374151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Customers' willingness to spend on non-essential baked goods affected by overall economic situation</a:t>
            </a:r>
            <a:endParaRPr lang="en-US" sz="1200" dirty="0"/>
          </a:p>
        </p:txBody>
      </p:sp>
      <p:sp>
        <p:nvSpPr>
          <p:cNvPr id="31" name="Text 13"/>
          <p:cNvSpPr/>
          <p:nvPr/>
        </p:nvSpPr>
        <p:spPr>
          <a:xfrm>
            <a:off x="6743700" y="2895600"/>
            <a:ext cx="1605379" cy="180975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l">
              <a:lnSpc>
                <a:spcPts val="1800"/>
              </a:lnSpc>
              <a:buNone/>
            </a:pPr>
            <a:r>
              <a:rPr lang="en-US" sz="1200" dirty="0">
                <a:solidFill>
                  <a:srgbClr val="166534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Economic Growth</a:t>
            </a:r>
            <a:endParaRPr lang="en-US" sz="1200" dirty="0"/>
          </a:p>
        </p:txBody>
      </p:sp>
      <p:sp>
        <p:nvSpPr>
          <p:cNvPr id="32" name="Text 14"/>
          <p:cNvSpPr/>
          <p:nvPr/>
        </p:nvSpPr>
        <p:spPr>
          <a:xfrm>
            <a:off x="6743700" y="3105150"/>
            <a:ext cx="4838700" cy="4572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l">
              <a:lnSpc>
                <a:spcPts val="1800"/>
              </a:lnSpc>
              <a:buNone/>
            </a:pPr>
            <a:r>
              <a:rPr lang="en-US" sz="1200" dirty="0">
                <a:solidFill>
                  <a:srgbClr val="374151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Easier to sell to price-sensitive customers during economic growth periods</a:t>
            </a:r>
            <a:endParaRPr lang="en-US" sz="1200" dirty="0"/>
          </a:p>
        </p:txBody>
      </p:sp>
      <p:sp>
        <p:nvSpPr>
          <p:cNvPr id="33" name="Text 15"/>
          <p:cNvSpPr/>
          <p:nvPr/>
        </p:nvSpPr>
        <p:spPr>
          <a:xfrm>
            <a:off x="6686550" y="3733800"/>
            <a:ext cx="1496616" cy="180975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l">
              <a:lnSpc>
                <a:spcPts val="1800"/>
              </a:lnSpc>
              <a:buNone/>
            </a:pPr>
            <a:r>
              <a:rPr lang="en-US" sz="1200" dirty="0">
                <a:solidFill>
                  <a:srgbClr val="166534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Ingredient Costs</a:t>
            </a:r>
            <a:endParaRPr lang="en-US" sz="1200" dirty="0"/>
          </a:p>
        </p:txBody>
      </p:sp>
      <p:sp>
        <p:nvSpPr>
          <p:cNvPr id="34" name="Text 16"/>
          <p:cNvSpPr/>
          <p:nvPr/>
        </p:nvSpPr>
        <p:spPr>
          <a:xfrm>
            <a:off x="6686550" y="3943350"/>
            <a:ext cx="4895850" cy="4572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l">
              <a:lnSpc>
                <a:spcPts val="1800"/>
              </a:lnSpc>
              <a:buNone/>
            </a:pPr>
            <a:r>
              <a:rPr lang="en-US" sz="1200" dirty="0">
                <a:solidFill>
                  <a:srgbClr val="374151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Butter, eggs, and flour price fluctuations directly impact profit margins</a:t>
            </a:r>
            <a:endParaRPr lang="en-US" sz="1200" dirty="0"/>
          </a:p>
        </p:txBody>
      </p:sp>
      <p:sp>
        <p:nvSpPr>
          <p:cNvPr id="35" name="Text 17"/>
          <p:cNvSpPr/>
          <p:nvPr/>
        </p:nvSpPr>
        <p:spPr>
          <a:xfrm>
            <a:off x="6743700" y="4572000"/>
            <a:ext cx="1813798" cy="180975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l">
              <a:lnSpc>
                <a:spcPts val="1800"/>
              </a:lnSpc>
              <a:buNone/>
            </a:pPr>
            <a:r>
              <a:rPr lang="en-US" sz="1200" dirty="0">
                <a:solidFill>
                  <a:srgbClr val="166534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Local Support Trend</a:t>
            </a:r>
            <a:endParaRPr lang="en-US" sz="1200" dirty="0"/>
          </a:p>
        </p:txBody>
      </p:sp>
      <p:sp>
        <p:nvSpPr>
          <p:cNvPr id="36" name="Text 18"/>
          <p:cNvSpPr/>
          <p:nvPr/>
        </p:nvSpPr>
        <p:spPr>
          <a:xfrm>
            <a:off x="6743700" y="4781550"/>
            <a:ext cx="4838700" cy="4572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l">
              <a:lnSpc>
                <a:spcPts val="1800"/>
              </a:lnSpc>
              <a:buNone/>
            </a:pPr>
            <a:r>
              <a:rPr lang="en-US" sz="1200" dirty="0">
                <a:solidFill>
                  <a:srgbClr val="374151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Strong trend of supporting local bakeries helps build community customer base</a:t>
            </a:r>
            <a:endParaRPr lang="en-US" sz="1200" dirty="0"/>
          </a:p>
        </p:txBody>
      </p:sp>
      <p:sp>
        <p:nvSpPr>
          <p:cNvPr id="37" name="Text 19"/>
          <p:cNvSpPr/>
          <p:nvPr/>
        </p:nvSpPr>
        <p:spPr>
          <a:xfrm>
            <a:off x="9197578" y="6353175"/>
            <a:ext cx="3946922" cy="1905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500"/>
              </a:lnSpc>
              <a:buNone/>
            </a:pPr>
            <a:r>
              <a:rPr lang="en-US" sz="1050" dirty="0">
                <a:solidFill>
                  <a:srgbClr val="4B5563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Homemade Rolls - Enterprise &amp; Entrepreneurship</a:t>
            </a:r>
            <a:endParaRPr lang="en-US" sz="1050" dirty="0"/>
          </a:p>
        </p:txBody>
      </p:sp>
      <p:sp>
        <p:nvSpPr>
          <p:cNvPr id="38" name="Text 20"/>
          <p:cNvSpPr/>
          <p:nvPr/>
        </p:nvSpPr>
        <p:spPr>
          <a:xfrm>
            <a:off x="10977860" y="6286500"/>
            <a:ext cx="999768" cy="1905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500"/>
              </a:lnSpc>
              <a:buNone/>
            </a:pPr>
            <a:endParaRPr lang="en-US" sz="105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991350"/>
          </a:xfrm>
          <a:prstGeom prst="rect">
            <a:avLst/>
          </a:prstGeom>
        </p:spPr>
      </p:pic>
      <p:pic>
        <p:nvPicPr>
          <p:cNvPr id="3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1000" y="914400"/>
            <a:ext cx="1219200" cy="38100"/>
          </a:xfrm>
          <a:prstGeom prst="rect">
            <a:avLst/>
          </a:prstGeom>
        </p:spPr>
      </p:pic>
      <p:pic>
        <p:nvPicPr>
          <p:cNvPr id="4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1000" y="1257300"/>
            <a:ext cx="5600700" cy="4933950"/>
          </a:xfrm>
          <a:prstGeom prst="rect">
            <a:avLst/>
          </a:prstGeom>
        </p:spPr>
      </p:pic>
      <p:pic>
        <p:nvPicPr>
          <p:cNvPr id="5" name="Image 3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9600" y="1485900"/>
            <a:ext cx="476250" cy="476250"/>
          </a:xfrm>
          <a:prstGeom prst="rect">
            <a:avLst/>
          </a:prstGeom>
        </p:spPr>
      </p:pic>
      <p:pic>
        <p:nvPicPr>
          <p:cNvPr id="7" name="Image 5" descr="preencoded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600" y="2152650"/>
            <a:ext cx="152400" cy="152400"/>
          </a:xfrm>
          <a:prstGeom prst="rect">
            <a:avLst/>
          </a:prstGeom>
        </p:spPr>
      </p:pic>
      <p:pic>
        <p:nvPicPr>
          <p:cNvPr id="8" name="Image 6" descr="preencoded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600" y="2762250"/>
            <a:ext cx="152400" cy="152400"/>
          </a:xfrm>
          <a:prstGeom prst="rect">
            <a:avLst/>
          </a:prstGeom>
        </p:spPr>
      </p:pic>
      <p:pic>
        <p:nvPicPr>
          <p:cNvPr id="9" name="Image 7" descr="preencoded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600" y="3371850"/>
            <a:ext cx="152400" cy="152400"/>
          </a:xfrm>
          <a:prstGeom prst="rect">
            <a:avLst/>
          </a:prstGeom>
        </p:spPr>
      </p:pic>
      <p:pic>
        <p:nvPicPr>
          <p:cNvPr id="10" name="Image 8" descr="preencoded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600" y="3981450"/>
            <a:ext cx="152400" cy="152400"/>
          </a:xfrm>
          <a:prstGeom prst="rect">
            <a:avLst/>
          </a:prstGeom>
        </p:spPr>
      </p:pic>
      <p:pic>
        <p:nvPicPr>
          <p:cNvPr id="11" name="Image 9" descr="preencoded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9600" y="4629150"/>
            <a:ext cx="5143500" cy="1104900"/>
          </a:xfrm>
          <a:prstGeom prst="rect">
            <a:avLst/>
          </a:prstGeom>
        </p:spPr>
      </p:pic>
      <p:pic>
        <p:nvPicPr>
          <p:cNvPr id="12" name="Image 10" descr="preencoded.png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62000" y="4781550"/>
            <a:ext cx="142875" cy="266700"/>
          </a:xfrm>
          <a:prstGeom prst="rect">
            <a:avLst/>
          </a:prstGeom>
        </p:spPr>
      </p:pic>
      <p:pic>
        <p:nvPicPr>
          <p:cNvPr id="13" name="Image 11" descr="preencoded.png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210300" y="1257300"/>
            <a:ext cx="5600700" cy="4933950"/>
          </a:xfrm>
          <a:prstGeom prst="rect">
            <a:avLst/>
          </a:prstGeom>
        </p:spPr>
      </p:pic>
      <p:pic>
        <p:nvPicPr>
          <p:cNvPr id="14" name="Image 12" descr="preencoded.png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438900" y="1485900"/>
            <a:ext cx="476250" cy="476250"/>
          </a:xfrm>
          <a:prstGeom prst="rect">
            <a:avLst/>
          </a:prstGeom>
        </p:spPr>
      </p:pic>
      <p:pic>
        <p:nvPicPr>
          <p:cNvPr id="16" name="Image 14" descr="preencoded.png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438900" y="2152650"/>
            <a:ext cx="152400" cy="152400"/>
          </a:xfrm>
          <a:prstGeom prst="rect">
            <a:avLst/>
          </a:prstGeom>
        </p:spPr>
      </p:pic>
      <p:pic>
        <p:nvPicPr>
          <p:cNvPr id="17" name="Image 15" descr="preencoded.png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438900" y="2762250"/>
            <a:ext cx="152400" cy="152400"/>
          </a:xfrm>
          <a:prstGeom prst="rect">
            <a:avLst/>
          </a:prstGeom>
        </p:spPr>
      </p:pic>
      <p:pic>
        <p:nvPicPr>
          <p:cNvPr id="18" name="Image 16" descr="preencoded.png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438900" y="3371850"/>
            <a:ext cx="152400" cy="152400"/>
          </a:xfrm>
          <a:prstGeom prst="rect">
            <a:avLst/>
          </a:prstGeom>
        </p:spPr>
      </p:pic>
      <p:pic>
        <p:nvPicPr>
          <p:cNvPr id="19" name="Image 17" descr="preencoded.png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438900" y="3981450"/>
            <a:ext cx="152400" cy="152400"/>
          </a:xfrm>
          <a:prstGeom prst="rect">
            <a:avLst/>
          </a:prstGeom>
        </p:spPr>
      </p:pic>
      <p:pic>
        <p:nvPicPr>
          <p:cNvPr id="20" name="Image 18" descr="preencoded.png"/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6438900" y="4629150"/>
            <a:ext cx="5143500" cy="1333500"/>
          </a:xfrm>
          <a:prstGeom prst="rect">
            <a:avLst/>
          </a:prstGeom>
        </p:spPr>
      </p:pic>
      <p:pic>
        <p:nvPicPr>
          <p:cNvPr id="21" name="Image 19" descr="preencoded.png"/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6591300" y="4781550"/>
            <a:ext cx="142875" cy="266700"/>
          </a:xfrm>
          <a:prstGeom prst="rect">
            <a:avLst/>
          </a:prstGeom>
        </p:spPr>
      </p:pic>
      <p:sp>
        <p:nvSpPr>
          <p:cNvPr id="22" name="Text 0"/>
          <p:cNvSpPr/>
          <p:nvPr/>
        </p:nvSpPr>
        <p:spPr>
          <a:xfrm>
            <a:off x="381000" y="381000"/>
            <a:ext cx="13716000" cy="4572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3600"/>
              </a:lnSpc>
              <a:buNone/>
            </a:pPr>
            <a:r>
              <a:rPr lang="en-US" sz="3600" b="1" dirty="0">
                <a:solidFill>
                  <a:srgbClr val="8B4513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PESTEL Analysis - Social &amp; Technological</a:t>
            </a:r>
            <a:endParaRPr lang="en-US" sz="3600" dirty="0"/>
          </a:p>
        </p:txBody>
      </p:sp>
      <p:sp>
        <p:nvSpPr>
          <p:cNvPr id="23" name="Text 1"/>
          <p:cNvSpPr/>
          <p:nvPr/>
        </p:nvSpPr>
        <p:spPr>
          <a:xfrm>
            <a:off x="1238250" y="1552575"/>
            <a:ext cx="2693194" cy="3429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2700"/>
              </a:lnSpc>
              <a:buNone/>
            </a:pPr>
            <a:r>
              <a:rPr lang="en-US" sz="2250" b="1" dirty="0">
                <a:solidFill>
                  <a:srgbClr val="854D0E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Social Factors</a:t>
            </a:r>
            <a:endParaRPr lang="en-US" sz="2250" dirty="0"/>
          </a:p>
        </p:txBody>
      </p:sp>
      <p:sp>
        <p:nvSpPr>
          <p:cNvPr id="24" name="Text 2"/>
          <p:cNvSpPr/>
          <p:nvPr/>
        </p:nvSpPr>
        <p:spPr>
          <a:xfrm>
            <a:off x="876300" y="2114550"/>
            <a:ext cx="4876800" cy="4572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l">
              <a:lnSpc>
                <a:spcPts val="1800"/>
              </a:lnSpc>
              <a:buNone/>
            </a:pPr>
            <a:r>
              <a:rPr lang="en-US" sz="1200" b="1" dirty="0">
                <a:solidFill>
                  <a:srgbClr val="1F2937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Freshness &amp; Authenticity: </a:t>
            </a:r>
            <a:r>
              <a:rPr lang="en-US" sz="1200" dirty="0">
                <a:solidFill>
                  <a:srgbClr val="1F2937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Customers appreciate fresh, handmade products and authentic experiences</a:t>
            </a:r>
            <a:endParaRPr lang="en-US" sz="1200" dirty="0"/>
          </a:p>
        </p:txBody>
      </p:sp>
      <p:sp>
        <p:nvSpPr>
          <p:cNvPr id="25" name="Text 3"/>
          <p:cNvSpPr/>
          <p:nvPr/>
        </p:nvSpPr>
        <p:spPr>
          <a:xfrm>
            <a:off x="876300" y="2724150"/>
            <a:ext cx="4876800" cy="4572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l">
              <a:lnSpc>
                <a:spcPts val="1800"/>
              </a:lnSpc>
              <a:buNone/>
            </a:pPr>
            <a:r>
              <a:rPr lang="en-US" sz="1200" b="1" dirty="0">
                <a:solidFill>
                  <a:srgbClr val="1F2937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Visual Experience: </a:t>
            </a:r>
            <a:r>
              <a:rPr lang="en-US" sz="1200" dirty="0">
                <a:solidFill>
                  <a:srgbClr val="1F2937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Watching dough being rolled creates engagement and sets the bakery apart</a:t>
            </a:r>
            <a:endParaRPr lang="en-US" sz="1200" dirty="0"/>
          </a:p>
        </p:txBody>
      </p:sp>
      <p:sp>
        <p:nvSpPr>
          <p:cNvPr id="26" name="Text 4"/>
          <p:cNvSpPr/>
          <p:nvPr/>
        </p:nvSpPr>
        <p:spPr>
          <a:xfrm>
            <a:off x="876300" y="3333750"/>
            <a:ext cx="4876800" cy="4572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l">
              <a:lnSpc>
                <a:spcPts val="1800"/>
              </a:lnSpc>
              <a:buNone/>
            </a:pPr>
            <a:r>
              <a:rPr lang="en-US" sz="1200" b="1" dirty="0">
                <a:solidFill>
                  <a:srgbClr val="1F2937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Product Innovation: </a:t>
            </a:r>
            <a:r>
              <a:rPr lang="en-US" sz="1200" dirty="0">
                <a:solidFill>
                  <a:srgbClr val="1F2937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Increasing market for vegan and low-sugar bakery options</a:t>
            </a:r>
            <a:endParaRPr lang="en-US" sz="1200" dirty="0"/>
          </a:p>
        </p:txBody>
      </p:sp>
      <p:sp>
        <p:nvSpPr>
          <p:cNvPr id="27" name="Text 5"/>
          <p:cNvSpPr/>
          <p:nvPr/>
        </p:nvSpPr>
        <p:spPr>
          <a:xfrm>
            <a:off x="876300" y="3943350"/>
            <a:ext cx="4876800" cy="4572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l">
              <a:lnSpc>
                <a:spcPts val="1800"/>
              </a:lnSpc>
              <a:buNone/>
            </a:pPr>
            <a:r>
              <a:rPr lang="en-US" sz="1200" b="1" dirty="0">
                <a:solidFill>
                  <a:srgbClr val="1F2937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Lifestyle Factors: </a:t>
            </a:r>
            <a:r>
              <a:rPr lang="en-US" sz="1200" dirty="0">
                <a:solidFill>
                  <a:srgbClr val="1F2937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Fast-paced lifestyle with little time for cooking leads to demand for quality take-home products</a:t>
            </a:r>
            <a:endParaRPr lang="en-US" sz="1200" dirty="0"/>
          </a:p>
        </p:txBody>
      </p:sp>
      <p:sp>
        <p:nvSpPr>
          <p:cNvPr id="28" name="Text 6"/>
          <p:cNvSpPr/>
          <p:nvPr/>
        </p:nvSpPr>
        <p:spPr>
          <a:xfrm>
            <a:off x="1019175" y="4781550"/>
            <a:ext cx="1234797" cy="2667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2100"/>
              </a:lnSpc>
              <a:buNone/>
            </a:pPr>
            <a:r>
              <a:rPr lang="en-US" sz="1350" dirty="0">
                <a:solidFill>
                  <a:srgbClr val="854D0E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Opportunity</a:t>
            </a:r>
            <a:endParaRPr lang="en-US" sz="1350" dirty="0"/>
          </a:p>
        </p:txBody>
      </p:sp>
      <p:sp>
        <p:nvSpPr>
          <p:cNvPr id="29" name="Text 7"/>
          <p:cNvSpPr/>
          <p:nvPr/>
        </p:nvSpPr>
        <p:spPr>
          <a:xfrm>
            <a:off x="762000" y="5124450"/>
            <a:ext cx="4838700" cy="4572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800"/>
              </a:lnSpc>
              <a:buNone/>
            </a:pPr>
            <a:r>
              <a:rPr lang="en-US" sz="1200" dirty="0">
                <a:solidFill>
                  <a:srgbClr val="374151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The bakery can position itself as a quick, high-quality solution for busy customers while emphasizing the sensory experience.</a:t>
            </a:r>
            <a:endParaRPr lang="en-US" sz="1200" dirty="0"/>
          </a:p>
        </p:txBody>
      </p:sp>
      <p:sp>
        <p:nvSpPr>
          <p:cNvPr id="30" name="Text 8"/>
          <p:cNvSpPr/>
          <p:nvPr/>
        </p:nvSpPr>
        <p:spPr>
          <a:xfrm>
            <a:off x="7067550" y="1552575"/>
            <a:ext cx="4157305" cy="3429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2700"/>
              </a:lnSpc>
              <a:buNone/>
            </a:pPr>
            <a:r>
              <a:rPr lang="en-US" sz="2250" b="1" dirty="0">
                <a:solidFill>
                  <a:srgbClr val="166534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Technological Factors</a:t>
            </a:r>
            <a:endParaRPr lang="en-US" sz="2250" dirty="0"/>
          </a:p>
        </p:txBody>
      </p:sp>
      <p:sp>
        <p:nvSpPr>
          <p:cNvPr id="31" name="Text 9"/>
          <p:cNvSpPr/>
          <p:nvPr/>
        </p:nvSpPr>
        <p:spPr>
          <a:xfrm>
            <a:off x="6705600" y="2114550"/>
            <a:ext cx="4876800" cy="4572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l">
              <a:lnSpc>
                <a:spcPts val="1800"/>
              </a:lnSpc>
              <a:buNone/>
            </a:pPr>
            <a:r>
              <a:rPr lang="en-US" sz="1200" b="1" dirty="0">
                <a:solidFill>
                  <a:srgbClr val="1F2937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Digital Marketing: </a:t>
            </a:r>
            <a:r>
              <a:rPr lang="en-US" sz="1200" dirty="0">
                <a:solidFill>
                  <a:srgbClr val="1F2937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Social media accounts and online ordering services help acquire new customers</a:t>
            </a:r>
            <a:endParaRPr lang="en-US" sz="1200" dirty="0"/>
          </a:p>
        </p:txBody>
      </p:sp>
      <p:sp>
        <p:nvSpPr>
          <p:cNvPr id="32" name="Text 10"/>
          <p:cNvSpPr/>
          <p:nvPr/>
        </p:nvSpPr>
        <p:spPr>
          <a:xfrm>
            <a:off x="6705600" y="2724150"/>
            <a:ext cx="4876800" cy="4572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l">
              <a:lnSpc>
                <a:spcPts val="1800"/>
              </a:lnSpc>
              <a:buNone/>
            </a:pPr>
            <a:r>
              <a:rPr lang="en-US" sz="1200" b="1" dirty="0">
                <a:solidFill>
                  <a:srgbClr val="1F2937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Operational Efficiency: </a:t>
            </a:r>
            <a:r>
              <a:rPr lang="en-US" sz="1200" dirty="0">
                <a:solidFill>
                  <a:srgbClr val="1F2937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Equipment like ovens, POS systems, and packaging solutions increase efficiency</a:t>
            </a:r>
            <a:endParaRPr lang="en-US" sz="1200" dirty="0"/>
          </a:p>
        </p:txBody>
      </p:sp>
      <p:sp>
        <p:nvSpPr>
          <p:cNvPr id="33" name="Text 11"/>
          <p:cNvSpPr/>
          <p:nvPr/>
        </p:nvSpPr>
        <p:spPr>
          <a:xfrm>
            <a:off x="6705600" y="3333750"/>
            <a:ext cx="4876800" cy="4572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l">
              <a:lnSpc>
                <a:spcPts val="1800"/>
              </a:lnSpc>
              <a:buNone/>
            </a:pPr>
            <a:r>
              <a:rPr lang="en-US" sz="1200" b="1" dirty="0">
                <a:solidFill>
                  <a:srgbClr val="1F2937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Waste Reduction: </a:t>
            </a:r>
            <a:r>
              <a:rPr lang="en-US" sz="1200" dirty="0">
                <a:solidFill>
                  <a:srgbClr val="1F2937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Technology helps minimize waste through better inventory management</a:t>
            </a:r>
            <a:endParaRPr lang="en-US" sz="1200" dirty="0"/>
          </a:p>
        </p:txBody>
      </p:sp>
      <p:sp>
        <p:nvSpPr>
          <p:cNvPr id="34" name="Text 12"/>
          <p:cNvSpPr/>
          <p:nvPr/>
        </p:nvSpPr>
        <p:spPr>
          <a:xfrm>
            <a:off x="6705600" y="3943350"/>
            <a:ext cx="4876800" cy="4572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l">
              <a:lnSpc>
                <a:spcPts val="1800"/>
              </a:lnSpc>
              <a:buNone/>
            </a:pPr>
            <a:r>
              <a:rPr lang="en-US" sz="1200" b="1" dirty="0">
                <a:solidFill>
                  <a:srgbClr val="1F2937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Customer Data: </a:t>
            </a:r>
            <a:r>
              <a:rPr lang="en-US" sz="1200" dirty="0">
                <a:solidFill>
                  <a:srgbClr val="1F2937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Digital platforms provide insights into customer preferences and buying patterns</a:t>
            </a:r>
            <a:endParaRPr lang="en-US" sz="1200" dirty="0"/>
          </a:p>
        </p:txBody>
      </p:sp>
      <p:sp>
        <p:nvSpPr>
          <p:cNvPr id="35" name="Text 13"/>
          <p:cNvSpPr/>
          <p:nvPr/>
        </p:nvSpPr>
        <p:spPr>
          <a:xfrm>
            <a:off x="6848475" y="4781550"/>
            <a:ext cx="1234797" cy="2667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2100"/>
              </a:lnSpc>
              <a:buNone/>
            </a:pPr>
            <a:r>
              <a:rPr lang="en-US" sz="1350" dirty="0">
                <a:solidFill>
                  <a:srgbClr val="166534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Opportunity</a:t>
            </a:r>
            <a:endParaRPr lang="en-US" sz="1350" dirty="0"/>
          </a:p>
        </p:txBody>
      </p:sp>
      <p:sp>
        <p:nvSpPr>
          <p:cNvPr id="36" name="Text 14"/>
          <p:cNvSpPr/>
          <p:nvPr/>
        </p:nvSpPr>
        <p:spPr>
          <a:xfrm>
            <a:off x="6591300" y="5124450"/>
            <a:ext cx="4838700" cy="6858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800"/>
              </a:lnSpc>
              <a:buNone/>
            </a:pPr>
            <a:r>
              <a:rPr lang="en-US" sz="1200" dirty="0">
                <a:solidFill>
                  <a:srgbClr val="374151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Leveraging technology can help streamline operations while enhancing the customer experience through personalized services.</a:t>
            </a:r>
            <a:endParaRPr lang="en-US" sz="1200" dirty="0"/>
          </a:p>
        </p:txBody>
      </p:sp>
      <p:sp>
        <p:nvSpPr>
          <p:cNvPr id="37" name="Text 15"/>
          <p:cNvSpPr/>
          <p:nvPr/>
        </p:nvSpPr>
        <p:spPr>
          <a:xfrm>
            <a:off x="381000" y="6419850"/>
            <a:ext cx="11430000" cy="1905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r">
              <a:lnSpc>
                <a:spcPts val="1500"/>
              </a:lnSpc>
              <a:buNone/>
            </a:pPr>
            <a:r>
              <a:rPr lang="en-US" sz="1050" dirty="0">
                <a:solidFill>
                  <a:srgbClr val="4B5563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Homemade Rolls - Enterprise &amp; Entrepreneurship</a:t>
            </a:r>
            <a:endParaRPr lang="en-US" sz="105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1000" y="914400"/>
            <a:ext cx="1219200" cy="38100"/>
          </a:xfrm>
          <a:prstGeom prst="rect">
            <a:avLst/>
          </a:prstGeom>
        </p:spPr>
      </p:pic>
      <p:pic>
        <p:nvPicPr>
          <p:cNvPr id="4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1000" y="1181100"/>
            <a:ext cx="5600700" cy="4953000"/>
          </a:xfrm>
          <a:prstGeom prst="rect">
            <a:avLst/>
          </a:prstGeom>
        </p:spPr>
      </p:pic>
      <p:pic>
        <p:nvPicPr>
          <p:cNvPr id="5" name="Image 3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9600" y="1409700"/>
            <a:ext cx="476250" cy="476250"/>
          </a:xfrm>
          <a:prstGeom prst="rect">
            <a:avLst/>
          </a:prstGeom>
        </p:spPr>
      </p:pic>
      <p:pic>
        <p:nvPicPr>
          <p:cNvPr id="7" name="Image 5" descr="preencoded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600" y="2419350"/>
            <a:ext cx="476250" cy="476250"/>
          </a:xfrm>
          <a:prstGeom prst="rect">
            <a:avLst/>
          </a:prstGeom>
        </p:spPr>
      </p:pic>
      <p:pic>
        <p:nvPicPr>
          <p:cNvPr id="8" name="Image 6" descr="preencoded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71525" y="2581275"/>
            <a:ext cx="152400" cy="152400"/>
          </a:xfrm>
          <a:prstGeom prst="rect">
            <a:avLst/>
          </a:prstGeom>
        </p:spPr>
      </p:pic>
      <p:pic>
        <p:nvPicPr>
          <p:cNvPr id="9" name="Image 7" descr="preencoded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600" y="3295650"/>
            <a:ext cx="476250" cy="476250"/>
          </a:xfrm>
          <a:prstGeom prst="rect">
            <a:avLst/>
          </a:prstGeom>
        </p:spPr>
      </p:pic>
      <p:pic>
        <p:nvPicPr>
          <p:cNvPr id="10" name="Image 8" descr="preencoded.png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71525" y="3457575"/>
            <a:ext cx="152400" cy="152400"/>
          </a:xfrm>
          <a:prstGeom prst="rect">
            <a:avLst/>
          </a:prstGeom>
        </p:spPr>
      </p:pic>
      <p:pic>
        <p:nvPicPr>
          <p:cNvPr id="11" name="Image 9" descr="preencoded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600" y="4171950"/>
            <a:ext cx="476250" cy="476250"/>
          </a:xfrm>
          <a:prstGeom prst="rect">
            <a:avLst/>
          </a:prstGeom>
        </p:spPr>
      </p:pic>
      <p:pic>
        <p:nvPicPr>
          <p:cNvPr id="12" name="Image 10" descr="preencoded.png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81050" y="4333875"/>
            <a:ext cx="133350" cy="152400"/>
          </a:xfrm>
          <a:prstGeom prst="rect">
            <a:avLst/>
          </a:prstGeom>
        </p:spPr>
      </p:pic>
      <p:pic>
        <p:nvPicPr>
          <p:cNvPr id="13" name="Image 11" descr="preencoded.png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210300" y="1181100"/>
            <a:ext cx="5600700" cy="4953000"/>
          </a:xfrm>
          <a:prstGeom prst="rect">
            <a:avLst/>
          </a:prstGeom>
        </p:spPr>
      </p:pic>
      <p:pic>
        <p:nvPicPr>
          <p:cNvPr id="14" name="Image 12" descr="preencoded.png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438900" y="1409700"/>
            <a:ext cx="476250" cy="476250"/>
          </a:xfrm>
          <a:prstGeom prst="rect">
            <a:avLst/>
          </a:prstGeom>
        </p:spPr>
      </p:pic>
      <p:pic>
        <p:nvPicPr>
          <p:cNvPr id="16" name="Image 14" descr="preencoded.png"/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6438900" y="2419350"/>
            <a:ext cx="476250" cy="476250"/>
          </a:xfrm>
          <a:prstGeom prst="rect">
            <a:avLst/>
          </a:prstGeom>
        </p:spPr>
      </p:pic>
      <p:pic>
        <p:nvPicPr>
          <p:cNvPr id="17" name="Image 15" descr="preencoded.png"/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6610350" y="2581275"/>
            <a:ext cx="133350" cy="152400"/>
          </a:xfrm>
          <a:prstGeom prst="rect">
            <a:avLst/>
          </a:prstGeom>
        </p:spPr>
      </p:pic>
      <p:pic>
        <p:nvPicPr>
          <p:cNvPr id="18" name="Image 16" descr="preencoded.png"/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6438900" y="3295650"/>
            <a:ext cx="476250" cy="476250"/>
          </a:xfrm>
          <a:prstGeom prst="rect">
            <a:avLst/>
          </a:prstGeom>
        </p:spPr>
      </p:pic>
      <p:pic>
        <p:nvPicPr>
          <p:cNvPr id="19" name="Image 17" descr="preencoded.png"/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6610350" y="3457575"/>
            <a:ext cx="133350" cy="152400"/>
          </a:xfrm>
          <a:prstGeom prst="rect">
            <a:avLst/>
          </a:prstGeom>
        </p:spPr>
      </p:pic>
      <p:pic>
        <p:nvPicPr>
          <p:cNvPr id="20" name="Image 18" descr="preencoded.png"/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6438900" y="4171950"/>
            <a:ext cx="476250" cy="476250"/>
          </a:xfrm>
          <a:prstGeom prst="rect">
            <a:avLst/>
          </a:prstGeom>
        </p:spPr>
      </p:pic>
      <p:pic>
        <p:nvPicPr>
          <p:cNvPr id="21" name="Image 19" descr="preencoded.png"/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6610350" y="4333875"/>
            <a:ext cx="133350" cy="152400"/>
          </a:xfrm>
          <a:prstGeom prst="rect">
            <a:avLst/>
          </a:prstGeom>
        </p:spPr>
      </p:pic>
      <p:pic>
        <p:nvPicPr>
          <p:cNvPr id="22" name="Image 20" descr="preencoded.png"/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6438900" y="5048250"/>
            <a:ext cx="476250" cy="476250"/>
          </a:xfrm>
          <a:prstGeom prst="rect">
            <a:avLst/>
          </a:prstGeom>
        </p:spPr>
      </p:pic>
      <p:pic>
        <p:nvPicPr>
          <p:cNvPr id="23" name="Image 21" descr="preencoded.png"/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6600825" y="5210175"/>
            <a:ext cx="152400" cy="152400"/>
          </a:xfrm>
          <a:prstGeom prst="rect">
            <a:avLst/>
          </a:prstGeom>
        </p:spPr>
      </p:pic>
      <p:sp>
        <p:nvSpPr>
          <p:cNvPr id="24" name="Text 0"/>
          <p:cNvSpPr/>
          <p:nvPr/>
        </p:nvSpPr>
        <p:spPr>
          <a:xfrm>
            <a:off x="381000" y="381000"/>
            <a:ext cx="13716000" cy="4572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3600"/>
              </a:lnSpc>
              <a:buNone/>
            </a:pPr>
            <a:r>
              <a:rPr lang="en-US" sz="3600" b="1" dirty="0">
                <a:solidFill>
                  <a:srgbClr val="8B4513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PESTEL Analysis - Environmental &amp; Legal</a:t>
            </a:r>
            <a:endParaRPr lang="en-US" sz="3600" dirty="0"/>
          </a:p>
        </p:txBody>
      </p:sp>
      <p:sp>
        <p:nvSpPr>
          <p:cNvPr id="25" name="Text 1"/>
          <p:cNvSpPr/>
          <p:nvPr/>
        </p:nvSpPr>
        <p:spPr>
          <a:xfrm>
            <a:off x="1200150" y="1476375"/>
            <a:ext cx="4355902" cy="3429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2700"/>
              </a:lnSpc>
              <a:buNone/>
            </a:pPr>
            <a:r>
              <a:rPr lang="en-US" sz="2250" b="1" dirty="0">
                <a:solidFill>
                  <a:srgbClr val="166534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Environmental Factors</a:t>
            </a:r>
            <a:endParaRPr lang="en-US" sz="2250" dirty="0"/>
          </a:p>
        </p:txBody>
      </p:sp>
      <p:sp>
        <p:nvSpPr>
          <p:cNvPr id="26" name="Text 2"/>
          <p:cNvSpPr/>
          <p:nvPr/>
        </p:nvSpPr>
        <p:spPr>
          <a:xfrm>
            <a:off x="609600" y="2038350"/>
            <a:ext cx="6172200" cy="2286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800"/>
              </a:lnSpc>
              <a:buNone/>
            </a:pPr>
            <a:r>
              <a:rPr lang="en-US" sz="1200" dirty="0">
                <a:solidFill>
                  <a:srgbClr val="374151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Sustainability is a big focus for Homemade Rolls:</a:t>
            </a:r>
            <a:endParaRPr lang="en-US" sz="1200" dirty="0"/>
          </a:p>
        </p:txBody>
      </p:sp>
      <p:sp>
        <p:nvSpPr>
          <p:cNvPr id="27" name="Text 3"/>
          <p:cNvSpPr/>
          <p:nvPr/>
        </p:nvSpPr>
        <p:spPr>
          <a:xfrm>
            <a:off x="1200150" y="2419350"/>
            <a:ext cx="5463540" cy="2667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l">
              <a:lnSpc>
                <a:spcPts val="2100"/>
              </a:lnSpc>
              <a:buNone/>
            </a:pPr>
            <a:r>
              <a:rPr lang="en-US" sz="1500" dirty="0">
                <a:solidFill>
                  <a:srgbClr val="166534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Biodegradable Packaging</a:t>
            </a:r>
            <a:endParaRPr lang="en-US" sz="1500" dirty="0"/>
          </a:p>
        </p:txBody>
      </p:sp>
      <p:sp>
        <p:nvSpPr>
          <p:cNvPr id="28" name="Text 4"/>
          <p:cNvSpPr/>
          <p:nvPr/>
        </p:nvSpPr>
        <p:spPr>
          <a:xfrm>
            <a:off x="1200150" y="2686050"/>
            <a:ext cx="4552950" cy="4572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l">
              <a:lnSpc>
                <a:spcPts val="1800"/>
              </a:lnSpc>
              <a:buNone/>
            </a:pPr>
            <a:r>
              <a:rPr lang="en-US" sz="1200" dirty="0">
                <a:solidFill>
                  <a:srgbClr val="374151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Using eco-friendly packaging materials to reduce environmental impact</a:t>
            </a:r>
            <a:endParaRPr lang="en-US" sz="1200" dirty="0"/>
          </a:p>
        </p:txBody>
      </p:sp>
      <p:sp>
        <p:nvSpPr>
          <p:cNvPr id="29" name="Text 5"/>
          <p:cNvSpPr/>
          <p:nvPr/>
        </p:nvSpPr>
        <p:spPr>
          <a:xfrm>
            <a:off x="1200150" y="3295650"/>
            <a:ext cx="4552950" cy="2667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l">
              <a:lnSpc>
                <a:spcPts val="2100"/>
              </a:lnSpc>
              <a:buNone/>
            </a:pPr>
            <a:r>
              <a:rPr lang="en-US" sz="1500" dirty="0">
                <a:solidFill>
                  <a:srgbClr val="166534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Local Sourcing</a:t>
            </a:r>
            <a:endParaRPr lang="en-US" sz="1500" dirty="0"/>
          </a:p>
        </p:txBody>
      </p:sp>
      <p:sp>
        <p:nvSpPr>
          <p:cNvPr id="30" name="Text 6"/>
          <p:cNvSpPr/>
          <p:nvPr/>
        </p:nvSpPr>
        <p:spPr>
          <a:xfrm>
            <a:off x="1200150" y="3562350"/>
            <a:ext cx="4552950" cy="4572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l">
              <a:lnSpc>
                <a:spcPts val="1800"/>
              </a:lnSpc>
              <a:buNone/>
            </a:pPr>
            <a:r>
              <a:rPr lang="en-US" sz="1200" dirty="0">
                <a:solidFill>
                  <a:srgbClr val="374151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Sourcing ingredients from local suppliers to reduce transportation emissions</a:t>
            </a:r>
            <a:endParaRPr lang="en-US" sz="1200" dirty="0"/>
          </a:p>
        </p:txBody>
      </p:sp>
      <p:sp>
        <p:nvSpPr>
          <p:cNvPr id="31" name="Text 7"/>
          <p:cNvSpPr/>
          <p:nvPr/>
        </p:nvSpPr>
        <p:spPr>
          <a:xfrm>
            <a:off x="1200150" y="4171950"/>
            <a:ext cx="4552950" cy="2667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l">
              <a:lnSpc>
                <a:spcPts val="2100"/>
              </a:lnSpc>
              <a:buNone/>
            </a:pPr>
            <a:r>
              <a:rPr lang="en-US" sz="1500" dirty="0">
                <a:solidFill>
                  <a:srgbClr val="166534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Waste Reduction</a:t>
            </a:r>
            <a:endParaRPr lang="en-US" sz="1500" dirty="0"/>
          </a:p>
        </p:txBody>
      </p:sp>
      <p:sp>
        <p:nvSpPr>
          <p:cNvPr id="32" name="Text 8"/>
          <p:cNvSpPr/>
          <p:nvPr/>
        </p:nvSpPr>
        <p:spPr>
          <a:xfrm>
            <a:off x="1200150" y="4438650"/>
            <a:ext cx="4552950" cy="4572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l">
              <a:lnSpc>
                <a:spcPts val="1800"/>
              </a:lnSpc>
              <a:buNone/>
            </a:pPr>
            <a:r>
              <a:rPr lang="en-US" sz="1200" dirty="0">
                <a:solidFill>
                  <a:srgbClr val="374151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Implementing strategies to minimize waste in production and operations</a:t>
            </a:r>
            <a:endParaRPr lang="en-US" sz="1200" dirty="0"/>
          </a:p>
        </p:txBody>
      </p:sp>
      <p:sp>
        <p:nvSpPr>
          <p:cNvPr id="33" name="Text 9"/>
          <p:cNvSpPr/>
          <p:nvPr/>
        </p:nvSpPr>
        <p:spPr>
          <a:xfrm>
            <a:off x="7029450" y="1476375"/>
            <a:ext cx="2586395" cy="3429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2700"/>
              </a:lnSpc>
              <a:buNone/>
            </a:pPr>
            <a:r>
              <a:rPr lang="en-US" sz="2250" b="1" dirty="0">
                <a:solidFill>
                  <a:srgbClr val="854D0E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Legal Factors</a:t>
            </a:r>
            <a:endParaRPr lang="en-US" sz="2250" dirty="0"/>
          </a:p>
        </p:txBody>
      </p:sp>
      <p:sp>
        <p:nvSpPr>
          <p:cNvPr id="34" name="Text 10"/>
          <p:cNvSpPr/>
          <p:nvPr/>
        </p:nvSpPr>
        <p:spPr>
          <a:xfrm>
            <a:off x="6438900" y="2038350"/>
            <a:ext cx="6172200" cy="2286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800"/>
              </a:lnSpc>
              <a:buNone/>
            </a:pPr>
            <a:r>
              <a:rPr lang="en-US" sz="1200" dirty="0">
                <a:solidFill>
                  <a:srgbClr val="374151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Key legal considerations for Homemade Rolls:</a:t>
            </a:r>
            <a:endParaRPr lang="en-US" sz="1200" dirty="0"/>
          </a:p>
        </p:txBody>
      </p:sp>
      <p:sp>
        <p:nvSpPr>
          <p:cNvPr id="35" name="Text 11"/>
          <p:cNvSpPr/>
          <p:nvPr/>
        </p:nvSpPr>
        <p:spPr>
          <a:xfrm>
            <a:off x="7029450" y="2419350"/>
            <a:ext cx="5463540" cy="2667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l">
              <a:lnSpc>
                <a:spcPts val="2100"/>
              </a:lnSpc>
              <a:buNone/>
            </a:pPr>
            <a:r>
              <a:rPr lang="en-US" sz="1500" dirty="0">
                <a:solidFill>
                  <a:srgbClr val="854D0E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Food Preparation Regulations</a:t>
            </a:r>
            <a:endParaRPr lang="en-US" sz="1500" dirty="0"/>
          </a:p>
        </p:txBody>
      </p:sp>
      <p:sp>
        <p:nvSpPr>
          <p:cNvPr id="36" name="Text 12"/>
          <p:cNvSpPr/>
          <p:nvPr/>
        </p:nvSpPr>
        <p:spPr>
          <a:xfrm>
            <a:off x="7029450" y="2686050"/>
            <a:ext cx="4552950" cy="4572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l">
              <a:lnSpc>
                <a:spcPts val="1800"/>
              </a:lnSpc>
              <a:buNone/>
            </a:pPr>
            <a:r>
              <a:rPr lang="en-US" sz="1200" dirty="0">
                <a:solidFill>
                  <a:srgbClr val="374151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Compliance with health and safety standards for food production</a:t>
            </a:r>
            <a:endParaRPr lang="en-US" sz="1200" dirty="0"/>
          </a:p>
        </p:txBody>
      </p:sp>
      <p:sp>
        <p:nvSpPr>
          <p:cNvPr id="37" name="Text 13"/>
          <p:cNvSpPr/>
          <p:nvPr/>
        </p:nvSpPr>
        <p:spPr>
          <a:xfrm>
            <a:off x="7029450" y="3295650"/>
            <a:ext cx="5463540" cy="2667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l">
              <a:lnSpc>
                <a:spcPts val="2100"/>
              </a:lnSpc>
              <a:buNone/>
            </a:pPr>
            <a:r>
              <a:rPr lang="en-US" sz="1500" dirty="0">
                <a:solidFill>
                  <a:srgbClr val="854D0E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Packaging Requirements</a:t>
            </a:r>
            <a:endParaRPr lang="en-US" sz="1500" dirty="0"/>
          </a:p>
        </p:txBody>
      </p:sp>
      <p:sp>
        <p:nvSpPr>
          <p:cNvPr id="38" name="Text 14"/>
          <p:cNvSpPr/>
          <p:nvPr/>
        </p:nvSpPr>
        <p:spPr>
          <a:xfrm>
            <a:off x="7029450" y="3562350"/>
            <a:ext cx="4552950" cy="4572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l">
              <a:lnSpc>
                <a:spcPts val="1800"/>
              </a:lnSpc>
              <a:buNone/>
            </a:pPr>
            <a:r>
              <a:rPr lang="en-US" sz="1200" dirty="0">
                <a:solidFill>
                  <a:srgbClr val="374151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Adhering to regulations for food packaging safety and labeling</a:t>
            </a:r>
            <a:endParaRPr lang="en-US" sz="1200" dirty="0"/>
          </a:p>
        </p:txBody>
      </p:sp>
      <p:sp>
        <p:nvSpPr>
          <p:cNvPr id="39" name="Text 15"/>
          <p:cNvSpPr/>
          <p:nvPr/>
        </p:nvSpPr>
        <p:spPr>
          <a:xfrm>
            <a:off x="7029450" y="4171950"/>
            <a:ext cx="5463540" cy="2667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l">
              <a:lnSpc>
                <a:spcPts val="2100"/>
              </a:lnSpc>
              <a:buNone/>
            </a:pPr>
            <a:r>
              <a:rPr lang="en-US" sz="1500" dirty="0">
                <a:solidFill>
                  <a:srgbClr val="854D0E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Employment Regulations</a:t>
            </a:r>
            <a:endParaRPr lang="en-US" sz="1500" dirty="0"/>
          </a:p>
        </p:txBody>
      </p:sp>
      <p:sp>
        <p:nvSpPr>
          <p:cNvPr id="40" name="Text 16"/>
          <p:cNvSpPr/>
          <p:nvPr/>
        </p:nvSpPr>
        <p:spPr>
          <a:xfrm>
            <a:off x="7029450" y="4438650"/>
            <a:ext cx="4552950" cy="4572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l">
              <a:lnSpc>
                <a:spcPts val="1800"/>
              </a:lnSpc>
              <a:buNone/>
            </a:pPr>
            <a:r>
              <a:rPr lang="en-US" sz="1200" dirty="0">
                <a:solidFill>
                  <a:srgbClr val="374151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Following guidelines for staffing, working conditions, and employee relations</a:t>
            </a:r>
            <a:endParaRPr lang="en-US" sz="1200" dirty="0"/>
          </a:p>
        </p:txBody>
      </p:sp>
      <p:sp>
        <p:nvSpPr>
          <p:cNvPr id="41" name="Text 17"/>
          <p:cNvSpPr/>
          <p:nvPr/>
        </p:nvSpPr>
        <p:spPr>
          <a:xfrm>
            <a:off x="7029450" y="5048250"/>
            <a:ext cx="4552950" cy="2667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l">
              <a:lnSpc>
                <a:spcPts val="2100"/>
              </a:lnSpc>
              <a:buNone/>
            </a:pPr>
            <a:r>
              <a:rPr lang="en-US" sz="1500" dirty="0">
                <a:solidFill>
                  <a:srgbClr val="854D0E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Company Reporting</a:t>
            </a:r>
            <a:endParaRPr lang="en-US" sz="1500" dirty="0"/>
          </a:p>
        </p:txBody>
      </p:sp>
      <p:sp>
        <p:nvSpPr>
          <p:cNvPr id="42" name="Text 18"/>
          <p:cNvSpPr/>
          <p:nvPr/>
        </p:nvSpPr>
        <p:spPr>
          <a:xfrm>
            <a:off x="7029450" y="5314950"/>
            <a:ext cx="4552950" cy="4572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l">
              <a:lnSpc>
                <a:spcPts val="1800"/>
              </a:lnSpc>
              <a:buNone/>
            </a:pPr>
            <a:r>
              <a:rPr lang="en-US" sz="1200" dirty="0">
                <a:solidFill>
                  <a:srgbClr val="374151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Compliance with LTD reporting and transparency guidelines</a:t>
            </a:r>
            <a:endParaRPr lang="en-US" sz="1200" dirty="0"/>
          </a:p>
        </p:txBody>
      </p:sp>
      <p:sp>
        <p:nvSpPr>
          <p:cNvPr id="43" name="Text 19"/>
          <p:cNvSpPr/>
          <p:nvPr/>
        </p:nvSpPr>
        <p:spPr>
          <a:xfrm>
            <a:off x="381000" y="6286500"/>
            <a:ext cx="11430000" cy="1905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r">
              <a:lnSpc>
                <a:spcPts val="1500"/>
              </a:lnSpc>
              <a:buNone/>
            </a:pPr>
            <a:r>
              <a:rPr lang="en-US" sz="1050" dirty="0">
                <a:solidFill>
                  <a:srgbClr val="4B5563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Homemade Rolls - Enterprise &amp; Entrepreneurship</a:t>
            </a:r>
            <a:endParaRPr lang="en-US" sz="105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1000" y="914400"/>
            <a:ext cx="1219200" cy="38100"/>
          </a:xfrm>
          <a:prstGeom prst="rect">
            <a:avLst/>
          </a:prstGeom>
        </p:spPr>
      </p:pic>
      <p:pic>
        <p:nvPicPr>
          <p:cNvPr id="4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1000" y="1181100"/>
            <a:ext cx="3657600" cy="4876800"/>
          </a:xfrm>
          <a:prstGeom prst="rect">
            <a:avLst/>
          </a:prstGeom>
        </p:spPr>
      </p:pic>
      <p:pic>
        <p:nvPicPr>
          <p:cNvPr id="5" name="Image 3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905000" y="1409700"/>
            <a:ext cx="609600" cy="609600"/>
          </a:xfrm>
          <a:prstGeom prst="rect">
            <a:avLst/>
          </a:prstGeom>
        </p:spPr>
      </p:pic>
      <p:pic>
        <p:nvPicPr>
          <p:cNvPr id="6" name="Image 4" descr="preencoded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057400" y="1562100"/>
            <a:ext cx="304800" cy="304800"/>
          </a:xfrm>
          <a:prstGeom prst="rect">
            <a:avLst/>
          </a:prstGeom>
        </p:spPr>
      </p:pic>
      <p:pic>
        <p:nvPicPr>
          <p:cNvPr id="7" name="Image 5" descr="preencoded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9600" y="2171700"/>
            <a:ext cx="3200400" cy="304800"/>
          </a:xfrm>
          <a:prstGeom prst="rect">
            <a:avLst/>
          </a:prstGeom>
        </p:spPr>
      </p:pic>
      <p:pic>
        <p:nvPicPr>
          <p:cNvPr id="8" name="Image 6" descr="preencoded.png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09600" y="2667000"/>
            <a:ext cx="114300" cy="152400"/>
          </a:xfrm>
          <a:prstGeom prst="rect">
            <a:avLst/>
          </a:prstGeom>
        </p:spPr>
      </p:pic>
      <p:pic>
        <p:nvPicPr>
          <p:cNvPr id="9" name="Image 7" descr="preencoded.png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09600" y="3238500"/>
            <a:ext cx="133350" cy="152400"/>
          </a:xfrm>
          <a:prstGeom prst="rect">
            <a:avLst/>
          </a:prstGeom>
        </p:spPr>
      </p:pic>
      <p:pic>
        <p:nvPicPr>
          <p:cNvPr id="10" name="Image 8" descr="preencoded.png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09600" y="3810000"/>
            <a:ext cx="190500" cy="152400"/>
          </a:xfrm>
          <a:prstGeom prst="rect">
            <a:avLst/>
          </a:prstGeom>
        </p:spPr>
      </p:pic>
      <p:pic>
        <p:nvPicPr>
          <p:cNvPr id="11" name="Image 9" descr="preencoded.png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09600" y="4152900"/>
            <a:ext cx="152400" cy="152400"/>
          </a:xfrm>
          <a:prstGeom prst="rect">
            <a:avLst/>
          </a:prstGeom>
        </p:spPr>
      </p:pic>
      <p:pic>
        <p:nvPicPr>
          <p:cNvPr id="12" name="Image 10" descr="preencoded.png"/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609600" y="4495800"/>
            <a:ext cx="171450" cy="152400"/>
          </a:xfrm>
          <a:prstGeom prst="rect">
            <a:avLst/>
          </a:prstGeom>
        </p:spPr>
      </p:pic>
      <p:pic>
        <p:nvPicPr>
          <p:cNvPr id="13" name="Image 11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67200" y="1181100"/>
            <a:ext cx="3657600" cy="4876800"/>
          </a:xfrm>
          <a:prstGeom prst="rect">
            <a:avLst/>
          </a:prstGeom>
        </p:spPr>
      </p:pic>
      <p:pic>
        <p:nvPicPr>
          <p:cNvPr id="14" name="Image 12" descr="preencoded.png"/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5791200" y="1409700"/>
            <a:ext cx="609600" cy="609600"/>
          </a:xfrm>
          <a:prstGeom prst="rect">
            <a:avLst/>
          </a:prstGeom>
        </p:spPr>
      </p:pic>
      <p:pic>
        <p:nvPicPr>
          <p:cNvPr id="15" name="Image 13" descr="preencoded.png"/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5981700" y="1562100"/>
            <a:ext cx="228600" cy="304800"/>
          </a:xfrm>
          <a:prstGeom prst="rect">
            <a:avLst/>
          </a:prstGeom>
        </p:spPr>
      </p:pic>
      <p:pic>
        <p:nvPicPr>
          <p:cNvPr id="16" name="Image 14" descr="preencoded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495800" y="2171700"/>
            <a:ext cx="3200400" cy="304800"/>
          </a:xfrm>
          <a:prstGeom prst="rect">
            <a:avLst/>
          </a:prstGeom>
        </p:spPr>
      </p:pic>
      <p:pic>
        <p:nvPicPr>
          <p:cNvPr id="17" name="Image 15" descr="preencoded.png"/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4495800" y="2667000"/>
            <a:ext cx="171450" cy="152400"/>
          </a:xfrm>
          <a:prstGeom prst="rect">
            <a:avLst/>
          </a:prstGeom>
        </p:spPr>
      </p:pic>
      <p:pic>
        <p:nvPicPr>
          <p:cNvPr id="18" name="Image 16" descr="preencoded.png"/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4495800" y="3238500"/>
            <a:ext cx="152400" cy="152400"/>
          </a:xfrm>
          <a:prstGeom prst="rect">
            <a:avLst/>
          </a:prstGeom>
        </p:spPr>
      </p:pic>
      <p:pic>
        <p:nvPicPr>
          <p:cNvPr id="19" name="Image 17" descr="preencoded.png"/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>
            <a:off x="4495800" y="3810000"/>
            <a:ext cx="171450" cy="152400"/>
          </a:xfrm>
          <a:prstGeom prst="rect">
            <a:avLst/>
          </a:prstGeom>
        </p:spPr>
      </p:pic>
      <p:pic>
        <p:nvPicPr>
          <p:cNvPr id="20" name="Image 18" descr="preencoded.png"/>
          <p:cNvPicPr>
            <a:picLocks noChangeAspect="1"/>
          </p:cNvPicPr>
          <p:nvPr/>
        </p:nvPicPr>
        <p:blipFill>
          <a:blip r:embed="rId19"/>
          <a:stretch>
            <a:fillRect/>
          </a:stretch>
        </p:blipFill>
        <p:spPr>
          <a:xfrm>
            <a:off x="4495800" y="4381500"/>
            <a:ext cx="152400" cy="152400"/>
          </a:xfrm>
          <a:prstGeom prst="rect">
            <a:avLst/>
          </a:prstGeom>
        </p:spPr>
      </p:pic>
      <p:pic>
        <p:nvPicPr>
          <p:cNvPr id="21" name="Image 19" descr="preencoded.png"/>
          <p:cNvPicPr>
            <a:picLocks noChangeAspect="1"/>
          </p:cNvPicPr>
          <p:nvPr/>
        </p:nvPicPr>
        <p:blipFill>
          <a:blip r:embed="rId20"/>
          <a:stretch>
            <a:fillRect/>
          </a:stretch>
        </p:blipFill>
        <p:spPr>
          <a:xfrm>
            <a:off x="4495800" y="4953000"/>
            <a:ext cx="171450" cy="152400"/>
          </a:xfrm>
          <a:prstGeom prst="rect">
            <a:avLst/>
          </a:prstGeom>
        </p:spPr>
      </p:pic>
      <p:pic>
        <p:nvPicPr>
          <p:cNvPr id="22" name="Image 20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153400" y="1181100"/>
            <a:ext cx="3657600" cy="4876800"/>
          </a:xfrm>
          <a:prstGeom prst="rect">
            <a:avLst/>
          </a:prstGeom>
        </p:spPr>
      </p:pic>
      <p:pic>
        <p:nvPicPr>
          <p:cNvPr id="23" name="Image 21" descr="preencoded.png"/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9677400" y="1409700"/>
            <a:ext cx="609600" cy="609600"/>
          </a:xfrm>
          <a:prstGeom prst="rect">
            <a:avLst/>
          </a:prstGeom>
        </p:spPr>
      </p:pic>
      <p:pic>
        <p:nvPicPr>
          <p:cNvPr id="24" name="Image 22" descr="preencoded.png"/>
          <p:cNvPicPr>
            <a:picLocks noChangeAspect="1"/>
          </p:cNvPicPr>
          <p:nvPr/>
        </p:nvPicPr>
        <p:blipFill>
          <a:blip r:embed="rId21"/>
          <a:stretch>
            <a:fillRect/>
          </a:stretch>
        </p:blipFill>
        <p:spPr>
          <a:xfrm>
            <a:off x="9829800" y="1562100"/>
            <a:ext cx="304800" cy="304800"/>
          </a:xfrm>
          <a:prstGeom prst="rect">
            <a:avLst/>
          </a:prstGeom>
        </p:spPr>
      </p:pic>
      <p:pic>
        <p:nvPicPr>
          <p:cNvPr id="25" name="Image 23" descr="preencoded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382000" y="2171700"/>
            <a:ext cx="3200400" cy="304800"/>
          </a:xfrm>
          <a:prstGeom prst="rect">
            <a:avLst/>
          </a:prstGeom>
        </p:spPr>
      </p:pic>
      <p:pic>
        <p:nvPicPr>
          <p:cNvPr id="26" name="Image 24" descr="preencoded.png"/>
          <p:cNvPicPr>
            <a:picLocks noChangeAspect="1"/>
          </p:cNvPicPr>
          <p:nvPr/>
        </p:nvPicPr>
        <p:blipFill>
          <a:blip r:embed="rId22"/>
          <a:stretch>
            <a:fillRect/>
          </a:stretch>
        </p:blipFill>
        <p:spPr>
          <a:xfrm>
            <a:off x="8382000" y="2667000"/>
            <a:ext cx="114300" cy="152400"/>
          </a:xfrm>
          <a:prstGeom prst="rect">
            <a:avLst/>
          </a:prstGeom>
        </p:spPr>
      </p:pic>
      <p:pic>
        <p:nvPicPr>
          <p:cNvPr id="27" name="Image 25" descr="preencoded.png"/>
          <p:cNvPicPr>
            <a:picLocks noChangeAspect="1"/>
          </p:cNvPicPr>
          <p:nvPr/>
        </p:nvPicPr>
        <p:blipFill>
          <a:blip r:embed="rId23"/>
          <a:stretch>
            <a:fillRect/>
          </a:stretch>
        </p:blipFill>
        <p:spPr>
          <a:xfrm>
            <a:off x="8382000" y="3238500"/>
            <a:ext cx="133350" cy="152400"/>
          </a:xfrm>
          <a:prstGeom prst="rect">
            <a:avLst/>
          </a:prstGeom>
        </p:spPr>
      </p:pic>
      <p:pic>
        <p:nvPicPr>
          <p:cNvPr id="28" name="Image 26" descr="preencoded.png"/>
          <p:cNvPicPr>
            <a:picLocks noChangeAspect="1"/>
          </p:cNvPicPr>
          <p:nvPr/>
        </p:nvPicPr>
        <p:blipFill>
          <a:blip r:embed="rId24"/>
          <a:stretch>
            <a:fillRect/>
          </a:stretch>
        </p:blipFill>
        <p:spPr>
          <a:xfrm>
            <a:off x="8382000" y="3581400"/>
            <a:ext cx="190500" cy="152400"/>
          </a:xfrm>
          <a:prstGeom prst="rect">
            <a:avLst/>
          </a:prstGeom>
        </p:spPr>
      </p:pic>
      <p:pic>
        <p:nvPicPr>
          <p:cNvPr id="29" name="Image 27" descr="preencoded.png"/>
          <p:cNvPicPr>
            <a:picLocks noChangeAspect="1"/>
          </p:cNvPicPr>
          <p:nvPr/>
        </p:nvPicPr>
        <p:blipFill>
          <a:blip r:embed="rId25"/>
          <a:stretch>
            <a:fillRect/>
          </a:stretch>
        </p:blipFill>
        <p:spPr>
          <a:xfrm>
            <a:off x="8382000" y="4152900"/>
            <a:ext cx="190500" cy="152400"/>
          </a:xfrm>
          <a:prstGeom prst="rect">
            <a:avLst/>
          </a:prstGeom>
        </p:spPr>
      </p:pic>
      <p:pic>
        <p:nvPicPr>
          <p:cNvPr id="30" name="Image 28" descr="preencoded.png"/>
          <p:cNvPicPr>
            <a:picLocks noChangeAspect="1"/>
          </p:cNvPicPr>
          <p:nvPr/>
        </p:nvPicPr>
        <p:blipFill>
          <a:blip r:embed="rId26"/>
          <a:stretch>
            <a:fillRect/>
          </a:stretch>
        </p:blipFill>
        <p:spPr>
          <a:xfrm>
            <a:off x="8382000" y="4724400"/>
            <a:ext cx="190500" cy="152400"/>
          </a:xfrm>
          <a:prstGeom prst="rect">
            <a:avLst/>
          </a:prstGeom>
        </p:spPr>
      </p:pic>
      <p:sp>
        <p:nvSpPr>
          <p:cNvPr id="31" name="Text 0"/>
          <p:cNvSpPr/>
          <p:nvPr/>
        </p:nvSpPr>
        <p:spPr>
          <a:xfrm>
            <a:off x="381000" y="381000"/>
            <a:ext cx="11430000" cy="4572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3600"/>
              </a:lnSpc>
              <a:buNone/>
            </a:pPr>
            <a:r>
              <a:rPr lang="en-US" sz="3600" b="1" dirty="0">
                <a:solidFill>
                  <a:srgbClr val="8B4513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Marketing Strategies</a:t>
            </a:r>
            <a:endParaRPr lang="en-US" sz="3600" dirty="0"/>
          </a:p>
        </p:txBody>
      </p:sp>
      <p:sp>
        <p:nvSpPr>
          <p:cNvPr id="32" name="Text 1"/>
          <p:cNvSpPr/>
          <p:nvPr/>
        </p:nvSpPr>
        <p:spPr>
          <a:xfrm>
            <a:off x="289560" y="2171700"/>
            <a:ext cx="3840480" cy="3048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lnSpc>
                <a:spcPts val="2400"/>
              </a:lnSpc>
              <a:buNone/>
            </a:pPr>
            <a:r>
              <a:rPr lang="en-US" sz="1800" b="1" dirty="0">
                <a:solidFill>
                  <a:srgbClr val="D2691E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Digital Marketing</a:t>
            </a:r>
            <a:endParaRPr lang="en-US" sz="1800" dirty="0"/>
          </a:p>
        </p:txBody>
      </p:sp>
      <p:sp>
        <p:nvSpPr>
          <p:cNvPr id="33" name="Text 2"/>
          <p:cNvSpPr/>
          <p:nvPr/>
        </p:nvSpPr>
        <p:spPr>
          <a:xfrm>
            <a:off x="838200" y="2628900"/>
            <a:ext cx="2971800" cy="4572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l">
              <a:lnSpc>
                <a:spcPts val="1800"/>
              </a:lnSpc>
              <a:buNone/>
            </a:pPr>
            <a:r>
              <a:rPr lang="en-US" sz="1200" dirty="0">
                <a:solidFill>
                  <a:srgbClr val="1F2937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Mobile-friendly website with menu info &amp; online ordering</a:t>
            </a:r>
            <a:endParaRPr lang="en-US" sz="1200" dirty="0"/>
          </a:p>
        </p:txBody>
      </p:sp>
      <p:sp>
        <p:nvSpPr>
          <p:cNvPr id="34" name="Text 3"/>
          <p:cNvSpPr/>
          <p:nvPr/>
        </p:nvSpPr>
        <p:spPr>
          <a:xfrm>
            <a:off x="857250" y="3200400"/>
            <a:ext cx="2952750" cy="4572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l">
              <a:lnSpc>
                <a:spcPts val="1800"/>
              </a:lnSpc>
              <a:buNone/>
            </a:pPr>
            <a:r>
              <a:rPr lang="en-US" sz="1200" dirty="0">
                <a:solidFill>
                  <a:srgbClr val="1F2937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Instagram, TikTok &amp; Facebook with enticing content</a:t>
            </a:r>
            <a:endParaRPr lang="en-US" sz="1200" dirty="0"/>
          </a:p>
        </p:txBody>
      </p:sp>
      <p:sp>
        <p:nvSpPr>
          <p:cNvPr id="35" name="Text 4"/>
          <p:cNvSpPr/>
          <p:nvPr/>
        </p:nvSpPr>
        <p:spPr>
          <a:xfrm>
            <a:off x="914400" y="3771900"/>
            <a:ext cx="3051096" cy="2286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l">
              <a:lnSpc>
                <a:spcPts val="1800"/>
              </a:lnSpc>
              <a:buNone/>
            </a:pPr>
            <a:r>
              <a:rPr lang="en-US" sz="1200" dirty="0">
                <a:solidFill>
                  <a:srgbClr val="1F2937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Collaborate with local influencers</a:t>
            </a:r>
            <a:endParaRPr lang="en-US" sz="1200" dirty="0"/>
          </a:p>
        </p:txBody>
      </p:sp>
      <p:sp>
        <p:nvSpPr>
          <p:cNvPr id="36" name="Text 5"/>
          <p:cNvSpPr/>
          <p:nvPr/>
        </p:nvSpPr>
        <p:spPr>
          <a:xfrm>
            <a:off x="876300" y="4114800"/>
            <a:ext cx="3061990" cy="2286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l">
              <a:lnSpc>
                <a:spcPts val="1800"/>
              </a:lnSpc>
              <a:buNone/>
            </a:pPr>
            <a:r>
              <a:rPr lang="en-US" sz="1200" dirty="0">
                <a:solidFill>
                  <a:srgbClr val="1F2937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Leverage user-generated content</a:t>
            </a:r>
            <a:endParaRPr lang="en-US" sz="1200" dirty="0"/>
          </a:p>
        </p:txBody>
      </p:sp>
      <p:sp>
        <p:nvSpPr>
          <p:cNvPr id="37" name="Text 6"/>
          <p:cNvSpPr/>
          <p:nvPr/>
        </p:nvSpPr>
        <p:spPr>
          <a:xfrm>
            <a:off x="895350" y="4457700"/>
            <a:ext cx="2914650" cy="4572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l">
              <a:lnSpc>
                <a:spcPts val="1800"/>
              </a:lnSpc>
              <a:buNone/>
            </a:pPr>
            <a:r>
              <a:rPr lang="en-US" sz="1200" dirty="0">
                <a:solidFill>
                  <a:srgbClr val="1F2937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Optimize Google My Business for local visibility</a:t>
            </a:r>
            <a:endParaRPr lang="en-US" sz="1200" dirty="0"/>
          </a:p>
        </p:txBody>
      </p:sp>
      <p:sp>
        <p:nvSpPr>
          <p:cNvPr id="38" name="Text 7"/>
          <p:cNvSpPr/>
          <p:nvPr/>
        </p:nvSpPr>
        <p:spPr>
          <a:xfrm>
            <a:off x="4175760" y="2171700"/>
            <a:ext cx="3840480" cy="3048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lnSpc>
                <a:spcPts val="2400"/>
              </a:lnSpc>
              <a:buNone/>
            </a:pPr>
            <a:r>
              <a:rPr lang="en-US" sz="1800" b="1" dirty="0">
                <a:solidFill>
                  <a:srgbClr val="D2691E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Location Strategy</a:t>
            </a:r>
            <a:endParaRPr lang="en-US" sz="1800" dirty="0"/>
          </a:p>
        </p:txBody>
      </p:sp>
      <p:sp>
        <p:nvSpPr>
          <p:cNvPr id="39" name="Text 8"/>
          <p:cNvSpPr/>
          <p:nvPr/>
        </p:nvSpPr>
        <p:spPr>
          <a:xfrm>
            <a:off x="4781550" y="2628900"/>
            <a:ext cx="2914650" cy="4572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l">
              <a:lnSpc>
                <a:spcPts val="1800"/>
              </a:lnSpc>
              <a:buNone/>
            </a:pPr>
            <a:r>
              <a:rPr lang="en-US" sz="1200" dirty="0">
                <a:solidFill>
                  <a:srgbClr val="1F2937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High footfall areas: shopping streets, commercial districts</a:t>
            </a:r>
            <a:endParaRPr lang="en-US" sz="1200" dirty="0"/>
          </a:p>
        </p:txBody>
      </p:sp>
      <p:sp>
        <p:nvSpPr>
          <p:cNvPr id="40" name="Text 9"/>
          <p:cNvSpPr/>
          <p:nvPr/>
        </p:nvSpPr>
        <p:spPr>
          <a:xfrm>
            <a:off x="4762500" y="3200400"/>
            <a:ext cx="2933700" cy="4572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l">
              <a:lnSpc>
                <a:spcPts val="1800"/>
              </a:lnSpc>
              <a:buNone/>
            </a:pPr>
            <a:r>
              <a:rPr lang="en-US" sz="1200" dirty="0">
                <a:solidFill>
                  <a:srgbClr val="1F2937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Near university to capture student traffic</a:t>
            </a:r>
            <a:endParaRPr lang="en-US" sz="1200" dirty="0"/>
          </a:p>
        </p:txBody>
      </p:sp>
      <p:sp>
        <p:nvSpPr>
          <p:cNvPr id="41" name="Text 10"/>
          <p:cNvSpPr/>
          <p:nvPr/>
        </p:nvSpPr>
        <p:spPr>
          <a:xfrm>
            <a:off x="4781550" y="3771900"/>
            <a:ext cx="2914650" cy="4572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l">
              <a:lnSpc>
                <a:spcPts val="1800"/>
              </a:lnSpc>
              <a:buNone/>
            </a:pPr>
            <a:r>
              <a:rPr lang="en-US" sz="1200" dirty="0">
                <a:solidFill>
                  <a:srgbClr val="1F2937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Open-kitchen concept as live attraction</a:t>
            </a:r>
            <a:endParaRPr lang="en-US" sz="1200" dirty="0"/>
          </a:p>
        </p:txBody>
      </p:sp>
      <p:sp>
        <p:nvSpPr>
          <p:cNvPr id="42" name="Text 11"/>
          <p:cNvSpPr/>
          <p:nvPr/>
        </p:nvSpPr>
        <p:spPr>
          <a:xfrm>
            <a:off x="4762500" y="4343400"/>
            <a:ext cx="2933700" cy="4572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l">
              <a:lnSpc>
                <a:spcPts val="1800"/>
              </a:lnSpc>
              <a:buNone/>
            </a:pPr>
            <a:r>
              <a:rPr lang="en-US" sz="1200" dirty="0">
                <a:solidFill>
                  <a:srgbClr val="1F2937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Use cinnamon roll aroma to entice passersby</a:t>
            </a:r>
            <a:endParaRPr lang="en-US" sz="1200" dirty="0"/>
          </a:p>
        </p:txBody>
      </p:sp>
      <p:sp>
        <p:nvSpPr>
          <p:cNvPr id="43" name="Text 12"/>
          <p:cNvSpPr/>
          <p:nvPr/>
        </p:nvSpPr>
        <p:spPr>
          <a:xfrm>
            <a:off x="4781550" y="4914900"/>
            <a:ext cx="2914650" cy="4572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l">
              <a:lnSpc>
                <a:spcPts val="1800"/>
              </a:lnSpc>
              <a:buNone/>
            </a:pPr>
            <a:r>
              <a:rPr lang="en-US" sz="1200" dirty="0">
                <a:solidFill>
                  <a:srgbClr val="1F2937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Ensure visibility to both regular &amp; new customers</a:t>
            </a:r>
            <a:endParaRPr lang="en-US" sz="1200" dirty="0"/>
          </a:p>
        </p:txBody>
      </p:sp>
      <p:sp>
        <p:nvSpPr>
          <p:cNvPr id="44" name="Text 13"/>
          <p:cNvSpPr/>
          <p:nvPr/>
        </p:nvSpPr>
        <p:spPr>
          <a:xfrm>
            <a:off x="8061960" y="2171700"/>
            <a:ext cx="3840480" cy="3048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lnSpc>
                <a:spcPts val="2400"/>
              </a:lnSpc>
              <a:buNone/>
            </a:pPr>
            <a:r>
              <a:rPr lang="en-US" sz="1800" b="1" dirty="0">
                <a:solidFill>
                  <a:srgbClr val="D2691E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Customer Retention</a:t>
            </a:r>
            <a:endParaRPr lang="en-US" sz="1800" dirty="0"/>
          </a:p>
        </p:txBody>
      </p:sp>
      <p:sp>
        <p:nvSpPr>
          <p:cNvPr id="45" name="Text 14"/>
          <p:cNvSpPr/>
          <p:nvPr/>
        </p:nvSpPr>
        <p:spPr>
          <a:xfrm>
            <a:off x="8610600" y="2628900"/>
            <a:ext cx="2971800" cy="4572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l">
              <a:lnSpc>
                <a:spcPts val="1800"/>
              </a:lnSpc>
              <a:buNone/>
            </a:pPr>
            <a:r>
              <a:rPr lang="en-US" sz="1200" dirty="0">
                <a:solidFill>
                  <a:srgbClr val="1F2937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Loyalty programs to reward repeat customers</a:t>
            </a:r>
            <a:endParaRPr lang="en-US" sz="1200" dirty="0"/>
          </a:p>
        </p:txBody>
      </p:sp>
      <p:sp>
        <p:nvSpPr>
          <p:cNvPr id="46" name="Text 15"/>
          <p:cNvSpPr/>
          <p:nvPr/>
        </p:nvSpPr>
        <p:spPr>
          <a:xfrm>
            <a:off x="8629650" y="3200400"/>
            <a:ext cx="3395603" cy="2286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l">
              <a:lnSpc>
                <a:spcPts val="1800"/>
              </a:lnSpc>
              <a:buNone/>
            </a:pPr>
            <a:r>
              <a:rPr lang="en-US" sz="1200" dirty="0">
                <a:solidFill>
                  <a:srgbClr val="1F2937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Seasonal promotions &amp; special offers</a:t>
            </a:r>
            <a:endParaRPr lang="en-US" sz="1200" dirty="0"/>
          </a:p>
        </p:txBody>
      </p:sp>
      <p:sp>
        <p:nvSpPr>
          <p:cNvPr id="47" name="Text 16"/>
          <p:cNvSpPr/>
          <p:nvPr/>
        </p:nvSpPr>
        <p:spPr>
          <a:xfrm>
            <a:off x="8686800" y="3543300"/>
            <a:ext cx="2895600" cy="4572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l">
              <a:lnSpc>
                <a:spcPts val="1800"/>
              </a:lnSpc>
              <a:buNone/>
            </a:pPr>
            <a:r>
              <a:rPr lang="en-US" sz="1200" dirty="0">
                <a:solidFill>
                  <a:srgbClr val="1F2937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Local collaborations with other businesses</a:t>
            </a:r>
            <a:endParaRPr lang="en-US" sz="1200" dirty="0"/>
          </a:p>
        </p:txBody>
      </p:sp>
      <p:sp>
        <p:nvSpPr>
          <p:cNvPr id="48" name="Text 17"/>
          <p:cNvSpPr/>
          <p:nvPr/>
        </p:nvSpPr>
        <p:spPr>
          <a:xfrm>
            <a:off x="8686800" y="4114800"/>
            <a:ext cx="2895600" cy="4572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l">
              <a:lnSpc>
                <a:spcPts val="1800"/>
              </a:lnSpc>
              <a:buNone/>
            </a:pPr>
            <a:r>
              <a:rPr lang="en-US" sz="1200" dirty="0">
                <a:solidFill>
                  <a:srgbClr val="1F2937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Engage with customers through social media</a:t>
            </a:r>
            <a:endParaRPr lang="en-US" sz="1200" dirty="0"/>
          </a:p>
        </p:txBody>
      </p:sp>
      <p:sp>
        <p:nvSpPr>
          <p:cNvPr id="49" name="Text 18"/>
          <p:cNvSpPr/>
          <p:nvPr/>
        </p:nvSpPr>
        <p:spPr>
          <a:xfrm>
            <a:off x="8686800" y="4686300"/>
            <a:ext cx="2895600" cy="4572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l">
              <a:lnSpc>
                <a:spcPts val="1800"/>
              </a:lnSpc>
              <a:buNone/>
            </a:pPr>
            <a:r>
              <a:rPr lang="en-US" sz="1200" dirty="0">
                <a:solidFill>
                  <a:srgbClr val="1F2937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Build community around the bakery experience</a:t>
            </a:r>
            <a:endParaRPr lang="en-US" sz="1200" dirty="0"/>
          </a:p>
        </p:txBody>
      </p:sp>
      <p:sp>
        <p:nvSpPr>
          <p:cNvPr id="50" name="Text 19"/>
          <p:cNvSpPr/>
          <p:nvPr/>
        </p:nvSpPr>
        <p:spPr>
          <a:xfrm>
            <a:off x="381000" y="6286500"/>
            <a:ext cx="11430000" cy="1905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r">
              <a:lnSpc>
                <a:spcPts val="1500"/>
              </a:lnSpc>
              <a:buNone/>
            </a:pPr>
            <a:r>
              <a:rPr lang="en-US" sz="1050" dirty="0">
                <a:solidFill>
                  <a:srgbClr val="4B5563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Homemade Rolls - Enterprise &amp; Entrepreneurship</a:t>
            </a:r>
            <a:endParaRPr lang="en-US" sz="105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 1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6400" y="990600"/>
            <a:ext cx="1219200" cy="38100"/>
          </a:xfrm>
          <a:prstGeom prst="rect">
            <a:avLst/>
          </a:prstGeom>
        </p:spPr>
      </p:pic>
      <p:pic>
        <p:nvPicPr>
          <p:cNvPr id="4" name="Image 2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62000" y="1905000"/>
            <a:ext cx="3352800" cy="2209800"/>
          </a:xfrm>
          <a:prstGeom prst="rect">
            <a:avLst/>
          </a:prstGeom>
        </p:spPr>
      </p:pic>
      <p:pic>
        <p:nvPicPr>
          <p:cNvPr id="5" name="Image 3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90600" y="2133600"/>
            <a:ext cx="533400" cy="533400"/>
          </a:xfrm>
          <a:prstGeom prst="rect">
            <a:avLst/>
          </a:prstGeom>
        </p:spPr>
      </p:pic>
      <p:pic>
        <p:nvPicPr>
          <p:cNvPr id="6" name="Image 4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143000" y="2247900"/>
            <a:ext cx="228600" cy="304800"/>
          </a:xfrm>
          <a:prstGeom prst="rect">
            <a:avLst/>
          </a:prstGeom>
        </p:spPr>
      </p:pic>
      <p:pic>
        <p:nvPicPr>
          <p:cNvPr id="7" name="Image 5" descr="preencoded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90600" y="2857500"/>
            <a:ext cx="152400" cy="152400"/>
          </a:xfrm>
          <a:prstGeom prst="rect">
            <a:avLst/>
          </a:prstGeom>
        </p:spPr>
      </p:pic>
      <p:pic>
        <p:nvPicPr>
          <p:cNvPr id="8" name="Image 6" descr="preencoded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90600" y="3276600"/>
            <a:ext cx="152400" cy="152400"/>
          </a:xfrm>
          <a:prstGeom prst="rect">
            <a:avLst/>
          </a:prstGeom>
        </p:spPr>
      </p:pic>
      <p:pic>
        <p:nvPicPr>
          <p:cNvPr id="9" name="Image 7" descr="preencoded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90600" y="3695700"/>
            <a:ext cx="152400" cy="152400"/>
          </a:xfrm>
          <a:prstGeom prst="rect">
            <a:avLst/>
          </a:prstGeom>
        </p:spPr>
      </p:pic>
      <p:pic>
        <p:nvPicPr>
          <p:cNvPr id="10" name="Image 8" descr="preencoded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419600" y="1905000"/>
            <a:ext cx="3352800" cy="2209800"/>
          </a:xfrm>
          <a:prstGeom prst="rect">
            <a:avLst/>
          </a:prstGeom>
        </p:spPr>
      </p:pic>
      <p:pic>
        <p:nvPicPr>
          <p:cNvPr id="11" name="Image 9" descr="preencoded.png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648200" y="2171700"/>
            <a:ext cx="349300" cy="533400"/>
          </a:xfrm>
          <a:prstGeom prst="rect">
            <a:avLst/>
          </a:prstGeom>
        </p:spPr>
      </p:pic>
      <p:pic>
        <p:nvPicPr>
          <p:cNvPr id="12" name="Image 10" descr="preencoded.png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679900" y="2286000"/>
            <a:ext cx="285750" cy="304800"/>
          </a:xfrm>
          <a:prstGeom prst="rect">
            <a:avLst/>
          </a:prstGeom>
        </p:spPr>
      </p:pic>
      <p:pic>
        <p:nvPicPr>
          <p:cNvPr id="13" name="Image 11" descr="preencoded.png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648200" y="2933700"/>
            <a:ext cx="152400" cy="152400"/>
          </a:xfrm>
          <a:prstGeom prst="rect">
            <a:avLst/>
          </a:prstGeom>
        </p:spPr>
      </p:pic>
      <p:pic>
        <p:nvPicPr>
          <p:cNvPr id="14" name="Image 12" descr="preencoded.png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648200" y="3238500"/>
            <a:ext cx="152400" cy="152400"/>
          </a:xfrm>
          <a:prstGeom prst="rect">
            <a:avLst/>
          </a:prstGeom>
        </p:spPr>
      </p:pic>
      <p:pic>
        <p:nvPicPr>
          <p:cNvPr id="15" name="Image 13" descr="preencoded.png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648200" y="3543300"/>
            <a:ext cx="152400" cy="152400"/>
          </a:xfrm>
          <a:prstGeom prst="rect">
            <a:avLst/>
          </a:prstGeom>
        </p:spPr>
      </p:pic>
      <p:pic>
        <p:nvPicPr>
          <p:cNvPr id="16" name="Image 14" descr="preencoded.png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8077200" y="1905000"/>
            <a:ext cx="3352800" cy="2209800"/>
          </a:xfrm>
          <a:prstGeom prst="rect">
            <a:avLst/>
          </a:prstGeom>
        </p:spPr>
      </p:pic>
      <p:pic>
        <p:nvPicPr>
          <p:cNvPr id="17" name="Image 15" descr="preencoded.png"/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8305800" y="2133600"/>
            <a:ext cx="533400" cy="533400"/>
          </a:xfrm>
          <a:prstGeom prst="rect">
            <a:avLst/>
          </a:prstGeom>
        </p:spPr>
      </p:pic>
      <p:pic>
        <p:nvPicPr>
          <p:cNvPr id="18" name="Image 16" descr="preencoded.png"/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8429625" y="2247900"/>
            <a:ext cx="285750" cy="304800"/>
          </a:xfrm>
          <a:prstGeom prst="rect">
            <a:avLst/>
          </a:prstGeom>
        </p:spPr>
      </p:pic>
      <p:pic>
        <p:nvPicPr>
          <p:cNvPr id="19" name="Image 17" descr="preencoded.png"/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8305800" y="2857500"/>
            <a:ext cx="152400" cy="152400"/>
          </a:xfrm>
          <a:prstGeom prst="rect">
            <a:avLst/>
          </a:prstGeom>
        </p:spPr>
      </p:pic>
      <p:pic>
        <p:nvPicPr>
          <p:cNvPr id="20" name="Image 18" descr="preencoded.png"/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8305800" y="3162300"/>
            <a:ext cx="152400" cy="152400"/>
          </a:xfrm>
          <a:prstGeom prst="rect">
            <a:avLst/>
          </a:prstGeom>
        </p:spPr>
      </p:pic>
      <p:pic>
        <p:nvPicPr>
          <p:cNvPr id="21" name="Image 19" descr="preencoded.png"/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8305800" y="3467100"/>
            <a:ext cx="152400" cy="152400"/>
          </a:xfrm>
          <a:prstGeom prst="rect">
            <a:avLst/>
          </a:prstGeom>
        </p:spPr>
      </p:pic>
      <p:pic>
        <p:nvPicPr>
          <p:cNvPr id="22" name="Image 20" descr="preencoded.png"/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762000" y="4419600"/>
            <a:ext cx="10668000" cy="533400"/>
          </a:xfrm>
          <a:prstGeom prst="rect">
            <a:avLst/>
          </a:prstGeom>
        </p:spPr>
      </p:pic>
      <p:pic>
        <p:nvPicPr>
          <p:cNvPr id="23" name="Image 21" descr="preencoded.png"/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1536948" y="4600575"/>
            <a:ext cx="114300" cy="152400"/>
          </a:xfrm>
          <a:prstGeom prst="rect">
            <a:avLst/>
          </a:prstGeom>
        </p:spPr>
      </p:pic>
      <p:sp>
        <p:nvSpPr>
          <p:cNvPr id="24" name="Text 0"/>
          <p:cNvSpPr/>
          <p:nvPr/>
        </p:nvSpPr>
        <p:spPr>
          <a:xfrm>
            <a:off x="-487680" y="457200"/>
            <a:ext cx="13167360" cy="4572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lnSpc>
                <a:spcPts val="3600"/>
              </a:lnSpc>
              <a:buNone/>
            </a:pPr>
            <a:r>
              <a:rPr lang="en-US" sz="3600" b="1" dirty="0">
                <a:solidFill>
                  <a:srgbClr val="92400E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Financial Highlights - Funding Sources</a:t>
            </a:r>
            <a:endParaRPr lang="en-US" sz="3600" dirty="0"/>
          </a:p>
        </p:txBody>
      </p:sp>
      <p:sp>
        <p:nvSpPr>
          <p:cNvPr id="25" name="Text 1"/>
          <p:cNvSpPr/>
          <p:nvPr/>
        </p:nvSpPr>
        <p:spPr>
          <a:xfrm>
            <a:off x="-487680" y="1257300"/>
            <a:ext cx="13167360" cy="2667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lnSpc>
                <a:spcPts val="2100"/>
              </a:lnSpc>
              <a:buNone/>
            </a:pPr>
            <a:r>
              <a:rPr lang="en-US" sz="1500" dirty="0">
                <a:solidFill>
                  <a:srgbClr val="B45309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Exploring various funding options for Homemade Rolls</a:t>
            </a:r>
            <a:endParaRPr lang="en-US" sz="1500" dirty="0"/>
          </a:p>
        </p:txBody>
      </p:sp>
      <p:sp>
        <p:nvSpPr>
          <p:cNvPr id="26" name="Text 2"/>
          <p:cNvSpPr/>
          <p:nvPr/>
        </p:nvSpPr>
        <p:spPr>
          <a:xfrm>
            <a:off x="1676400" y="2247900"/>
            <a:ext cx="1774508" cy="3048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2400"/>
              </a:lnSpc>
              <a:buNone/>
            </a:pPr>
            <a:r>
              <a:rPr lang="en-US" sz="1800" b="1" dirty="0">
                <a:solidFill>
                  <a:srgbClr val="4338CA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Bank Loans</a:t>
            </a:r>
            <a:endParaRPr lang="en-US" sz="1800" dirty="0"/>
          </a:p>
        </p:txBody>
      </p:sp>
      <p:sp>
        <p:nvSpPr>
          <p:cNvPr id="27" name="Text 3"/>
          <p:cNvSpPr/>
          <p:nvPr/>
        </p:nvSpPr>
        <p:spPr>
          <a:xfrm>
            <a:off x="1219200" y="2819400"/>
            <a:ext cx="2571571" cy="2286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l">
              <a:lnSpc>
                <a:spcPts val="1800"/>
              </a:lnSpc>
              <a:buNone/>
            </a:pPr>
            <a:r>
              <a:rPr lang="en-US" sz="1200" dirty="0">
                <a:solidFill>
                  <a:srgbClr val="374151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Structured repayment plans</a:t>
            </a:r>
            <a:endParaRPr lang="en-US" sz="1200" dirty="0"/>
          </a:p>
        </p:txBody>
      </p:sp>
      <p:sp>
        <p:nvSpPr>
          <p:cNvPr id="28" name="Text 4"/>
          <p:cNvSpPr/>
          <p:nvPr/>
        </p:nvSpPr>
        <p:spPr>
          <a:xfrm>
            <a:off x="1219200" y="3217416"/>
            <a:ext cx="2667000" cy="4572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l">
              <a:lnSpc>
                <a:spcPts val="1800"/>
              </a:lnSpc>
              <a:buNone/>
            </a:pPr>
            <a:r>
              <a:rPr lang="en-US" sz="1200" dirty="0">
                <a:solidFill>
                  <a:srgbClr val="374151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Easier to obtain with solid business plan</a:t>
            </a:r>
            <a:endParaRPr lang="en-US" sz="1200" dirty="0"/>
          </a:p>
        </p:txBody>
      </p:sp>
      <p:sp>
        <p:nvSpPr>
          <p:cNvPr id="29" name="Text 5"/>
          <p:cNvSpPr/>
          <p:nvPr/>
        </p:nvSpPr>
        <p:spPr>
          <a:xfrm>
            <a:off x="1219200" y="3657600"/>
            <a:ext cx="3154680" cy="2286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l">
              <a:lnSpc>
                <a:spcPts val="1800"/>
              </a:lnSpc>
              <a:buNone/>
            </a:pPr>
            <a:r>
              <a:rPr lang="en-US" sz="1200" dirty="0">
                <a:solidFill>
                  <a:srgbClr val="374151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Establishes business credit history</a:t>
            </a:r>
            <a:endParaRPr lang="en-US" sz="1200" dirty="0"/>
          </a:p>
        </p:txBody>
      </p:sp>
      <p:sp>
        <p:nvSpPr>
          <p:cNvPr id="30" name="Text 6"/>
          <p:cNvSpPr/>
          <p:nvPr/>
        </p:nvSpPr>
        <p:spPr>
          <a:xfrm>
            <a:off x="5149900" y="2133600"/>
            <a:ext cx="2393900" cy="6096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2400"/>
              </a:lnSpc>
              <a:buNone/>
            </a:pPr>
            <a:r>
              <a:rPr lang="en-US" sz="1800" b="1" dirty="0">
                <a:solidFill>
                  <a:srgbClr val="B45309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Business Angels &amp; Investors</a:t>
            </a:r>
            <a:endParaRPr lang="en-US" sz="1800" dirty="0"/>
          </a:p>
        </p:txBody>
      </p:sp>
      <p:sp>
        <p:nvSpPr>
          <p:cNvPr id="31" name="Text 7"/>
          <p:cNvSpPr/>
          <p:nvPr/>
        </p:nvSpPr>
        <p:spPr>
          <a:xfrm>
            <a:off x="4876800" y="2895600"/>
            <a:ext cx="2839283" cy="2286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l">
              <a:lnSpc>
                <a:spcPts val="1800"/>
              </a:lnSpc>
              <a:buNone/>
            </a:pPr>
            <a:r>
              <a:rPr lang="en-US" sz="1200" dirty="0">
                <a:solidFill>
                  <a:srgbClr val="374151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Funding in exchange for equity</a:t>
            </a:r>
            <a:endParaRPr lang="en-US" sz="1200" dirty="0"/>
          </a:p>
        </p:txBody>
      </p:sp>
      <p:sp>
        <p:nvSpPr>
          <p:cNvPr id="32" name="Text 8"/>
          <p:cNvSpPr/>
          <p:nvPr/>
        </p:nvSpPr>
        <p:spPr>
          <a:xfrm>
            <a:off x="4876800" y="3200400"/>
            <a:ext cx="2865001" cy="2286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l">
              <a:lnSpc>
                <a:spcPts val="1800"/>
              </a:lnSpc>
              <a:buNone/>
            </a:pPr>
            <a:r>
              <a:rPr lang="en-US" sz="1200" dirty="0">
                <a:solidFill>
                  <a:srgbClr val="374151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Industry expertise and network</a:t>
            </a:r>
            <a:endParaRPr lang="en-US" sz="1200" dirty="0"/>
          </a:p>
        </p:txBody>
      </p:sp>
      <p:sp>
        <p:nvSpPr>
          <p:cNvPr id="33" name="Text 9"/>
          <p:cNvSpPr/>
          <p:nvPr/>
        </p:nvSpPr>
        <p:spPr>
          <a:xfrm>
            <a:off x="4876800" y="3505200"/>
            <a:ext cx="2384227" cy="2286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l">
              <a:lnSpc>
                <a:spcPts val="1800"/>
              </a:lnSpc>
              <a:buNone/>
            </a:pPr>
            <a:r>
              <a:rPr lang="en-US" sz="1200" dirty="0">
                <a:solidFill>
                  <a:srgbClr val="374151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Share business ownership</a:t>
            </a:r>
            <a:endParaRPr lang="en-US" sz="1200" dirty="0"/>
          </a:p>
        </p:txBody>
      </p:sp>
      <p:sp>
        <p:nvSpPr>
          <p:cNvPr id="34" name="Text 10"/>
          <p:cNvSpPr/>
          <p:nvPr/>
        </p:nvSpPr>
        <p:spPr>
          <a:xfrm>
            <a:off x="8991600" y="2247900"/>
            <a:ext cx="2166878" cy="3048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2400"/>
              </a:lnSpc>
              <a:buNone/>
            </a:pPr>
            <a:r>
              <a:rPr lang="en-US" sz="1800" b="1" dirty="0">
                <a:solidFill>
                  <a:srgbClr val="047857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Crowdfunding</a:t>
            </a:r>
            <a:endParaRPr lang="en-US" sz="1800" dirty="0"/>
          </a:p>
        </p:txBody>
      </p:sp>
      <p:sp>
        <p:nvSpPr>
          <p:cNvPr id="35" name="Text 11"/>
          <p:cNvSpPr/>
          <p:nvPr/>
        </p:nvSpPr>
        <p:spPr>
          <a:xfrm>
            <a:off x="8534400" y="2819400"/>
            <a:ext cx="2357259" cy="2286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l">
              <a:lnSpc>
                <a:spcPts val="1800"/>
              </a:lnSpc>
              <a:buNone/>
            </a:pPr>
            <a:r>
              <a:rPr lang="en-US" sz="1200" dirty="0">
                <a:solidFill>
                  <a:srgbClr val="374151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Engages local community</a:t>
            </a:r>
            <a:endParaRPr lang="en-US" sz="1200" dirty="0"/>
          </a:p>
        </p:txBody>
      </p:sp>
      <p:sp>
        <p:nvSpPr>
          <p:cNvPr id="36" name="Text 12"/>
          <p:cNvSpPr/>
          <p:nvPr/>
        </p:nvSpPr>
        <p:spPr>
          <a:xfrm>
            <a:off x="8534400" y="3124200"/>
            <a:ext cx="2481024" cy="2286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l">
              <a:lnSpc>
                <a:spcPts val="1800"/>
              </a:lnSpc>
              <a:buNone/>
            </a:pPr>
            <a:r>
              <a:rPr lang="en-US" sz="1200" dirty="0">
                <a:solidFill>
                  <a:srgbClr val="374151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Generates early customers</a:t>
            </a:r>
            <a:endParaRPr lang="en-US" sz="1200" dirty="0"/>
          </a:p>
        </p:txBody>
      </p:sp>
      <p:sp>
        <p:nvSpPr>
          <p:cNvPr id="37" name="Text 13"/>
          <p:cNvSpPr/>
          <p:nvPr/>
        </p:nvSpPr>
        <p:spPr>
          <a:xfrm>
            <a:off x="8534400" y="3429000"/>
            <a:ext cx="2402800" cy="2286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l">
              <a:lnSpc>
                <a:spcPts val="1800"/>
              </a:lnSpc>
              <a:buNone/>
            </a:pPr>
            <a:r>
              <a:rPr lang="en-US" sz="1200" dirty="0">
                <a:solidFill>
                  <a:srgbClr val="374151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Validates product demand</a:t>
            </a:r>
            <a:endParaRPr lang="en-US" sz="1200" dirty="0"/>
          </a:p>
        </p:txBody>
      </p:sp>
      <p:sp>
        <p:nvSpPr>
          <p:cNvPr id="38" name="Text 14"/>
          <p:cNvSpPr/>
          <p:nvPr/>
        </p:nvSpPr>
        <p:spPr>
          <a:xfrm>
            <a:off x="-121920" y="4572000"/>
            <a:ext cx="12435840" cy="2286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lnSpc>
                <a:spcPts val="1800"/>
              </a:lnSpc>
              <a:buNone/>
            </a:pPr>
            <a:r>
              <a:rPr lang="en-US" sz="1200" dirty="0">
                <a:solidFill>
                  <a:srgbClr val="92400E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 Key Consideration: Evaluate each option based on your goals for ownership, timeline, and business growth strategy.</a:t>
            </a:r>
            <a:endParaRPr lang="en-US" sz="1200" dirty="0"/>
          </a:p>
        </p:txBody>
      </p:sp>
      <p:sp>
        <p:nvSpPr>
          <p:cNvPr id="39" name="Text 15"/>
          <p:cNvSpPr/>
          <p:nvPr/>
        </p:nvSpPr>
        <p:spPr>
          <a:xfrm>
            <a:off x="-1219200" y="6400800"/>
            <a:ext cx="14630400" cy="2286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lnSpc>
                <a:spcPts val="1800"/>
              </a:lnSpc>
              <a:buNone/>
            </a:pPr>
            <a:endParaRPr lang="en-US" sz="1200" dirty="0"/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A48B31A1-6832-9606-985D-77811DCBF8A0}"/>
              </a:ext>
            </a:extLst>
          </p:cNvPr>
          <p:cNvSpPr txBox="1"/>
          <p:nvPr/>
        </p:nvSpPr>
        <p:spPr>
          <a:xfrm>
            <a:off x="4724400" y="6485438"/>
            <a:ext cx="7315200" cy="2721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 algn="r">
              <a:lnSpc>
                <a:spcPts val="1500"/>
              </a:lnSpc>
              <a:buNone/>
            </a:pPr>
            <a:r>
              <a:rPr lang="en-US" sz="1050" dirty="0">
                <a:solidFill>
                  <a:srgbClr val="4B5563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Homemade Rolls - Enterprise &amp; Entrepreneurship</a:t>
            </a:r>
            <a:endParaRPr lang="en-US" sz="105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1000" y="914400"/>
            <a:ext cx="1219200" cy="38100"/>
          </a:xfrm>
          <a:prstGeom prst="rect">
            <a:avLst/>
          </a:prstGeom>
        </p:spPr>
      </p:pic>
      <p:pic>
        <p:nvPicPr>
          <p:cNvPr id="4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310739" y="1064581"/>
            <a:ext cx="3810000" cy="3810000"/>
          </a:xfrm>
          <a:prstGeom prst="rect">
            <a:avLst/>
          </a:prstGeom>
        </p:spPr>
      </p:pic>
      <p:pic>
        <p:nvPicPr>
          <p:cNvPr id="5" name="Image 3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316236" y="5105400"/>
            <a:ext cx="152400" cy="152400"/>
          </a:xfrm>
          <a:prstGeom prst="rect">
            <a:avLst/>
          </a:prstGeom>
        </p:spPr>
      </p:pic>
      <p:pic>
        <p:nvPicPr>
          <p:cNvPr id="6" name="Image 4" descr="preencoded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314700" y="5105400"/>
            <a:ext cx="152400" cy="152400"/>
          </a:xfrm>
          <a:prstGeom prst="rect">
            <a:avLst/>
          </a:prstGeom>
        </p:spPr>
      </p:pic>
      <p:pic>
        <p:nvPicPr>
          <p:cNvPr id="7" name="Image 5" descr="preencoded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316236" y="5486400"/>
            <a:ext cx="152400" cy="152400"/>
          </a:xfrm>
          <a:prstGeom prst="rect">
            <a:avLst/>
          </a:prstGeom>
        </p:spPr>
      </p:pic>
      <p:pic>
        <p:nvPicPr>
          <p:cNvPr id="8" name="Image 6" descr="preencoded.png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314700" y="5486400"/>
            <a:ext cx="152400" cy="152400"/>
          </a:xfrm>
          <a:prstGeom prst="rect">
            <a:avLst/>
          </a:prstGeom>
        </p:spPr>
      </p:pic>
      <p:pic>
        <p:nvPicPr>
          <p:cNvPr id="9" name="Image 7" descr="preencoded.png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316236" y="5867400"/>
            <a:ext cx="152400" cy="152400"/>
          </a:xfrm>
          <a:prstGeom prst="rect">
            <a:avLst/>
          </a:prstGeom>
        </p:spPr>
      </p:pic>
      <p:pic>
        <p:nvPicPr>
          <p:cNvPr id="10" name="Image 8" descr="preencoded.png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314700" y="5867400"/>
            <a:ext cx="152400" cy="152400"/>
          </a:xfrm>
          <a:prstGeom prst="rect">
            <a:avLst/>
          </a:prstGeom>
        </p:spPr>
      </p:pic>
      <p:pic>
        <p:nvPicPr>
          <p:cNvPr id="11" name="Image 9" descr="preencoded.png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324600" y="1181100"/>
            <a:ext cx="5486400" cy="2647950"/>
          </a:xfrm>
          <a:prstGeom prst="rect">
            <a:avLst/>
          </a:prstGeom>
        </p:spPr>
      </p:pic>
      <p:pic>
        <p:nvPicPr>
          <p:cNvPr id="12" name="Image 10" descr="preencoded.png"/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6553200" y="1828800"/>
            <a:ext cx="476250" cy="476250"/>
          </a:xfrm>
          <a:prstGeom prst="rect">
            <a:avLst/>
          </a:prstGeom>
        </p:spPr>
      </p:pic>
      <p:pic>
        <p:nvPicPr>
          <p:cNvPr id="14" name="Image 12" descr="preencoded.png"/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6553200" y="2800350"/>
            <a:ext cx="152400" cy="152400"/>
          </a:xfrm>
          <a:prstGeom prst="rect">
            <a:avLst/>
          </a:prstGeom>
        </p:spPr>
      </p:pic>
      <p:pic>
        <p:nvPicPr>
          <p:cNvPr id="15" name="Image 13" descr="preencoded.png"/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6553200" y="3105150"/>
            <a:ext cx="152400" cy="152400"/>
          </a:xfrm>
          <a:prstGeom prst="rect">
            <a:avLst/>
          </a:prstGeom>
        </p:spPr>
      </p:pic>
      <p:pic>
        <p:nvPicPr>
          <p:cNvPr id="16" name="Image 14" descr="preencoded.png"/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6553200" y="3409950"/>
            <a:ext cx="152400" cy="152400"/>
          </a:xfrm>
          <a:prstGeom prst="rect">
            <a:avLst/>
          </a:prstGeom>
        </p:spPr>
      </p:pic>
      <p:pic>
        <p:nvPicPr>
          <p:cNvPr id="17" name="Image 15" descr="preencoded.png"/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6324600" y="4057650"/>
            <a:ext cx="5486400" cy="1790700"/>
          </a:xfrm>
          <a:prstGeom prst="rect">
            <a:avLst/>
          </a:prstGeom>
        </p:spPr>
      </p:pic>
      <p:pic>
        <p:nvPicPr>
          <p:cNvPr id="18" name="Image 16" descr="preencoded.png"/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6553200" y="4743450"/>
            <a:ext cx="152400" cy="152400"/>
          </a:xfrm>
          <a:prstGeom prst="rect">
            <a:avLst/>
          </a:prstGeom>
        </p:spPr>
      </p:pic>
      <p:pic>
        <p:nvPicPr>
          <p:cNvPr id="19" name="Image 17" descr="preencoded.png"/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6553200" y="5086350"/>
            <a:ext cx="190500" cy="152400"/>
          </a:xfrm>
          <a:prstGeom prst="rect">
            <a:avLst/>
          </a:prstGeom>
        </p:spPr>
      </p:pic>
      <p:pic>
        <p:nvPicPr>
          <p:cNvPr id="20" name="Image 18" descr="preencoded.png"/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>
            <a:off x="6553200" y="5429250"/>
            <a:ext cx="190500" cy="152400"/>
          </a:xfrm>
          <a:prstGeom prst="rect">
            <a:avLst/>
          </a:prstGeom>
        </p:spPr>
      </p:pic>
      <p:sp>
        <p:nvSpPr>
          <p:cNvPr id="21" name="Text 0"/>
          <p:cNvSpPr/>
          <p:nvPr/>
        </p:nvSpPr>
        <p:spPr>
          <a:xfrm>
            <a:off x="381000" y="381000"/>
            <a:ext cx="13716000" cy="4572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3600"/>
              </a:lnSpc>
              <a:buNone/>
            </a:pPr>
            <a:r>
              <a:rPr lang="en-US" sz="3600" b="1" dirty="0">
                <a:solidFill>
                  <a:srgbClr val="8B4513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Financial Requirements</a:t>
            </a:r>
            <a:endParaRPr lang="en-US" sz="3600" dirty="0"/>
          </a:p>
        </p:txBody>
      </p:sp>
      <p:sp>
        <p:nvSpPr>
          <p:cNvPr id="22" name="Text 1"/>
          <p:cNvSpPr/>
          <p:nvPr/>
        </p:nvSpPr>
        <p:spPr>
          <a:xfrm>
            <a:off x="1544836" y="5067300"/>
            <a:ext cx="1819692" cy="2286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8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Lease &amp; Renovation</a:t>
            </a:r>
            <a:endParaRPr lang="en-US" sz="1200" dirty="0"/>
          </a:p>
        </p:txBody>
      </p:sp>
      <p:sp>
        <p:nvSpPr>
          <p:cNvPr id="23" name="Text 2"/>
          <p:cNvSpPr/>
          <p:nvPr/>
        </p:nvSpPr>
        <p:spPr>
          <a:xfrm>
            <a:off x="3543300" y="5067300"/>
            <a:ext cx="1683782" cy="2286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8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Bakery Equipment</a:t>
            </a:r>
            <a:endParaRPr lang="en-US" sz="1200" dirty="0"/>
          </a:p>
        </p:txBody>
      </p:sp>
      <p:sp>
        <p:nvSpPr>
          <p:cNvPr id="24" name="Text 3"/>
          <p:cNvSpPr/>
          <p:nvPr/>
        </p:nvSpPr>
        <p:spPr>
          <a:xfrm>
            <a:off x="1544836" y="5448300"/>
            <a:ext cx="1437680" cy="2286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8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Initial Inventory</a:t>
            </a:r>
            <a:endParaRPr lang="en-US" sz="1200" dirty="0"/>
          </a:p>
        </p:txBody>
      </p:sp>
      <p:sp>
        <p:nvSpPr>
          <p:cNvPr id="25" name="Text 4"/>
          <p:cNvSpPr/>
          <p:nvPr/>
        </p:nvSpPr>
        <p:spPr>
          <a:xfrm>
            <a:off x="3543300" y="5448300"/>
            <a:ext cx="1607880" cy="2286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8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Staff Recruitment</a:t>
            </a:r>
            <a:endParaRPr lang="en-US" sz="1200" dirty="0"/>
          </a:p>
        </p:txBody>
      </p:sp>
      <p:sp>
        <p:nvSpPr>
          <p:cNvPr id="26" name="Text 5"/>
          <p:cNvSpPr/>
          <p:nvPr/>
        </p:nvSpPr>
        <p:spPr>
          <a:xfrm>
            <a:off x="1544836" y="5829300"/>
            <a:ext cx="1501973" cy="2286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8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Marketing Setup</a:t>
            </a:r>
            <a:endParaRPr lang="en-US" sz="1200" dirty="0"/>
          </a:p>
        </p:txBody>
      </p:sp>
      <p:sp>
        <p:nvSpPr>
          <p:cNvPr id="27" name="Text 6"/>
          <p:cNvSpPr/>
          <p:nvPr/>
        </p:nvSpPr>
        <p:spPr>
          <a:xfrm>
            <a:off x="3543300" y="5829300"/>
            <a:ext cx="1940957" cy="2286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8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Licenses &amp; Insurance</a:t>
            </a:r>
            <a:endParaRPr lang="en-US" sz="1200" dirty="0"/>
          </a:p>
        </p:txBody>
      </p:sp>
      <p:sp>
        <p:nvSpPr>
          <p:cNvPr id="28" name="Text 7"/>
          <p:cNvSpPr/>
          <p:nvPr/>
        </p:nvSpPr>
        <p:spPr>
          <a:xfrm>
            <a:off x="6553200" y="1409700"/>
            <a:ext cx="6035040" cy="3048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2400"/>
              </a:lnSpc>
              <a:buNone/>
            </a:pPr>
            <a:r>
              <a:rPr lang="en-US" sz="1800" b="1" dirty="0">
                <a:solidFill>
                  <a:srgbClr val="854D0E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Total Startup Funding</a:t>
            </a:r>
            <a:endParaRPr lang="en-US" sz="1800" dirty="0"/>
          </a:p>
        </p:txBody>
      </p:sp>
      <p:sp>
        <p:nvSpPr>
          <p:cNvPr id="29" name="Text 8"/>
          <p:cNvSpPr/>
          <p:nvPr/>
        </p:nvSpPr>
        <p:spPr>
          <a:xfrm>
            <a:off x="7181850" y="1895475"/>
            <a:ext cx="1800404" cy="3429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2700"/>
              </a:lnSpc>
              <a:buNone/>
            </a:pPr>
            <a:r>
              <a:rPr lang="en-US" sz="2250" b="1" dirty="0">
                <a:solidFill>
                  <a:srgbClr val="854D0E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£150,000</a:t>
            </a:r>
            <a:endParaRPr lang="en-US" sz="2250" dirty="0"/>
          </a:p>
        </p:txBody>
      </p:sp>
      <p:sp>
        <p:nvSpPr>
          <p:cNvPr id="30" name="Text 9"/>
          <p:cNvSpPr/>
          <p:nvPr/>
        </p:nvSpPr>
        <p:spPr>
          <a:xfrm>
            <a:off x="6553200" y="2457450"/>
            <a:ext cx="5029200" cy="2286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800"/>
              </a:lnSpc>
              <a:buNone/>
            </a:pPr>
            <a:r>
              <a:rPr lang="en-US" sz="1200" dirty="0">
                <a:solidFill>
                  <a:srgbClr val="374151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Funding will cover:</a:t>
            </a:r>
            <a:endParaRPr lang="en-US" sz="1200" dirty="0"/>
          </a:p>
        </p:txBody>
      </p:sp>
      <p:sp>
        <p:nvSpPr>
          <p:cNvPr id="31" name="Text 10"/>
          <p:cNvSpPr/>
          <p:nvPr/>
        </p:nvSpPr>
        <p:spPr>
          <a:xfrm>
            <a:off x="6781800" y="2762250"/>
            <a:ext cx="2900720" cy="2286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l">
              <a:lnSpc>
                <a:spcPts val="1800"/>
              </a:lnSpc>
              <a:buNone/>
            </a:pPr>
            <a:r>
              <a:rPr lang="en-US" sz="1200" dirty="0">
                <a:solidFill>
                  <a:srgbClr val="374151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Initial setup costs and premises</a:t>
            </a:r>
            <a:endParaRPr lang="en-US" sz="1200" dirty="0"/>
          </a:p>
        </p:txBody>
      </p:sp>
      <p:sp>
        <p:nvSpPr>
          <p:cNvPr id="32" name="Text 11"/>
          <p:cNvSpPr/>
          <p:nvPr/>
        </p:nvSpPr>
        <p:spPr>
          <a:xfrm>
            <a:off x="6781800" y="3067050"/>
            <a:ext cx="3382923" cy="2286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l">
              <a:lnSpc>
                <a:spcPts val="1800"/>
              </a:lnSpc>
              <a:buNone/>
            </a:pPr>
            <a:r>
              <a:rPr lang="en-US" sz="1200" dirty="0">
                <a:solidFill>
                  <a:srgbClr val="374151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Equipment and bakery infrastructure</a:t>
            </a:r>
            <a:endParaRPr lang="en-US" sz="1200" dirty="0"/>
          </a:p>
        </p:txBody>
      </p:sp>
      <p:sp>
        <p:nvSpPr>
          <p:cNvPr id="33" name="Text 12"/>
          <p:cNvSpPr/>
          <p:nvPr/>
        </p:nvSpPr>
        <p:spPr>
          <a:xfrm>
            <a:off x="6781800" y="3371850"/>
            <a:ext cx="2794992" cy="2286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l">
              <a:lnSpc>
                <a:spcPts val="1800"/>
              </a:lnSpc>
              <a:buNone/>
            </a:pPr>
            <a:r>
              <a:rPr lang="en-US" sz="1200" dirty="0">
                <a:solidFill>
                  <a:srgbClr val="374151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Working capital for first month</a:t>
            </a:r>
            <a:endParaRPr lang="en-US" sz="1200" dirty="0"/>
          </a:p>
        </p:txBody>
      </p:sp>
      <p:sp>
        <p:nvSpPr>
          <p:cNvPr id="34" name="Text 13"/>
          <p:cNvSpPr/>
          <p:nvPr/>
        </p:nvSpPr>
        <p:spPr>
          <a:xfrm>
            <a:off x="6553200" y="4286250"/>
            <a:ext cx="5029200" cy="3048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2400"/>
              </a:lnSpc>
              <a:buNone/>
            </a:pPr>
            <a:r>
              <a:rPr lang="en-US" sz="1800" b="1" dirty="0">
                <a:solidFill>
                  <a:srgbClr val="854D0E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Funding Sources</a:t>
            </a:r>
            <a:endParaRPr lang="en-US" sz="1800" dirty="0"/>
          </a:p>
        </p:txBody>
      </p:sp>
      <p:sp>
        <p:nvSpPr>
          <p:cNvPr id="35" name="Text 14"/>
          <p:cNvSpPr/>
          <p:nvPr/>
        </p:nvSpPr>
        <p:spPr>
          <a:xfrm>
            <a:off x="6819900" y="4705350"/>
            <a:ext cx="4058543" cy="2286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l">
              <a:lnSpc>
                <a:spcPts val="1800"/>
              </a:lnSpc>
              <a:buNone/>
            </a:pPr>
            <a:r>
              <a:rPr lang="en-US" sz="1200" dirty="0">
                <a:solidFill>
                  <a:srgbClr val="374151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Bank loans with structured repayment plans</a:t>
            </a:r>
            <a:endParaRPr lang="en-US" sz="1200" dirty="0"/>
          </a:p>
        </p:txBody>
      </p:sp>
      <p:sp>
        <p:nvSpPr>
          <p:cNvPr id="36" name="Text 15"/>
          <p:cNvSpPr/>
          <p:nvPr/>
        </p:nvSpPr>
        <p:spPr>
          <a:xfrm>
            <a:off x="6858000" y="5048250"/>
            <a:ext cx="3312200" cy="2286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l">
              <a:lnSpc>
                <a:spcPts val="1800"/>
              </a:lnSpc>
              <a:buNone/>
            </a:pPr>
            <a:r>
              <a:rPr lang="en-US" sz="1200" dirty="0">
                <a:solidFill>
                  <a:srgbClr val="374151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Business angels or private investors</a:t>
            </a:r>
            <a:endParaRPr lang="en-US" sz="1200" dirty="0"/>
          </a:p>
        </p:txBody>
      </p:sp>
      <p:sp>
        <p:nvSpPr>
          <p:cNvPr id="37" name="Text 16"/>
          <p:cNvSpPr/>
          <p:nvPr/>
        </p:nvSpPr>
        <p:spPr>
          <a:xfrm>
            <a:off x="6858000" y="5391150"/>
            <a:ext cx="3830300" cy="2286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l">
              <a:lnSpc>
                <a:spcPts val="1800"/>
              </a:lnSpc>
              <a:buNone/>
            </a:pPr>
            <a:r>
              <a:rPr lang="en-US" sz="1200" dirty="0">
                <a:solidFill>
                  <a:srgbClr val="374151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Crowdfunding to engage local community</a:t>
            </a:r>
            <a:endParaRPr lang="en-US" sz="1200" dirty="0"/>
          </a:p>
        </p:txBody>
      </p:sp>
      <p:sp>
        <p:nvSpPr>
          <p:cNvPr id="38" name="Text 17"/>
          <p:cNvSpPr/>
          <p:nvPr/>
        </p:nvSpPr>
        <p:spPr>
          <a:xfrm>
            <a:off x="381000" y="6438900"/>
            <a:ext cx="11430000" cy="1905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r">
              <a:lnSpc>
                <a:spcPts val="1500"/>
              </a:lnSpc>
              <a:buNone/>
            </a:pPr>
            <a:r>
              <a:rPr lang="en-US" sz="1050" dirty="0">
                <a:solidFill>
                  <a:srgbClr val="4B5563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Homemade Rolls - Enterprise &amp; Entrepreneurship</a:t>
            </a:r>
            <a:endParaRPr lang="en-US" sz="1050" dirty="0"/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B08019B6-A070-6CF4-5E79-C273CC587E6E}"/>
              </a:ext>
            </a:extLst>
          </p:cNvPr>
          <p:cNvSpPr txBox="1"/>
          <p:nvPr/>
        </p:nvSpPr>
        <p:spPr>
          <a:xfrm>
            <a:off x="2578238" y="3818682"/>
            <a:ext cx="40427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7%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 1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1000" y="914400"/>
            <a:ext cx="1219200" cy="38100"/>
          </a:xfrm>
          <a:prstGeom prst="rect">
            <a:avLst/>
          </a:prstGeom>
        </p:spPr>
      </p:pic>
      <p:sp>
        <p:nvSpPr>
          <p:cNvPr id="21" name="Text 0"/>
          <p:cNvSpPr/>
          <p:nvPr/>
        </p:nvSpPr>
        <p:spPr>
          <a:xfrm>
            <a:off x="381000" y="381000"/>
            <a:ext cx="13716000" cy="4572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3600"/>
              </a:lnSpc>
              <a:buNone/>
            </a:pPr>
            <a:r>
              <a:rPr lang="en-US" sz="3600" b="1" dirty="0">
                <a:solidFill>
                  <a:srgbClr val="8B4513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Cash Flow</a:t>
            </a:r>
            <a:endParaRPr lang="en-US" sz="3600" dirty="0"/>
          </a:p>
        </p:txBody>
      </p:sp>
      <p:sp>
        <p:nvSpPr>
          <p:cNvPr id="38" name="Text 17"/>
          <p:cNvSpPr/>
          <p:nvPr/>
        </p:nvSpPr>
        <p:spPr>
          <a:xfrm>
            <a:off x="381000" y="6438900"/>
            <a:ext cx="11430000" cy="1905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r">
              <a:lnSpc>
                <a:spcPts val="1500"/>
              </a:lnSpc>
              <a:buNone/>
            </a:pPr>
            <a:r>
              <a:rPr lang="en-US" sz="1050" dirty="0">
                <a:solidFill>
                  <a:srgbClr val="4B5563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Homemade Rolls - Enterprise &amp; Entrepreneurship</a:t>
            </a:r>
            <a:endParaRPr lang="en-US" sz="1050" dirty="0"/>
          </a:p>
        </p:txBody>
      </p:sp>
      <p:pic>
        <p:nvPicPr>
          <p:cNvPr id="48" name="Picture 47" descr="A screenshot of a spreadsheet&#10;&#10;AI-generated content may be incorrect.">
            <a:extLst>
              <a:ext uri="{FF2B5EF4-FFF2-40B4-BE49-F238E27FC236}">
                <a16:creationId xmlns:a16="http://schemas.microsoft.com/office/drawing/2014/main" id="{B8B407C8-2C48-1BEA-4211-838E5E0728E2}"/>
              </a:ext>
            </a:extLst>
          </p:cNvPr>
          <p:cNvPicPr>
            <a:picLocks noChangeAspect="1"/>
          </p:cNvPicPr>
          <p:nvPr/>
        </p:nvPicPr>
        <p:blipFill>
          <a:blip r:embed="rId4">
            <a:alphaModFix amt="97000"/>
          </a:blip>
          <a:stretch>
            <a:fillRect/>
          </a:stretch>
        </p:blipFill>
        <p:spPr>
          <a:xfrm>
            <a:off x="4098524" y="952500"/>
            <a:ext cx="4779146" cy="53765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750883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59837" y="283587"/>
            <a:ext cx="2099825" cy="2099825"/>
          </a:xfrm>
          <a:prstGeom prst="rect">
            <a:avLst/>
          </a:prstGeom>
        </p:spPr>
      </p:pic>
      <p:pic>
        <p:nvPicPr>
          <p:cNvPr id="4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459251" y="4792001"/>
            <a:ext cx="1464997" cy="1464998"/>
          </a:xfrm>
          <a:prstGeom prst="rect">
            <a:avLst/>
          </a:prstGeom>
        </p:spPr>
      </p:pic>
      <p:pic>
        <p:nvPicPr>
          <p:cNvPr id="5" name="Image 3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334000" y="1104900"/>
            <a:ext cx="1524000" cy="38100"/>
          </a:xfrm>
          <a:prstGeom prst="rect">
            <a:avLst/>
          </a:prstGeom>
        </p:spPr>
      </p:pic>
      <p:pic>
        <p:nvPicPr>
          <p:cNvPr id="6" name="Image 4" descr="preencoded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438400" y="1638300"/>
            <a:ext cx="7315200" cy="4267200"/>
          </a:xfrm>
          <a:prstGeom prst="rect">
            <a:avLst/>
          </a:prstGeom>
        </p:spPr>
      </p:pic>
      <p:pic>
        <p:nvPicPr>
          <p:cNvPr id="7" name="Image 5" descr="preencoded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743200" y="3200400"/>
            <a:ext cx="3238500" cy="781050"/>
          </a:xfrm>
          <a:prstGeom prst="rect">
            <a:avLst/>
          </a:prstGeom>
        </p:spPr>
      </p:pic>
      <p:pic>
        <p:nvPicPr>
          <p:cNvPr id="8" name="Image 6" descr="preencoded.png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895600" y="3352800"/>
            <a:ext cx="476250" cy="476250"/>
          </a:xfrm>
          <a:prstGeom prst="rect">
            <a:avLst/>
          </a:prstGeom>
        </p:spPr>
      </p:pic>
      <p:pic>
        <p:nvPicPr>
          <p:cNvPr id="10" name="Image 8" descr="preencoded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210300" y="3200400"/>
            <a:ext cx="3238500" cy="781050"/>
          </a:xfrm>
          <a:prstGeom prst="rect">
            <a:avLst/>
          </a:prstGeom>
        </p:spPr>
      </p:pic>
      <p:pic>
        <p:nvPicPr>
          <p:cNvPr id="11" name="Image 9" descr="preencoded.png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362700" y="3352800"/>
            <a:ext cx="476250" cy="476250"/>
          </a:xfrm>
          <a:prstGeom prst="rect">
            <a:avLst/>
          </a:prstGeom>
        </p:spPr>
      </p:pic>
      <p:pic>
        <p:nvPicPr>
          <p:cNvPr id="13" name="Image 11" descr="preencoded.png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2743200" y="4210050"/>
            <a:ext cx="3238500" cy="781050"/>
          </a:xfrm>
          <a:prstGeom prst="rect">
            <a:avLst/>
          </a:prstGeom>
        </p:spPr>
      </p:pic>
      <p:pic>
        <p:nvPicPr>
          <p:cNvPr id="14" name="Image 12" descr="preencoded.png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895600" y="4362450"/>
            <a:ext cx="476250" cy="476250"/>
          </a:xfrm>
          <a:prstGeom prst="rect">
            <a:avLst/>
          </a:prstGeom>
        </p:spPr>
      </p:pic>
      <p:pic>
        <p:nvPicPr>
          <p:cNvPr id="16" name="Image 14" descr="preencoded.png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210300" y="4210050"/>
            <a:ext cx="3238500" cy="781050"/>
          </a:xfrm>
          <a:prstGeom prst="rect">
            <a:avLst/>
          </a:prstGeom>
        </p:spPr>
      </p:pic>
      <p:pic>
        <p:nvPicPr>
          <p:cNvPr id="17" name="Image 15" descr="preencoded.png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362700" y="4362450"/>
            <a:ext cx="476250" cy="476250"/>
          </a:xfrm>
          <a:prstGeom prst="rect">
            <a:avLst/>
          </a:prstGeom>
        </p:spPr>
      </p:pic>
      <p:pic>
        <p:nvPicPr>
          <p:cNvPr id="19" name="Image 17" descr="preencoded.png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2743200" y="5219700"/>
            <a:ext cx="6705600" cy="381000"/>
          </a:xfrm>
          <a:prstGeom prst="rect">
            <a:avLst/>
          </a:prstGeom>
        </p:spPr>
      </p:pic>
      <p:pic>
        <p:nvPicPr>
          <p:cNvPr id="20" name="Image 18" descr="preencoded.png"/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3824883" y="5400675"/>
            <a:ext cx="152400" cy="152400"/>
          </a:xfrm>
          <a:prstGeom prst="rect">
            <a:avLst/>
          </a:prstGeom>
        </p:spPr>
      </p:pic>
      <p:pic>
        <p:nvPicPr>
          <p:cNvPr id="21" name="Image 19" descr="preencoded.png"/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10988576" y="6276975"/>
            <a:ext cx="190500" cy="152400"/>
          </a:xfrm>
          <a:prstGeom prst="rect">
            <a:avLst/>
          </a:prstGeom>
        </p:spPr>
      </p:pic>
      <p:sp>
        <p:nvSpPr>
          <p:cNvPr id="22" name="Text 0"/>
          <p:cNvSpPr/>
          <p:nvPr/>
        </p:nvSpPr>
        <p:spPr>
          <a:xfrm>
            <a:off x="381000" y="381000"/>
            <a:ext cx="11430000" cy="5715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lnSpc>
                <a:spcPts val="4500"/>
              </a:lnSpc>
              <a:buNone/>
            </a:pPr>
            <a:r>
              <a:rPr lang="en-US" sz="4500" b="1" dirty="0">
                <a:solidFill>
                  <a:srgbClr val="8B4513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Any Questions?</a:t>
            </a:r>
            <a:endParaRPr lang="en-US" sz="4500" dirty="0"/>
          </a:p>
        </p:txBody>
      </p:sp>
      <p:sp>
        <p:nvSpPr>
          <p:cNvPr id="23" name="Text 1"/>
          <p:cNvSpPr/>
          <p:nvPr/>
        </p:nvSpPr>
        <p:spPr>
          <a:xfrm>
            <a:off x="2743200" y="1943100"/>
            <a:ext cx="6705600" cy="3429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lnSpc>
                <a:spcPts val="2700"/>
              </a:lnSpc>
              <a:buNone/>
            </a:pPr>
            <a:r>
              <a:rPr lang="en-US" sz="2250" b="1" dirty="0">
                <a:solidFill>
                  <a:srgbClr val="92400E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Thank You</a:t>
            </a:r>
            <a:endParaRPr lang="en-US" sz="2250" dirty="0"/>
          </a:p>
        </p:txBody>
      </p:sp>
      <p:sp>
        <p:nvSpPr>
          <p:cNvPr id="24" name="Text 2"/>
          <p:cNvSpPr/>
          <p:nvPr/>
        </p:nvSpPr>
        <p:spPr>
          <a:xfrm>
            <a:off x="2743200" y="2438400"/>
            <a:ext cx="6705600" cy="5334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lnSpc>
                <a:spcPts val="2100"/>
              </a:lnSpc>
              <a:buNone/>
            </a:pPr>
            <a:r>
              <a:rPr lang="en-US" sz="1500" dirty="0">
                <a:solidFill>
                  <a:srgbClr val="374151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I welcome your questions and insights about the Homemade Rolls business plan</a:t>
            </a:r>
            <a:endParaRPr lang="en-US" sz="1500" dirty="0"/>
          </a:p>
        </p:txBody>
      </p:sp>
      <p:sp>
        <p:nvSpPr>
          <p:cNvPr id="25" name="Text 3"/>
          <p:cNvSpPr/>
          <p:nvPr/>
        </p:nvSpPr>
        <p:spPr>
          <a:xfrm>
            <a:off x="3331622" y="3457575"/>
            <a:ext cx="1854339" cy="2667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lnSpc>
                <a:spcPts val="2100"/>
              </a:lnSpc>
              <a:buNone/>
            </a:pPr>
            <a:r>
              <a:rPr lang="en-US" sz="1350" dirty="0">
                <a:solidFill>
                  <a:srgbClr val="92400E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Business Strategy</a:t>
            </a:r>
            <a:endParaRPr lang="en-US" sz="1350" dirty="0"/>
          </a:p>
        </p:txBody>
      </p:sp>
      <p:sp>
        <p:nvSpPr>
          <p:cNvPr id="26" name="Text 4"/>
          <p:cNvSpPr/>
          <p:nvPr/>
        </p:nvSpPr>
        <p:spPr>
          <a:xfrm>
            <a:off x="6779002" y="3457575"/>
            <a:ext cx="2090976" cy="2667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lnSpc>
                <a:spcPts val="2100"/>
              </a:lnSpc>
              <a:buNone/>
            </a:pPr>
            <a:r>
              <a:rPr lang="en-US" sz="1350" dirty="0">
                <a:solidFill>
                  <a:srgbClr val="92400E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Financial Projections</a:t>
            </a:r>
            <a:endParaRPr lang="en-US" sz="1350" dirty="0"/>
          </a:p>
        </p:txBody>
      </p:sp>
      <p:sp>
        <p:nvSpPr>
          <p:cNvPr id="27" name="Text 5"/>
          <p:cNvSpPr/>
          <p:nvPr/>
        </p:nvSpPr>
        <p:spPr>
          <a:xfrm>
            <a:off x="3313792" y="4467225"/>
            <a:ext cx="2068294" cy="2667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lnSpc>
                <a:spcPts val="2100"/>
              </a:lnSpc>
              <a:buNone/>
            </a:pPr>
            <a:r>
              <a:rPr lang="en-US" sz="1350" dirty="0">
                <a:solidFill>
                  <a:srgbClr val="92400E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Marketing Approach</a:t>
            </a:r>
            <a:endParaRPr lang="en-US" sz="1350" dirty="0"/>
          </a:p>
        </p:txBody>
      </p:sp>
      <p:sp>
        <p:nvSpPr>
          <p:cNvPr id="28" name="Text 6"/>
          <p:cNvSpPr/>
          <p:nvPr/>
        </p:nvSpPr>
        <p:spPr>
          <a:xfrm>
            <a:off x="6775177" y="4467225"/>
            <a:ext cx="2136874" cy="2667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lnSpc>
                <a:spcPts val="2100"/>
              </a:lnSpc>
              <a:buNone/>
            </a:pPr>
            <a:r>
              <a:rPr lang="en-US" sz="1350" dirty="0">
                <a:solidFill>
                  <a:srgbClr val="92400E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Implementation Plan</a:t>
            </a:r>
            <a:endParaRPr lang="en-US" sz="1350" dirty="0"/>
          </a:p>
        </p:txBody>
      </p:sp>
      <p:sp>
        <p:nvSpPr>
          <p:cNvPr id="29" name="Text 7"/>
          <p:cNvSpPr/>
          <p:nvPr/>
        </p:nvSpPr>
        <p:spPr>
          <a:xfrm>
            <a:off x="2072640" y="5372100"/>
            <a:ext cx="8046720" cy="2286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lnSpc>
                <a:spcPts val="1800"/>
              </a:lnSpc>
              <a:buNone/>
            </a:pPr>
            <a:r>
              <a:rPr lang="en-US" sz="1200" dirty="0">
                <a:solidFill>
                  <a:srgbClr val="92400E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 For follow-up questions: dimitar.dimitrov@homemaderolls.com</a:t>
            </a:r>
            <a:endParaRPr lang="en-US" sz="1200" dirty="0"/>
          </a:p>
        </p:txBody>
      </p:sp>
      <p:sp>
        <p:nvSpPr>
          <p:cNvPr id="30" name="Text 8"/>
          <p:cNvSpPr/>
          <p:nvPr/>
        </p:nvSpPr>
        <p:spPr>
          <a:xfrm>
            <a:off x="381000" y="6248400"/>
            <a:ext cx="4510742" cy="2286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800"/>
              </a:lnSpc>
              <a:buNone/>
            </a:pPr>
            <a:r>
              <a:rPr lang="en-US" sz="1200" dirty="0">
                <a:solidFill>
                  <a:srgbClr val="4B5563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Homemade Rolls - Enterprise &amp; Entrepreneurship</a:t>
            </a:r>
            <a:endParaRPr lang="en-US" sz="1200" dirty="0"/>
          </a:p>
        </p:txBody>
      </p:sp>
      <p:sp>
        <p:nvSpPr>
          <p:cNvPr id="31" name="Text 9"/>
          <p:cNvSpPr/>
          <p:nvPr/>
        </p:nvSpPr>
        <p:spPr>
          <a:xfrm>
            <a:off x="8531275" y="6248400"/>
            <a:ext cx="3935670" cy="2286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800"/>
              </a:lnSpc>
              <a:buNone/>
            </a:pPr>
            <a:r>
              <a:rPr lang="en-US" sz="1200" dirty="0">
                <a:solidFill>
                  <a:srgbClr val="4B5563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Student: DIMITAR DIMITROV |  222921 1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2013 - 2022 Theme">
  <a:themeElements>
    <a:clrScheme name="Office 2013 - 2022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1D9A78"/>
      </a:accent1>
      <a:accent2>
        <a:srgbClr val="8BC145"/>
      </a:accent2>
      <a:accent3>
        <a:srgbClr val="36AFCE"/>
      </a:accent3>
      <a:accent4>
        <a:srgbClr val="1D6FA9"/>
      </a:accent4>
      <a:accent5>
        <a:srgbClr val="B74919"/>
      </a:accent5>
      <a:accent6>
        <a:srgbClr val="F19D19"/>
      </a:accent6>
      <a:hlink>
        <a:srgbClr val="0563C1"/>
      </a:hlink>
      <a:folHlink>
        <a:srgbClr val="954F72"/>
      </a:folHlink>
    </a:clrScheme>
    <a:fontScheme name="Office 2013 - 2022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2013 - 2022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2013 - 2022 Theme" id="{62F939B6-93AF-4DB8-9C6B-D6C7DFDC589F}" vid="{AE6F2518-B084-4896-AF52-66CC2144AA26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55</TotalTime>
  <Words>1220</Words>
  <Application>Microsoft Office PowerPoint</Application>
  <PresentationFormat>Widescreen</PresentationFormat>
  <Paragraphs>246</Paragraphs>
  <Slides>14</Slides>
  <Notes>14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9" baseType="lpstr">
      <vt:lpstr>Arial</vt:lpstr>
      <vt:lpstr>Calibri</vt:lpstr>
      <vt:lpstr>Calibri Light</vt:lpstr>
      <vt:lpstr>ui-sans-serif</vt:lpstr>
      <vt:lpstr>Office 2013 - 2022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Dimitar Dimitrov</cp:lastModifiedBy>
  <cp:revision>19</cp:revision>
  <dcterms:created xsi:type="dcterms:W3CDTF">2025-11-09T17:49:31Z</dcterms:created>
  <dcterms:modified xsi:type="dcterms:W3CDTF">2025-11-09T18:45:21Z</dcterms:modified>
</cp:coreProperties>
</file>