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handoutMasterIdLst>
    <p:handoutMasterId r:id="rId18"/>
  </p:handoutMasterIdLst>
  <p:sldIdLst>
    <p:sldId id="256" r:id="rId5"/>
    <p:sldId id="281" r:id="rId6"/>
    <p:sldId id="294" r:id="rId7"/>
    <p:sldId id="282" r:id="rId8"/>
    <p:sldId id="295" r:id="rId9"/>
    <p:sldId id="262" r:id="rId10"/>
    <p:sldId id="284" r:id="rId11"/>
    <p:sldId id="285" r:id="rId12"/>
    <p:sldId id="296" r:id="rId13"/>
    <p:sldId id="270" r:id="rId14"/>
    <p:sldId id="283" r:id="rId15"/>
    <p:sldId id="269"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327336C-9239-4910-A976-80C3C006096D}">
          <p14:sldIdLst>
            <p14:sldId id="256"/>
            <p14:sldId id="281"/>
            <p14:sldId id="294"/>
          </p14:sldIdLst>
        </p14:section>
        <p14:section name="Untitled Section" id="{7D238EC0-CEB5-4D06-8C1D-BE01CE1A660A}">
          <p14:sldIdLst>
            <p14:sldId id="282"/>
            <p14:sldId id="295"/>
            <p14:sldId id="262"/>
            <p14:sldId id="284"/>
            <p14:sldId id="285"/>
            <p14:sldId id="296"/>
            <p14:sldId id="270"/>
            <p14:sldId id="283"/>
            <p14:sldId id="269"/>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8" autoAdjust="0"/>
  </p:normalViewPr>
  <p:slideViewPr>
    <p:cSldViewPr>
      <p:cViewPr varScale="1">
        <p:scale>
          <a:sx n="94" d="100"/>
          <a:sy n="94" d="100"/>
        </p:scale>
        <p:origin x="1048" y="72"/>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23/01/2022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506B2C9-55BC-413D-9705-92E992BCF5BA}" type="datetimeFigureOut">
              <a:rPr lang="en-GB" smtClean="0"/>
              <a:t>23/01/2022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F7660C6-26C4-469B-94B6-58AF14BBAF08}" type="slidenum">
              <a:rPr lang="en-GB" smtClean="0"/>
              <a:t>‹#›</a:t>
            </a:fld>
            <a:endParaRPr lang="en-GB"/>
          </a:p>
        </p:txBody>
      </p:sp>
    </p:spTree>
    <p:extLst>
      <p:ext uri="{BB962C8B-B14F-4D97-AF65-F5344CB8AC3E}">
        <p14:creationId xmlns:p14="http://schemas.microsoft.com/office/powerpoint/2010/main" val="10369727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F7660C6-26C4-469B-94B6-58AF14BBAF08}" type="slidenum">
              <a:rPr lang="en-GB" smtClean="0"/>
              <a:t>1</a:t>
            </a:fld>
            <a:endParaRPr lang="en-GB"/>
          </a:p>
        </p:txBody>
      </p:sp>
    </p:spTree>
    <p:extLst>
      <p:ext uri="{BB962C8B-B14F-4D97-AF65-F5344CB8AC3E}">
        <p14:creationId xmlns:p14="http://schemas.microsoft.com/office/powerpoint/2010/main" val="31377199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23/01/2022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03648" y="980729"/>
            <a:ext cx="7052320" cy="720079"/>
          </a:xfrm>
        </p:spPr>
        <p:txBody>
          <a:bodyPr>
            <a:noAutofit/>
          </a:bodyPr>
          <a:lstStyle/>
          <a:p>
            <a:r>
              <a:rPr lang="en-GB" sz="4800" b="1" dirty="0"/>
              <a:t>Level 4 Dip HE Nursing Studies and Health  </a:t>
            </a:r>
          </a:p>
        </p:txBody>
      </p:sp>
      <p:sp>
        <p:nvSpPr>
          <p:cNvPr id="3" name="Subtitle 2"/>
          <p:cNvSpPr>
            <a:spLocks noGrp="1"/>
          </p:cNvSpPr>
          <p:nvPr>
            <p:ph type="subTitle" idx="1"/>
          </p:nvPr>
        </p:nvSpPr>
        <p:spPr>
          <a:xfrm>
            <a:off x="395536" y="1700808"/>
            <a:ext cx="8352928" cy="4392488"/>
          </a:xfrm>
        </p:spPr>
        <p:txBody>
          <a:bodyPr>
            <a:normAutofit/>
          </a:bodyPr>
          <a:lstStyle/>
          <a:p>
            <a:endParaRPr lang="en-GB" sz="3000" dirty="0">
              <a:solidFill>
                <a:schemeClr val="bg1"/>
              </a:solidFill>
            </a:endParaRPr>
          </a:p>
          <a:p>
            <a:r>
              <a:rPr lang="en-GB" sz="7200" b="1" dirty="0">
                <a:solidFill>
                  <a:schemeClr val="bg1"/>
                </a:solidFill>
              </a:rPr>
              <a:t>Communication and Counselling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692696"/>
            <a:ext cx="8229600" cy="432048"/>
          </a:xfrm>
        </p:spPr>
        <p:txBody>
          <a:bodyPr>
            <a:normAutofit fontScale="90000"/>
          </a:bodyPr>
          <a:lstStyle/>
          <a:p>
            <a:r>
              <a:rPr lang="en-GB" dirty="0"/>
              <a:t>Content </a:t>
            </a:r>
            <a:br>
              <a:rPr lang="en-GB" dirty="0"/>
            </a:br>
            <a:endParaRPr lang="en-GB" dirty="0"/>
          </a:p>
        </p:txBody>
      </p:sp>
      <p:sp>
        <p:nvSpPr>
          <p:cNvPr id="6" name="Content Placeholder 5"/>
          <p:cNvSpPr>
            <a:spLocks noGrp="1"/>
          </p:cNvSpPr>
          <p:nvPr>
            <p:ph idx="1"/>
          </p:nvPr>
        </p:nvSpPr>
        <p:spPr>
          <a:xfrm>
            <a:off x="457200" y="1124744"/>
            <a:ext cx="8229600" cy="4392489"/>
          </a:xfrm>
        </p:spPr>
        <p:txBody>
          <a:bodyPr>
            <a:normAutofit fontScale="70000" lnSpcReduction="20000"/>
          </a:bodyPr>
          <a:lstStyle/>
          <a:p>
            <a:endParaRPr lang="en-GB" dirty="0"/>
          </a:p>
          <a:p>
            <a:r>
              <a:rPr lang="en-GB" dirty="0"/>
              <a:t>Brief Overview</a:t>
            </a:r>
          </a:p>
          <a:p>
            <a:r>
              <a:rPr lang="en-GB" dirty="0"/>
              <a:t>Level of Study </a:t>
            </a:r>
          </a:p>
          <a:p>
            <a:r>
              <a:rPr lang="en-GB" dirty="0"/>
              <a:t>Aims of Module</a:t>
            </a:r>
          </a:p>
          <a:p>
            <a:r>
              <a:rPr lang="en-GB" dirty="0"/>
              <a:t>Lesson Content</a:t>
            </a:r>
          </a:p>
          <a:p>
            <a:r>
              <a:rPr lang="en-GB" dirty="0"/>
              <a:t>Assessments</a:t>
            </a:r>
          </a:p>
          <a:p>
            <a:r>
              <a:rPr lang="en-GB" dirty="0"/>
              <a:t>Deadline Dates</a:t>
            </a:r>
          </a:p>
          <a:p>
            <a:r>
              <a:rPr lang="en-GB" dirty="0"/>
              <a:t>Referencing </a:t>
            </a:r>
          </a:p>
          <a:p>
            <a:r>
              <a:rPr lang="en-GB" dirty="0"/>
              <a:t>Reading List </a:t>
            </a:r>
          </a:p>
          <a:p>
            <a:r>
              <a:rPr lang="en-GB" dirty="0"/>
              <a:t>You Will Need …</a:t>
            </a:r>
          </a:p>
          <a:p>
            <a:r>
              <a:rPr lang="en-GB" dirty="0"/>
              <a:t>VLE</a:t>
            </a:r>
          </a:p>
          <a:p>
            <a:r>
              <a:rPr lang="en-GB" dirty="0"/>
              <a:t>Your Next Steps …</a:t>
            </a:r>
          </a:p>
          <a:p>
            <a:r>
              <a:rPr lang="en-GB" dirty="0"/>
              <a:t>Q&amp;A</a:t>
            </a:r>
          </a:p>
          <a:p>
            <a:endParaRPr lang="en-GB" dirty="0"/>
          </a:p>
        </p:txBody>
      </p:sp>
    </p:spTree>
    <p:extLst>
      <p:ext uri="{BB962C8B-B14F-4D97-AF65-F5344CB8AC3E}">
        <p14:creationId xmlns:p14="http://schemas.microsoft.com/office/powerpoint/2010/main" val="39515244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764704"/>
            <a:ext cx="8229600" cy="4853136"/>
          </a:xfrm>
        </p:spPr>
        <p:txBody>
          <a:bodyPr>
            <a:normAutofit/>
          </a:bodyPr>
          <a:lstStyle/>
          <a:p>
            <a:pPr marL="0" indent="0">
              <a:buNone/>
            </a:pPr>
            <a:r>
              <a:rPr lang="en-GB" dirty="0"/>
              <a:t>               Brief Overview </a:t>
            </a:r>
          </a:p>
          <a:p>
            <a:r>
              <a:rPr lang="en-GB" dirty="0"/>
              <a:t>Duration: Semester One</a:t>
            </a:r>
          </a:p>
          <a:p>
            <a:r>
              <a:rPr lang="en-GB" dirty="0"/>
              <a:t>Credits: 20</a:t>
            </a:r>
          </a:p>
          <a:p>
            <a:endParaRPr lang="en-US" dirty="0"/>
          </a:p>
        </p:txBody>
      </p:sp>
    </p:spTree>
    <p:extLst>
      <p:ext uri="{BB962C8B-B14F-4D97-AF65-F5344CB8AC3E}">
        <p14:creationId xmlns:p14="http://schemas.microsoft.com/office/powerpoint/2010/main" val="2017259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040561"/>
          </a:xfrm>
        </p:spPr>
        <p:txBody>
          <a:bodyPr>
            <a:normAutofit fontScale="92500" lnSpcReduction="20000"/>
          </a:bodyPr>
          <a:lstStyle/>
          <a:p>
            <a:pPr algn="ctr">
              <a:buFontTx/>
              <a:buNone/>
            </a:pPr>
            <a:r>
              <a:rPr lang="en-GB" sz="3600" b="1" dirty="0"/>
              <a:t>Aim of Module </a:t>
            </a:r>
            <a:endParaRPr lang="en-GB" altLang="en-US" sz="3600" b="1" dirty="0"/>
          </a:p>
          <a:p>
            <a:endParaRPr lang="en-GB" altLang="en-US" sz="3600" b="1" dirty="0"/>
          </a:p>
          <a:p>
            <a:pPr marL="0" indent="0">
              <a:buNone/>
            </a:pPr>
            <a:r>
              <a:rPr lang="en-GB" sz="3000" dirty="0"/>
              <a:t>To develop the necessary knowledge and critical understanding of the impact of the different forms of communication and counselling skills as well as developing an understanding of legislation and associated ethical considerations.</a:t>
            </a:r>
          </a:p>
          <a:p>
            <a:pPr marL="0" indent="0">
              <a:buNone/>
            </a:pPr>
            <a:endParaRPr lang="en-GB" sz="3000" dirty="0"/>
          </a:p>
          <a:p>
            <a:pPr marL="0" indent="0">
              <a:buNone/>
            </a:pPr>
            <a:r>
              <a:rPr lang="en-GB" sz="3000" dirty="0"/>
              <a:t>To develop appropriate communication and counselling skills to support work roles and employability within the health and social care sector.</a:t>
            </a:r>
          </a:p>
          <a:p>
            <a:endParaRPr lang="en-GB" dirty="0"/>
          </a:p>
          <a:p>
            <a:endParaRPr lang="en-GB" dirty="0"/>
          </a:p>
        </p:txBody>
      </p:sp>
    </p:spTree>
    <p:extLst>
      <p:ext uri="{BB962C8B-B14F-4D97-AF65-F5344CB8AC3E}">
        <p14:creationId xmlns:p14="http://schemas.microsoft.com/office/powerpoint/2010/main" val="22275598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040561"/>
          </a:xfrm>
        </p:spPr>
        <p:txBody>
          <a:bodyPr/>
          <a:lstStyle/>
          <a:p>
            <a:pPr marL="0" indent="0">
              <a:buNone/>
            </a:pPr>
            <a:endParaRPr lang="en-US" dirty="0"/>
          </a:p>
          <a:p>
            <a:pPr marL="0" indent="0">
              <a:buNone/>
            </a:pPr>
            <a:endParaRPr lang="en-US" dirty="0"/>
          </a:p>
          <a:p>
            <a:pPr marL="0" indent="0">
              <a:buNone/>
            </a:pPr>
            <a:endParaRPr lang="en-US" dirty="0"/>
          </a:p>
          <a:p>
            <a:pPr marL="0" indent="0">
              <a:buNone/>
            </a:pPr>
            <a:r>
              <a:rPr lang="en-US" dirty="0"/>
              <a:t>              </a:t>
            </a:r>
            <a:r>
              <a:rPr lang="en-US" b="1" dirty="0"/>
              <a:t>Types of Communication ?</a:t>
            </a:r>
          </a:p>
        </p:txBody>
      </p:sp>
    </p:spTree>
    <p:extLst>
      <p:ext uri="{BB962C8B-B14F-4D97-AF65-F5344CB8AC3E}">
        <p14:creationId xmlns:p14="http://schemas.microsoft.com/office/powerpoint/2010/main" val="2332026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332656"/>
            <a:ext cx="8229600" cy="5040560"/>
          </a:xfrm>
        </p:spPr>
        <p:txBody>
          <a:bodyPr>
            <a:noAutofit/>
          </a:bodyPr>
          <a:lstStyle/>
          <a:p>
            <a:pPr marL="0" indent="0">
              <a:buNone/>
            </a:pPr>
            <a:endParaRPr lang="en-GB" sz="2400" b="1" dirty="0"/>
          </a:p>
          <a:p>
            <a:pPr marL="0" indent="0">
              <a:buNone/>
            </a:pPr>
            <a:r>
              <a:rPr lang="en-GB" sz="2400" b="1" dirty="0"/>
              <a:t>Lesson Content </a:t>
            </a:r>
          </a:p>
          <a:p>
            <a:pPr marL="0" indent="0">
              <a:buNone/>
            </a:pPr>
            <a:r>
              <a:rPr lang="en-GB" sz="2400" b="1" dirty="0"/>
              <a:t>Communication between people</a:t>
            </a:r>
          </a:p>
          <a:p>
            <a:pPr marL="0" indent="0">
              <a:buNone/>
            </a:pPr>
            <a:r>
              <a:rPr lang="en-GB" sz="2400" dirty="0"/>
              <a:t>•	Relevant theories: humanistic, cognitive, and psychoanalytical. </a:t>
            </a:r>
          </a:p>
          <a:p>
            <a:pPr marL="0" indent="0">
              <a:buNone/>
            </a:pPr>
            <a:r>
              <a:rPr lang="en-GB" sz="2400" dirty="0"/>
              <a:t>•	Techniques and purposes: written, listening, verbal, non-verbal, record keeping, giving information, challenging, poor practice, educating, decision making, negotiating, counselling, mentoring etc.</a:t>
            </a:r>
          </a:p>
          <a:p>
            <a:pPr marL="0" indent="0">
              <a:buNone/>
            </a:pPr>
            <a:r>
              <a:rPr lang="en-GB" sz="2400" dirty="0"/>
              <a:t>•	Influences on individuals: self-concept, self-esteem, ideal self, prejudice, stereotyping, values and beliefs, stress.</a:t>
            </a:r>
          </a:p>
          <a:p>
            <a:pPr>
              <a:buFontTx/>
              <a:buNone/>
            </a:pPr>
            <a:endParaRPr lang="en-GB" altLang="en-US" dirty="0"/>
          </a:p>
        </p:txBody>
      </p:sp>
    </p:spTree>
    <p:extLst>
      <p:ext uri="{BB962C8B-B14F-4D97-AF65-F5344CB8AC3E}">
        <p14:creationId xmlns:p14="http://schemas.microsoft.com/office/powerpoint/2010/main" val="4169855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112569"/>
          </a:xfrm>
        </p:spPr>
        <p:txBody>
          <a:bodyPr/>
          <a:lstStyle/>
          <a:p>
            <a:pPr marL="0" indent="0" algn="ctr">
              <a:buNone/>
            </a:pPr>
            <a:endParaRPr lang="en-GB" dirty="0"/>
          </a:p>
          <a:p>
            <a:pPr marL="0" indent="0">
              <a:buNone/>
            </a:pPr>
            <a:r>
              <a:rPr lang="en-US" b="1" dirty="0"/>
              <a:t>                 </a:t>
            </a:r>
          </a:p>
          <a:p>
            <a:pPr marL="0" indent="0">
              <a:buNone/>
            </a:pPr>
            <a:endParaRPr lang="en-US" b="1" dirty="0"/>
          </a:p>
          <a:p>
            <a:pPr marL="0" indent="0">
              <a:buNone/>
            </a:pPr>
            <a:r>
              <a:rPr lang="en-US" b="1" dirty="0"/>
              <a:t>                Poor Communication </a:t>
            </a:r>
          </a:p>
        </p:txBody>
      </p:sp>
    </p:spTree>
    <p:extLst>
      <p:ext uri="{BB962C8B-B14F-4D97-AF65-F5344CB8AC3E}">
        <p14:creationId xmlns:p14="http://schemas.microsoft.com/office/powerpoint/2010/main" val="35424826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112569"/>
          </a:xfrm>
        </p:spPr>
        <p:txBody>
          <a:bodyPr>
            <a:normAutofit fontScale="92500" lnSpcReduction="20000"/>
          </a:bodyPr>
          <a:lstStyle/>
          <a:p>
            <a:pPr marL="0" indent="0" algn="ctr">
              <a:buNone/>
            </a:pPr>
            <a:r>
              <a:rPr lang="en-GB" b="1" dirty="0"/>
              <a:t>Lesson Content </a:t>
            </a:r>
          </a:p>
          <a:p>
            <a:pPr marL="0" indent="0">
              <a:buNone/>
            </a:pPr>
            <a:r>
              <a:rPr lang="en-GB" sz="2600" b="1" dirty="0"/>
              <a:t>Inappropriate interpersonal communication</a:t>
            </a:r>
          </a:p>
          <a:p>
            <a:pPr marL="0" indent="0">
              <a:buNone/>
            </a:pPr>
            <a:r>
              <a:rPr lang="en-GB" sz="2600" dirty="0"/>
              <a:t>Barriers to communication, inappropriate language, incongruent messages, misinterpretation, breach of confidentiality, breach of trust, invasion of privacy, power, threat and abuse.</a:t>
            </a:r>
          </a:p>
          <a:p>
            <a:pPr marL="0" indent="0">
              <a:buNone/>
            </a:pPr>
            <a:endParaRPr lang="en-GB" sz="2600" dirty="0"/>
          </a:p>
          <a:p>
            <a:pPr marL="0" indent="0">
              <a:buNone/>
            </a:pPr>
            <a:r>
              <a:rPr lang="en-GB" sz="2600" dirty="0"/>
              <a:t>•	Supporting specific communication needs: alternative language, language aids, interpretation, environmental conditions, translation, technological aids, and processes for accessing additional support.</a:t>
            </a:r>
          </a:p>
          <a:p>
            <a:pPr marL="0" indent="0">
              <a:buNone/>
            </a:pPr>
            <a:endParaRPr lang="en-GB" sz="2600" dirty="0"/>
          </a:p>
          <a:p>
            <a:pPr marL="0" indent="0">
              <a:buNone/>
            </a:pPr>
            <a:r>
              <a:rPr lang="en-GB" sz="2600" dirty="0"/>
              <a:t>•	Maintaining confidentiality: privacy, confidentiality, and disclosure, protection of individuals, rights and responsibilities and safeguarding.</a:t>
            </a:r>
          </a:p>
          <a:p>
            <a:endParaRPr lang="en-US" dirty="0"/>
          </a:p>
        </p:txBody>
      </p:sp>
    </p:spTree>
    <p:extLst>
      <p:ext uri="{BB962C8B-B14F-4D97-AF65-F5344CB8AC3E}">
        <p14:creationId xmlns:p14="http://schemas.microsoft.com/office/powerpoint/2010/main" val="31012602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88640"/>
            <a:ext cx="8229600" cy="5328593"/>
          </a:xfrm>
        </p:spPr>
        <p:txBody>
          <a:bodyPr>
            <a:normAutofit fontScale="70000" lnSpcReduction="20000"/>
          </a:bodyPr>
          <a:lstStyle/>
          <a:p>
            <a:pPr marL="0" indent="0">
              <a:buNone/>
            </a:pPr>
            <a:r>
              <a:rPr lang="en-GB" b="1" dirty="0"/>
              <a:t>Lesson Content </a:t>
            </a:r>
          </a:p>
          <a:p>
            <a:pPr marL="0" indent="0">
              <a:buNone/>
            </a:pPr>
            <a:r>
              <a:rPr lang="en-GB" b="1" dirty="0"/>
              <a:t>Physical, ethical, cultural and legal influences.</a:t>
            </a:r>
          </a:p>
          <a:p>
            <a:pPr marL="0" indent="0">
              <a:buNone/>
            </a:pPr>
            <a:endParaRPr lang="en-GB" b="1" dirty="0"/>
          </a:p>
          <a:p>
            <a:pPr marL="0" indent="0">
              <a:buNone/>
            </a:pPr>
            <a:r>
              <a:rPr lang="en-GB" dirty="0"/>
              <a:t>•	</a:t>
            </a:r>
            <a:r>
              <a:rPr lang="en-GB" sz="3100" dirty="0"/>
              <a:t>Values and culture: beliefs, age, sex, ethnicity, gender, education, social class.</a:t>
            </a:r>
          </a:p>
          <a:p>
            <a:pPr marL="0" indent="0">
              <a:buNone/>
            </a:pPr>
            <a:endParaRPr lang="en-GB" sz="3100" dirty="0"/>
          </a:p>
          <a:p>
            <a:pPr marL="0" indent="0">
              <a:buNone/>
            </a:pPr>
            <a:r>
              <a:rPr lang="en-GB" sz="3100" dirty="0"/>
              <a:t>•	Legislation and codes of practice: safeguarding, equality, diversity, discrimination, confidentiality and sharing information.</a:t>
            </a:r>
          </a:p>
          <a:p>
            <a:pPr marL="0" indent="0">
              <a:buNone/>
            </a:pPr>
            <a:endParaRPr lang="en-GB" sz="3100" dirty="0"/>
          </a:p>
          <a:p>
            <a:pPr marL="0" indent="0">
              <a:buNone/>
            </a:pPr>
            <a:r>
              <a:rPr lang="en-GB" sz="3100" dirty="0"/>
              <a:t>•	Organisational systems and policies: information, documents, systems, structures, procedures, practices.</a:t>
            </a:r>
          </a:p>
          <a:p>
            <a:pPr marL="0" indent="0">
              <a:buNone/>
            </a:pPr>
            <a:endParaRPr lang="en-GB" sz="3100" dirty="0"/>
          </a:p>
          <a:p>
            <a:pPr marL="0" indent="0">
              <a:buNone/>
            </a:pPr>
            <a:r>
              <a:rPr lang="en-GB" sz="3100" dirty="0"/>
              <a:t>•	Good practice: practice and service standards, challenging discrimination, safeguarding and ethics, values, principles of others, dignity and rights, recording, reporting, storage, security, sharing of information.</a:t>
            </a:r>
          </a:p>
          <a:p>
            <a:endParaRPr lang="en-US" dirty="0"/>
          </a:p>
        </p:txBody>
      </p:sp>
    </p:spTree>
    <p:extLst>
      <p:ext uri="{BB962C8B-B14F-4D97-AF65-F5344CB8AC3E}">
        <p14:creationId xmlns:p14="http://schemas.microsoft.com/office/powerpoint/2010/main" val="1907417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88640"/>
            <a:ext cx="8229600" cy="5328593"/>
          </a:xfrm>
        </p:spPr>
        <p:txBody>
          <a:bodyPr>
            <a:normAutofit fontScale="85000" lnSpcReduction="20000"/>
          </a:bodyPr>
          <a:lstStyle/>
          <a:p>
            <a:pPr marL="0" indent="0">
              <a:buNone/>
            </a:pPr>
            <a:r>
              <a:rPr lang="en-GB" b="1" dirty="0"/>
              <a:t>Lesson Content </a:t>
            </a:r>
          </a:p>
          <a:p>
            <a:pPr marL="0" indent="0">
              <a:buNone/>
            </a:pPr>
            <a:r>
              <a:rPr lang="en-GB" b="1" dirty="0"/>
              <a:t>Information technology</a:t>
            </a:r>
          </a:p>
          <a:p>
            <a:pPr marL="0" indent="0">
              <a:buNone/>
            </a:pPr>
            <a:r>
              <a:rPr lang="en-GB" dirty="0"/>
              <a:t>•	</a:t>
            </a:r>
            <a:r>
              <a:rPr lang="en-GB" sz="2600" dirty="0"/>
              <a:t>Standard IT software: word processing, spreadsheets, database, information retrieval, e-mail.</a:t>
            </a:r>
          </a:p>
          <a:p>
            <a:pPr marL="0" indent="0">
              <a:buNone/>
            </a:pPr>
            <a:endParaRPr lang="en-GB" sz="2600" dirty="0"/>
          </a:p>
          <a:p>
            <a:pPr marL="0" indent="0">
              <a:buNone/>
            </a:pPr>
            <a:r>
              <a:rPr lang="en-GB" sz="2600" dirty="0"/>
              <a:t>•	Benefits: meeting individual needs administration of treatment, efficiency, accuracy, communication, independence.</a:t>
            </a:r>
          </a:p>
          <a:p>
            <a:pPr marL="0" indent="0">
              <a:buNone/>
            </a:pPr>
            <a:endParaRPr lang="en-GB" sz="2600" dirty="0"/>
          </a:p>
          <a:p>
            <a:pPr marL="0" indent="0">
              <a:buNone/>
            </a:pPr>
            <a:r>
              <a:rPr lang="en-GB" sz="2600" dirty="0"/>
              <a:t>•	Enhances activities of care workers and organisations: meeting needs of staff, business administration, and efficiency, quality of practice and service delivery, meeting requirements of other agencies, accountability and audit.</a:t>
            </a:r>
          </a:p>
          <a:p>
            <a:pPr marL="0" indent="0">
              <a:buNone/>
            </a:pPr>
            <a:endParaRPr lang="en-GB" sz="2600" dirty="0"/>
          </a:p>
          <a:p>
            <a:pPr marL="0" indent="0">
              <a:buNone/>
            </a:pPr>
            <a:r>
              <a:rPr lang="en-GB" sz="2600" dirty="0"/>
              <a:t>•	Legal considerations: health and safety, data protection, access to records.</a:t>
            </a:r>
          </a:p>
          <a:p>
            <a:endParaRPr lang="en-US" dirty="0"/>
          </a:p>
        </p:txBody>
      </p:sp>
    </p:spTree>
    <p:extLst>
      <p:ext uri="{BB962C8B-B14F-4D97-AF65-F5344CB8AC3E}">
        <p14:creationId xmlns:p14="http://schemas.microsoft.com/office/powerpoint/2010/main" val="34551519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20688"/>
            <a:ext cx="8229600" cy="4896545"/>
          </a:xfrm>
        </p:spPr>
        <p:txBody>
          <a:bodyPr>
            <a:normAutofit/>
          </a:bodyPr>
          <a:lstStyle/>
          <a:p>
            <a:pPr>
              <a:spcBef>
                <a:spcPct val="50000"/>
              </a:spcBef>
              <a:buFont typeface="Wingdings" panose="05000000000000000000" pitchFamily="2" charset="2"/>
              <a:buChar char="Ø"/>
            </a:pPr>
            <a:r>
              <a:rPr lang="en-GB" altLang="en-US" dirty="0"/>
              <a:t> </a:t>
            </a:r>
            <a:r>
              <a:rPr lang="en-GB" dirty="0"/>
              <a:t>Assessment Component 1 – 50% Video Critique and 50% Practical (2000 words equivalency)</a:t>
            </a:r>
          </a:p>
          <a:p>
            <a:pPr>
              <a:spcBef>
                <a:spcPct val="50000"/>
              </a:spcBef>
              <a:buFont typeface="Wingdings" panose="05000000000000000000" pitchFamily="2" charset="2"/>
              <a:buChar char="Ø"/>
            </a:pPr>
            <a:r>
              <a:rPr lang="en-GB" sz="2400" dirty="0">
                <a:solidFill>
                  <a:srgbClr val="FF0000"/>
                </a:solidFill>
              </a:rPr>
              <a:t>Last chance to submit - </a:t>
            </a:r>
            <a:r>
              <a:rPr lang="en-GB" sz="2400" b="1" dirty="0">
                <a:solidFill>
                  <a:srgbClr val="FF0000"/>
                </a:solidFill>
              </a:rPr>
              <a:t>FRIDAY  25</a:t>
            </a:r>
            <a:r>
              <a:rPr lang="en-GB" sz="2400" b="1" baseline="30000" dirty="0">
                <a:solidFill>
                  <a:srgbClr val="FF0000"/>
                </a:solidFill>
              </a:rPr>
              <a:t>TH</a:t>
            </a:r>
            <a:r>
              <a:rPr lang="en-GB" sz="2400" b="1" dirty="0">
                <a:solidFill>
                  <a:srgbClr val="FF0000"/>
                </a:solidFill>
              </a:rPr>
              <a:t> March 23.55pm</a:t>
            </a:r>
            <a:endParaRPr lang="en-GB" sz="2400" b="1" dirty="0"/>
          </a:p>
          <a:p>
            <a:pPr>
              <a:spcBef>
                <a:spcPct val="50000"/>
              </a:spcBef>
              <a:buFont typeface="Wingdings" panose="05000000000000000000" pitchFamily="2" charset="2"/>
              <a:buChar char="Ø"/>
            </a:pPr>
            <a:r>
              <a:rPr lang="en-GB" dirty="0"/>
              <a:t>Assessment Component 2 – 100%  Essay  (2000 words)</a:t>
            </a:r>
          </a:p>
          <a:p>
            <a:pPr>
              <a:spcBef>
                <a:spcPct val="50000"/>
              </a:spcBef>
              <a:buFont typeface="Wingdings" panose="05000000000000000000" pitchFamily="2" charset="2"/>
              <a:buChar char="Ø"/>
            </a:pPr>
            <a:r>
              <a:rPr lang="en-GB" sz="2400" dirty="0">
                <a:solidFill>
                  <a:srgbClr val="FF0000"/>
                </a:solidFill>
              </a:rPr>
              <a:t>Last chance to submit  -  </a:t>
            </a:r>
            <a:r>
              <a:rPr lang="en-GB" sz="2400" b="1" dirty="0">
                <a:solidFill>
                  <a:srgbClr val="FF0000"/>
                </a:solidFill>
              </a:rPr>
              <a:t>FRIDAY 13</a:t>
            </a:r>
            <a:r>
              <a:rPr lang="en-GB" sz="2400" b="1" baseline="30000" dirty="0">
                <a:solidFill>
                  <a:srgbClr val="FF0000"/>
                </a:solidFill>
              </a:rPr>
              <a:t>TH</a:t>
            </a:r>
            <a:r>
              <a:rPr lang="en-GB" sz="2400" b="1" dirty="0">
                <a:solidFill>
                  <a:srgbClr val="FF0000"/>
                </a:solidFill>
              </a:rPr>
              <a:t> May 23.55pm </a:t>
            </a:r>
          </a:p>
          <a:p>
            <a:pPr>
              <a:spcBef>
                <a:spcPct val="50000"/>
              </a:spcBef>
              <a:buFont typeface="Wingdings" panose="05000000000000000000" pitchFamily="2" charset="2"/>
              <a:buChar char="Ø"/>
            </a:pPr>
            <a:endParaRPr lang="en-GB" dirty="0"/>
          </a:p>
          <a:p>
            <a:pPr>
              <a:spcBef>
                <a:spcPct val="50000"/>
              </a:spcBef>
              <a:buFont typeface="Wingdings" panose="05000000000000000000" pitchFamily="2" charset="2"/>
              <a:buChar char="Ø"/>
            </a:pPr>
            <a:endParaRPr lang="en-US" dirty="0"/>
          </a:p>
        </p:txBody>
      </p:sp>
      <p:sp>
        <p:nvSpPr>
          <p:cNvPr id="4" name="Text Box 7"/>
          <p:cNvSpPr txBox="1">
            <a:spLocks noChangeArrowheads="1"/>
          </p:cNvSpPr>
          <p:nvPr/>
        </p:nvSpPr>
        <p:spPr bwMode="auto">
          <a:xfrm>
            <a:off x="683568" y="331866"/>
            <a:ext cx="6913562" cy="3356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50000"/>
              </a:lnSpc>
              <a:spcBef>
                <a:spcPct val="50000"/>
              </a:spcBef>
            </a:pPr>
            <a:endParaRPr lang="en-GB" altLang="en-US" sz="2800" b="1" dirty="0"/>
          </a:p>
        </p:txBody>
      </p:sp>
    </p:spTree>
    <p:extLst>
      <p:ext uri="{BB962C8B-B14F-4D97-AF65-F5344CB8AC3E}">
        <p14:creationId xmlns:p14="http://schemas.microsoft.com/office/powerpoint/2010/main" val="40614557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556792"/>
            <a:ext cx="8229600" cy="3917032"/>
          </a:xfrm>
        </p:spPr>
        <p:txBody>
          <a:bodyPr>
            <a:normAutofit/>
          </a:bodyPr>
          <a:lstStyle/>
          <a:p>
            <a:pPr marL="0" indent="0">
              <a:buNone/>
            </a:pPr>
            <a:r>
              <a:rPr lang="en-US" dirty="0"/>
              <a:t>                   Any Questions ?</a:t>
            </a:r>
          </a:p>
        </p:txBody>
      </p:sp>
    </p:spTree>
    <p:extLst>
      <p:ext uri="{BB962C8B-B14F-4D97-AF65-F5344CB8AC3E}">
        <p14:creationId xmlns:p14="http://schemas.microsoft.com/office/powerpoint/2010/main" val="220448386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2006/metadata/properties"/>
    <ds:schemaRef ds:uri="http://purl.org/dc/dcmitype/"/>
    <ds:schemaRef ds:uri="http://www.w3.org/XML/1998/namespace"/>
    <ds:schemaRef ds:uri="http://purl.org/dc/elements/1.1/"/>
    <ds:schemaRef ds:uri="http://schemas.microsoft.com/office/infopath/2007/PartnerControls"/>
    <ds:schemaRef ds:uri="http://purl.org/dc/terms/"/>
    <ds:schemaRef ds:uri="http://schemas.openxmlformats.org/package/2006/metadata/core-properties"/>
    <ds:schemaRef ds:uri="303dbf9b-b85b-46a0-94f1-894078c07ec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540</Words>
  <Application>Microsoft Office PowerPoint</Application>
  <PresentationFormat>On-screen Show (4:3)</PresentationFormat>
  <Paragraphs>71</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Myriad Pro</vt:lpstr>
      <vt:lpstr>Arial</vt:lpstr>
      <vt:lpstr>Calibri</vt:lpstr>
      <vt:lpstr>Wingdings</vt:lpstr>
      <vt:lpstr>20140311PresentationUWTSDTemplate</vt:lpstr>
      <vt:lpstr>Level 4 Dip HE Nursing Studies and Health  </vt:lpstr>
      <vt:lpstr>Content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Amanda Owens</cp:lastModifiedBy>
  <cp:revision>47</cp:revision>
  <dcterms:created xsi:type="dcterms:W3CDTF">2015-04-14T15:21:28Z</dcterms:created>
  <dcterms:modified xsi:type="dcterms:W3CDTF">2022-01-23T19:49:14Z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