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mma Reeves (1807017)" userId="S::1807017@student.uwtsd.ac.uk::73ca1a6e-003d-479d-987a-00ddae70a1f1" providerId="AD" clId="Web-{24AB33BB-3859-1CCD-410B-355C5F0C9121}"/>
    <pc:docChg chg="addSld modSld">
      <pc:chgData name="Emma Reeves (1807017)" userId="S::1807017@student.uwtsd.ac.uk::73ca1a6e-003d-479d-987a-00ddae70a1f1" providerId="AD" clId="Web-{24AB33BB-3859-1CCD-410B-355C5F0C9121}" dt="2018-10-23T14:16:31.428" v="348" actId="20577"/>
      <pc:docMkLst>
        <pc:docMk/>
      </pc:docMkLst>
      <pc:sldChg chg="modSp">
        <pc:chgData name="Emma Reeves (1807017)" userId="S::1807017@student.uwtsd.ac.uk::73ca1a6e-003d-479d-987a-00ddae70a1f1" providerId="AD" clId="Web-{24AB33BB-3859-1CCD-410B-355C5F0C9121}" dt="2018-10-23T14:16:28.115" v="346" actId="20577"/>
        <pc:sldMkLst>
          <pc:docMk/>
          <pc:sldMk cId="109857222" sldId="256"/>
        </pc:sldMkLst>
        <pc:spChg chg="mod">
          <ac:chgData name="Emma Reeves (1807017)" userId="S::1807017@student.uwtsd.ac.uk::73ca1a6e-003d-479d-987a-00ddae70a1f1" providerId="AD" clId="Web-{24AB33BB-3859-1CCD-410B-355C5F0C9121}" dt="2018-10-23T14:10:36.057" v="322" actId="20577"/>
          <ac:spMkLst>
            <pc:docMk/>
            <pc:sldMk cId="109857222" sldId="256"/>
            <ac:spMk id="3" creationId="{E9D7F3BC-C590-4BE1-964E-DA8B96F2051E}"/>
          </ac:spMkLst>
        </pc:spChg>
        <pc:spChg chg="mod">
          <ac:chgData name="Emma Reeves (1807017)" userId="S::1807017@student.uwtsd.ac.uk::73ca1a6e-003d-479d-987a-00ddae70a1f1" providerId="AD" clId="Web-{24AB33BB-3859-1CCD-410B-355C5F0C9121}" dt="2018-10-23T14:10:57.370" v="329" actId="20577"/>
          <ac:spMkLst>
            <pc:docMk/>
            <pc:sldMk cId="109857222" sldId="256"/>
            <ac:spMk id="6" creationId="{AC64A5E4-BA21-4C05-BD4A-D477AE4F343A}"/>
          </ac:spMkLst>
        </pc:spChg>
        <pc:spChg chg="mod">
          <ac:chgData name="Emma Reeves (1807017)" userId="S::1807017@student.uwtsd.ac.uk::73ca1a6e-003d-479d-987a-00ddae70a1f1" providerId="AD" clId="Web-{24AB33BB-3859-1CCD-410B-355C5F0C9121}" dt="2018-10-23T14:16:28.115" v="346" actId="20577"/>
          <ac:spMkLst>
            <pc:docMk/>
            <pc:sldMk cId="109857222" sldId="256"/>
            <ac:spMk id="8" creationId="{7D7F29F9-AEB5-495E-917A-75C85156BB13}"/>
          </ac:spMkLst>
        </pc:spChg>
      </pc:sldChg>
      <pc:sldChg chg="modSp new">
        <pc:chgData name="Emma Reeves (1807017)" userId="S::1807017@student.uwtsd.ac.uk::73ca1a6e-003d-479d-987a-00ddae70a1f1" providerId="AD" clId="Web-{24AB33BB-3859-1CCD-410B-355C5F0C9121}" dt="2018-10-23T10:22:19.430" v="320" actId="20577"/>
        <pc:sldMkLst>
          <pc:docMk/>
          <pc:sldMk cId="2381061612" sldId="257"/>
        </pc:sldMkLst>
        <pc:spChg chg="mod">
          <ac:chgData name="Emma Reeves (1807017)" userId="S::1807017@student.uwtsd.ac.uk::73ca1a6e-003d-479d-987a-00ddae70a1f1" providerId="AD" clId="Web-{24AB33BB-3859-1CCD-410B-355C5F0C9121}" dt="2018-10-23T09:59:32.718" v="3" actId="20577"/>
          <ac:spMkLst>
            <pc:docMk/>
            <pc:sldMk cId="2381061612" sldId="257"/>
            <ac:spMk id="2" creationId="{BE425777-808F-43F9-AA7D-D0DB3ACF2D0D}"/>
          </ac:spMkLst>
        </pc:spChg>
        <pc:spChg chg="mod">
          <ac:chgData name="Emma Reeves (1807017)" userId="S::1807017@student.uwtsd.ac.uk::73ca1a6e-003d-479d-987a-00ddae70a1f1" providerId="AD" clId="Web-{24AB33BB-3859-1CCD-410B-355C5F0C9121}" dt="2018-10-23T10:22:19.430" v="320" actId="20577"/>
          <ac:spMkLst>
            <pc:docMk/>
            <pc:sldMk cId="2381061612" sldId="257"/>
            <ac:spMk id="3" creationId="{B807F111-2684-486C-90E1-17A848F33FC3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10/23/2018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10/23/2018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10/23/2018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10/23/2018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10/23/2018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10/23/2018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10/23/2018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10/23/2018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10/23/2018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10/23/2018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10/23/2018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10/23/2018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NULL" TargetMode="External"/><Relationship Id="rId2" Type="http://schemas.openxmlformats.org/officeDocument/2006/relationships/hyperlink" Target="http://www.the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sixsigmaconcep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>
            <a:extLst>
              <a:ext uri="{FF2B5EF4-FFF2-40B4-BE49-F238E27FC236}">
                <a16:creationId xmlns:a16="http://schemas.microsoft.com/office/drawing/2014/main" id="{4BBC9A38-57BE-4F25-AE74-DA501991737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3459" y="3444128"/>
            <a:ext cx="1767728" cy="2423833"/>
          </a:xfrm>
          <a:prstGeom prst="rect">
            <a:avLst/>
          </a:prstGeom>
        </p:spPr>
      </p:pic>
      <p:sp>
        <p:nvSpPr>
          <p:cNvPr id="4" name="Speech Bubble: Rectangle 3">
            <a:extLst>
              <a:ext uri="{FF2B5EF4-FFF2-40B4-BE49-F238E27FC236}">
                <a16:creationId xmlns:a16="http://schemas.microsoft.com/office/drawing/2014/main" id="{8CB938B9-33AB-4FC3-BA7E-1D165976809B}"/>
              </a:ext>
            </a:extLst>
          </p:cNvPr>
          <p:cNvSpPr/>
          <p:nvPr/>
        </p:nvSpPr>
        <p:spPr>
          <a:xfrm>
            <a:off x="3890684" y="130706"/>
            <a:ext cx="3536575" cy="3055529"/>
          </a:xfrm>
          <a:prstGeom prst="wedgeRectCallou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just"/>
            <a:r>
              <a:rPr lang="en-US" sz="2000" b="1" dirty="0">
                <a:solidFill>
                  <a:schemeClr val="accent2"/>
                </a:solidFill>
                <a:cs typeface="Calibri"/>
              </a:rPr>
              <a:t>Critical Thinking</a:t>
            </a:r>
            <a:r>
              <a:rPr lang="en-US" sz="2000" dirty="0">
                <a:cs typeface="Calibri"/>
              </a:rPr>
              <a:t> is one of the most sort after skills in almost every industry and every workplace.</a:t>
            </a:r>
            <a:br>
              <a:rPr lang="en-US" sz="2000" dirty="0">
                <a:cs typeface="Calibri"/>
              </a:rPr>
            </a:br>
            <a:r>
              <a:rPr lang="en-US" sz="2000" b="1" u="sng">
                <a:solidFill>
                  <a:schemeClr val="accent2"/>
                </a:solidFill>
                <a:cs typeface="Calibri"/>
              </a:rPr>
              <a:t>What is Critical Thinking?</a:t>
            </a:r>
            <a:br>
              <a:rPr lang="en-US" sz="2000" b="1" u="sng" dirty="0">
                <a:solidFill>
                  <a:schemeClr val="accent2"/>
                </a:solidFill>
                <a:cs typeface="Calibri"/>
              </a:rPr>
            </a:br>
            <a:r>
              <a:rPr lang="en-US" sz="2000">
                <a:cs typeface="Calibri"/>
              </a:rPr>
              <a:t>It refers to the ability to analyse </a:t>
            </a:r>
            <a:r>
              <a:rPr lang="en-US" sz="2000" dirty="0">
                <a:cs typeface="Calibri"/>
              </a:rPr>
              <a:t>information objectively and make a reasoned judgement. </a:t>
            </a:r>
          </a:p>
          <a:p>
            <a:pPr algn="r"/>
            <a:r>
              <a:rPr lang="en-US" sz="1200" b="1">
                <a:cs typeface="Calibri"/>
              </a:rPr>
              <a:t>Doyle.A.2018</a:t>
            </a:r>
            <a:endParaRPr lang="en-US" sz="1200">
              <a:cs typeface="Calibri"/>
            </a:endParaRPr>
          </a:p>
        </p:txBody>
      </p:sp>
      <p:pic>
        <p:nvPicPr>
          <p:cNvPr id="2" name="Picture 2" descr="A picture containing building&#10;&#10;Description generated with very high confidence">
            <a:extLst>
              <a:ext uri="{FF2B5EF4-FFF2-40B4-BE49-F238E27FC236}">
                <a16:creationId xmlns:a16="http://schemas.microsoft.com/office/drawing/2014/main" id="{62A9F4E1-B2C0-4C38-92F9-95ADE4159D8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4752" y="127772"/>
            <a:ext cx="2485465" cy="139172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C64A5E4-BA21-4C05-BD4A-D477AE4F343A}"/>
              </a:ext>
            </a:extLst>
          </p:cNvPr>
          <p:cNvSpPr txBox="1"/>
          <p:nvPr/>
        </p:nvSpPr>
        <p:spPr>
          <a:xfrm>
            <a:off x="735105" y="1530724"/>
            <a:ext cx="2743200" cy="2031325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cs typeface="Calibri"/>
              </a:rPr>
              <a:t>There are </a:t>
            </a:r>
            <a:r>
              <a:rPr lang="en-US" b="1" dirty="0">
                <a:solidFill>
                  <a:srgbClr val="FF0000"/>
                </a:solidFill>
                <a:cs typeface="Calibri"/>
              </a:rPr>
              <a:t>5</a:t>
            </a:r>
            <a:r>
              <a:rPr lang="en-US" dirty="0">
                <a:cs typeface="Calibri"/>
              </a:rPr>
              <a:t> skills of critical thinking these are:</a:t>
            </a:r>
            <a:endParaRPr lang="en-US"/>
          </a:p>
          <a:p>
            <a:pPr marL="285750" indent="-285750">
              <a:buFont typeface="Arial"/>
              <a:buChar char="•"/>
            </a:pPr>
            <a:r>
              <a:rPr lang="en-US" dirty="0">
                <a:cs typeface="Calibri"/>
              </a:rPr>
              <a:t>Analysis</a:t>
            </a:r>
          </a:p>
          <a:p>
            <a:pPr marL="285750" indent="-285750">
              <a:buFont typeface="Arial"/>
              <a:buChar char="•"/>
            </a:pPr>
            <a:r>
              <a:rPr lang="en-US" dirty="0">
                <a:solidFill>
                  <a:schemeClr val="accent5"/>
                </a:solidFill>
                <a:cs typeface="Calibri"/>
              </a:rPr>
              <a:t>Communication</a:t>
            </a:r>
          </a:p>
          <a:p>
            <a:pPr marL="285750" indent="-285750">
              <a:buFont typeface="Arial"/>
              <a:buChar char="•"/>
            </a:pPr>
            <a:r>
              <a:rPr lang="en-US" dirty="0">
                <a:cs typeface="Calibri"/>
              </a:rPr>
              <a:t>Open Mindedness</a:t>
            </a:r>
          </a:p>
          <a:p>
            <a:pPr marL="285750" indent="-285750">
              <a:buFont typeface="Arial"/>
              <a:buChar char="•"/>
            </a:pPr>
            <a:r>
              <a:rPr lang="en-US" dirty="0">
                <a:solidFill>
                  <a:schemeClr val="accent6"/>
                </a:solidFill>
                <a:cs typeface="Calibri"/>
              </a:rPr>
              <a:t>Problem Solving</a:t>
            </a:r>
          </a:p>
          <a:p>
            <a:pPr marL="285750" indent="-285750">
              <a:buFont typeface="Arial"/>
              <a:buChar char="•"/>
            </a:pPr>
            <a:r>
              <a:rPr lang="en-US" dirty="0">
                <a:solidFill>
                  <a:srgbClr val="7030A0"/>
                </a:solidFill>
                <a:cs typeface="Calibri"/>
              </a:rPr>
              <a:t>Creativity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9D7F3BC-C590-4BE1-964E-DA8B96F2051E}"/>
              </a:ext>
            </a:extLst>
          </p:cNvPr>
          <p:cNvSpPr txBox="1"/>
          <p:nvPr/>
        </p:nvSpPr>
        <p:spPr>
          <a:xfrm>
            <a:off x="174811" y="3794312"/>
            <a:ext cx="3303494" cy="2492990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/>
            <a:r>
              <a:rPr lang="en-US" b="1" u="sng">
                <a:solidFill>
                  <a:schemeClr val="accent6"/>
                </a:solidFill>
              </a:rPr>
              <a:t>Problem Solving</a:t>
            </a:r>
            <a:endParaRPr lang="en-US">
              <a:solidFill>
                <a:schemeClr val="accent6"/>
              </a:solidFill>
              <a:cs typeface="Calibri"/>
            </a:endParaRPr>
          </a:p>
          <a:p>
            <a:pPr algn="just"/>
            <a:r>
              <a:rPr lang="en-US">
                <a:cs typeface="Calibri"/>
              </a:rPr>
              <a:t>How do we </a:t>
            </a:r>
            <a:r>
              <a:rPr lang="en-US">
                <a:solidFill>
                  <a:schemeClr val="accent6"/>
                </a:solidFill>
                <a:cs typeface="Calibri"/>
              </a:rPr>
              <a:t>Solve Problems?</a:t>
            </a:r>
            <a:endParaRPr lang="en-US" b="1" u="sng">
              <a:solidFill>
                <a:schemeClr val="accent6"/>
              </a:solidFill>
              <a:cs typeface="Calibri"/>
            </a:endParaRPr>
          </a:p>
          <a:p>
            <a:pPr marL="285750" indent="-285750" algn="just">
              <a:buFont typeface="Arial"/>
              <a:buChar char="•"/>
            </a:pPr>
            <a:r>
              <a:rPr lang="en-US">
                <a:cs typeface="Calibri"/>
              </a:rPr>
              <a:t>Identify the </a:t>
            </a:r>
            <a:r>
              <a:rPr lang="en-US" dirty="0">
                <a:solidFill>
                  <a:schemeClr val="accent6"/>
                </a:solidFill>
                <a:cs typeface="Calibri"/>
              </a:rPr>
              <a:t>problem</a:t>
            </a:r>
          </a:p>
          <a:p>
            <a:pPr marL="285750" indent="-285750" algn="just">
              <a:buFont typeface="Arial"/>
              <a:buChar char="•"/>
            </a:pPr>
            <a:r>
              <a:rPr lang="en-US">
                <a:cs typeface="Calibri"/>
              </a:rPr>
              <a:t>Explore information and create ideas</a:t>
            </a:r>
            <a:endParaRPr lang="en-US" dirty="0">
              <a:cs typeface="Calibri"/>
            </a:endParaRPr>
          </a:p>
          <a:p>
            <a:pPr marL="285750" indent="-285750" algn="just">
              <a:buFont typeface="Arial"/>
              <a:buChar char="•"/>
            </a:pPr>
            <a:r>
              <a:rPr lang="en-US">
                <a:cs typeface="Calibri"/>
              </a:rPr>
              <a:t>Select the best idea</a:t>
            </a:r>
            <a:endParaRPr lang="en-US" dirty="0">
              <a:cs typeface="Calibri"/>
            </a:endParaRPr>
          </a:p>
          <a:p>
            <a:pPr marL="285750" indent="-285750" algn="just">
              <a:buFont typeface="Arial"/>
              <a:buChar char="•"/>
            </a:pPr>
            <a:r>
              <a:rPr lang="en-US">
                <a:cs typeface="Calibri"/>
              </a:rPr>
              <a:t>Build and test idea</a:t>
            </a:r>
            <a:endParaRPr lang="en-US" dirty="0">
              <a:cs typeface="Calibri"/>
            </a:endParaRPr>
          </a:p>
          <a:p>
            <a:pPr marL="285750" indent="-285750" algn="just">
              <a:buFont typeface="Arial"/>
              <a:buChar char="•"/>
            </a:pPr>
            <a:r>
              <a:rPr lang="en-US">
                <a:cs typeface="Calibri"/>
              </a:rPr>
              <a:t>Evaluate the result</a:t>
            </a:r>
            <a:endParaRPr lang="en-US" dirty="0">
              <a:cs typeface="Calibri"/>
            </a:endParaRPr>
          </a:p>
          <a:p>
            <a:pPr algn="r"/>
            <a:r>
              <a:rPr lang="en-US" sz="1200" b="1">
                <a:cs typeface="Calibri"/>
              </a:rPr>
              <a:t>SixSigmaConcept(2016)</a:t>
            </a:r>
            <a:endParaRPr lang="en-US" sz="1200">
              <a:cs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D7F29F9-AEB5-495E-917A-75C85156BB13}"/>
              </a:ext>
            </a:extLst>
          </p:cNvPr>
          <p:cNvSpPr txBox="1"/>
          <p:nvPr/>
        </p:nvSpPr>
        <p:spPr>
          <a:xfrm>
            <a:off x="8030135" y="286870"/>
            <a:ext cx="4009464" cy="286232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u="sng">
                <a:solidFill>
                  <a:schemeClr val="accent5"/>
                </a:solidFill>
              </a:rPr>
              <a:t>Communication</a:t>
            </a:r>
            <a:endParaRPr lang="en-US">
              <a:solidFill>
                <a:schemeClr val="accent5"/>
              </a:solidFill>
            </a:endParaRPr>
          </a:p>
          <a:p>
            <a:r>
              <a:rPr lang="en-US" dirty="0">
                <a:cs typeface="Calibri"/>
              </a:rPr>
              <a:t>Within </a:t>
            </a:r>
            <a:r>
              <a:rPr lang="en-US" dirty="0">
                <a:solidFill>
                  <a:schemeClr val="accent2"/>
                </a:solidFill>
                <a:cs typeface="Calibri"/>
              </a:rPr>
              <a:t>Critical Thinking</a:t>
            </a:r>
            <a:r>
              <a:rPr lang="en-US" dirty="0">
                <a:cs typeface="Calibri"/>
              </a:rPr>
              <a:t> you need to be able to communicate your views and </a:t>
            </a:r>
            <a:r>
              <a:rPr lang="en-US">
                <a:cs typeface="Calibri"/>
              </a:rPr>
              <a:t>ideas with Colleagues, Employers and as an LSA students</a:t>
            </a:r>
            <a:r>
              <a:rPr lang="en-US" dirty="0">
                <a:cs typeface="Calibri"/>
              </a:rPr>
              <a:t>.</a:t>
            </a:r>
          </a:p>
          <a:p>
            <a:r>
              <a:rPr lang="en-US" dirty="0">
                <a:cs typeface="Calibri"/>
              </a:rPr>
              <a:t>Working with others to help you solve problems needs good </a:t>
            </a:r>
            <a:r>
              <a:rPr lang="en-US">
                <a:solidFill>
                  <a:schemeClr val="accent5"/>
                </a:solidFill>
                <a:cs typeface="Calibri"/>
              </a:rPr>
              <a:t>communication</a:t>
            </a:r>
            <a:r>
              <a:rPr lang="en-US" dirty="0">
                <a:cs typeface="Calibri"/>
              </a:rPr>
              <a:t> </a:t>
            </a:r>
            <a:r>
              <a:rPr lang="en-US">
                <a:cs typeface="Calibri"/>
              </a:rPr>
              <a:t>skills.  you can work and communicate well to come up with solutions to solving your </a:t>
            </a:r>
            <a:r>
              <a:rPr lang="en-US">
                <a:solidFill>
                  <a:schemeClr val="accent6"/>
                </a:solidFill>
                <a:cs typeface="Calibri"/>
              </a:rPr>
              <a:t>problems</a:t>
            </a:r>
            <a:r>
              <a:rPr lang="en-US" dirty="0">
                <a:cs typeface="Calibri"/>
              </a:rPr>
              <a:t>.</a:t>
            </a:r>
          </a:p>
        </p:txBody>
      </p:sp>
      <p:pic>
        <p:nvPicPr>
          <p:cNvPr id="9" name="Picture 9">
            <a:extLst>
              <a:ext uri="{FF2B5EF4-FFF2-40B4-BE49-F238E27FC236}">
                <a16:creationId xmlns:a16="http://schemas.microsoft.com/office/drawing/2014/main" id="{FEC31C8E-2606-4960-A56A-E58C3442FD5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60223" y="2983810"/>
            <a:ext cx="2182906" cy="104726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014FC37B-B7C5-4F49-B338-303FD2598F97}"/>
              </a:ext>
            </a:extLst>
          </p:cNvPr>
          <p:cNvSpPr txBox="1"/>
          <p:nvPr/>
        </p:nvSpPr>
        <p:spPr>
          <a:xfrm>
            <a:off x="6528547" y="4074459"/>
            <a:ext cx="2743200" cy="36933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b="1" u="sng">
                <a:solidFill>
                  <a:srgbClr val="7030A0"/>
                </a:solidFill>
              </a:rPr>
              <a:t>Creativity</a:t>
            </a:r>
          </a:p>
        </p:txBody>
      </p:sp>
      <p:pic>
        <p:nvPicPr>
          <p:cNvPr id="12" name="Picture 12" descr="A close up of a sign&#10;&#10;Description generated with very high confidence">
            <a:extLst>
              <a:ext uri="{FF2B5EF4-FFF2-40B4-BE49-F238E27FC236}">
                <a16:creationId xmlns:a16="http://schemas.microsoft.com/office/drawing/2014/main" id="{2D81DE73-1474-4D5D-A2B4-A12B686ECC2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21606" y="4445468"/>
            <a:ext cx="3359523" cy="24157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425777-808F-43F9-AA7D-D0DB3ACF2D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Calibri Light"/>
              </a:rPr>
              <a:t>REFERENCES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07F111-2684-486C-90E1-17A848F33F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cs typeface="Calibri"/>
              </a:rPr>
              <a:t>Doyle. A. (2018) Critical Thinking Definition. Skills, and Examples. Available at </a:t>
            </a:r>
            <a:r>
              <a:rPr lang="en-US" dirty="0">
                <a:cs typeface="Calibri"/>
                <a:hlinkClick r:id="rId2"/>
              </a:rPr>
              <a:t>http://www.the</a:t>
            </a:r>
            <a:r>
              <a:rPr lang="en-US" dirty="0">
                <a:cs typeface="Calibri"/>
              </a:rPr>
              <a:t>balancecareers.com/ (accessed: 22 October 2018)</a:t>
            </a:r>
          </a:p>
          <a:p>
            <a:r>
              <a:rPr lang="en-US">
                <a:cs typeface="Calibri"/>
              </a:rPr>
              <a:t>Free Management Books. Available at </a:t>
            </a:r>
            <a:r>
              <a:rPr lang="en-US" dirty="0">
                <a:cs typeface="Calibri"/>
                <a:hlinkClick r:id="rId3" invalidUrl="http:///"/>
              </a:rPr>
              <a:t>http://www.free-management-ebooks.com/</a:t>
            </a:r>
            <a:r>
              <a:rPr lang="en-US">
                <a:cs typeface="Calibri"/>
              </a:rPr>
              <a:t> (accessed: 22 October 2018)</a:t>
            </a:r>
          </a:p>
          <a:p>
            <a:r>
              <a:rPr lang="en-US" dirty="0">
                <a:cs typeface="Calibri"/>
              </a:rPr>
              <a:t>Six Sigma Concept (2016) A3 Problem Solving Approach Available at </a:t>
            </a:r>
            <a:r>
              <a:rPr lang="en-US" dirty="0">
                <a:cs typeface="Calibri"/>
                <a:hlinkClick r:id="rId4"/>
              </a:rPr>
              <a:t>http://www.sixsigmaconcept.com/</a:t>
            </a:r>
            <a:r>
              <a:rPr lang="en-US" dirty="0">
                <a:cs typeface="Calibri"/>
              </a:rPr>
              <a:t> (accessed: 22 October 2018)</a:t>
            </a:r>
          </a:p>
          <a:p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38106161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 </cp:lastModifiedBy>
  <cp:revision>248</cp:revision>
  <dcterms:created xsi:type="dcterms:W3CDTF">2013-07-15T20:26:40Z</dcterms:created>
  <dcterms:modified xsi:type="dcterms:W3CDTF">2018-10-23T14:16:33Z</dcterms:modified>
</cp:coreProperties>
</file>