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8" r:id="rId2"/>
    <p:sldId id="257" r:id="rId3"/>
    <p:sldId id="258" r:id="rId4"/>
    <p:sldId id="273" r:id="rId5"/>
    <p:sldId id="289" r:id="rId6"/>
    <p:sldId id="283" r:id="rId7"/>
    <p:sldId id="275" r:id="rId8"/>
    <p:sldId id="295" r:id="rId9"/>
    <p:sldId id="278" r:id="rId10"/>
    <p:sldId id="302" r:id="rId11"/>
    <p:sldId id="259" r:id="rId12"/>
    <p:sldId id="284" r:id="rId13"/>
    <p:sldId id="285" r:id="rId14"/>
    <p:sldId id="297" r:id="rId15"/>
    <p:sldId id="286" r:id="rId16"/>
    <p:sldId id="299" r:id="rId17"/>
    <p:sldId id="300" r:id="rId18"/>
    <p:sldId id="287" r:id="rId19"/>
    <p:sldId id="294" r:id="rId20"/>
    <p:sldId id="298" r:id="rId21"/>
    <p:sldId id="301" r:id="rId22"/>
    <p:sldId id="276"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849" autoAdjust="0"/>
    <p:restoredTop sz="94660"/>
  </p:normalViewPr>
  <p:slideViewPr>
    <p:cSldViewPr>
      <p:cViewPr varScale="1">
        <p:scale>
          <a:sx n="60" d="100"/>
          <a:sy n="60" d="100"/>
        </p:scale>
        <p:origin x="1142" y="5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21/01/2019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21/01/2019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21/01/2019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21/01/2019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21/01/2019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21/01/2019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21/01/2019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21/01/2019</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dirty="0"/>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youtu.be/YSbKWEyASkE"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_QGWZ9OOGAI"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A0371-E02F-4AA6-8808-42BB5CA05301}"/>
              </a:ext>
            </a:extLst>
          </p:cNvPr>
          <p:cNvSpPr>
            <a:spLocks noGrp="1"/>
          </p:cNvSpPr>
          <p:nvPr>
            <p:ph type="ctrTitle"/>
          </p:nvPr>
        </p:nvSpPr>
        <p:spPr>
          <a:xfrm>
            <a:off x="685800" y="44624"/>
            <a:ext cx="7772400" cy="1470025"/>
          </a:xfrm>
        </p:spPr>
        <p:txBody>
          <a:bodyPr>
            <a:normAutofit fontScale="90000"/>
          </a:bodyPr>
          <a:lstStyle/>
          <a:p>
            <a:r>
              <a:rPr lang="en-GB" sz="4000" b="1" dirty="0"/>
              <a:t>Welcome to ECAY 4001</a:t>
            </a:r>
            <a:br>
              <a:rPr lang="en-GB" sz="4000" b="1" dirty="0"/>
            </a:br>
            <a:r>
              <a:rPr lang="en-GB" sz="4000" b="1" dirty="0"/>
              <a:t> Advocacy in the Contemporary World  </a:t>
            </a:r>
            <a:br>
              <a:rPr lang="en-GB" b="1" dirty="0"/>
            </a:br>
            <a:r>
              <a:rPr lang="en-GB" sz="3100" b="1" dirty="0">
                <a:solidFill>
                  <a:schemeClr val="bg1">
                    <a:lumMod val="65000"/>
                  </a:schemeClr>
                </a:solidFill>
              </a:rPr>
              <a:t>Please take a moment to settle in </a:t>
            </a:r>
          </a:p>
        </p:txBody>
      </p:sp>
      <p:sp>
        <p:nvSpPr>
          <p:cNvPr id="4" name="Rectangle 3">
            <a:extLst>
              <a:ext uri="{FF2B5EF4-FFF2-40B4-BE49-F238E27FC236}">
                <a16:creationId xmlns:a16="http://schemas.microsoft.com/office/drawing/2014/main" id="{B6646A45-94C4-4713-8415-3E0A74051EEA}"/>
              </a:ext>
            </a:extLst>
          </p:cNvPr>
          <p:cNvSpPr/>
          <p:nvPr/>
        </p:nvSpPr>
        <p:spPr>
          <a:xfrm>
            <a:off x="5845" y="1844824"/>
            <a:ext cx="9144000" cy="4124206"/>
          </a:xfrm>
          <a:prstGeom prst="rect">
            <a:avLst/>
          </a:prstGeom>
        </p:spPr>
        <p:txBody>
          <a:bodyPr wrap="square">
            <a:spAutoFit/>
          </a:bodyPr>
          <a:lstStyle/>
          <a:p>
            <a:r>
              <a:rPr lang="en-GB" sz="2000" dirty="0">
                <a:solidFill>
                  <a:schemeClr val="accent1"/>
                </a:solidFill>
              </a:rPr>
              <a:t>Lyrics</a:t>
            </a:r>
          </a:p>
          <a:p>
            <a:r>
              <a:rPr lang="en-GB" sz="2000" dirty="0">
                <a:solidFill>
                  <a:schemeClr val="accent1"/>
                </a:solidFill>
              </a:rPr>
              <a:t>Let me show you, Let me show you the way to go, I don't know everything</a:t>
            </a:r>
          </a:p>
          <a:p>
            <a:r>
              <a:rPr lang="en-GB" sz="2000" dirty="0">
                <a:solidFill>
                  <a:schemeClr val="accent1"/>
                </a:solidFill>
              </a:rPr>
              <a:t>But there's something I do know (I know, I know).</a:t>
            </a:r>
          </a:p>
          <a:p>
            <a:r>
              <a:rPr lang="en-GB" sz="2000" dirty="0">
                <a:solidFill>
                  <a:schemeClr val="accent1"/>
                </a:solidFill>
              </a:rPr>
              <a:t>I've read and heard a lot And now I'm ready to show, That we can come together</a:t>
            </a:r>
          </a:p>
          <a:p>
            <a:r>
              <a:rPr lang="en-GB" sz="2000" dirty="0">
                <a:solidFill>
                  <a:schemeClr val="accent1"/>
                </a:solidFill>
              </a:rPr>
              <a:t>And think like one. Come together now Live together underneath the sun.</a:t>
            </a:r>
          </a:p>
          <a:p>
            <a:r>
              <a:rPr lang="en-GB" sz="2000" dirty="0">
                <a:solidFill>
                  <a:schemeClr val="accent1"/>
                </a:solidFill>
              </a:rPr>
              <a:t>Please, please let me show you Let me show you, let me show you the way to go.</a:t>
            </a:r>
          </a:p>
          <a:p>
            <a:r>
              <a:rPr lang="en-GB" sz="2000" dirty="0">
                <a:solidFill>
                  <a:schemeClr val="accent1"/>
                </a:solidFill>
              </a:rPr>
              <a:t>Follow me, my friend Let me show you, come on Let me show you the way to go Just put your trust in me, I'll try not to let you down (Let you down, let you down).</a:t>
            </a:r>
          </a:p>
          <a:p>
            <a:r>
              <a:rPr lang="en-GB" sz="2000" dirty="0">
                <a:solidFill>
                  <a:schemeClr val="accent1"/>
                </a:solidFill>
              </a:rPr>
              <a:t>The job is hard to do But only we can work this out</a:t>
            </a:r>
          </a:p>
          <a:p>
            <a:r>
              <a:rPr lang="en-GB" sz="2000" dirty="0">
                <a:solidFill>
                  <a:schemeClr val="accent1"/>
                </a:solidFill>
              </a:rPr>
              <a:t>Cause we can help each other to overcome We can do it We can do it now Rejoice everybody And get the job done.</a:t>
            </a:r>
          </a:p>
          <a:p>
            <a:endParaRPr lang="en-GB" dirty="0">
              <a:solidFill>
                <a:schemeClr val="accent1">
                  <a:lumMod val="75000"/>
                </a:schemeClr>
              </a:solidFill>
            </a:endParaRPr>
          </a:p>
          <a:p>
            <a:r>
              <a:rPr lang="en-GB" sz="1200" dirty="0"/>
              <a:t>Gamble and Huff (1976). </a:t>
            </a:r>
          </a:p>
          <a:p>
            <a:r>
              <a:rPr lang="en-GB" sz="1200" dirty="0"/>
              <a:t>Jackson 5 (1976).</a:t>
            </a:r>
          </a:p>
        </p:txBody>
      </p:sp>
      <p:sp>
        <p:nvSpPr>
          <p:cNvPr id="7" name="Rectangle 6">
            <a:extLst>
              <a:ext uri="{FF2B5EF4-FFF2-40B4-BE49-F238E27FC236}">
                <a16:creationId xmlns:a16="http://schemas.microsoft.com/office/drawing/2014/main" id="{7A6F49F6-3251-42DA-8C4F-4C50B26F7E8F}"/>
              </a:ext>
            </a:extLst>
          </p:cNvPr>
          <p:cNvSpPr/>
          <p:nvPr/>
        </p:nvSpPr>
        <p:spPr>
          <a:xfrm>
            <a:off x="5652120" y="6167045"/>
            <a:ext cx="3161891" cy="646331"/>
          </a:xfrm>
          <a:prstGeom prst="rect">
            <a:avLst/>
          </a:prstGeom>
        </p:spPr>
        <p:txBody>
          <a:bodyPr wrap="none">
            <a:spAutoFit/>
          </a:bodyPr>
          <a:lstStyle/>
          <a:p>
            <a:r>
              <a:rPr lang="en-GB" dirty="0">
                <a:hlinkClick r:id="rId2"/>
              </a:rPr>
              <a:t>https://youtu.be/YSbKWEyASkE</a:t>
            </a:r>
            <a:endParaRPr lang="en-GB" dirty="0"/>
          </a:p>
          <a:p>
            <a:endParaRPr lang="en-GB" dirty="0"/>
          </a:p>
        </p:txBody>
      </p:sp>
    </p:spTree>
    <p:extLst>
      <p:ext uri="{BB962C8B-B14F-4D97-AF65-F5344CB8AC3E}">
        <p14:creationId xmlns:p14="http://schemas.microsoft.com/office/powerpoint/2010/main" val="1678056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05722" y="50721"/>
            <a:ext cx="8532556" cy="1399090"/>
          </a:xfrm>
        </p:spPr>
        <p:txBody>
          <a:bodyPr>
            <a:normAutofit fontScale="90000"/>
          </a:bodyPr>
          <a:lstStyle/>
          <a:p>
            <a:r>
              <a:rPr lang="en-US" sz="3600" b="1" dirty="0"/>
              <a:t>ECAY4001 </a:t>
            </a:r>
            <a:r>
              <a:rPr lang="en-GB" sz="3600" b="1" dirty="0"/>
              <a:t>Advocacy in the Contemporary World</a:t>
            </a:r>
            <a:r>
              <a:rPr lang="en-US" sz="3600" b="1" dirty="0"/>
              <a:t> </a:t>
            </a:r>
            <a:br>
              <a:rPr lang="en-US" sz="3600" b="1" dirty="0"/>
            </a:br>
            <a:r>
              <a:rPr lang="en-US" sz="3600" b="1" dirty="0"/>
              <a:t> Module Outline</a:t>
            </a:r>
          </a:p>
        </p:txBody>
      </p:sp>
      <p:sp>
        <p:nvSpPr>
          <p:cNvPr id="8" name="TextBox 7"/>
          <p:cNvSpPr txBox="1"/>
          <p:nvPr/>
        </p:nvSpPr>
        <p:spPr>
          <a:xfrm>
            <a:off x="2555776" y="6021288"/>
            <a:ext cx="5832648" cy="707886"/>
          </a:xfrm>
          <a:prstGeom prst="rect">
            <a:avLst/>
          </a:prstGeom>
          <a:noFill/>
        </p:spPr>
        <p:txBody>
          <a:bodyPr wrap="square" rtlCol="0">
            <a:spAutoFit/>
          </a:bodyPr>
          <a:lstStyle/>
          <a:p>
            <a:r>
              <a:rPr lang="en-GB" sz="2000" b="1" dirty="0"/>
              <a:t>Peter Williams </a:t>
            </a:r>
            <a:r>
              <a:rPr lang="en-GB" sz="2000" u="sng" dirty="0">
                <a:solidFill>
                  <a:srgbClr val="0070C0"/>
                </a:solidFill>
              </a:rPr>
              <a:t>1503155@student.uwtsd.ac.uk</a:t>
            </a:r>
          </a:p>
          <a:p>
            <a:r>
              <a:rPr lang="en-GB" sz="2000" b="1" dirty="0"/>
              <a:t>Ken Dicks </a:t>
            </a:r>
            <a:r>
              <a:rPr lang="en-GB" sz="2000" dirty="0">
                <a:solidFill>
                  <a:srgbClr val="0070C0"/>
                </a:solidFill>
                <a:hlinkClick r:id="rId2">
                  <a:extLst>
                    <a:ext uri="{A12FA001-AC4F-418D-AE19-62706E023703}">
                      <ahyp:hlinkClr xmlns:ahyp="http://schemas.microsoft.com/office/drawing/2018/hyperlinkcolor" val="tx"/>
                    </a:ext>
                  </a:extLst>
                </a:hlinkClick>
              </a:rPr>
              <a:t>ken.dicks@uwtsd.ac.uk</a:t>
            </a:r>
            <a:r>
              <a:rPr lang="en-GB" sz="2000" dirty="0">
                <a:solidFill>
                  <a:srgbClr val="0070C0"/>
                </a:solidFill>
              </a:rPr>
              <a:t> </a:t>
            </a:r>
          </a:p>
        </p:txBody>
      </p:sp>
      <p:pic>
        <p:nvPicPr>
          <p:cNvPr id="19" name="Picture 18">
            <a:extLst>
              <a:ext uri="{FF2B5EF4-FFF2-40B4-BE49-F238E27FC236}">
                <a16:creationId xmlns:a16="http://schemas.microsoft.com/office/drawing/2014/main" id="{93375D67-0136-4BA2-9836-B57D898326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71800" y="1707069"/>
            <a:ext cx="3600400" cy="3443861"/>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88640"/>
            <a:ext cx="7924800" cy="1143000"/>
          </a:xfrm>
        </p:spPr>
        <p:txBody>
          <a:bodyPr>
            <a:normAutofit/>
          </a:bodyPr>
          <a:lstStyle/>
          <a:p>
            <a:r>
              <a:rPr lang="en-GB" b="1" dirty="0"/>
              <a:t>Module Aims</a:t>
            </a:r>
          </a:p>
        </p:txBody>
      </p:sp>
      <p:sp>
        <p:nvSpPr>
          <p:cNvPr id="3" name="TextBox 2"/>
          <p:cNvSpPr txBox="1"/>
          <p:nvPr/>
        </p:nvSpPr>
        <p:spPr>
          <a:xfrm>
            <a:off x="575556" y="2056492"/>
            <a:ext cx="7992888" cy="1384995"/>
          </a:xfrm>
          <a:prstGeom prst="rect">
            <a:avLst/>
          </a:prstGeom>
          <a:noFill/>
        </p:spPr>
        <p:txBody>
          <a:bodyPr wrap="square" rtlCol="0">
            <a:spAutoFit/>
          </a:bodyPr>
          <a:lstStyle/>
          <a:p>
            <a:r>
              <a:rPr lang="en-GB" sz="2800" dirty="0"/>
              <a:t>To develop an understanding of the concept of empowerment, agency and anti-oppressive practices within the role of an advocate.</a:t>
            </a:r>
          </a:p>
        </p:txBody>
      </p:sp>
      <p:sp>
        <p:nvSpPr>
          <p:cNvPr id="4" name="TextBox 3"/>
          <p:cNvSpPr txBox="1"/>
          <p:nvPr/>
        </p:nvSpPr>
        <p:spPr>
          <a:xfrm>
            <a:off x="611560" y="3645024"/>
            <a:ext cx="7992888" cy="1384995"/>
          </a:xfrm>
          <a:prstGeom prst="rect">
            <a:avLst/>
          </a:prstGeom>
          <a:noFill/>
        </p:spPr>
        <p:txBody>
          <a:bodyPr wrap="square" rtlCol="0">
            <a:spAutoFit/>
          </a:bodyPr>
          <a:lstStyle/>
          <a:p>
            <a:r>
              <a:rPr lang="en-GB" sz="2800" dirty="0"/>
              <a:t>To identify appropriate environments in which individuals using a advocacy service might develop agency and use their ‘voice’ effectively.</a:t>
            </a:r>
          </a:p>
        </p:txBody>
      </p:sp>
    </p:spTree>
    <p:extLst>
      <p:ext uri="{BB962C8B-B14F-4D97-AF65-F5344CB8AC3E}">
        <p14:creationId xmlns:p14="http://schemas.microsoft.com/office/powerpoint/2010/main" val="2835456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88640"/>
            <a:ext cx="7924800" cy="1143000"/>
          </a:xfrm>
        </p:spPr>
        <p:txBody>
          <a:bodyPr>
            <a:normAutofit/>
          </a:bodyPr>
          <a:lstStyle/>
          <a:p>
            <a:r>
              <a:rPr lang="en-GB" b="1" dirty="0"/>
              <a:t>Learning Outcomes</a:t>
            </a:r>
          </a:p>
        </p:txBody>
      </p:sp>
      <p:sp>
        <p:nvSpPr>
          <p:cNvPr id="5" name="TextBox 4"/>
          <p:cNvSpPr txBox="1"/>
          <p:nvPr/>
        </p:nvSpPr>
        <p:spPr>
          <a:xfrm>
            <a:off x="323528" y="1331640"/>
            <a:ext cx="8496944" cy="954107"/>
          </a:xfrm>
          <a:prstGeom prst="rect">
            <a:avLst/>
          </a:prstGeom>
          <a:noFill/>
        </p:spPr>
        <p:txBody>
          <a:bodyPr wrap="square" rtlCol="0">
            <a:spAutoFit/>
          </a:bodyPr>
          <a:lstStyle/>
          <a:p>
            <a:pPr algn="ctr"/>
            <a:r>
              <a:rPr lang="en-GB" sz="2800" b="1" dirty="0">
                <a:solidFill>
                  <a:schemeClr val="accent1"/>
                </a:solidFill>
              </a:rPr>
              <a:t>Upon the successful completion of this module, the student should be able to demonstrate the ability to:</a:t>
            </a:r>
          </a:p>
        </p:txBody>
      </p:sp>
      <p:sp>
        <p:nvSpPr>
          <p:cNvPr id="3" name="TextBox 2"/>
          <p:cNvSpPr txBox="1"/>
          <p:nvPr/>
        </p:nvSpPr>
        <p:spPr>
          <a:xfrm>
            <a:off x="611560" y="2639134"/>
            <a:ext cx="8136904" cy="2862322"/>
          </a:xfrm>
          <a:prstGeom prst="rect">
            <a:avLst/>
          </a:prstGeom>
          <a:noFill/>
        </p:spPr>
        <p:txBody>
          <a:bodyPr wrap="square" rtlCol="0">
            <a:spAutoFit/>
          </a:bodyPr>
          <a:lstStyle/>
          <a:p>
            <a:r>
              <a:rPr lang="en-GB" sz="3600" dirty="0"/>
              <a:t>1) </a:t>
            </a:r>
          </a:p>
          <a:p>
            <a:r>
              <a:rPr lang="en-GB" sz="3600" dirty="0"/>
              <a:t>Identify and discuss established theories relating to the concepts of empowerment, agency and anti-oppressive practices within the role of an advocate.</a:t>
            </a:r>
          </a:p>
        </p:txBody>
      </p:sp>
    </p:spTree>
    <p:extLst>
      <p:ext uri="{BB962C8B-B14F-4D97-AF65-F5344CB8AC3E}">
        <p14:creationId xmlns:p14="http://schemas.microsoft.com/office/powerpoint/2010/main" val="3242455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88640"/>
            <a:ext cx="7924800" cy="1143000"/>
          </a:xfrm>
        </p:spPr>
        <p:txBody>
          <a:bodyPr>
            <a:normAutofit/>
          </a:bodyPr>
          <a:lstStyle/>
          <a:p>
            <a:r>
              <a:rPr lang="en-GB" b="1" dirty="0"/>
              <a:t>Learning Outcomes</a:t>
            </a:r>
          </a:p>
        </p:txBody>
      </p:sp>
      <p:sp>
        <p:nvSpPr>
          <p:cNvPr id="6" name="Rectangle 5">
            <a:extLst>
              <a:ext uri="{FF2B5EF4-FFF2-40B4-BE49-F238E27FC236}">
                <a16:creationId xmlns:a16="http://schemas.microsoft.com/office/drawing/2014/main" id="{4D13ADA2-825D-4A00-949B-875BB49F213D}"/>
              </a:ext>
            </a:extLst>
          </p:cNvPr>
          <p:cNvSpPr/>
          <p:nvPr/>
        </p:nvSpPr>
        <p:spPr>
          <a:xfrm>
            <a:off x="609600" y="1628800"/>
            <a:ext cx="7924800" cy="3970318"/>
          </a:xfrm>
          <a:prstGeom prst="rect">
            <a:avLst/>
          </a:prstGeom>
        </p:spPr>
        <p:txBody>
          <a:bodyPr wrap="square">
            <a:spAutoFit/>
          </a:bodyPr>
          <a:lstStyle/>
          <a:p>
            <a:r>
              <a:rPr lang="en-GB" sz="3600" dirty="0"/>
              <a:t>2) </a:t>
            </a:r>
          </a:p>
          <a:p>
            <a:r>
              <a:rPr lang="en-GB" sz="3600" dirty="0"/>
              <a:t>Describe the role of an advocate in developing and environment supportive of the users/clients/patients using their ‘voice’ to request services appropriate to their need, in-line with service provision and ensure that entitlements are met.</a:t>
            </a:r>
          </a:p>
        </p:txBody>
      </p:sp>
    </p:spTree>
    <p:extLst>
      <p:ext uri="{BB962C8B-B14F-4D97-AF65-F5344CB8AC3E}">
        <p14:creationId xmlns:p14="http://schemas.microsoft.com/office/powerpoint/2010/main" val="3511205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88640"/>
            <a:ext cx="7924800" cy="1143000"/>
          </a:xfrm>
        </p:spPr>
        <p:txBody>
          <a:bodyPr>
            <a:normAutofit/>
          </a:bodyPr>
          <a:lstStyle/>
          <a:p>
            <a:r>
              <a:rPr lang="en-GB" b="1" dirty="0"/>
              <a:t>Learning Outcomes</a:t>
            </a:r>
          </a:p>
        </p:txBody>
      </p:sp>
      <p:sp>
        <p:nvSpPr>
          <p:cNvPr id="6" name="TextBox 5"/>
          <p:cNvSpPr txBox="1"/>
          <p:nvPr/>
        </p:nvSpPr>
        <p:spPr>
          <a:xfrm>
            <a:off x="611560" y="1443841"/>
            <a:ext cx="8208912" cy="3970318"/>
          </a:xfrm>
          <a:prstGeom prst="rect">
            <a:avLst/>
          </a:prstGeom>
          <a:noFill/>
        </p:spPr>
        <p:txBody>
          <a:bodyPr wrap="square" rtlCol="0">
            <a:spAutoFit/>
          </a:bodyPr>
          <a:lstStyle/>
          <a:p>
            <a:r>
              <a:rPr lang="en-GB" sz="3600" dirty="0"/>
              <a:t>3) </a:t>
            </a:r>
          </a:p>
          <a:p>
            <a:r>
              <a:rPr lang="en-GB" sz="3600" dirty="0"/>
              <a:t>Identify and describe actions, initiatives and measures supportive of allowing individuals to develop agency, act against oppressive practices and to ‘voice’ their opinions through the most appropriate channels of communication. </a:t>
            </a:r>
          </a:p>
        </p:txBody>
      </p:sp>
    </p:spTree>
    <p:extLst>
      <p:ext uri="{BB962C8B-B14F-4D97-AF65-F5344CB8AC3E}">
        <p14:creationId xmlns:p14="http://schemas.microsoft.com/office/powerpoint/2010/main" val="3739726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821654"/>
            <a:ext cx="7992888" cy="584775"/>
          </a:xfrm>
          <a:prstGeom prst="rect">
            <a:avLst/>
          </a:prstGeom>
          <a:noFill/>
        </p:spPr>
        <p:txBody>
          <a:bodyPr wrap="square" rtlCol="0">
            <a:spAutoFit/>
          </a:bodyPr>
          <a:lstStyle/>
          <a:p>
            <a:pPr algn="ctr"/>
            <a:r>
              <a:rPr lang="en-GB" sz="3200" b="1" dirty="0"/>
              <a:t>Contemporary World</a:t>
            </a:r>
          </a:p>
        </p:txBody>
      </p:sp>
      <p:sp>
        <p:nvSpPr>
          <p:cNvPr id="4" name="TextBox 3"/>
          <p:cNvSpPr txBox="1"/>
          <p:nvPr/>
        </p:nvSpPr>
        <p:spPr>
          <a:xfrm>
            <a:off x="395536" y="2056994"/>
            <a:ext cx="8064896" cy="954107"/>
          </a:xfrm>
          <a:prstGeom prst="rect">
            <a:avLst/>
          </a:prstGeom>
          <a:noFill/>
        </p:spPr>
        <p:txBody>
          <a:bodyPr wrap="square" rtlCol="0">
            <a:spAutoFit/>
          </a:bodyPr>
          <a:lstStyle/>
          <a:p>
            <a:pPr algn="ctr"/>
            <a:r>
              <a:rPr lang="en-GB" sz="2800" dirty="0"/>
              <a:t>What characteristics of the contemporary world  define it in society?</a:t>
            </a:r>
          </a:p>
        </p:txBody>
      </p:sp>
      <p:sp>
        <p:nvSpPr>
          <p:cNvPr id="6" name="TextBox 5"/>
          <p:cNvSpPr txBox="1"/>
          <p:nvPr/>
        </p:nvSpPr>
        <p:spPr>
          <a:xfrm>
            <a:off x="1043608" y="3573016"/>
            <a:ext cx="3778622" cy="1815882"/>
          </a:xfrm>
          <a:prstGeom prst="rect">
            <a:avLst/>
          </a:prstGeom>
          <a:noFill/>
        </p:spPr>
        <p:txBody>
          <a:bodyPr wrap="square" rtlCol="0">
            <a:spAutoFit/>
          </a:bodyPr>
          <a:lstStyle/>
          <a:p>
            <a:pPr marL="342900" indent="-342900">
              <a:buFont typeface="Arial" panose="020B0604020202020204" pitchFamily="34" charset="0"/>
              <a:buChar char="•"/>
            </a:pPr>
            <a:r>
              <a:rPr lang="en-GB" sz="2800" dirty="0"/>
              <a:t>Key features</a:t>
            </a:r>
          </a:p>
          <a:p>
            <a:pPr marL="342900" indent="-342900">
              <a:buFont typeface="Arial" panose="020B0604020202020204" pitchFamily="34" charset="0"/>
              <a:buChar char="•"/>
            </a:pPr>
            <a:r>
              <a:rPr lang="en-GB" sz="2800" dirty="0"/>
              <a:t>New aspects</a:t>
            </a:r>
          </a:p>
          <a:p>
            <a:pPr marL="342900" indent="-342900">
              <a:buFont typeface="Arial" panose="020B0604020202020204" pitchFamily="34" charset="0"/>
              <a:buChar char="•"/>
            </a:pPr>
            <a:r>
              <a:rPr lang="en-GB" sz="2800" dirty="0"/>
              <a:t>Issues and problems</a:t>
            </a:r>
          </a:p>
          <a:p>
            <a:pPr marL="342900" indent="-342900">
              <a:buFont typeface="Arial" panose="020B0604020202020204" pitchFamily="34" charset="0"/>
              <a:buChar char="•"/>
            </a:pPr>
            <a:r>
              <a:rPr lang="en-GB" sz="2800" dirty="0"/>
              <a:t>Positive attributes</a:t>
            </a:r>
          </a:p>
        </p:txBody>
      </p:sp>
      <p:sp>
        <p:nvSpPr>
          <p:cNvPr id="7" name="TextBox 6"/>
          <p:cNvSpPr txBox="1"/>
          <p:nvPr/>
        </p:nvSpPr>
        <p:spPr>
          <a:xfrm>
            <a:off x="683568" y="260648"/>
            <a:ext cx="7992888" cy="584775"/>
          </a:xfrm>
          <a:prstGeom prst="rect">
            <a:avLst/>
          </a:prstGeom>
          <a:noFill/>
        </p:spPr>
        <p:txBody>
          <a:bodyPr wrap="square" rtlCol="0">
            <a:spAutoFit/>
          </a:bodyPr>
          <a:lstStyle/>
          <a:p>
            <a:pPr algn="ctr"/>
            <a:r>
              <a:rPr lang="en-GB" sz="3200" b="1" dirty="0"/>
              <a:t>Key Concepts</a:t>
            </a:r>
          </a:p>
        </p:txBody>
      </p:sp>
      <p:pic>
        <p:nvPicPr>
          <p:cNvPr id="9" name="Picture 8">
            <a:extLst>
              <a:ext uri="{FF2B5EF4-FFF2-40B4-BE49-F238E27FC236}">
                <a16:creationId xmlns:a16="http://schemas.microsoft.com/office/drawing/2014/main" id="{A705C402-5090-47CE-AB20-DF35C8604D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36096" y="3112805"/>
            <a:ext cx="2736304" cy="2736304"/>
          </a:xfrm>
          <a:prstGeom prst="rect">
            <a:avLst/>
          </a:prstGeom>
        </p:spPr>
      </p:pic>
      <p:sp>
        <p:nvSpPr>
          <p:cNvPr id="10" name="TextBox 9">
            <a:extLst>
              <a:ext uri="{FF2B5EF4-FFF2-40B4-BE49-F238E27FC236}">
                <a16:creationId xmlns:a16="http://schemas.microsoft.com/office/drawing/2014/main" id="{522D1F44-7426-402A-B39F-25EE5FCEF9B9}"/>
              </a:ext>
            </a:extLst>
          </p:cNvPr>
          <p:cNvSpPr txBox="1"/>
          <p:nvPr/>
        </p:nvSpPr>
        <p:spPr>
          <a:xfrm>
            <a:off x="2151370" y="1444215"/>
            <a:ext cx="5341719" cy="523220"/>
          </a:xfrm>
          <a:prstGeom prst="rect">
            <a:avLst/>
          </a:prstGeom>
          <a:noFill/>
        </p:spPr>
        <p:txBody>
          <a:bodyPr wrap="none" rtlCol="0">
            <a:spAutoFit/>
          </a:bodyPr>
          <a:lstStyle/>
          <a:p>
            <a:r>
              <a:rPr lang="en-GB" sz="2800" b="1" dirty="0">
                <a:solidFill>
                  <a:schemeClr val="accent1"/>
                </a:solidFill>
              </a:rPr>
              <a:t>As a single group can we consider  </a:t>
            </a:r>
          </a:p>
        </p:txBody>
      </p:sp>
    </p:spTree>
    <p:extLst>
      <p:ext uri="{BB962C8B-B14F-4D97-AF65-F5344CB8AC3E}">
        <p14:creationId xmlns:p14="http://schemas.microsoft.com/office/powerpoint/2010/main" val="2444947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B17E3B-244C-40E7-81BB-80B701F6470C}"/>
              </a:ext>
            </a:extLst>
          </p:cNvPr>
          <p:cNvSpPr txBox="1"/>
          <p:nvPr/>
        </p:nvSpPr>
        <p:spPr>
          <a:xfrm>
            <a:off x="1410427" y="4005064"/>
            <a:ext cx="6323141" cy="523220"/>
          </a:xfrm>
          <a:prstGeom prst="rect">
            <a:avLst/>
          </a:prstGeom>
          <a:noFill/>
        </p:spPr>
        <p:txBody>
          <a:bodyPr wrap="none" rtlCol="0">
            <a:spAutoFit/>
          </a:bodyPr>
          <a:lstStyle/>
          <a:p>
            <a:r>
              <a:rPr lang="en-GB" sz="2800" b="1" dirty="0">
                <a:solidFill>
                  <a:schemeClr val="accent1"/>
                </a:solidFill>
              </a:rPr>
              <a:t>Hand out 1 Contemporary world aspects  </a:t>
            </a:r>
          </a:p>
        </p:txBody>
      </p:sp>
      <p:pic>
        <p:nvPicPr>
          <p:cNvPr id="4" name="Picture 3">
            <a:extLst>
              <a:ext uri="{FF2B5EF4-FFF2-40B4-BE49-F238E27FC236}">
                <a16:creationId xmlns:a16="http://schemas.microsoft.com/office/drawing/2014/main" id="{3924E83E-8B50-488F-B245-79EDA58738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00436" y="1484784"/>
            <a:ext cx="2143125" cy="2143125"/>
          </a:xfrm>
          <a:prstGeom prst="rect">
            <a:avLst/>
          </a:prstGeom>
        </p:spPr>
      </p:pic>
    </p:spTree>
    <p:extLst>
      <p:ext uri="{BB962C8B-B14F-4D97-AF65-F5344CB8AC3E}">
        <p14:creationId xmlns:p14="http://schemas.microsoft.com/office/powerpoint/2010/main" val="14780719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1560" y="620688"/>
            <a:ext cx="7812360" cy="954107"/>
          </a:xfrm>
          <a:prstGeom prst="rect">
            <a:avLst/>
          </a:prstGeom>
          <a:noFill/>
        </p:spPr>
        <p:txBody>
          <a:bodyPr wrap="square" rtlCol="0">
            <a:spAutoFit/>
          </a:bodyPr>
          <a:lstStyle/>
          <a:p>
            <a:pPr algn="ctr"/>
            <a:r>
              <a:rPr lang="en-GB" sz="2800" b="1" dirty="0"/>
              <a:t>Exploring Key Concepts and Issues of the contemporary world   </a:t>
            </a:r>
          </a:p>
        </p:txBody>
      </p:sp>
      <p:sp>
        <p:nvSpPr>
          <p:cNvPr id="3" name="TextBox 2"/>
          <p:cNvSpPr txBox="1"/>
          <p:nvPr/>
        </p:nvSpPr>
        <p:spPr>
          <a:xfrm>
            <a:off x="539552" y="2420888"/>
            <a:ext cx="7956376" cy="1384995"/>
          </a:xfrm>
          <a:prstGeom prst="rect">
            <a:avLst/>
          </a:prstGeom>
          <a:noFill/>
        </p:spPr>
        <p:txBody>
          <a:bodyPr wrap="square" rtlCol="0">
            <a:spAutoFit/>
          </a:bodyPr>
          <a:lstStyle/>
          <a:p>
            <a:pPr algn="ctr"/>
            <a:r>
              <a:rPr lang="en-GB" sz="2800" dirty="0"/>
              <a:t>In your groups identify the way that some of these features of the contemporary world might impact on the roles of advocacy and advocates </a:t>
            </a:r>
          </a:p>
        </p:txBody>
      </p:sp>
      <p:pic>
        <p:nvPicPr>
          <p:cNvPr id="6" name="Picture 5">
            <a:extLst>
              <a:ext uri="{FF2B5EF4-FFF2-40B4-BE49-F238E27FC236}">
                <a16:creationId xmlns:a16="http://schemas.microsoft.com/office/drawing/2014/main" id="{58C4E735-E7DD-48F6-B8DF-4FC83ED5B1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38338" y="4121983"/>
            <a:ext cx="2267322" cy="2107276"/>
          </a:xfrm>
          <a:prstGeom prst="rect">
            <a:avLst/>
          </a:prstGeom>
        </p:spPr>
      </p:pic>
      <p:sp>
        <p:nvSpPr>
          <p:cNvPr id="8" name="TextBox 7">
            <a:extLst>
              <a:ext uri="{FF2B5EF4-FFF2-40B4-BE49-F238E27FC236}">
                <a16:creationId xmlns:a16="http://schemas.microsoft.com/office/drawing/2014/main" id="{9037FC84-F2CA-4FDA-BEA1-35B7B48951AC}"/>
              </a:ext>
            </a:extLst>
          </p:cNvPr>
          <p:cNvSpPr txBox="1"/>
          <p:nvPr/>
        </p:nvSpPr>
        <p:spPr>
          <a:xfrm>
            <a:off x="1040520" y="1735592"/>
            <a:ext cx="7062959" cy="523220"/>
          </a:xfrm>
          <a:prstGeom prst="rect">
            <a:avLst/>
          </a:prstGeom>
          <a:noFill/>
        </p:spPr>
        <p:txBody>
          <a:bodyPr wrap="none" rtlCol="0">
            <a:spAutoFit/>
          </a:bodyPr>
          <a:lstStyle/>
          <a:p>
            <a:r>
              <a:rPr lang="en-GB" sz="2800" b="1" dirty="0">
                <a:solidFill>
                  <a:schemeClr val="accent1"/>
                </a:solidFill>
              </a:rPr>
              <a:t>Please rearrange yourselves Into small groups </a:t>
            </a:r>
          </a:p>
        </p:txBody>
      </p:sp>
    </p:spTree>
    <p:extLst>
      <p:ext uri="{BB962C8B-B14F-4D97-AF65-F5344CB8AC3E}">
        <p14:creationId xmlns:p14="http://schemas.microsoft.com/office/powerpoint/2010/main" val="3648519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81B4C02-C71D-463C-ABAF-BF562856FA52}"/>
              </a:ext>
            </a:extLst>
          </p:cNvPr>
          <p:cNvSpPr txBox="1"/>
          <p:nvPr/>
        </p:nvSpPr>
        <p:spPr>
          <a:xfrm>
            <a:off x="1907704" y="1412776"/>
            <a:ext cx="5328592" cy="1569660"/>
          </a:xfrm>
          <a:prstGeom prst="rect">
            <a:avLst/>
          </a:prstGeom>
          <a:noFill/>
        </p:spPr>
        <p:txBody>
          <a:bodyPr wrap="square" rtlCol="0">
            <a:spAutoFit/>
          </a:bodyPr>
          <a:lstStyle/>
          <a:p>
            <a:pPr algn="ctr"/>
            <a:r>
              <a:rPr lang="en-GB" sz="4800" b="1" dirty="0"/>
              <a:t>Module content and assignments </a:t>
            </a:r>
          </a:p>
        </p:txBody>
      </p:sp>
    </p:spTree>
    <p:extLst>
      <p:ext uri="{BB962C8B-B14F-4D97-AF65-F5344CB8AC3E}">
        <p14:creationId xmlns:p14="http://schemas.microsoft.com/office/powerpoint/2010/main" val="32858734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8640"/>
            <a:ext cx="7924800" cy="1143000"/>
          </a:xfrm>
        </p:spPr>
        <p:txBody>
          <a:bodyPr>
            <a:normAutofit/>
          </a:bodyPr>
          <a:lstStyle/>
          <a:p>
            <a:r>
              <a:rPr lang="en-GB" b="1" dirty="0"/>
              <a:t>Indicative Content of module </a:t>
            </a:r>
          </a:p>
        </p:txBody>
      </p:sp>
      <p:sp>
        <p:nvSpPr>
          <p:cNvPr id="3" name="TextBox 2"/>
          <p:cNvSpPr txBox="1"/>
          <p:nvPr/>
        </p:nvSpPr>
        <p:spPr>
          <a:xfrm>
            <a:off x="323528" y="1268760"/>
            <a:ext cx="8352928" cy="1815882"/>
          </a:xfrm>
          <a:prstGeom prst="rect">
            <a:avLst/>
          </a:prstGeom>
          <a:noFill/>
        </p:spPr>
        <p:txBody>
          <a:bodyPr wrap="square" rtlCol="0">
            <a:spAutoFit/>
          </a:bodyPr>
          <a:lstStyle/>
          <a:p>
            <a:pPr marL="285750" indent="-285750">
              <a:buFont typeface="Arial" panose="020B0604020202020204" pitchFamily="34" charset="0"/>
              <a:buChar char="•"/>
            </a:pPr>
            <a:r>
              <a:rPr lang="en-GB" sz="2800" dirty="0"/>
              <a:t>An over-view of historical, current and emerging legislation exploring The Advocacy Charter, Social Services and Well-being Act (Wales) 2014, around which contemporary advocacy provision is delivered.</a:t>
            </a:r>
          </a:p>
        </p:txBody>
      </p:sp>
      <p:sp>
        <p:nvSpPr>
          <p:cNvPr id="4" name="TextBox 3"/>
          <p:cNvSpPr txBox="1"/>
          <p:nvPr/>
        </p:nvSpPr>
        <p:spPr>
          <a:xfrm>
            <a:off x="323528" y="3212976"/>
            <a:ext cx="8136904" cy="2246769"/>
          </a:xfrm>
          <a:prstGeom prst="rect">
            <a:avLst/>
          </a:prstGeom>
          <a:noFill/>
        </p:spPr>
        <p:txBody>
          <a:bodyPr wrap="square" rtlCol="0">
            <a:spAutoFit/>
          </a:bodyPr>
          <a:lstStyle/>
          <a:p>
            <a:pPr marL="285750" indent="-285750">
              <a:buFont typeface="Arial" panose="020B0604020202020204" pitchFamily="34" charset="0"/>
              <a:buChar char="•"/>
            </a:pPr>
            <a:r>
              <a:rPr lang="en-GB" sz="2800" dirty="0"/>
              <a:t>Discuss the practical demands placed on Advocacy services delivery within various settings, identifying where a multi-agency approach necessitates the coordinated range of measures supportive of meeting the needs of service users.</a:t>
            </a:r>
          </a:p>
        </p:txBody>
      </p:sp>
    </p:spTree>
    <p:extLst>
      <p:ext uri="{BB962C8B-B14F-4D97-AF65-F5344CB8AC3E}">
        <p14:creationId xmlns:p14="http://schemas.microsoft.com/office/powerpoint/2010/main" val="1559509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8640"/>
            <a:ext cx="7924800" cy="1143000"/>
          </a:xfrm>
        </p:spPr>
        <p:txBody>
          <a:bodyPr>
            <a:normAutofit/>
          </a:bodyPr>
          <a:lstStyle/>
          <a:p>
            <a:r>
              <a:rPr lang="en-GB" b="1" dirty="0"/>
              <a:t>Indicative Content of module </a:t>
            </a:r>
          </a:p>
        </p:txBody>
      </p:sp>
      <p:sp>
        <p:nvSpPr>
          <p:cNvPr id="5" name="TextBox 4"/>
          <p:cNvSpPr txBox="1"/>
          <p:nvPr/>
        </p:nvSpPr>
        <p:spPr>
          <a:xfrm>
            <a:off x="179512" y="1628800"/>
            <a:ext cx="8856984" cy="3970318"/>
          </a:xfrm>
          <a:prstGeom prst="rect">
            <a:avLst/>
          </a:prstGeom>
          <a:noFill/>
        </p:spPr>
        <p:txBody>
          <a:bodyPr wrap="square" rtlCol="0">
            <a:spAutoFit/>
          </a:bodyPr>
          <a:lstStyle/>
          <a:p>
            <a:pPr marL="285750" indent="-285750">
              <a:buFont typeface="Arial" panose="020B0604020202020204" pitchFamily="34" charset="0"/>
              <a:buChar char="•"/>
            </a:pPr>
            <a:r>
              <a:rPr lang="en-GB" sz="2800" dirty="0"/>
              <a:t>Dilemmas in contemporary advocacy including working with legal, medical and social care professionals will be addressed:  representing the wishes of individuals which may not appear to be in their long-term best interests, advocating for individuals against the wishes of family members, justifying resource expenditure on vulnerable people in a context of austerity and competition for resources, handling conflicts of interest for the advocate, and the necessity of support for advocates.</a:t>
            </a:r>
          </a:p>
        </p:txBody>
      </p:sp>
    </p:spTree>
    <p:extLst>
      <p:ext uri="{BB962C8B-B14F-4D97-AF65-F5344CB8AC3E}">
        <p14:creationId xmlns:p14="http://schemas.microsoft.com/office/powerpoint/2010/main" val="1836232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8640"/>
            <a:ext cx="7924800" cy="1143000"/>
          </a:xfrm>
        </p:spPr>
        <p:txBody>
          <a:bodyPr>
            <a:normAutofit/>
          </a:bodyPr>
          <a:lstStyle/>
          <a:p>
            <a:r>
              <a:rPr lang="en-GB" b="1" dirty="0"/>
              <a:t>Indicative Content of module </a:t>
            </a:r>
          </a:p>
        </p:txBody>
      </p:sp>
      <p:sp>
        <p:nvSpPr>
          <p:cNvPr id="4" name="TextBox 3"/>
          <p:cNvSpPr txBox="1"/>
          <p:nvPr/>
        </p:nvSpPr>
        <p:spPr>
          <a:xfrm>
            <a:off x="395536" y="1700808"/>
            <a:ext cx="8136904"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a:t>Discussion on the role of professional advocates including legally qualified advocates, advocates in community and voluntary organisations, and informal peer advocates. </a:t>
            </a:r>
          </a:p>
        </p:txBody>
      </p:sp>
    </p:spTree>
    <p:extLst>
      <p:ext uri="{BB962C8B-B14F-4D97-AF65-F5344CB8AC3E}">
        <p14:creationId xmlns:p14="http://schemas.microsoft.com/office/powerpoint/2010/main" val="3269848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B17E3B-244C-40E7-81BB-80B701F6470C}"/>
              </a:ext>
            </a:extLst>
          </p:cNvPr>
          <p:cNvSpPr txBox="1"/>
          <p:nvPr/>
        </p:nvSpPr>
        <p:spPr>
          <a:xfrm>
            <a:off x="1268176" y="4221088"/>
            <a:ext cx="6607643" cy="523220"/>
          </a:xfrm>
          <a:prstGeom prst="rect">
            <a:avLst/>
          </a:prstGeom>
          <a:noFill/>
        </p:spPr>
        <p:txBody>
          <a:bodyPr wrap="none" rtlCol="0">
            <a:spAutoFit/>
          </a:bodyPr>
          <a:lstStyle/>
          <a:p>
            <a:r>
              <a:rPr lang="en-GB" sz="2800" b="1" dirty="0">
                <a:solidFill>
                  <a:schemeClr val="accent1"/>
                </a:solidFill>
              </a:rPr>
              <a:t>Hand out  Assessment sheet  1 ECAY 4001   </a:t>
            </a:r>
          </a:p>
        </p:txBody>
      </p:sp>
      <p:pic>
        <p:nvPicPr>
          <p:cNvPr id="4" name="Picture 3">
            <a:extLst>
              <a:ext uri="{FF2B5EF4-FFF2-40B4-BE49-F238E27FC236}">
                <a16:creationId xmlns:a16="http://schemas.microsoft.com/office/drawing/2014/main" id="{3924E83E-8B50-488F-B245-79EDA58738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00436" y="1484784"/>
            <a:ext cx="2143125" cy="2143125"/>
          </a:xfrm>
          <a:prstGeom prst="rect">
            <a:avLst/>
          </a:prstGeom>
        </p:spPr>
      </p:pic>
    </p:spTree>
    <p:extLst>
      <p:ext uri="{BB962C8B-B14F-4D97-AF65-F5344CB8AC3E}">
        <p14:creationId xmlns:p14="http://schemas.microsoft.com/office/powerpoint/2010/main" val="12366751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1143000"/>
          </a:xfrm>
        </p:spPr>
        <p:txBody>
          <a:bodyPr/>
          <a:lstStyle/>
          <a:p>
            <a:r>
              <a:rPr lang="en-GB" b="1" dirty="0"/>
              <a:t>Assignment 1</a:t>
            </a:r>
          </a:p>
        </p:txBody>
      </p:sp>
      <p:sp>
        <p:nvSpPr>
          <p:cNvPr id="3" name="TextBox 2"/>
          <p:cNvSpPr txBox="1"/>
          <p:nvPr/>
        </p:nvSpPr>
        <p:spPr>
          <a:xfrm>
            <a:off x="871795" y="2317725"/>
            <a:ext cx="3744416" cy="523220"/>
          </a:xfrm>
          <a:prstGeom prst="rect">
            <a:avLst/>
          </a:prstGeom>
          <a:noFill/>
        </p:spPr>
        <p:txBody>
          <a:bodyPr wrap="square" rtlCol="0">
            <a:spAutoFit/>
          </a:bodyPr>
          <a:lstStyle/>
          <a:p>
            <a:r>
              <a:rPr lang="en-GB" sz="2800" b="1" dirty="0"/>
              <a:t>Module Weighting 50%</a:t>
            </a:r>
          </a:p>
        </p:txBody>
      </p:sp>
      <p:sp>
        <p:nvSpPr>
          <p:cNvPr id="6" name="TextBox 5"/>
          <p:cNvSpPr txBox="1"/>
          <p:nvPr/>
        </p:nvSpPr>
        <p:spPr>
          <a:xfrm>
            <a:off x="846808" y="1305798"/>
            <a:ext cx="4212468" cy="954107"/>
          </a:xfrm>
          <a:prstGeom prst="rect">
            <a:avLst/>
          </a:prstGeom>
          <a:noFill/>
        </p:spPr>
        <p:txBody>
          <a:bodyPr wrap="square" rtlCol="0">
            <a:spAutoFit/>
          </a:bodyPr>
          <a:lstStyle/>
          <a:p>
            <a:r>
              <a:rPr lang="en-GB" sz="2800" b="1" dirty="0"/>
              <a:t>Written Assignment</a:t>
            </a:r>
          </a:p>
          <a:p>
            <a:r>
              <a:rPr lang="en-GB" sz="2800" b="1" dirty="0"/>
              <a:t>(2500 words + / – 10%)</a:t>
            </a:r>
          </a:p>
        </p:txBody>
      </p:sp>
      <p:sp>
        <p:nvSpPr>
          <p:cNvPr id="7" name="TextBox 6"/>
          <p:cNvSpPr txBox="1"/>
          <p:nvPr/>
        </p:nvSpPr>
        <p:spPr>
          <a:xfrm>
            <a:off x="886992" y="2840945"/>
            <a:ext cx="4248218" cy="523220"/>
          </a:xfrm>
          <a:prstGeom prst="rect">
            <a:avLst/>
          </a:prstGeom>
          <a:noFill/>
        </p:spPr>
        <p:txBody>
          <a:bodyPr wrap="square" rtlCol="0">
            <a:spAutoFit/>
          </a:bodyPr>
          <a:lstStyle/>
          <a:p>
            <a:r>
              <a:rPr lang="en-GB" sz="2800" b="1" dirty="0"/>
              <a:t>Hand in Date 01/05/2019</a:t>
            </a:r>
          </a:p>
        </p:txBody>
      </p:sp>
      <p:sp>
        <p:nvSpPr>
          <p:cNvPr id="9" name="TextBox 8"/>
          <p:cNvSpPr txBox="1"/>
          <p:nvPr/>
        </p:nvSpPr>
        <p:spPr>
          <a:xfrm>
            <a:off x="886992" y="3374083"/>
            <a:ext cx="4248218" cy="523220"/>
          </a:xfrm>
          <a:prstGeom prst="rect">
            <a:avLst/>
          </a:prstGeom>
          <a:noFill/>
        </p:spPr>
        <p:txBody>
          <a:bodyPr wrap="square" rtlCol="0">
            <a:spAutoFit/>
          </a:bodyPr>
          <a:lstStyle/>
          <a:p>
            <a:r>
              <a:rPr lang="en-GB" sz="2800" b="1" dirty="0"/>
              <a:t>Return Date 29/05/2019</a:t>
            </a:r>
          </a:p>
        </p:txBody>
      </p:sp>
      <p:sp>
        <p:nvSpPr>
          <p:cNvPr id="5" name="Rectangle 4">
            <a:extLst>
              <a:ext uri="{FF2B5EF4-FFF2-40B4-BE49-F238E27FC236}">
                <a16:creationId xmlns:a16="http://schemas.microsoft.com/office/drawing/2014/main" id="{DF119671-E691-46F8-800E-F77D071E5464}"/>
              </a:ext>
            </a:extLst>
          </p:cNvPr>
          <p:cNvSpPr/>
          <p:nvPr/>
        </p:nvSpPr>
        <p:spPr>
          <a:xfrm>
            <a:off x="846808" y="3854125"/>
            <a:ext cx="8229601" cy="1938992"/>
          </a:xfrm>
          <a:prstGeom prst="rect">
            <a:avLst/>
          </a:prstGeom>
        </p:spPr>
        <p:txBody>
          <a:bodyPr wrap="square">
            <a:spAutoFit/>
          </a:bodyPr>
          <a:lstStyle/>
          <a:p>
            <a:endParaRPr lang="en-GB" dirty="0"/>
          </a:p>
          <a:p>
            <a:r>
              <a:rPr lang="en-GB" sz="2800" b="1" dirty="0"/>
              <a:t>Describe what constitutes ‘empowerment, agency and anti-oppressive practices’ and relate these to the role of the advocate.</a:t>
            </a:r>
          </a:p>
          <a:p>
            <a:endParaRPr lang="en-GB" dirty="0"/>
          </a:p>
        </p:txBody>
      </p:sp>
    </p:spTree>
    <p:extLst>
      <p:ext uri="{BB962C8B-B14F-4D97-AF65-F5344CB8AC3E}">
        <p14:creationId xmlns:p14="http://schemas.microsoft.com/office/powerpoint/2010/main" val="3638753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7" grpId="0"/>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B17E3B-244C-40E7-81BB-80B701F6470C}"/>
              </a:ext>
            </a:extLst>
          </p:cNvPr>
          <p:cNvSpPr txBox="1"/>
          <p:nvPr/>
        </p:nvSpPr>
        <p:spPr>
          <a:xfrm>
            <a:off x="1498945" y="3933056"/>
            <a:ext cx="6146106" cy="523220"/>
          </a:xfrm>
          <a:prstGeom prst="rect">
            <a:avLst/>
          </a:prstGeom>
          <a:noFill/>
        </p:spPr>
        <p:txBody>
          <a:bodyPr wrap="none" rtlCol="0">
            <a:spAutoFit/>
          </a:bodyPr>
          <a:lstStyle/>
          <a:p>
            <a:r>
              <a:rPr lang="en-GB" sz="2800" b="1" dirty="0">
                <a:solidFill>
                  <a:schemeClr val="accent1"/>
                </a:solidFill>
              </a:rPr>
              <a:t>Hand out  Q and A  Assignment 1 4001   </a:t>
            </a:r>
          </a:p>
        </p:txBody>
      </p:sp>
      <p:pic>
        <p:nvPicPr>
          <p:cNvPr id="4" name="Picture 3">
            <a:extLst>
              <a:ext uri="{FF2B5EF4-FFF2-40B4-BE49-F238E27FC236}">
                <a16:creationId xmlns:a16="http://schemas.microsoft.com/office/drawing/2014/main" id="{3924E83E-8B50-488F-B245-79EDA58738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00436" y="1484784"/>
            <a:ext cx="2143125" cy="2143125"/>
          </a:xfrm>
          <a:prstGeom prst="rect">
            <a:avLst/>
          </a:prstGeom>
        </p:spPr>
      </p:pic>
    </p:spTree>
    <p:extLst>
      <p:ext uri="{BB962C8B-B14F-4D97-AF65-F5344CB8AC3E}">
        <p14:creationId xmlns:p14="http://schemas.microsoft.com/office/powerpoint/2010/main" val="31673780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B17E3B-244C-40E7-81BB-80B701F6470C}"/>
              </a:ext>
            </a:extLst>
          </p:cNvPr>
          <p:cNvSpPr txBox="1"/>
          <p:nvPr/>
        </p:nvSpPr>
        <p:spPr>
          <a:xfrm>
            <a:off x="1349930" y="4077072"/>
            <a:ext cx="6444136" cy="523220"/>
          </a:xfrm>
          <a:prstGeom prst="rect">
            <a:avLst/>
          </a:prstGeom>
          <a:noFill/>
        </p:spPr>
        <p:txBody>
          <a:bodyPr wrap="none" rtlCol="0">
            <a:spAutoFit/>
          </a:bodyPr>
          <a:lstStyle/>
          <a:p>
            <a:r>
              <a:rPr lang="en-GB" sz="2800" b="1" dirty="0">
                <a:solidFill>
                  <a:schemeClr val="accent1"/>
                </a:solidFill>
              </a:rPr>
              <a:t>Hand out Assessment sheet 2 ECAY 4001   </a:t>
            </a:r>
          </a:p>
        </p:txBody>
      </p:sp>
      <p:pic>
        <p:nvPicPr>
          <p:cNvPr id="4" name="Picture 3">
            <a:extLst>
              <a:ext uri="{FF2B5EF4-FFF2-40B4-BE49-F238E27FC236}">
                <a16:creationId xmlns:a16="http://schemas.microsoft.com/office/drawing/2014/main" id="{3924E83E-8B50-488F-B245-79EDA58738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00436" y="1484784"/>
            <a:ext cx="2143125" cy="2143125"/>
          </a:xfrm>
          <a:prstGeom prst="rect">
            <a:avLst/>
          </a:prstGeom>
        </p:spPr>
      </p:pic>
    </p:spTree>
    <p:extLst>
      <p:ext uri="{BB962C8B-B14F-4D97-AF65-F5344CB8AC3E}">
        <p14:creationId xmlns:p14="http://schemas.microsoft.com/office/powerpoint/2010/main" val="1768505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1143000"/>
          </a:xfrm>
        </p:spPr>
        <p:txBody>
          <a:bodyPr/>
          <a:lstStyle/>
          <a:p>
            <a:r>
              <a:rPr lang="en-GB" b="1" dirty="0"/>
              <a:t>Assignment 2</a:t>
            </a:r>
          </a:p>
        </p:txBody>
      </p:sp>
      <p:sp>
        <p:nvSpPr>
          <p:cNvPr id="3" name="TextBox 2"/>
          <p:cNvSpPr txBox="1"/>
          <p:nvPr/>
        </p:nvSpPr>
        <p:spPr>
          <a:xfrm>
            <a:off x="747499" y="2186924"/>
            <a:ext cx="3744416" cy="523220"/>
          </a:xfrm>
          <a:prstGeom prst="rect">
            <a:avLst/>
          </a:prstGeom>
          <a:noFill/>
        </p:spPr>
        <p:txBody>
          <a:bodyPr wrap="square" rtlCol="0">
            <a:spAutoFit/>
          </a:bodyPr>
          <a:lstStyle/>
          <a:p>
            <a:r>
              <a:rPr lang="en-GB" sz="2800" b="1" dirty="0"/>
              <a:t>Module Weighting 50%</a:t>
            </a:r>
          </a:p>
        </p:txBody>
      </p:sp>
      <p:sp>
        <p:nvSpPr>
          <p:cNvPr id="4" name="TextBox 3"/>
          <p:cNvSpPr txBox="1"/>
          <p:nvPr/>
        </p:nvSpPr>
        <p:spPr>
          <a:xfrm>
            <a:off x="747498" y="3764540"/>
            <a:ext cx="8396502" cy="1815882"/>
          </a:xfrm>
          <a:prstGeom prst="rect">
            <a:avLst/>
          </a:prstGeom>
          <a:noFill/>
        </p:spPr>
        <p:txBody>
          <a:bodyPr wrap="square" rtlCol="0">
            <a:spAutoFit/>
          </a:bodyPr>
          <a:lstStyle/>
          <a:p>
            <a:pPr algn="ctr"/>
            <a:endParaRPr lang="en-GB" sz="1400" dirty="0"/>
          </a:p>
          <a:p>
            <a:r>
              <a:rPr lang="en-GB" sz="2800" b="1" dirty="0"/>
              <a:t>How should an independent advocate ensure that they support the needs of their client and ‘hear their voice’? Link to theory, policy and practice?</a:t>
            </a:r>
          </a:p>
          <a:p>
            <a:pPr algn="ctr"/>
            <a:endParaRPr lang="en-GB" sz="1400" dirty="0"/>
          </a:p>
        </p:txBody>
      </p:sp>
      <p:sp>
        <p:nvSpPr>
          <p:cNvPr id="6" name="TextBox 5"/>
          <p:cNvSpPr txBox="1"/>
          <p:nvPr/>
        </p:nvSpPr>
        <p:spPr>
          <a:xfrm>
            <a:off x="726126" y="1232817"/>
            <a:ext cx="5336669" cy="954107"/>
          </a:xfrm>
          <a:prstGeom prst="rect">
            <a:avLst/>
          </a:prstGeom>
          <a:noFill/>
        </p:spPr>
        <p:txBody>
          <a:bodyPr wrap="square" rtlCol="0">
            <a:spAutoFit/>
          </a:bodyPr>
          <a:lstStyle/>
          <a:p>
            <a:r>
              <a:rPr lang="en-GB" sz="2800" b="1" dirty="0"/>
              <a:t>Portfolio of Evidence</a:t>
            </a:r>
          </a:p>
          <a:p>
            <a:r>
              <a:rPr lang="en-GB" sz="2800" b="1" dirty="0"/>
              <a:t>(2500 word equivalence + / - 10%)</a:t>
            </a:r>
          </a:p>
        </p:txBody>
      </p:sp>
      <p:sp>
        <p:nvSpPr>
          <p:cNvPr id="7" name="TextBox 6"/>
          <p:cNvSpPr txBox="1"/>
          <p:nvPr/>
        </p:nvSpPr>
        <p:spPr>
          <a:xfrm>
            <a:off x="747499" y="2714122"/>
            <a:ext cx="4248218" cy="523220"/>
          </a:xfrm>
          <a:prstGeom prst="rect">
            <a:avLst/>
          </a:prstGeom>
          <a:noFill/>
        </p:spPr>
        <p:txBody>
          <a:bodyPr wrap="square" rtlCol="0">
            <a:spAutoFit/>
          </a:bodyPr>
          <a:lstStyle/>
          <a:p>
            <a:r>
              <a:rPr lang="en-GB" sz="2800" b="1" u="sng" dirty="0">
                <a:solidFill>
                  <a:srgbClr val="FF0000"/>
                </a:solidFill>
              </a:rPr>
              <a:t>Hand in Date 19/03/2019</a:t>
            </a:r>
          </a:p>
        </p:txBody>
      </p:sp>
      <p:sp>
        <p:nvSpPr>
          <p:cNvPr id="9" name="TextBox 8"/>
          <p:cNvSpPr txBox="1"/>
          <p:nvPr/>
        </p:nvSpPr>
        <p:spPr>
          <a:xfrm>
            <a:off x="747499" y="3255863"/>
            <a:ext cx="3968517" cy="523220"/>
          </a:xfrm>
          <a:prstGeom prst="rect">
            <a:avLst/>
          </a:prstGeom>
          <a:noFill/>
        </p:spPr>
        <p:txBody>
          <a:bodyPr wrap="square" rtlCol="0">
            <a:spAutoFit/>
          </a:bodyPr>
          <a:lstStyle/>
          <a:p>
            <a:r>
              <a:rPr lang="en-GB" sz="2800" b="1" dirty="0"/>
              <a:t>Return Date 07/05/2019</a:t>
            </a:r>
          </a:p>
        </p:txBody>
      </p:sp>
    </p:spTree>
    <p:extLst>
      <p:ext uri="{BB962C8B-B14F-4D97-AF65-F5344CB8AC3E}">
        <p14:creationId xmlns:p14="http://schemas.microsoft.com/office/powerpoint/2010/main" val="3817491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7" grpId="0"/>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1143000"/>
          </a:xfrm>
        </p:spPr>
        <p:txBody>
          <a:bodyPr/>
          <a:lstStyle/>
          <a:p>
            <a:r>
              <a:rPr lang="en-GB" b="1" dirty="0"/>
              <a:t>Assignment 2 </a:t>
            </a:r>
          </a:p>
        </p:txBody>
      </p:sp>
      <p:sp>
        <p:nvSpPr>
          <p:cNvPr id="3" name="TextBox 2"/>
          <p:cNvSpPr txBox="1"/>
          <p:nvPr/>
        </p:nvSpPr>
        <p:spPr>
          <a:xfrm>
            <a:off x="3239852" y="6324621"/>
            <a:ext cx="2664296" cy="400110"/>
          </a:xfrm>
          <a:prstGeom prst="rect">
            <a:avLst/>
          </a:prstGeom>
          <a:noFill/>
        </p:spPr>
        <p:txBody>
          <a:bodyPr wrap="square" rtlCol="0">
            <a:spAutoFit/>
          </a:bodyPr>
          <a:lstStyle/>
          <a:p>
            <a:r>
              <a:rPr lang="en-GB" sz="2000" b="1" dirty="0"/>
              <a:t>Module Weighting 50%</a:t>
            </a:r>
          </a:p>
        </p:txBody>
      </p:sp>
      <p:sp>
        <p:nvSpPr>
          <p:cNvPr id="4" name="TextBox 3"/>
          <p:cNvSpPr txBox="1"/>
          <p:nvPr/>
        </p:nvSpPr>
        <p:spPr>
          <a:xfrm>
            <a:off x="621903" y="1510394"/>
            <a:ext cx="8379633" cy="1815882"/>
          </a:xfrm>
          <a:prstGeom prst="rect">
            <a:avLst/>
          </a:prstGeom>
          <a:noFill/>
        </p:spPr>
        <p:txBody>
          <a:bodyPr wrap="square" rtlCol="0">
            <a:spAutoFit/>
          </a:bodyPr>
          <a:lstStyle/>
          <a:p>
            <a:pPr algn="ctr"/>
            <a:endParaRPr lang="en-GB" sz="1400" dirty="0"/>
          </a:p>
          <a:p>
            <a:r>
              <a:rPr lang="en-GB" sz="2800" dirty="0"/>
              <a:t>How should an independent advocate ensure that they support the needs of their client and ‘hear their voice’? Link to theory, policy and practice?</a:t>
            </a:r>
          </a:p>
          <a:p>
            <a:pPr algn="ctr"/>
            <a:endParaRPr lang="en-GB" sz="1400" dirty="0"/>
          </a:p>
        </p:txBody>
      </p:sp>
      <p:sp>
        <p:nvSpPr>
          <p:cNvPr id="6" name="TextBox 5"/>
          <p:cNvSpPr txBox="1"/>
          <p:nvPr/>
        </p:nvSpPr>
        <p:spPr>
          <a:xfrm>
            <a:off x="670312" y="3326276"/>
            <a:ext cx="8331224" cy="2677656"/>
          </a:xfrm>
          <a:prstGeom prst="rect">
            <a:avLst/>
          </a:prstGeom>
          <a:noFill/>
        </p:spPr>
        <p:txBody>
          <a:bodyPr wrap="square" rtlCol="0">
            <a:spAutoFit/>
          </a:bodyPr>
          <a:lstStyle/>
          <a:p>
            <a:r>
              <a:rPr lang="en-GB" sz="2800" b="1" dirty="0"/>
              <a:t>Produce a Portfolio of Evidence from a variety of resources. </a:t>
            </a:r>
          </a:p>
          <a:p>
            <a:r>
              <a:rPr lang="en-GB" sz="2800" b="1" dirty="0"/>
              <a:t>A Hard copy to be handed in at reception </a:t>
            </a:r>
            <a:r>
              <a:rPr lang="en-GB" sz="2800" b="1"/>
              <a:t>or Email </a:t>
            </a:r>
            <a:r>
              <a:rPr lang="en-GB" sz="2800" b="1" dirty="0"/>
              <a:t>a copy to lecturer.</a:t>
            </a:r>
          </a:p>
          <a:p>
            <a:r>
              <a:rPr lang="en-GB" sz="2800" b="1" dirty="0"/>
              <a:t>From your Portfolio resources </a:t>
            </a:r>
            <a:r>
              <a:rPr lang="en-GB" sz="2800" b="1" dirty="0">
                <a:solidFill>
                  <a:srgbClr val="FF0000"/>
                </a:solidFill>
              </a:rPr>
              <a:t>submit a written account to Moodle </a:t>
            </a:r>
            <a:r>
              <a:rPr lang="en-GB" sz="2800" b="1" dirty="0"/>
              <a:t>(2500 word equivalence + / - 10%)</a:t>
            </a:r>
          </a:p>
        </p:txBody>
      </p:sp>
      <p:sp>
        <p:nvSpPr>
          <p:cNvPr id="7" name="TextBox 6"/>
          <p:cNvSpPr txBox="1"/>
          <p:nvPr/>
        </p:nvSpPr>
        <p:spPr>
          <a:xfrm>
            <a:off x="2483768" y="987174"/>
            <a:ext cx="3968517" cy="523220"/>
          </a:xfrm>
          <a:prstGeom prst="rect">
            <a:avLst/>
          </a:prstGeom>
          <a:noFill/>
        </p:spPr>
        <p:txBody>
          <a:bodyPr wrap="square" rtlCol="0">
            <a:spAutoFit/>
          </a:bodyPr>
          <a:lstStyle/>
          <a:p>
            <a:r>
              <a:rPr lang="en-GB" sz="2800" b="1" u="sng" dirty="0">
                <a:solidFill>
                  <a:srgbClr val="FF0000"/>
                </a:solidFill>
              </a:rPr>
              <a:t>Hand in Date 19/03/2019</a:t>
            </a:r>
          </a:p>
        </p:txBody>
      </p:sp>
      <p:sp>
        <p:nvSpPr>
          <p:cNvPr id="9" name="TextBox 8"/>
          <p:cNvSpPr txBox="1"/>
          <p:nvPr/>
        </p:nvSpPr>
        <p:spPr>
          <a:xfrm>
            <a:off x="6081174" y="6324621"/>
            <a:ext cx="2920363" cy="400110"/>
          </a:xfrm>
          <a:prstGeom prst="rect">
            <a:avLst/>
          </a:prstGeom>
          <a:noFill/>
        </p:spPr>
        <p:txBody>
          <a:bodyPr wrap="square" rtlCol="0">
            <a:spAutoFit/>
          </a:bodyPr>
          <a:lstStyle/>
          <a:p>
            <a:r>
              <a:rPr lang="en-GB" sz="2000" b="1" dirty="0"/>
              <a:t>Return Date 07/05/2019</a:t>
            </a:r>
          </a:p>
        </p:txBody>
      </p:sp>
    </p:spTree>
    <p:extLst>
      <p:ext uri="{BB962C8B-B14F-4D97-AF65-F5344CB8AC3E}">
        <p14:creationId xmlns:p14="http://schemas.microsoft.com/office/powerpoint/2010/main" val="1145873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7" grpId="0"/>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B17E3B-244C-40E7-81BB-80B701F6470C}"/>
              </a:ext>
            </a:extLst>
          </p:cNvPr>
          <p:cNvSpPr txBox="1"/>
          <p:nvPr/>
        </p:nvSpPr>
        <p:spPr>
          <a:xfrm>
            <a:off x="727420" y="4005064"/>
            <a:ext cx="7689156" cy="523220"/>
          </a:xfrm>
          <a:prstGeom prst="rect">
            <a:avLst/>
          </a:prstGeom>
          <a:noFill/>
        </p:spPr>
        <p:txBody>
          <a:bodyPr wrap="none" rtlCol="0">
            <a:spAutoFit/>
          </a:bodyPr>
          <a:lstStyle/>
          <a:p>
            <a:r>
              <a:rPr lang="en-GB" sz="2800" b="1" dirty="0">
                <a:solidFill>
                  <a:schemeClr val="accent1"/>
                </a:solidFill>
              </a:rPr>
              <a:t>Hand out  Assignment 2 4001 portfolio guidance    </a:t>
            </a:r>
          </a:p>
        </p:txBody>
      </p:sp>
      <p:pic>
        <p:nvPicPr>
          <p:cNvPr id="4" name="Picture 3">
            <a:extLst>
              <a:ext uri="{FF2B5EF4-FFF2-40B4-BE49-F238E27FC236}">
                <a16:creationId xmlns:a16="http://schemas.microsoft.com/office/drawing/2014/main" id="{3924E83E-8B50-488F-B245-79EDA58738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00436" y="1484784"/>
            <a:ext cx="2143125" cy="2143125"/>
          </a:xfrm>
          <a:prstGeom prst="rect">
            <a:avLst/>
          </a:prstGeom>
        </p:spPr>
      </p:pic>
    </p:spTree>
    <p:extLst>
      <p:ext uri="{BB962C8B-B14F-4D97-AF65-F5344CB8AC3E}">
        <p14:creationId xmlns:p14="http://schemas.microsoft.com/office/powerpoint/2010/main" val="38731543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8EA58D-5E21-473B-A65B-0EDE6C615535}"/>
              </a:ext>
            </a:extLst>
          </p:cNvPr>
          <p:cNvSpPr txBox="1"/>
          <p:nvPr/>
        </p:nvSpPr>
        <p:spPr>
          <a:xfrm>
            <a:off x="179512" y="332656"/>
            <a:ext cx="8784976" cy="5601533"/>
          </a:xfrm>
          <a:prstGeom prst="rect">
            <a:avLst/>
          </a:prstGeom>
          <a:noFill/>
        </p:spPr>
        <p:txBody>
          <a:bodyPr wrap="square" rtlCol="0">
            <a:spAutoFit/>
          </a:bodyPr>
          <a:lstStyle/>
          <a:p>
            <a:r>
              <a:rPr lang="en-GB" sz="3200" b="1" dirty="0"/>
              <a:t>This concludes todays lesson any questions?</a:t>
            </a:r>
          </a:p>
          <a:p>
            <a:endParaRPr lang="en-GB" sz="2800" b="1" dirty="0"/>
          </a:p>
          <a:p>
            <a:r>
              <a:rPr lang="en-GB" sz="2800" dirty="0"/>
              <a:t>It is my intent to start each lesson with some relaxing music for you to settle in to.</a:t>
            </a:r>
          </a:p>
          <a:p>
            <a:r>
              <a:rPr lang="en-GB" sz="2800" dirty="0"/>
              <a:t>I think it fair that you all have the choice to what this should be.</a:t>
            </a:r>
          </a:p>
          <a:p>
            <a:r>
              <a:rPr lang="en-GB" sz="2800" dirty="0"/>
              <a:t>Please make your suggestions on the paper going round</a:t>
            </a:r>
          </a:p>
          <a:p>
            <a:r>
              <a:rPr lang="en-GB" sz="2800" dirty="0"/>
              <a:t>I will choose one at random for next time.</a:t>
            </a:r>
          </a:p>
          <a:p>
            <a:r>
              <a:rPr lang="en-GB" sz="2800" dirty="0"/>
              <a:t>Hopefully it will all work well, it could be your track playing soon.</a:t>
            </a:r>
          </a:p>
          <a:p>
            <a:r>
              <a:rPr lang="en-GB" sz="2800" dirty="0"/>
              <a:t>I highlight the word </a:t>
            </a:r>
            <a:r>
              <a:rPr lang="en-GB" sz="2800" b="1" u="sng" dirty="0"/>
              <a:t>relaxing</a:t>
            </a:r>
            <a:r>
              <a:rPr lang="en-GB" sz="2800" dirty="0"/>
              <a:t> here my students so please no hard core trance or death metal. </a:t>
            </a:r>
          </a:p>
          <a:p>
            <a:endParaRPr lang="en-GB" dirty="0"/>
          </a:p>
        </p:txBody>
      </p:sp>
    </p:spTree>
    <p:extLst>
      <p:ext uri="{BB962C8B-B14F-4D97-AF65-F5344CB8AC3E}">
        <p14:creationId xmlns:p14="http://schemas.microsoft.com/office/powerpoint/2010/main" val="33318880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322203"/>
            <a:ext cx="2187600" cy="523220"/>
          </a:xfrm>
          <a:prstGeom prst="rect">
            <a:avLst/>
          </a:prstGeom>
          <a:noFill/>
        </p:spPr>
        <p:txBody>
          <a:bodyPr wrap="square" rtlCol="0">
            <a:spAutoFit/>
          </a:bodyPr>
          <a:lstStyle/>
          <a:p>
            <a:pPr algn="ctr"/>
            <a:r>
              <a:rPr lang="en-GB" sz="2800" b="1" dirty="0"/>
              <a:t>References:</a:t>
            </a:r>
          </a:p>
        </p:txBody>
      </p:sp>
      <p:sp>
        <p:nvSpPr>
          <p:cNvPr id="4" name="TextBox 3">
            <a:extLst>
              <a:ext uri="{FF2B5EF4-FFF2-40B4-BE49-F238E27FC236}">
                <a16:creationId xmlns:a16="http://schemas.microsoft.com/office/drawing/2014/main" id="{5CA896DB-9A2A-4B4A-9104-52DE1F004DF3}"/>
              </a:ext>
            </a:extLst>
          </p:cNvPr>
          <p:cNvSpPr txBox="1"/>
          <p:nvPr/>
        </p:nvSpPr>
        <p:spPr>
          <a:xfrm>
            <a:off x="359024" y="1052736"/>
            <a:ext cx="8784976" cy="1200329"/>
          </a:xfrm>
          <a:prstGeom prst="rect">
            <a:avLst/>
          </a:prstGeom>
          <a:noFill/>
        </p:spPr>
        <p:txBody>
          <a:bodyPr wrap="square" rtlCol="0">
            <a:spAutoFit/>
          </a:bodyPr>
          <a:lstStyle/>
          <a:p>
            <a:r>
              <a:rPr lang="en-GB" dirty="0"/>
              <a:t>Gamble, K. Huff, L (1976) Show me the Way to Go. Warner/Chappell Music Inc lyrics</a:t>
            </a:r>
          </a:p>
          <a:p>
            <a:r>
              <a:rPr lang="en-GB" dirty="0"/>
              <a:t>Jackson 5 (1976) Show me the way to go. (P) 1976 SONY BMG MUSIC ENTERTAINMENT. Available At: </a:t>
            </a:r>
            <a:r>
              <a:rPr lang="en-GB" dirty="0">
                <a:hlinkClick r:id="rId2"/>
              </a:rPr>
              <a:t>https://www.youtube.com/watch?v=_QGWZ9OOGAI</a:t>
            </a:r>
            <a:endParaRPr lang="en-GB" dirty="0"/>
          </a:p>
          <a:p>
            <a:r>
              <a:rPr lang="en-GB" dirty="0"/>
              <a:t>(Downloaded 21/11/2018).</a:t>
            </a:r>
          </a:p>
        </p:txBody>
      </p:sp>
    </p:spTree>
    <p:extLst>
      <p:ext uri="{BB962C8B-B14F-4D97-AF65-F5344CB8AC3E}">
        <p14:creationId xmlns:p14="http://schemas.microsoft.com/office/powerpoint/2010/main" val="3717248423"/>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7352</TotalTime>
  <Words>1023</Words>
  <Application>Microsoft Office PowerPoint</Application>
  <PresentationFormat>On-screen Show (4:3)</PresentationFormat>
  <Paragraphs>91</Paragraphs>
  <Slides>22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Arial</vt:lpstr>
      <vt:lpstr>Calibri</vt:lpstr>
      <vt:lpstr>UWTSD PPT Template</vt:lpstr>
      <vt:lpstr>Welcome to ECAY 4001  Advocacy in the Contemporary World   Please take a moment to settle in </vt:lpstr>
      <vt:lpstr>ECAY4001 Advocacy in the Contemporary World   Module Outline</vt:lpstr>
      <vt:lpstr>Module Aims</vt:lpstr>
      <vt:lpstr>Learning Outcomes</vt:lpstr>
      <vt:lpstr>Learning Outcomes</vt:lpstr>
      <vt:lpstr>Learning Outcomes</vt:lpstr>
      <vt:lpstr>PowerPoint Presentation</vt:lpstr>
      <vt:lpstr>PowerPoint Presentation</vt:lpstr>
      <vt:lpstr>PowerPoint Presentation</vt:lpstr>
      <vt:lpstr>PowerPoint Presentation</vt:lpstr>
      <vt:lpstr>Indicative Content of module </vt:lpstr>
      <vt:lpstr>Indicative Content of module </vt:lpstr>
      <vt:lpstr>Indicative Content of module </vt:lpstr>
      <vt:lpstr>PowerPoint Presentation</vt:lpstr>
      <vt:lpstr>Assignment 1</vt:lpstr>
      <vt:lpstr>PowerPoint Presentation</vt:lpstr>
      <vt:lpstr>PowerPoint Presentation</vt:lpstr>
      <vt:lpstr>Assignment 2</vt:lpstr>
      <vt:lpstr>Assignment 2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peter williams</cp:lastModifiedBy>
  <cp:revision>111</cp:revision>
  <dcterms:created xsi:type="dcterms:W3CDTF">2016-09-29T11:33:04Z</dcterms:created>
  <dcterms:modified xsi:type="dcterms:W3CDTF">2019-01-21T20:36:20Z</dcterms:modified>
</cp:coreProperties>
</file>