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76082"/>
    <a:srgbClr val="82156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AFEA101-60C6-C0D9-1989-8A29F5412596}" v="1054" dt="2025-10-25T12:00:50.2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46" d="100"/>
          <a:sy n="46" d="100"/>
        </p:scale>
        <p:origin x="806" y="-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flipH="1" flipV="1">
            <a:off x="10610491" y="5257800"/>
            <a:ext cx="143773" cy="112653"/>
          </a:xfrm>
        </p:spPr>
        <p:txBody>
          <a:bodyPr>
            <a:normAutofit fontScale="25000" lnSpcReduction="20000"/>
          </a:bodyPr>
          <a:lstStyle/>
          <a:p>
            <a:endParaRPr lang="en-GB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83473AF-089A-8CFF-032E-0B02C2BAA3DD}"/>
              </a:ext>
            </a:extLst>
          </p:cNvPr>
          <p:cNvSpPr/>
          <p:nvPr/>
        </p:nvSpPr>
        <p:spPr>
          <a:xfrm>
            <a:off x="5031440" y="1709690"/>
            <a:ext cx="2280249" cy="1906437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b="1" dirty="0"/>
              <a:t>Service Dogs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B0114CA5-0BF7-8326-F02A-D928B06303E1}"/>
              </a:ext>
            </a:extLst>
          </p:cNvPr>
          <p:cNvCxnSpPr/>
          <p:nvPr/>
        </p:nvCxnSpPr>
        <p:spPr>
          <a:xfrm>
            <a:off x="4050845" y="644723"/>
            <a:ext cx="641230" cy="1058174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0985AF4A-5464-062B-7268-227E375492B3}"/>
              </a:ext>
            </a:extLst>
          </p:cNvPr>
          <p:cNvCxnSpPr/>
          <p:nvPr/>
        </p:nvCxnSpPr>
        <p:spPr>
          <a:xfrm>
            <a:off x="7488507" y="3856957"/>
            <a:ext cx="914400" cy="914400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C4D9E10A-95DF-F5E0-FACF-57CBBD193AC0}"/>
              </a:ext>
            </a:extLst>
          </p:cNvPr>
          <p:cNvCxnSpPr/>
          <p:nvPr/>
        </p:nvCxnSpPr>
        <p:spPr>
          <a:xfrm flipV="1">
            <a:off x="7720872" y="875486"/>
            <a:ext cx="669985" cy="782127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27B41126-9C63-5CB7-9368-B7A0DA702211}"/>
              </a:ext>
            </a:extLst>
          </p:cNvPr>
          <p:cNvCxnSpPr/>
          <p:nvPr/>
        </p:nvCxnSpPr>
        <p:spPr>
          <a:xfrm flipH="1">
            <a:off x="4200455" y="3869031"/>
            <a:ext cx="710242" cy="914399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363EBB0C-F58B-743E-C4AF-4CBD6E8FDAE5}"/>
              </a:ext>
            </a:extLst>
          </p:cNvPr>
          <p:cNvCxnSpPr/>
          <p:nvPr/>
        </p:nvCxnSpPr>
        <p:spPr>
          <a:xfrm flipH="1">
            <a:off x="6353396" y="3804564"/>
            <a:ext cx="20128" cy="1273832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9C91D6B4-3639-1B62-3479-FE6624834F56}"/>
              </a:ext>
            </a:extLst>
          </p:cNvPr>
          <p:cNvCxnSpPr/>
          <p:nvPr/>
        </p:nvCxnSpPr>
        <p:spPr>
          <a:xfrm flipH="1">
            <a:off x="6335311" y="602489"/>
            <a:ext cx="34505" cy="1086928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1957A3ED-5F9D-3C97-B444-B0B305164C89}"/>
              </a:ext>
            </a:extLst>
          </p:cNvPr>
          <p:cNvSpPr/>
          <p:nvPr/>
        </p:nvSpPr>
        <p:spPr>
          <a:xfrm>
            <a:off x="8445339" y="-31981"/>
            <a:ext cx="1762664" cy="1115683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Police Dogs</a:t>
            </a:r>
          </a:p>
          <a:p>
            <a:pPr algn="ctr"/>
            <a:r>
              <a:rPr lang="en-GB" dirty="0"/>
              <a:t>Specific Training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F5858AF5-651E-E5DE-D65F-F764D38B8D07}"/>
              </a:ext>
            </a:extLst>
          </p:cNvPr>
          <p:cNvSpPr/>
          <p:nvPr/>
        </p:nvSpPr>
        <p:spPr>
          <a:xfrm>
            <a:off x="2378393" y="-12511"/>
            <a:ext cx="1733909" cy="1072549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Therapy Dogs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No Training needed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35B06F32-0E2E-FCCC-8BC2-270B60A9DF23}"/>
              </a:ext>
            </a:extLst>
          </p:cNvPr>
          <p:cNvSpPr/>
          <p:nvPr/>
        </p:nvSpPr>
        <p:spPr>
          <a:xfrm>
            <a:off x="5272505" y="-19471"/>
            <a:ext cx="1805795" cy="1101307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Military Dogs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Specific Training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16ADEBCF-6948-8EDD-839A-D4CDDE45EB18}"/>
              </a:ext>
            </a:extLst>
          </p:cNvPr>
          <p:cNvSpPr/>
          <p:nvPr/>
        </p:nvSpPr>
        <p:spPr>
          <a:xfrm>
            <a:off x="2401596" y="4817497"/>
            <a:ext cx="1719531" cy="957532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Hunting Dogs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Specific Training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C4580D01-CD6B-362F-849E-5D111B58E92B}"/>
              </a:ext>
            </a:extLst>
          </p:cNvPr>
          <p:cNvSpPr/>
          <p:nvPr/>
        </p:nvSpPr>
        <p:spPr>
          <a:xfrm>
            <a:off x="5351812" y="4886598"/>
            <a:ext cx="1733909" cy="1086927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Emotional Support Dogs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No Training needed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66866201-D01B-7698-333A-C779EBBF6F24}"/>
              </a:ext>
            </a:extLst>
          </p:cNvPr>
          <p:cNvSpPr/>
          <p:nvPr/>
        </p:nvSpPr>
        <p:spPr>
          <a:xfrm>
            <a:off x="8439763" y="4829087"/>
            <a:ext cx="1733909" cy="928777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Guard Dogs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Specific Training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69CC913E-F744-305D-56D8-48D5F26B88A7}"/>
              </a:ext>
            </a:extLst>
          </p:cNvPr>
          <p:cNvSpPr/>
          <p:nvPr/>
        </p:nvSpPr>
        <p:spPr>
          <a:xfrm>
            <a:off x="9035295" y="2331069"/>
            <a:ext cx="1805794" cy="1302587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Farm Dogs</a:t>
            </a:r>
          </a:p>
          <a:p>
            <a:pPr algn="ctr"/>
            <a:r>
              <a:rPr lang="en-GB" dirty="0"/>
              <a:t>Specific Training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4F337494-7731-14E6-09C4-0E37E065D091}"/>
              </a:ext>
            </a:extLst>
          </p:cNvPr>
          <p:cNvSpPr/>
          <p:nvPr/>
        </p:nvSpPr>
        <p:spPr>
          <a:xfrm>
            <a:off x="1806525" y="2219757"/>
            <a:ext cx="1748287" cy="128821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Guide Dogs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Specific Training</a:t>
            </a:r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3D4CB0AC-5E60-1AEF-7D4B-D665A78008C5}"/>
              </a:ext>
            </a:extLst>
          </p:cNvPr>
          <p:cNvCxnSpPr/>
          <p:nvPr/>
        </p:nvCxnSpPr>
        <p:spPr>
          <a:xfrm flipH="1">
            <a:off x="3629532" y="3055512"/>
            <a:ext cx="1127184" cy="37381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2A6B527B-1385-6535-AC3D-11EE2DECCD2B}"/>
              </a:ext>
            </a:extLst>
          </p:cNvPr>
          <p:cNvCxnSpPr/>
          <p:nvPr/>
        </p:nvCxnSpPr>
        <p:spPr>
          <a:xfrm flipV="1">
            <a:off x="7544634" y="3042341"/>
            <a:ext cx="1029418" cy="5750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1E2C3EB1-7435-6217-EEDC-1B722AF67987}"/>
              </a:ext>
            </a:extLst>
          </p:cNvPr>
          <p:cNvCxnSpPr/>
          <p:nvPr/>
        </p:nvCxnSpPr>
        <p:spPr>
          <a:xfrm flipV="1">
            <a:off x="11094091" y="2273384"/>
            <a:ext cx="583720" cy="235787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453BF343-DF0C-DDDD-A9BC-9722634FAB38}"/>
              </a:ext>
            </a:extLst>
          </p:cNvPr>
          <p:cNvCxnSpPr/>
          <p:nvPr/>
        </p:nvCxnSpPr>
        <p:spPr>
          <a:xfrm>
            <a:off x="11127016" y="3470611"/>
            <a:ext cx="554966" cy="281797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4C802669-19CD-39BC-370E-C53DA87624FA}"/>
              </a:ext>
            </a:extLst>
          </p:cNvPr>
          <p:cNvSpPr/>
          <p:nvPr/>
        </p:nvSpPr>
        <p:spPr>
          <a:xfrm>
            <a:off x="11702595" y="1046367"/>
            <a:ext cx="2294625" cy="1604512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Intelligent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Good work Ethic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Alertness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87E2872C-13F5-6949-BF13-D3C6AEDB1941}"/>
              </a:ext>
            </a:extLst>
          </p:cNvPr>
          <p:cNvSpPr/>
          <p:nvPr/>
        </p:nvSpPr>
        <p:spPr>
          <a:xfrm>
            <a:off x="11708632" y="3411720"/>
            <a:ext cx="2309003" cy="1633267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Fearless</a:t>
            </a:r>
            <a:endParaRPr lang="en-US">
              <a:solidFill>
                <a:schemeClr val="tx1"/>
              </a:solidFill>
            </a:endParaRPr>
          </a:p>
          <a:p>
            <a:pPr algn="ctr"/>
            <a:r>
              <a:rPr lang="en-GB" dirty="0">
                <a:solidFill>
                  <a:schemeClr val="tx1"/>
                </a:solidFill>
              </a:rPr>
              <a:t>Trainable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Stamina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Energy</a:t>
            </a:r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DA3A59E9-80F6-CD86-E9D7-2E5E51937EFE}"/>
              </a:ext>
            </a:extLst>
          </p:cNvPr>
          <p:cNvCxnSpPr/>
          <p:nvPr/>
        </p:nvCxnSpPr>
        <p:spPr>
          <a:xfrm flipV="1">
            <a:off x="10437340" y="-259912"/>
            <a:ext cx="583722" cy="365184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B4DB08DA-A172-10C6-EB0A-571A4B3ED5E1}"/>
              </a:ext>
            </a:extLst>
          </p:cNvPr>
          <p:cNvSpPr/>
          <p:nvPr/>
        </p:nvSpPr>
        <p:spPr>
          <a:xfrm>
            <a:off x="11036582" y="-1536533"/>
            <a:ext cx="2625305" cy="1690776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Stamina</a:t>
            </a:r>
          </a:p>
          <a:p>
            <a:pPr algn="ctr"/>
            <a:r>
              <a:rPr lang="en-GB" dirty="0"/>
              <a:t>Intelligence</a:t>
            </a:r>
          </a:p>
          <a:p>
            <a:pPr algn="ctr"/>
            <a:r>
              <a:rPr lang="en-GB" dirty="0"/>
              <a:t>Courage</a:t>
            </a:r>
          </a:p>
          <a:p>
            <a:pPr algn="ctr"/>
            <a:r>
              <a:rPr lang="en-GB" dirty="0"/>
              <a:t>Loyalty</a:t>
            </a:r>
          </a:p>
          <a:p>
            <a:pPr algn="ctr"/>
            <a:r>
              <a:rPr lang="en-GB" dirty="0"/>
              <a:t>Trainable</a:t>
            </a:r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1875EBA7-D9A6-8CE9-A426-CB2895FBF682}"/>
              </a:ext>
            </a:extLst>
          </p:cNvPr>
          <p:cNvCxnSpPr/>
          <p:nvPr/>
        </p:nvCxnSpPr>
        <p:spPr>
          <a:xfrm flipV="1">
            <a:off x="6164822" y="-687522"/>
            <a:ext cx="23004" cy="523334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9AE9CF9C-5378-837A-1579-0FA07ED949F9}"/>
              </a:ext>
            </a:extLst>
          </p:cNvPr>
          <p:cNvSpPr/>
          <p:nvPr/>
        </p:nvSpPr>
        <p:spPr>
          <a:xfrm>
            <a:off x="4755843" y="-2625986"/>
            <a:ext cx="2927229" cy="1920814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Intelligent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Obedient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Trainable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Strong work ethic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Stamina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Loyalty</a:t>
            </a:r>
          </a:p>
        </p:txBody>
      </p: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8720650B-FEA2-6590-8CDA-A69F0B20445E}"/>
              </a:ext>
            </a:extLst>
          </p:cNvPr>
          <p:cNvCxnSpPr/>
          <p:nvPr/>
        </p:nvCxnSpPr>
        <p:spPr>
          <a:xfrm>
            <a:off x="1855210" y="-577883"/>
            <a:ext cx="497455" cy="511834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A8E21CFD-0784-F98C-A7C3-754EFDC4871B}"/>
              </a:ext>
            </a:extLst>
          </p:cNvPr>
          <p:cNvSpPr/>
          <p:nvPr/>
        </p:nvSpPr>
        <p:spPr>
          <a:xfrm>
            <a:off x="-575992" y="-1588489"/>
            <a:ext cx="2380889" cy="1748285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Calming effect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Gentle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Confident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Enjoys company</a:t>
            </a:r>
          </a:p>
        </p:txBody>
      </p: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5DEE2B4B-3A95-1727-9156-69BDE720303F}"/>
              </a:ext>
            </a:extLst>
          </p:cNvPr>
          <p:cNvCxnSpPr/>
          <p:nvPr/>
        </p:nvCxnSpPr>
        <p:spPr>
          <a:xfrm flipV="1">
            <a:off x="689676" y="2978334"/>
            <a:ext cx="828135" cy="5751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2" name="Rectangle: Rounded Corners 31">
            <a:extLst>
              <a:ext uri="{FF2B5EF4-FFF2-40B4-BE49-F238E27FC236}">
                <a16:creationId xmlns:a16="http://schemas.microsoft.com/office/drawing/2014/main" id="{B6A46ECF-E46C-0C59-E98E-04EAB15FB25E}"/>
              </a:ext>
            </a:extLst>
          </p:cNvPr>
          <p:cNvSpPr/>
          <p:nvPr/>
        </p:nvSpPr>
        <p:spPr>
          <a:xfrm>
            <a:off x="-1955780" y="1700792"/>
            <a:ext cx="2582172" cy="1733908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Trainable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Confidence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Loyal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Obedient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Intelligent</a:t>
            </a:r>
          </a:p>
        </p:txBody>
      </p: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FE59E5DD-CA0A-900A-A7ED-983AF9909606}"/>
              </a:ext>
            </a:extLst>
          </p:cNvPr>
          <p:cNvCxnSpPr/>
          <p:nvPr/>
        </p:nvCxnSpPr>
        <p:spPr>
          <a:xfrm flipH="1">
            <a:off x="1989522" y="5992295"/>
            <a:ext cx="278920" cy="353683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C44F261D-EE12-E109-59A1-D3DD53368B02}"/>
              </a:ext>
            </a:extLst>
          </p:cNvPr>
          <p:cNvSpPr/>
          <p:nvPr/>
        </p:nvSpPr>
        <p:spPr>
          <a:xfrm>
            <a:off x="506503" y="6396728"/>
            <a:ext cx="1906438" cy="1906434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Trainable</a:t>
            </a:r>
            <a:endParaRPr lang="en-US">
              <a:solidFill>
                <a:schemeClr val="tx1"/>
              </a:solidFill>
            </a:endParaRPr>
          </a:p>
          <a:p>
            <a:pPr algn="ctr"/>
            <a:r>
              <a:rPr lang="en-GB" dirty="0">
                <a:solidFill>
                  <a:schemeClr val="tx1"/>
                </a:solidFill>
              </a:rPr>
              <a:t>Natural Retrieving instinct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Strong smell</a:t>
            </a:r>
          </a:p>
        </p:txBody>
      </p: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A04E006D-F96A-F149-5FFD-DBD49DCE17C6}"/>
              </a:ext>
            </a:extLst>
          </p:cNvPr>
          <p:cNvCxnSpPr/>
          <p:nvPr/>
        </p:nvCxnSpPr>
        <p:spPr>
          <a:xfrm>
            <a:off x="6171781" y="6397188"/>
            <a:ext cx="23004" cy="468702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6" name="Rectangle: Rounded Corners 35">
            <a:extLst>
              <a:ext uri="{FF2B5EF4-FFF2-40B4-BE49-F238E27FC236}">
                <a16:creationId xmlns:a16="http://schemas.microsoft.com/office/drawing/2014/main" id="{1A4171D1-7ED0-908E-818B-481B990E2F0E}"/>
              </a:ext>
            </a:extLst>
          </p:cNvPr>
          <p:cNvSpPr/>
          <p:nvPr/>
        </p:nvSpPr>
        <p:spPr>
          <a:xfrm>
            <a:off x="5129653" y="7213010"/>
            <a:ext cx="2309002" cy="1345720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Calmness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Trainable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Gentle, friendly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Social</a:t>
            </a:r>
          </a:p>
        </p:txBody>
      </p: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C39E3024-993F-0E5D-6861-367744AB4A13}"/>
              </a:ext>
            </a:extLst>
          </p:cNvPr>
          <p:cNvCxnSpPr/>
          <p:nvPr/>
        </p:nvCxnSpPr>
        <p:spPr>
          <a:xfrm>
            <a:off x="10175760" y="6053514"/>
            <a:ext cx="253042" cy="281796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8" name="Rectangle: Rounded Corners 37">
            <a:extLst>
              <a:ext uri="{FF2B5EF4-FFF2-40B4-BE49-F238E27FC236}">
                <a16:creationId xmlns:a16="http://schemas.microsoft.com/office/drawing/2014/main" id="{476E22D0-0C4E-FB47-5BD6-78F9F7966CCF}"/>
              </a:ext>
            </a:extLst>
          </p:cNvPr>
          <p:cNvSpPr/>
          <p:nvPr/>
        </p:nvSpPr>
        <p:spPr>
          <a:xfrm>
            <a:off x="10110856" y="6614713"/>
            <a:ext cx="1863303" cy="1906438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Obedient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Balanced Temperament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Confident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Loyalty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Controlled Aggression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  <p:sp>
        <p:nvSpPr>
          <p:cNvPr id="2" name="Arrow: Right 1">
            <a:extLst>
              <a:ext uri="{FF2B5EF4-FFF2-40B4-BE49-F238E27FC236}">
                <a16:creationId xmlns:a16="http://schemas.microsoft.com/office/drawing/2014/main" id="{A43139E0-D80A-7C55-B0F6-7992D8A21549}"/>
              </a:ext>
            </a:extLst>
          </p:cNvPr>
          <p:cNvSpPr/>
          <p:nvPr/>
        </p:nvSpPr>
        <p:spPr>
          <a:xfrm>
            <a:off x="14476112" y="423263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" name="Arrow: Right 38">
            <a:extLst>
              <a:ext uri="{FF2B5EF4-FFF2-40B4-BE49-F238E27FC236}">
                <a16:creationId xmlns:a16="http://schemas.microsoft.com/office/drawing/2014/main" id="{7DA81877-076A-0E2A-1497-D6A6DFFB048A}"/>
              </a:ext>
            </a:extLst>
          </p:cNvPr>
          <p:cNvSpPr/>
          <p:nvPr/>
        </p:nvSpPr>
        <p:spPr>
          <a:xfrm>
            <a:off x="14551247" y="197856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Arrow: Right 39">
            <a:extLst>
              <a:ext uri="{FF2B5EF4-FFF2-40B4-BE49-F238E27FC236}">
                <a16:creationId xmlns:a16="http://schemas.microsoft.com/office/drawing/2014/main" id="{0BAE1B34-29EF-1D85-727C-BFD6AF709095}"/>
              </a:ext>
            </a:extLst>
          </p:cNvPr>
          <p:cNvSpPr/>
          <p:nvPr/>
        </p:nvSpPr>
        <p:spPr>
          <a:xfrm rot="-1800000">
            <a:off x="13724779" y="-1479507"/>
            <a:ext cx="978408" cy="55651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Arrow: Up 40">
            <a:extLst>
              <a:ext uri="{FF2B5EF4-FFF2-40B4-BE49-F238E27FC236}">
                <a16:creationId xmlns:a16="http://schemas.microsoft.com/office/drawing/2014/main" id="{A0AD87CD-ED1D-F11F-406A-9F5C1B5D3C36}"/>
              </a:ext>
            </a:extLst>
          </p:cNvPr>
          <p:cNvSpPr/>
          <p:nvPr/>
        </p:nvSpPr>
        <p:spPr>
          <a:xfrm>
            <a:off x="6117981" y="-3806383"/>
            <a:ext cx="484632" cy="978408"/>
          </a:xfrm>
          <a:prstGeom prst="up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Arrow: Left 41">
            <a:extLst>
              <a:ext uri="{FF2B5EF4-FFF2-40B4-BE49-F238E27FC236}">
                <a16:creationId xmlns:a16="http://schemas.microsoft.com/office/drawing/2014/main" id="{CA104208-E523-DB94-131D-1DEAB3F1E341}"/>
              </a:ext>
            </a:extLst>
          </p:cNvPr>
          <p:cNvSpPr/>
          <p:nvPr/>
        </p:nvSpPr>
        <p:spPr>
          <a:xfrm rot="1740000">
            <a:off x="-1609826" y="-1935898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3" name="Arrow: Left 42">
            <a:extLst>
              <a:ext uri="{FF2B5EF4-FFF2-40B4-BE49-F238E27FC236}">
                <a16:creationId xmlns:a16="http://schemas.microsoft.com/office/drawing/2014/main" id="{9FC9A7A4-B685-286F-26D6-DEFBB558E8C5}"/>
              </a:ext>
            </a:extLst>
          </p:cNvPr>
          <p:cNvSpPr/>
          <p:nvPr/>
        </p:nvSpPr>
        <p:spPr>
          <a:xfrm>
            <a:off x="-2869987" y="2573154"/>
            <a:ext cx="125225" cy="75135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4" name="Arrow: Left 43">
            <a:extLst>
              <a:ext uri="{FF2B5EF4-FFF2-40B4-BE49-F238E27FC236}">
                <a16:creationId xmlns:a16="http://schemas.microsoft.com/office/drawing/2014/main" id="{039FC269-0D18-BCDD-E65F-E9ACF10DBC73}"/>
              </a:ext>
            </a:extLst>
          </p:cNvPr>
          <p:cNvSpPr/>
          <p:nvPr/>
        </p:nvSpPr>
        <p:spPr>
          <a:xfrm>
            <a:off x="-3354187" y="2426133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Arrow: Left 44">
            <a:extLst>
              <a:ext uri="{FF2B5EF4-FFF2-40B4-BE49-F238E27FC236}">
                <a16:creationId xmlns:a16="http://schemas.microsoft.com/office/drawing/2014/main" id="{3A1AF6AF-5018-F14F-28F4-804CBC01F6D2}"/>
              </a:ext>
            </a:extLst>
          </p:cNvPr>
          <p:cNvSpPr/>
          <p:nvPr/>
        </p:nvSpPr>
        <p:spPr>
          <a:xfrm rot="-2160000">
            <a:off x="-481399" y="8347249"/>
            <a:ext cx="949654" cy="355236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6" name="Arrow: Down 45">
            <a:extLst>
              <a:ext uri="{FF2B5EF4-FFF2-40B4-BE49-F238E27FC236}">
                <a16:creationId xmlns:a16="http://schemas.microsoft.com/office/drawing/2014/main" id="{90F94410-2825-76E0-9140-346BDE3CE71A}"/>
              </a:ext>
            </a:extLst>
          </p:cNvPr>
          <p:cNvSpPr/>
          <p:nvPr/>
        </p:nvSpPr>
        <p:spPr>
          <a:xfrm>
            <a:off x="6099433" y="8940666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7" name="Arrow: Down 46">
            <a:extLst>
              <a:ext uri="{FF2B5EF4-FFF2-40B4-BE49-F238E27FC236}">
                <a16:creationId xmlns:a16="http://schemas.microsoft.com/office/drawing/2014/main" id="{DD47DCAB-8A46-6482-3229-E4DB682597EF}"/>
              </a:ext>
            </a:extLst>
          </p:cNvPr>
          <p:cNvSpPr/>
          <p:nvPr/>
        </p:nvSpPr>
        <p:spPr>
          <a:xfrm rot="-2940000">
            <a:off x="12397362" y="8565911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8" name="Rectangle: Rounded Corners 47">
            <a:extLst>
              <a:ext uri="{FF2B5EF4-FFF2-40B4-BE49-F238E27FC236}">
                <a16:creationId xmlns:a16="http://schemas.microsoft.com/office/drawing/2014/main" id="{8026F4A5-6FDC-2264-26BE-14E96E466D83}"/>
              </a:ext>
            </a:extLst>
          </p:cNvPr>
          <p:cNvSpPr/>
          <p:nvPr/>
        </p:nvSpPr>
        <p:spPr>
          <a:xfrm>
            <a:off x="-6373017" y="1472135"/>
            <a:ext cx="2654060" cy="2150852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Labrador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Golden retrievers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German Shepards</a:t>
            </a:r>
          </a:p>
          <a:p>
            <a:pPr algn="ctr"/>
            <a:endParaRPr lang="en-GB" dirty="0"/>
          </a:p>
        </p:txBody>
      </p:sp>
      <p:sp>
        <p:nvSpPr>
          <p:cNvPr id="49" name="Rectangle: Rounded Corners 48">
            <a:extLst>
              <a:ext uri="{FF2B5EF4-FFF2-40B4-BE49-F238E27FC236}">
                <a16:creationId xmlns:a16="http://schemas.microsoft.com/office/drawing/2014/main" id="{A61488A2-7023-174F-B095-7E1D6B4C0A9C}"/>
              </a:ext>
            </a:extLst>
          </p:cNvPr>
          <p:cNvSpPr/>
          <p:nvPr/>
        </p:nvSpPr>
        <p:spPr>
          <a:xfrm>
            <a:off x="-3258152" y="7734352"/>
            <a:ext cx="2610927" cy="2409646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Irish wolfhound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Bassett hound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Welsh terrier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Scottish deerhound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Greyhound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Patterdale terrier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Lakeland terrier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Bloodhound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Beagle</a:t>
            </a:r>
          </a:p>
        </p:txBody>
      </p:sp>
      <p:sp>
        <p:nvSpPr>
          <p:cNvPr id="50" name="Rectangle: Rounded Corners 49">
            <a:extLst>
              <a:ext uri="{FF2B5EF4-FFF2-40B4-BE49-F238E27FC236}">
                <a16:creationId xmlns:a16="http://schemas.microsoft.com/office/drawing/2014/main" id="{AFD17DAF-741D-66D9-147A-E37B6517B1BA}"/>
              </a:ext>
            </a:extLst>
          </p:cNvPr>
          <p:cNvSpPr/>
          <p:nvPr/>
        </p:nvSpPr>
        <p:spPr>
          <a:xfrm>
            <a:off x="4560133" y="10293567"/>
            <a:ext cx="3487947" cy="1834550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Labrador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Cavelier King Charles spaniel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Poodle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Pug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Yorkshire terrier</a:t>
            </a:r>
          </a:p>
        </p:txBody>
      </p:sp>
      <p:sp>
        <p:nvSpPr>
          <p:cNvPr id="51" name="Rectangle: Rounded Corners 50">
            <a:extLst>
              <a:ext uri="{FF2B5EF4-FFF2-40B4-BE49-F238E27FC236}">
                <a16:creationId xmlns:a16="http://schemas.microsoft.com/office/drawing/2014/main" id="{B9CAD636-8AC2-F059-D84A-26A62382EC3C}"/>
              </a:ext>
            </a:extLst>
          </p:cNvPr>
          <p:cNvSpPr/>
          <p:nvPr/>
        </p:nvSpPr>
        <p:spPr>
          <a:xfrm>
            <a:off x="13168209" y="9067760"/>
            <a:ext cx="2840966" cy="2380889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Rottweiler</a:t>
            </a:r>
            <a:endParaRPr lang="en-US">
              <a:solidFill>
                <a:schemeClr val="tx1"/>
              </a:solidFill>
            </a:endParaRPr>
          </a:p>
          <a:p>
            <a:pPr algn="ctr"/>
            <a:r>
              <a:rPr lang="en-GB" dirty="0">
                <a:solidFill>
                  <a:schemeClr val="tx1"/>
                </a:solidFill>
              </a:rPr>
              <a:t>German Shepard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Dobermann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Bullmastiff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Staffordshire bull terrier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English bull terrier</a:t>
            </a:r>
          </a:p>
        </p:txBody>
      </p:sp>
      <p:sp>
        <p:nvSpPr>
          <p:cNvPr id="52" name="Rectangle: Rounded Corners 51">
            <a:extLst>
              <a:ext uri="{FF2B5EF4-FFF2-40B4-BE49-F238E27FC236}">
                <a16:creationId xmlns:a16="http://schemas.microsoft.com/office/drawing/2014/main" id="{3063DE44-09C6-2A6B-273F-26E97FF6376B}"/>
              </a:ext>
            </a:extLst>
          </p:cNvPr>
          <p:cNvSpPr/>
          <p:nvPr/>
        </p:nvSpPr>
        <p:spPr>
          <a:xfrm>
            <a:off x="16203769" y="1463381"/>
            <a:ext cx="2424021" cy="3387306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Border collies</a:t>
            </a:r>
            <a:endParaRPr lang="en-US">
              <a:solidFill>
                <a:schemeClr val="tx1"/>
              </a:solidFill>
            </a:endParaRPr>
          </a:p>
          <a:p>
            <a:pPr algn="ctr"/>
            <a:r>
              <a:rPr lang="en-GB" dirty="0">
                <a:solidFill>
                  <a:schemeClr val="tx1"/>
                </a:solidFill>
              </a:rPr>
              <a:t>German Shepard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Old English sheepdog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Jack Russell Terrier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English Shepard</a:t>
            </a:r>
          </a:p>
          <a:p>
            <a:pPr algn="ctr"/>
            <a:endParaRPr lang="en-GB" dirty="0"/>
          </a:p>
        </p:txBody>
      </p:sp>
      <p:sp>
        <p:nvSpPr>
          <p:cNvPr id="53" name="Rectangle: Rounded Corners 52">
            <a:extLst>
              <a:ext uri="{FF2B5EF4-FFF2-40B4-BE49-F238E27FC236}">
                <a16:creationId xmlns:a16="http://schemas.microsoft.com/office/drawing/2014/main" id="{67E53EA5-166C-F77E-EE9E-BD984374ABA1}"/>
              </a:ext>
            </a:extLst>
          </p:cNvPr>
          <p:cNvSpPr/>
          <p:nvPr/>
        </p:nvSpPr>
        <p:spPr>
          <a:xfrm>
            <a:off x="14882432" y="-3536899"/>
            <a:ext cx="2582174" cy="2380891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Belgium Shepard</a:t>
            </a:r>
            <a:endParaRPr lang="en-US"/>
          </a:p>
          <a:p>
            <a:pPr algn="ctr"/>
            <a:r>
              <a:rPr lang="en-GB"/>
              <a:t>German Shepard</a:t>
            </a:r>
          </a:p>
          <a:p>
            <a:pPr algn="ctr"/>
            <a:r>
              <a:rPr lang="en-GB"/>
              <a:t>Dobermann Pinscher</a:t>
            </a:r>
          </a:p>
          <a:p>
            <a:pPr algn="ctr"/>
            <a:r>
              <a:rPr lang="en-GB" dirty="0"/>
              <a:t>Labrador Retriever</a:t>
            </a:r>
          </a:p>
        </p:txBody>
      </p:sp>
      <p:sp>
        <p:nvSpPr>
          <p:cNvPr id="54" name="Rectangle: Rounded Corners 53">
            <a:extLst>
              <a:ext uri="{FF2B5EF4-FFF2-40B4-BE49-F238E27FC236}">
                <a16:creationId xmlns:a16="http://schemas.microsoft.com/office/drawing/2014/main" id="{5C99FFED-9B4B-3AD7-15C7-8495D71D4134}"/>
              </a:ext>
            </a:extLst>
          </p:cNvPr>
          <p:cNvSpPr/>
          <p:nvPr/>
        </p:nvSpPr>
        <p:spPr>
          <a:xfrm>
            <a:off x="4754460" y="-5726013"/>
            <a:ext cx="2927229" cy="1935192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German Shepard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Rottweiler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Bloodhounds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Dobermann Pinscher</a:t>
            </a:r>
          </a:p>
        </p:txBody>
      </p:sp>
      <p:sp>
        <p:nvSpPr>
          <p:cNvPr id="55" name="Rectangle: Rounded Corners 54">
            <a:extLst>
              <a:ext uri="{FF2B5EF4-FFF2-40B4-BE49-F238E27FC236}">
                <a16:creationId xmlns:a16="http://schemas.microsoft.com/office/drawing/2014/main" id="{69B7F5FE-2928-7DFC-0EB0-5FA71F3E55B3}"/>
              </a:ext>
            </a:extLst>
          </p:cNvPr>
          <p:cNvSpPr/>
          <p:nvPr/>
        </p:nvSpPr>
        <p:spPr>
          <a:xfrm>
            <a:off x="-4041973" y="-3802649"/>
            <a:ext cx="2366513" cy="2395267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Labradors</a:t>
            </a:r>
          </a:p>
          <a:p>
            <a:pPr algn="ctr"/>
            <a:r>
              <a:rPr lang="en-GB">
                <a:solidFill>
                  <a:schemeClr val="tx1"/>
                </a:solidFill>
              </a:rPr>
              <a:t>Poodles</a:t>
            </a:r>
            <a:endParaRPr lang="en-GB" dirty="0">
              <a:solidFill>
                <a:schemeClr val="tx1"/>
              </a:solidFill>
            </a:endParaRPr>
          </a:p>
          <a:p>
            <a:pPr algn="ctr"/>
            <a:r>
              <a:rPr lang="en-GB" dirty="0">
                <a:solidFill>
                  <a:schemeClr val="tx1"/>
                </a:solidFill>
              </a:rPr>
              <a:t>Spaniels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Yorkshire terrier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160</Words>
  <Application>Microsoft Office PowerPoint</Application>
  <PresentationFormat>Widescreen</PresentationFormat>
  <Paragraphs>96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philip dean hallam</dc:creator>
  <cp:lastModifiedBy>philip dean hallam</cp:lastModifiedBy>
  <cp:revision>387</cp:revision>
  <dcterms:created xsi:type="dcterms:W3CDTF">2025-10-25T09:15:53Z</dcterms:created>
  <dcterms:modified xsi:type="dcterms:W3CDTF">2025-11-23T06:39:54Z</dcterms:modified>
</cp:coreProperties>
</file>