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55CED33-6E91-42E2-852A-303237CDC821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4B27B1-1918-493A-8424-5C4FFD5DF32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902073" y="0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5AB8628-BFD3-4381-A2A7-245F709C08B4}" type="datetime1">
              <a:rPr lang="cy-GB"/>
              <a:pPr lvl="0"/>
              <a:t>24/09/2017</a:t>
            </a:fld>
            <a:endParaRPr lang="cy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3BD96E8-8CDD-4374-8536-700CEC121AE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38153" y="1252535"/>
            <a:ext cx="6013451" cy="338295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688A8CA-DEA9-42FA-A24D-41FB0225389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8972" y="4822829"/>
            <a:ext cx="5511802" cy="394652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01ED9B-1C28-49C6-B52F-15DB1A4DB31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9520239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549DBD-46FA-4A60-BA39-806B215B6EC1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902073" y="9520239"/>
            <a:ext cx="2986092" cy="5016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y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E303A7A-DC6B-431C-A4FE-CD3DB59046CD}" type="slidenum"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7369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FC09B7-2810-48CC-84AE-F14E60DB49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118488-8F6D-4BB6-BBD2-8A513E41C3B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9695DA-EF36-4865-BED7-921823F52735}"/>
              </a:ext>
            </a:extLst>
          </p:cNvPr>
          <p:cNvSpPr txBox="1"/>
          <p:nvPr/>
        </p:nvSpPr>
        <p:spPr>
          <a:xfrm>
            <a:off x="3902073" y="9520239"/>
            <a:ext cx="2986092" cy="5016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35B40AD-C4C6-46EA-8684-267DB7B8CE2E}" type="slidenum">
              <a:t>1</a:t>
            </a:fld>
            <a:endParaRPr lang="cy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26E3-72E8-4A74-9385-CC40E6395FC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B8A90-0000-41C8-84B0-E9E239A3394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2FAD6-2D09-46BE-A07C-49285D0296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2D5A62-1301-4CB3-96F3-4791A2EFB653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9FD15-E28B-4345-8A4D-E436632D7A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13B4E-0A6B-4457-A367-BFDD049821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C2C5B6-EDE4-4D7C-A2CD-E69CBDE649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88088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CC881-2D3B-435F-9522-B23F38CE02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9C55D-FCEB-4191-B06F-93E46900F0E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D8545-6617-4D6A-8DBC-EE39ACF0E8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A6D9B1-4FAD-4E8F-9B76-0B589C4EF93F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85E1C-5705-4FC6-8122-99A0C39DC0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C74F3-E609-4AD5-9A3B-0430DDAEF8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E9730B-B743-464B-9B0E-3587F1B8AB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8886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CF239-15F3-4B42-9558-ACCB23BA9F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985A9-350F-48ED-BD21-EB85BE5781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BB4A4-6B93-493E-A3F4-EE9C6DC8D1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737E1A-C76A-4A4F-ABD5-7E4F98528E5F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3C014-7866-4673-A35C-22AE4B041A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88D7B-D142-4CD6-BAC2-B1B857176D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6AAFE6-5816-4F2F-9094-C2BA954FAC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397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A649B-ECFE-4B70-995A-EA283F74D69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557A3-790C-45D7-A69E-877EC49EDE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650624-DDF1-4850-BDF7-662E930292F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D1D98C-B8D5-4EF0-958E-4E0C634A5D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160150-0820-41A6-B95C-4E9616442B16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CA551-8E87-4016-9123-D9DADBD3FB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89591-0C50-4B62-A3F4-4DF54DCC13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E9F9E5-CBE1-48C6-9235-A873BC2ADE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921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9F86F-F809-429B-B598-4FA9ECD0FA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D81511-7B51-495F-A6AE-CBBD02D28C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9AD6DE-BD3D-4462-A555-02F7DF957EC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1E693-4A4D-43EE-9AA4-2214EA8D47B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F85F8A-DF61-45B1-B299-1B07165F84A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50FDF3-557B-4A2B-A5E0-E48A3A643E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5A9C1D-CB34-471E-B5EE-FDFF2B4BF3F5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8ED7F9-FC0B-432D-94FD-E323D68BF4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C25E56-B7B0-46CA-ABA8-1D8D44A8F2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CB7F40-3A79-4E3F-A1BA-6335C1D93E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636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B5658-4DE0-45C4-8270-29124696CF9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810883-8E5B-4EC9-8DD7-CBE7EC0727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902B23-53A7-4094-9E77-3453EE9A7754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0506ED-E6C0-4B01-AC61-688420E79F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3D5043-FCC2-409A-8EB3-A66520F618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9FB415-471B-4BC0-8410-C751413C86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68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61B141-A9DD-45E5-AB83-2CC56D469B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83567D-6EB0-41F7-951E-EB89A7BA0356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F49861-01EC-48A1-BBD6-536CAA49E6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E044FA-ED98-486E-BF1A-BC7108E702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09DACC-5278-451E-8A7D-69C54933727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1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B93FD-B387-428F-B4D8-B6A6E7BD13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17FB0-C2D4-4967-B486-ECCBDD694E1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97459B-7548-44E5-AA48-0AFAFA15DFD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2E2C0-823E-4746-80EC-5F118B73A7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CF75DD-D0D3-4034-BAA2-04C1DC059316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2CD28-1D5F-47A5-8CE6-A65295F897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677AAC-5181-4BFA-A6B9-A3569226CC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A46608-B677-40FC-897E-325812098A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155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771FB-4F96-41CB-8F5E-C6A254F618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4C4008-C135-43AA-9874-78739A8DBFB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cy-GB" sz="3200"/>
            </a:lvl1pPr>
          </a:lstStyle>
          <a:p>
            <a:pPr lvl="0"/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C1C897-8867-4751-A404-22BD1B330AD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98C94-8746-4F19-9A44-BCDCD6F46F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4F8FA6-648F-43CF-93C1-13F41F4836F5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2DFE0-63E6-4811-A724-3F16FDBFC3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5640B7-E0EF-4C19-BD81-27CCC22594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23375C-7339-4F81-BC88-A487CE251B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746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915B7-E37B-41D6-BF49-660996CE991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D59C95-70CA-4B3B-ABF7-0479013C39F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4DB96-0A4E-47A9-8D60-9C54F818B1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CF3784-0083-4343-9AB7-E181B5A6C8A7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69776-EFD0-47D0-855E-F4EBADF17C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2E1DE-5083-49D2-BFBC-6D3F0A0580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7CB720-F4CD-4E5A-8CDB-FF22C668CD8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12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EFFAB5-39B6-420F-B5B4-A0AF6F366A5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CFD5EF-AA14-4E9E-B107-587D0D680EC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B2BEE-7001-4B60-8CEF-D044703598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2A2EAB-4F74-487D-BE2E-2E891768E01D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96BCF8-D3EC-49FA-AE97-41F63A306D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0B4FB-C908-4078-9BA0-B4253141A4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35D122-3397-4E42-80FE-CBEDAA3A21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86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823D9B-B089-4099-8404-64D32962E8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1B137-4120-4B8C-B8F6-F4DE98CBCFC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A999E-F62D-40B2-8465-4DDF873EF40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6010348-3599-4DD8-9449-E569C11614B1}" type="datetime1">
              <a:rPr lang="en-GB"/>
              <a:pPr lvl="0"/>
              <a:t>24/09/2017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4E87-D129-4935-89CD-C1DC0D0E16E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2EFBA-50DA-48FC-9488-441E16F39B3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2C27CA4-62C5-4C9F-AC05-23DF109635A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GbGXCwAAQBAJ&amp;printsec=frontcover#v=onepage&amp;q&amp;f=false" TargetMode="External"/><Relationship Id="rId7" Type="http://schemas.openxmlformats.org/officeDocument/2006/relationships/hyperlink" Target="https://www.sheffield.ac.uk/lets/toolkit/learning/reflective" TargetMode="External"/><Relationship Id="rId2" Type="http://schemas.openxmlformats.org/officeDocument/2006/relationships/hyperlink" Target="https://www-dawsonera-com.ezproxy.uwtsd.ac.uk/readonline/978085725537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-dawsonera-com.ezproxy.uwtsd.ac.uk/readonline/9780335240074" TargetMode="External"/><Relationship Id="rId5" Type="http://schemas.openxmlformats.org/officeDocument/2006/relationships/hyperlink" Target="https://www.vlebooks.com/vleweb/Product/Index/925109?page=0" TargetMode="External"/><Relationship Id="rId4" Type="http://schemas.openxmlformats.org/officeDocument/2006/relationships/hyperlink" Target="https://www.vlebooks.com/vleweb/Product/Index/878252?page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7FC49550-DD9B-4800-873F-1BDBCCAB1468}"/>
              </a:ext>
            </a:extLst>
          </p:cNvPr>
          <p:cNvSpPr txBox="1"/>
          <p:nvPr/>
        </p:nvSpPr>
        <p:spPr>
          <a:xfrm>
            <a:off x="122090" y="161034"/>
            <a:ext cx="3350946" cy="1631216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>
                <a:solidFill>
                  <a:srgbClr val="660033"/>
                </a:solidFill>
                <a:uFillTx/>
                <a:latin typeface="Berlin Sans FB Demi" pitchFamily="34"/>
                <a:cs typeface="Arial" pitchFamily="34"/>
              </a:rPr>
              <a:t>Beth yw meddwl beirniadol?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400" b="1" i="0" u="sng" strike="noStrike" kern="1200" cap="none" spc="0" baseline="0">
              <a:solidFill>
                <a:srgbClr val="660033"/>
              </a:solidFill>
              <a:uFillTx/>
              <a:latin typeface="Berlin Sans FB Demi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Dywed Cottrell (2011) fod meddwl beirniadol yn gweithgaredd gwybyddol sy’n gysylltiedig gyda defnyddio’r meddwl. Mae dysgu I meddwl mewn ffordd dadansoddol yn feirniadol a gwerthusol yn golygu defnyddio proses meddyliol fel sylw, dewis, categoreiddio a barn.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3BECA7F0-9EBF-4320-9A80-349FCF1B21FF}"/>
              </a:ext>
            </a:extLst>
          </p:cNvPr>
          <p:cNvSpPr txBox="1"/>
          <p:nvPr/>
        </p:nvSpPr>
        <p:spPr>
          <a:xfrm>
            <a:off x="149248" y="2022287"/>
            <a:ext cx="3296631" cy="2933514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Mae meddwl beirniadol yn broses gymhleth sy’n golygu gwahanol sgiliau a ymddygiad sy’n cynnwys: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Gallu darllen rhwng y llinellau ac adnabod tyb ffug neu annheg.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Adnabod sefyllfa, dadleuon a casgliadau pobl eraill.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Adlewyrchu ar materion mewn ffordd strwythuredig. </a:t>
            </a:r>
            <a:endParaRPr lang="cy-GB" sz="1200" b="0" i="0" u="none" strike="noStrike" kern="1200" cap="none" spc="0" baseline="0">
              <a:solidFill>
                <a:srgbClr val="660033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Gwneud casgliadau am dadleuon sy’n iawn a theg, yn seiliedig ar tystiolaeth da a tybiaethau synhwyrol.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Gwerthuso y tystiolaeth I safbwyntiau gwahanol.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(Cottrell, 2011)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E1318DC9-1700-414C-94FA-CD13B54C3B0E}"/>
              </a:ext>
            </a:extLst>
          </p:cNvPr>
          <p:cNvSpPr txBox="1"/>
          <p:nvPr/>
        </p:nvSpPr>
        <p:spPr>
          <a:xfrm>
            <a:off x="149248" y="5165582"/>
            <a:ext cx="3296631" cy="830997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660033"/>
                </a:solidFill>
                <a:uFillTx/>
                <a:latin typeface="Arial" pitchFamily="34"/>
                <a:cs typeface="Arial" pitchFamily="34"/>
              </a:rPr>
              <a:t>Pan disgrifir mewn llenyddiaeth cyfrir myfyrio beirniadol fel gweithgareddau meddwl I dadansoddi a gwerthuso profiadau (Brown a Rutter, 2008).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B18C7602-235A-412E-BA06-18B6B63EACF5}"/>
              </a:ext>
            </a:extLst>
          </p:cNvPr>
          <p:cNvSpPr txBox="1"/>
          <p:nvPr/>
        </p:nvSpPr>
        <p:spPr>
          <a:xfrm>
            <a:off x="8563429" y="176314"/>
            <a:ext cx="3497945" cy="2154436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>
                <a:solidFill>
                  <a:srgbClr val="990033"/>
                </a:solidFill>
                <a:uFillTx/>
                <a:latin typeface="Berlin Sans FB Demi" pitchFamily="34"/>
              </a:rPr>
              <a:t>Meddwl Dadansoddol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990033"/>
                </a:solidFill>
                <a:uFillTx/>
                <a:latin typeface="Arial" pitchFamily="34"/>
                <a:cs typeface="Arial" pitchFamily="34"/>
              </a:rPr>
              <a:t>Mae meddwl dadansoddol yn golygu prosesau ychwanegol. Mae rhai o’r prosesau yn cynnwys: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990033"/>
                </a:solidFill>
                <a:uFillTx/>
                <a:latin typeface="Arial" pitchFamily="34"/>
                <a:cs typeface="Arial" pitchFamily="34"/>
              </a:rPr>
              <a:t>Sefyll nol o’r gwybodaeth sydd wedi ei rhoi.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990033"/>
                </a:solidFill>
                <a:uFillTx/>
                <a:latin typeface="Arial" pitchFamily="34"/>
                <a:cs typeface="Arial" pitchFamily="34"/>
              </a:rPr>
              <a:t>Archwilio yn fanwl o gwahanol onglau.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990033"/>
                </a:solidFill>
                <a:uFillTx/>
                <a:latin typeface="Arial" pitchFamily="34"/>
                <a:cs typeface="Arial" pitchFamily="34"/>
              </a:rPr>
              <a:t>Gwneud yn siŵr bod y gwybodaeth yn gywir.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990033"/>
                </a:solidFill>
                <a:uFillTx/>
                <a:latin typeface="Arial" pitchFamily="34"/>
                <a:cs typeface="Arial" pitchFamily="34"/>
              </a:rPr>
              <a:t>Cymharu yr un canlyniad o safbwynt damcaniaethwyr eraill.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990033"/>
                </a:solidFill>
                <a:uFillTx/>
                <a:latin typeface="Arial" pitchFamily="34"/>
                <a:cs typeface="Arial" pitchFamily="34"/>
              </a:rPr>
              <a:t>Gallu gweld a esbonio sut a pam bod pobl wedi dod i gwahanol casgliad.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990033"/>
                </a:solidFill>
                <a:uFillTx/>
                <a:latin typeface="Arial" pitchFamily="34"/>
                <a:cs typeface="Arial" pitchFamily="34"/>
              </a:rPr>
              <a:t> (Cottrell, 2013).</a:t>
            </a:r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BE50F465-03C7-4AAA-9122-0818E8AED70E}"/>
              </a:ext>
            </a:extLst>
          </p:cNvPr>
          <p:cNvSpPr txBox="1"/>
          <p:nvPr/>
        </p:nvSpPr>
        <p:spPr>
          <a:xfrm>
            <a:off x="8563429" y="2421459"/>
            <a:ext cx="3497945" cy="2154436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>
                <a:solidFill>
                  <a:srgbClr val="000099"/>
                </a:solidFill>
                <a:uFillTx/>
                <a:latin typeface="Berlin Sans FB Demi" pitchFamily="34"/>
              </a:rPr>
              <a:t>Adleywrchu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99"/>
                </a:solidFill>
                <a:uFillTx/>
                <a:latin typeface="Arial" pitchFamily="34"/>
                <a:cs typeface="Arial" pitchFamily="34"/>
              </a:rPr>
              <a:t>Yn ôl Burns a Sinfield (2016) mae meddwl adlewyrchol yn proses sy’n cynnwys meddwl nol dros be gwnaethpwyd, ail ymweld a profi be dysgwyd.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200" b="0" i="0" u="none" strike="noStrike" kern="1200" cap="none" spc="0" baseline="0">
              <a:solidFill>
                <a:srgbClr val="000099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99"/>
                </a:solidFill>
                <a:uFillTx/>
                <a:latin typeface="Arial" pitchFamily="34"/>
                <a:cs typeface="Arial" pitchFamily="34"/>
              </a:rPr>
              <a:t>Rhai dulliau o datblygu adlewyrchu: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99"/>
                </a:solidFill>
                <a:uFillTx/>
                <a:latin typeface="Arial" pitchFamily="34"/>
                <a:cs typeface="Arial" pitchFamily="34"/>
              </a:rPr>
              <a:t>Cadw llyfr cofnodai.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99"/>
                </a:solidFill>
                <a:uFillTx/>
                <a:latin typeface="Arial" pitchFamily="34"/>
                <a:cs typeface="Arial" pitchFamily="34"/>
              </a:rPr>
              <a:t>Cadw proffil wedi’i diweddaru.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99"/>
                </a:solidFill>
                <a:uFillTx/>
                <a:latin typeface="Arial" pitchFamily="34"/>
                <a:cs typeface="Arial" pitchFamily="34"/>
              </a:rPr>
              <a:t>Gwneud defnydd ymarferol o adborth gan diwtoriaid (Cotrell, 2013).</a:t>
            </a: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8B7B05D5-D260-4D95-B47C-C8DEF33464C1}"/>
              </a:ext>
            </a:extLst>
          </p:cNvPr>
          <p:cNvSpPr txBox="1"/>
          <p:nvPr/>
        </p:nvSpPr>
        <p:spPr>
          <a:xfrm>
            <a:off x="3637464" y="5383420"/>
            <a:ext cx="4734388" cy="1415774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>
                <a:solidFill>
                  <a:srgbClr val="0000FF"/>
                </a:solidFill>
                <a:uFillTx/>
                <a:latin typeface="Berlin Sans FB Demi" pitchFamily="34"/>
                <a:cs typeface="Arial" pitchFamily="34"/>
              </a:rPr>
              <a:t>Gwerthuso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FF"/>
                </a:solidFill>
                <a:uFillTx/>
                <a:latin typeface="Arial" pitchFamily="34"/>
                <a:cs typeface="Arial" pitchFamily="34"/>
              </a:rPr>
              <a:t>Gwerthuso gwaith: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FF"/>
                </a:solidFill>
                <a:uFillTx/>
                <a:latin typeface="Arial" pitchFamily="34"/>
                <a:cs typeface="Arial" pitchFamily="34"/>
              </a:rPr>
              <a:t>Wnaethoch chi cymryd digon o amser yn ystyried natur y broblem a beth oedd yn ofynnol?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FF"/>
                </a:solidFill>
                <a:uFillTx/>
                <a:latin typeface="Arial" pitchFamily="34"/>
                <a:cs typeface="Arial" pitchFamily="34"/>
              </a:rPr>
              <a:t>Oeddech yn gallu ffeindio problemau tebyg a gall helpu?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FF"/>
                </a:solidFill>
                <a:uFillTx/>
                <a:latin typeface="Arial" pitchFamily="34"/>
                <a:cs typeface="Arial" pitchFamily="34"/>
              </a:rPr>
              <a:t>Wnaethoch gadael digon o amser i gweithio fe allan?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FF"/>
                </a:solidFill>
                <a:uFillTx/>
                <a:latin typeface="Arial" pitchFamily="34"/>
                <a:cs typeface="Arial" pitchFamily="34"/>
              </a:rPr>
              <a:t>Oes angen help i deall y gwaith? (Cottrell, 2013).</a:t>
            </a: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CFD5E260-E071-4464-B941-1A7C113D9988}"/>
              </a:ext>
            </a:extLst>
          </p:cNvPr>
          <p:cNvSpPr txBox="1"/>
          <p:nvPr/>
        </p:nvSpPr>
        <p:spPr>
          <a:xfrm>
            <a:off x="8563429" y="4676077"/>
            <a:ext cx="3498851" cy="830997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99"/>
                </a:solidFill>
                <a:uFillTx/>
                <a:latin typeface="Arial" pitchFamily="34"/>
                <a:cs typeface="Arial" pitchFamily="34"/>
              </a:rPr>
              <a:t>Gwnaeth Schön (1983, 1987, cited in Brown; Rutter,2008:22) datblygu syniadau o amgylch dau math o adlewyrchu sef myfyrio ar y camau a myfyrio yn gweithredu.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C7C9142F-BA35-4489-ABB3-D590CBDA0274}"/>
              </a:ext>
            </a:extLst>
          </p:cNvPr>
          <p:cNvSpPr txBox="1"/>
          <p:nvPr/>
        </p:nvSpPr>
        <p:spPr>
          <a:xfrm>
            <a:off x="8563429" y="5581086"/>
            <a:ext cx="3497945" cy="1200332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000099"/>
                </a:solidFill>
                <a:uFillTx/>
                <a:latin typeface="Arial" pitchFamily="34"/>
                <a:cs typeface="Arial" pitchFamily="34"/>
              </a:rPr>
              <a:t>Mae meddwl adlewyrchol yn ffordd o adael myfyrwyr i cymryd cam yn ôl o'i profiadau dysgu i helpu nhw i ddatblygu sgiliau meddwl beirniadol a gwella perfformiad yn y dyfodol drwy dadansoddi ei profiadau (Sheffield University, 2017).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CD5058A3-ADE0-400F-87D2-7AE1B34DE65F}"/>
              </a:ext>
            </a:extLst>
          </p:cNvPr>
          <p:cNvSpPr txBox="1"/>
          <p:nvPr/>
        </p:nvSpPr>
        <p:spPr>
          <a:xfrm>
            <a:off x="3688186" y="1465984"/>
            <a:ext cx="4441368" cy="1969773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1" i="0" u="sng" strike="noStrike" kern="1200" cap="none" spc="0" baseline="0">
                <a:solidFill>
                  <a:srgbClr val="333399"/>
                </a:solidFill>
                <a:uFillTx/>
                <a:latin typeface="Berlin Sans FB Demi" pitchFamily="34"/>
              </a:rPr>
              <a:t>Rheoli amser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Rheoli amser = llwyddiant astudio. (Cottrell,2013).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y-GB" sz="1200" b="0" i="0" u="none" strike="noStrike" kern="1200" cap="none" spc="0" baseline="0">
              <a:solidFill>
                <a:srgbClr val="333399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Awgryma Cottrell (2013) fod eich llwyddiant fel myfyriwr yn dibynnu yn gryf ar dau ffactor. Y dau ffactor yma ydy faint o amser rydych yn gwario yn astudio a faint mor dda rydych yn defnyddio’r amser?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Y mwy o amser rydych yn rhoi mewn i’r tasgau gwahanol a darllen a meddwl am y pwnc, paratoi ar gyfer profion neu aseiniadau, y mwy debygol y byddwch yn gwneud yn dda.</a:t>
            </a: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0D92548D-E073-4D3C-AABA-E153D7A1DFDC}"/>
              </a:ext>
            </a:extLst>
          </p:cNvPr>
          <p:cNvSpPr txBox="1"/>
          <p:nvPr/>
        </p:nvSpPr>
        <p:spPr>
          <a:xfrm>
            <a:off x="4038090" y="3542897"/>
            <a:ext cx="3741560" cy="1754322"/>
          </a:xfrm>
          <a:prstGeom prst="rect">
            <a:avLst/>
          </a:prstGeom>
          <a:noFill/>
          <a:ln w="28575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Mae tri materion rheoli amser i myfyrwyr rhain ydy: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Cynllunio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Osgoi dechrau tasgau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Perffeithrwydd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Mae yna tri elfennau i blaenoriaethu amser: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 Cymryd golwg tymor hir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Trefnu a blaenoriaethu tasgau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Gwneud amserlen dyddiol o tasgau.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200" b="0" i="0" u="none" strike="noStrike" kern="1200" cap="none" spc="0" baseline="0">
                <a:solidFill>
                  <a:srgbClr val="333399"/>
                </a:solidFill>
                <a:uFillTx/>
                <a:latin typeface="Arial" pitchFamily="34"/>
                <a:cs typeface="Arial" pitchFamily="34"/>
              </a:rPr>
              <a:t>(Moore, Neville, Murphy a Connolly 2010).</a:t>
            </a:r>
          </a:p>
        </p:txBody>
      </p:sp>
      <p:sp>
        <p:nvSpPr>
          <p:cNvPr id="12" name="Rectangle: Rounded Corners 18">
            <a:extLst>
              <a:ext uri="{FF2B5EF4-FFF2-40B4-BE49-F238E27FC236}">
                <a16:creationId xmlns:a16="http://schemas.microsoft.com/office/drawing/2014/main" id="{588A0541-8857-458E-8A3C-7B7A33FE4E7F}"/>
              </a:ext>
            </a:extLst>
          </p:cNvPr>
          <p:cNvSpPr/>
          <p:nvPr/>
        </p:nvSpPr>
        <p:spPr>
          <a:xfrm>
            <a:off x="3578760" y="30412"/>
            <a:ext cx="4878945" cy="637245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28575" cap="flat">
            <a:solidFill>
              <a:srgbClr val="3B383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3600" b="0" i="0" u="none" strike="noStrike" kern="1200" cap="none" spc="0" baseline="0">
                <a:solidFill>
                  <a:srgbClr val="660033"/>
                </a:solidFill>
                <a:effectLst>
                  <a:outerShdw dist="38103" dir="5400000">
                    <a:srgbClr val="000000"/>
                  </a:outerShdw>
                </a:effectLst>
                <a:uFillTx/>
                <a:latin typeface="Berlin Sans FB Demi" pitchFamily="34"/>
              </a:rPr>
              <a:t>Meddwl Beirniadol</a:t>
            </a:r>
          </a:p>
        </p:txBody>
      </p:sp>
      <p:sp>
        <p:nvSpPr>
          <p:cNvPr id="13" name="Speech Bubble: Rectangle with Corners Rounded 19">
            <a:extLst>
              <a:ext uri="{FF2B5EF4-FFF2-40B4-BE49-F238E27FC236}">
                <a16:creationId xmlns:a16="http://schemas.microsoft.com/office/drawing/2014/main" id="{4BF56621-CACC-4EE3-9FB8-4E66D5E8284A}"/>
              </a:ext>
            </a:extLst>
          </p:cNvPr>
          <p:cNvSpPr/>
          <p:nvPr/>
        </p:nvSpPr>
        <p:spPr>
          <a:xfrm>
            <a:off x="3864931" y="774807"/>
            <a:ext cx="4279456" cy="519900"/>
          </a:xfrm>
          <a:custGeom>
            <a:avLst>
              <a:gd name="f0" fmla="val 4546"/>
              <a:gd name="f1" fmla="val 27451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-2147483647"/>
              <a:gd name="f12" fmla="val 2147483647"/>
              <a:gd name="f13" fmla="val 3590"/>
              <a:gd name="f14" fmla="val 8970"/>
              <a:gd name="f15" fmla="val 12630"/>
              <a:gd name="f16" fmla="val 18010"/>
              <a:gd name="f17" fmla="+- 0 0 180"/>
              <a:gd name="f18" fmla="*/ f6 1 21600"/>
              <a:gd name="f19" fmla="*/ f7 1 21600"/>
              <a:gd name="f20" fmla="pin -2147483647 f0 2147483647"/>
              <a:gd name="f21" fmla="pin -2147483647 f1 2147483647"/>
              <a:gd name="f22" fmla="+- 0 0 f13"/>
              <a:gd name="f23" fmla="+- 3590 0 f8"/>
              <a:gd name="f24" fmla="+- 0 0 f3"/>
              <a:gd name="f25" fmla="+- 21600 0 f16"/>
              <a:gd name="f26" fmla="+- 18010 0 f9"/>
              <a:gd name="f27" fmla="*/ f17 f2 1"/>
              <a:gd name="f28" fmla="+- f20 0 10800"/>
              <a:gd name="f29" fmla="+- f21 0 10800"/>
              <a:gd name="f30" fmla="+- f21 0 21600"/>
              <a:gd name="f31" fmla="+- f20 0 21600"/>
              <a:gd name="f32" fmla="val f20"/>
              <a:gd name="f33" fmla="val f21"/>
              <a:gd name="f34" fmla="*/ f20 f18 1"/>
              <a:gd name="f35" fmla="*/ f21 f19 1"/>
              <a:gd name="f36" fmla="*/ 800 f18 1"/>
              <a:gd name="f37" fmla="*/ 20800 f18 1"/>
              <a:gd name="f38" fmla="*/ 20800 f19 1"/>
              <a:gd name="f39" fmla="*/ 800 f19 1"/>
              <a:gd name="f40" fmla="abs f22"/>
              <a:gd name="f41" fmla="abs f23"/>
              <a:gd name="f42" fmla="?: f22 f24 f3"/>
              <a:gd name="f43" fmla="?: f22 f3 f24"/>
              <a:gd name="f44" fmla="?: f22 f4 f3"/>
              <a:gd name="f45" fmla="?: f22 f3 f4"/>
              <a:gd name="f46" fmla="abs f25"/>
              <a:gd name="f47" fmla="?: f23 f24 f3"/>
              <a:gd name="f48" fmla="?: f23 f3 f24"/>
              <a:gd name="f49" fmla="?: f25 0 f2"/>
              <a:gd name="f50" fmla="?: f25 f2 0"/>
              <a:gd name="f51" fmla="abs f26"/>
              <a:gd name="f52" fmla="?: f25 f24 f3"/>
              <a:gd name="f53" fmla="?: f25 f3 f24"/>
              <a:gd name="f54" fmla="?: f25 f4 f3"/>
              <a:gd name="f55" fmla="?: f25 f3 f4"/>
              <a:gd name="f56" fmla="?: f26 f24 f3"/>
              <a:gd name="f57" fmla="?: f26 f3 f24"/>
              <a:gd name="f58" fmla="?: f22 0 f2"/>
              <a:gd name="f59" fmla="?: f22 f2 0"/>
              <a:gd name="f60" fmla="*/ f27 1 f5"/>
              <a:gd name="f61" fmla="abs f28"/>
              <a:gd name="f62" fmla="abs f29"/>
              <a:gd name="f63" fmla="?: f22 f45 f44"/>
              <a:gd name="f64" fmla="?: f22 f44 f45"/>
              <a:gd name="f65" fmla="?: f23 f43 f42"/>
              <a:gd name="f66" fmla="?: f23 f50 f49"/>
              <a:gd name="f67" fmla="?: f23 f49 f50"/>
              <a:gd name="f68" fmla="?: f25 f47 f48"/>
              <a:gd name="f69" fmla="?: f25 f55 f54"/>
              <a:gd name="f70" fmla="?: f25 f54 f55"/>
              <a:gd name="f71" fmla="?: f26 f53 f52"/>
              <a:gd name="f72" fmla="?: f26 f59 f58"/>
              <a:gd name="f73" fmla="?: f26 f58 f59"/>
              <a:gd name="f74" fmla="?: f22 f56 f57"/>
              <a:gd name="f75" fmla="*/ f32 f18 1"/>
              <a:gd name="f76" fmla="*/ f33 f19 1"/>
              <a:gd name="f77" fmla="+- f60 0 f3"/>
              <a:gd name="f78" fmla="+- f61 0 f62"/>
              <a:gd name="f79" fmla="+- f62 0 f61"/>
              <a:gd name="f80" fmla="?: f23 f64 f63"/>
              <a:gd name="f81" fmla="?: f25 f66 f67"/>
              <a:gd name="f82" fmla="?: f26 f70 f69"/>
              <a:gd name="f83" fmla="?: f22 f72 f73"/>
              <a:gd name="f84" fmla="?: f29 f10 f78"/>
              <a:gd name="f85" fmla="?: f29 f78 f10"/>
              <a:gd name="f86" fmla="?: f28 f10 f79"/>
              <a:gd name="f87" fmla="?: f28 f79 f10"/>
              <a:gd name="f88" fmla="?: f20 f10 f84"/>
              <a:gd name="f89" fmla="?: f20 f10 f85"/>
              <a:gd name="f90" fmla="?: f30 f86 f10"/>
              <a:gd name="f91" fmla="?: f30 f87 f10"/>
              <a:gd name="f92" fmla="?: f31 f85 f10"/>
              <a:gd name="f93" fmla="?: f31 f84 f10"/>
              <a:gd name="f94" fmla="?: f21 f10 f87"/>
              <a:gd name="f95" fmla="?: f21 f10 f86"/>
              <a:gd name="f96" fmla="?: f88 f20 0"/>
              <a:gd name="f97" fmla="?: f88 f21 6280"/>
              <a:gd name="f98" fmla="?: f89 f20 0"/>
              <a:gd name="f99" fmla="?: f89 f21 15320"/>
              <a:gd name="f100" fmla="?: f90 f20 6280"/>
              <a:gd name="f101" fmla="?: f90 f21 21600"/>
              <a:gd name="f102" fmla="?: f91 f20 15320"/>
              <a:gd name="f103" fmla="?: f91 f21 21600"/>
              <a:gd name="f104" fmla="?: f92 f20 21600"/>
              <a:gd name="f105" fmla="?: f92 f21 15320"/>
              <a:gd name="f106" fmla="?: f93 f20 21600"/>
              <a:gd name="f107" fmla="?: f93 f21 6280"/>
              <a:gd name="f108" fmla="?: f94 f20 15320"/>
              <a:gd name="f109" fmla="?: f94 f21 0"/>
              <a:gd name="f110" fmla="?: f95 f20 6280"/>
              <a:gd name="f111" fmla="?: f95 f21 0"/>
            </a:gdLst>
            <a:ahLst>
              <a:ahXY gdRefX="f0" minX="f11" maxX="f12" gdRefY="f1" minY="f11" maxY="f12">
                <a:pos x="f34" y="f35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7">
                <a:pos x="f75" y="f76"/>
              </a:cxn>
            </a:cxnLst>
            <a:rect l="f36" t="f39" r="f37" b="f38"/>
            <a:pathLst>
              <a:path w="21600" h="21600">
                <a:moveTo>
                  <a:pt x="f13" y="f8"/>
                </a:moveTo>
                <a:arcTo wR="f40" hR="f41" stAng="f80" swAng="f65"/>
                <a:lnTo>
                  <a:pt x="f96" y="f97"/>
                </a:lnTo>
                <a:lnTo>
                  <a:pt x="f8" y="f14"/>
                </a:lnTo>
                <a:lnTo>
                  <a:pt x="f8" y="f15"/>
                </a:lnTo>
                <a:lnTo>
                  <a:pt x="f98" y="f99"/>
                </a:lnTo>
                <a:lnTo>
                  <a:pt x="f8" y="f16"/>
                </a:lnTo>
                <a:arcTo wR="f41" hR="f46" stAng="f81" swAng="f68"/>
                <a:lnTo>
                  <a:pt x="f100" y="f101"/>
                </a:lnTo>
                <a:lnTo>
                  <a:pt x="f14" y="f9"/>
                </a:lnTo>
                <a:lnTo>
                  <a:pt x="f15" y="f9"/>
                </a:lnTo>
                <a:lnTo>
                  <a:pt x="f102" y="f103"/>
                </a:lnTo>
                <a:lnTo>
                  <a:pt x="f16" y="f9"/>
                </a:lnTo>
                <a:arcTo wR="f46" hR="f51" stAng="f82" swAng="f71"/>
                <a:lnTo>
                  <a:pt x="f104" y="f105"/>
                </a:lnTo>
                <a:lnTo>
                  <a:pt x="f9" y="f15"/>
                </a:lnTo>
                <a:lnTo>
                  <a:pt x="f9" y="f14"/>
                </a:lnTo>
                <a:lnTo>
                  <a:pt x="f106" y="f107"/>
                </a:lnTo>
                <a:lnTo>
                  <a:pt x="f9" y="f13"/>
                </a:lnTo>
                <a:arcTo wR="f51" hR="f40" stAng="f83" swAng="f74"/>
                <a:lnTo>
                  <a:pt x="f108" y="f109"/>
                </a:lnTo>
                <a:lnTo>
                  <a:pt x="f15" y="f8"/>
                </a:lnTo>
                <a:lnTo>
                  <a:pt x="f14" y="f8"/>
                </a:lnTo>
                <a:lnTo>
                  <a:pt x="f110" y="f111"/>
                </a:lnTo>
                <a:close/>
              </a:path>
            </a:pathLst>
          </a:custGeom>
          <a:solidFill>
            <a:srgbClr val="FFFFFF"/>
          </a:solidFill>
          <a:ln w="28575" cap="flat">
            <a:solidFill>
              <a:srgbClr val="3B383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400" b="0" i="0" u="none" strike="noStrike" kern="1200" cap="none" spc="0" baseline="0">
                <a:solidFill>
                  <a:srgbClr val="660033"/>
                </a:solidFill>
                <a:uFillTx/>
                <a:latin typeface="Berlin Sans FB" pitchFamily="34"/>
                <a:cs typeface="Arial" pitchFamily="34"/>
              </a:rPr>
              <a:t>Sgiliau a rhinweddau personol sydd yn dylanwadu ar ddatblygiad meddwl beirniadol mewnn addysg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51D2EA1-F797-497D-B25D-AADD6697A2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2950" y="742950"/>
            <a:ext cx="10610853" cy="5434014"/>
          </a:xfrm>
        </p:spPr>
        <p:txBody>
          <a:bodyPr/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cy-GB" sz="1200">
                <a:latin typeface="Arial" pitchFamily="34"/>
                <a:cs typeface="Arial" pitchFamily="34"/>
              </a:rPr>
              <a:t>Brown, K. a Rutter, L. (2008) </a:t>
            </a:r>
            <a:r>
              <a:rPr lang="cy-GB" sz="1200" i="1">
                <a:latin typeface="Arial" pitchFamily="34"/>
                <a:cs typeface="Arial" pitchFamily="34"/>
              </a:rPr>
              <a:t>Critical Thinking for Social Work </a:t>
            </a:r>
            <a:r>
              <a:rPr lang="cy-GB" sz="1200">
                <a:latin typeface="Arial" pitchFamily="34"/>
                <a:cs typeface="Arial" pitchFamily="34"/>
              </a:rPr>
              <a:t>(2</a:t>
            </a:r>
            <a:r>
              <a:rPr lang="cy-GB" sz="1200" baseline="30000">
                <a:latin typeface="Arial" pitchFamily="34"/>
                <a:cs typeface="Arial" pitchFamily="34"/>
              </a:rPr>
              <a:t>il </a:t>
            </a:r>
            <a:r>
              <a:rPr lang="cy-GB" sz="1200">
                <a:latin typeface="Arial" pitchFamily="34"/>
                <a:cs typeface="Arial" pitchFamily="34"/>
              </a:rPr>
              <a:t>arg). Exeter: Learning Matters. [e-lyfr]. Ar gael yn: </a:t>
            </a:r>
            <a:r>
              <a:rPr lang="cy-GB" sz="1200">
                <a:latin typeface="Arial" pitchFamily="34"/>
                <a:cs typeface="Arial" pitchFamily="34"/>
                <a:hlinkClick r:id="rId2"/>
              </a:rPr>
              <a:t>https://www-dawsonera-com.ezproxy.uwtsd.ac.uk/readonline/9780857255372</a:t>
            </a:r>
            <a:r>
              <a:rPr lang="cy-GB" sz="1200">
                <a:latin typeface="Arial" pitchFamily="34"/>
                <a:cs typeface="Arial" pitchFamily="34"/>
              </a:rPr>
              <a:t> [Darllenwyd: 22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>
                <a:latin typeface="Arial" pitchFamily="34"/>
                <a:cs typeface="Arial" pitchFamily="34"/>
              </a:rPr>
              <a:t>Burns, T. a Sinfield, S. (2016) </a:t>
            </a:r>
            <a:r>
              <a:rPr lang="cy-GB" sz="1200" i="1">
                <a:latin typeface="Arial" pitchFamily="34"/>
                <a:cs typeface="Arial" pitchFamily="34"/>
              </a:rPr>
              <a:t>Essential Study Skills: The complete guide to university </a:t>
            </a:r>
            <a:r>
              <a:rPr lang="cy-GB" sz="1200">
                <a:latin typeface="Arial" pitchFamily="34"/>
                <a:cs typeface="Arial" pitchFamily="34"/>
              </a:rPr>
              <a:t>(4</a:t>
            </a:r>
            <a:r>
              <a:rPr lang="cy-GB" sz="1200" baseline="30000">
                <a:latin typeface="Arial" pitchFamily="34"/>
                <a:cs typeface="Arial" pitchFamily="34"/>
              </a:rPr>
              <a:t>dd </a:t>
            </a:r>
            <a:r>
              <a:rPr lang="cy-GB" sz="1200">
                <a:latin typeface="Arial" pitchFamily="34"/>
                <a:cs typeface="Arial" pitchFamily="34"/>
              </a:rPr>
              <a:t>arg). London: Sage. [e-lyfr]. Ar gael yn: </a:t>
            </a:r>
            <a:r>
              <a:rPr lang="cy-GB" sz="1200">
                <a:latin typeface="Arial" pitchFamily="34"/>
                <a:cs typeface="Arial" pitchFamily="34"/>
                <a:hlinkClick r:id="rId3"/>
              </a:rPr>
              <a:t>https://books.google.co.uk/books?id=GbGXCwAAQBAJ&amp;printsec=frontcover#v=onepage&amp;q&amp;f=false</a:t>
            </a:r>
            <a:r>
              <a:rPr lang="cy-GB" sz="1200">
                <a:latin typeface="Arial" pitchFamily="34"/>
                <a:cs typeface="Arial" pitchFamily="34"/>
              </a:rPr>
              <a:t> [Darlennwyd: 20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>
                <a:latin typeface="Arial" pitchFamily="34"/>
                <a:cs typeface="Arial" pitchFamily="34"/>
              </a:rPr>
              <a:t>Cottrell, S. (2011) </a:t>
            </a:r>
            <a:r>
              <a:rPr lang="cy-GB" sz="1200" i="1">
                <a:latin typeface="Arial" pitchFamily="34"/>
                <a:cs typeface="Arial" pitchFamily="34"/>
              </a:rPr>
              <a:t>Critical Thinking Skills: Developing Effective Analysis and Argument </a:t>
            </a:r>
            <a:r>
              <a:rPr lang="cy-GB" sz="1200">
                <a:latin typeface="Arial" pitchFamily="34"/>
                <a:cs typeface="Arial" pitchFamily="34"/>
              </a:rPr>
              <a:t>(2</a:t>
            </a:r>
            <a:r>
              <a:rPr lang="cy-GB" sz="1200" baseline="30000">
                <a:latin typeface="Arial" pitchFamily="34"/>
                <a:cs typeface="Arial" pitchFamily="34"/>
              </a:rPr>
              <a:t>il</a:t>
            </a:r>
            <a:r>
              <a:rPr lang="cy-GB" sz="1200">
                <a:latin typeface="Arial" pitchFamily="34"/>
                <a:cs typeface="Arial" pitchFamily="34"/>
              </a:rPr>
              <a:t> arg). Basingstoke: Palgrave Macmillan. [e-lyfr]. Ar gael yn: </a:t>
            </a:r>
            <a:r>
              <a:rPr lang="cy-GB" sz="1200">
                <a:latin typeface="Arial" pitchFamily="34"/>
                <a:cs typeface="Arial" pitchFamily="34"/>
                <a:hlinkClick r:id="rId4"/>
              </a:rPr>
              <a:t>https://www.vlebooks.com/vleweb/Product/Index/878252?page=0</a:t>
            </a:r>
            <a:r>
              <a:rPr lang="cy-GB" sz="1200">
                <a:latin typeface="Arial" pitchFamily="34"/>
                <a:cs typeface="Arial" pitchFamily="34"/>
              </a:rPr>
              <a:t> [Darllenwyd: 20 Medi 2017].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>
                <a:latin typeface="Arial" pitchFamily="34"/>
                <a:cs typeface="Arial" pitchFamily="34"/>
              </a:rPr>
              <a:t>Cottrell, S. (2013) </a:t>
            </a:r>
            <a:r>
              <a:rPr lang="cy-GB" sz="1200" i="1">
                <a:latin typeface="Arial" pitchFamily="34"/>
                <a:cs typeface="Arial" pitchFamily="34"/>
              </a:rPr>
              <a:t>The Study Skills Handbook</a:t>
            </a:r>
            <a:r>
              <a:rPr lang="cy-GB" sz="1200">
                <a:latin typeface="Arial" pitchFamily="34"/>
                <a:cs typeface="Arial" pitchFamily="34"/>
              </a:rPr>
              <a:t> (4</a:t>
            </a:r>
            <a:r>
              <a:rPr lang="cy-GB" sz="1200" baseline="30000">
                <a:latin typeface="Arial" pitchFamily="34"/>
                <a:cs typeface="Arial" pitchFamily="34"/>
              </a:rPr>
              <a:t>dd </a:t>
            </a:r>
            <a:r>
              <a:rPr lang="cy-GB" sz="1200">
                <a:latin typeface="Arial" pitchFamily="34"/>
                <a:cs typeface="Arial" pitchFamily="34"/>
              </a:rPr>
              <a:t>arg). Basingstoke: Palgrave Macmillan. [e-lyfr]. Ar gael yn: </a:t>
            </a:r>
            <a:r>
              <a:rPr lang="cy-GB" sz="1200">
                <a:latin typeface="Arial" pitchFamily="34"/>
                <a:cs typeface="Arial" pitchFamily="34"/>
                <a:hlinkClick r:id="rId5"/>
              </a:rPr>
              <a:t>https://www.vlebooks.com/vleweb/Product/Index/925109?page=0</a:t>
            </a:r>
            <a:r>
              <a:rPr lang="cy-GB" sz="1200">
                <a:latin typeface="Arial" pitchFamily="34"/>
                <a:cs typeface="Arial" pitchFamily="34"/>
              </a:rPr>
              <a:t> [Darllenwyd: 23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>
                <a:latin typeface="Arial" pitchFamily="34"/>
                <a:cs typeface="Arial" pitchFamily="34"/>
              </a:rPr>
              <a:t>Moore, S. a Neville, C. a Murphy, M. a Connolly, C. (2010) </a:t>
            </a:r>
            <a:r>
              <a:rPr lang="cy-GB" sz="1200" i="1">
                <a:latin typeface="Arial" pitchFamily="34"/>
                <a:cs typeface="Arial" pitchFamily="34"/>
              </a:rPr>
              <a:t>The Ultimate Study Skills handbook. </a:t>
            </a:r>
            <a:r>
              <a:rPr lang="cy-GB" sz="1200">
                <a:latin typeface="Arial" pitchFamily="34"/>
                <a:cs typeface="Arial" pitchFamily="34"/>
              </a:rPr>
              <a:t>Maidenhead: Open University Press. [e-lyfr]. Ar gael yn: </a:t>
            </a:r>
            <a:r>
              <a:rPr lang="cy-GB" sz="1200">
                <a:latin typeface="Arial" pitchFamily="34"/>
                <a:cs typeface="Arial" pitchFamily="34"/>
                <a:hlinkClick r:id="rId6"/>
              </a:rPr>
              <a:t>https://www-dawsonera-com.ezproxy.uwtsd.ac.uk/readonline/9780335240074</a:t>
            </a:r>
            <a:r>
              <a:rPr lang="cy-GB" sz="1200">
                <a:latin typeface="Arial" pitchFamily="34"/>
                <a:cs typeface="Arial" pitchFamily="34"/>
              </a:rPr>
              <a:t> [Darllenwyd: 24 Medi 2017].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cy-GB" sz="1200">
                <a:latin typeface="Arial" pitchFamily="34"/>
                <a:cs typeface="Arial" pitchFamily="34"/>
              </a:rPr>
              <a:t>Sheffield University. (dim dyddiad) ‘Reflective Learning for Students’ </a:t>
            </a:r>
            <a:r>
              <a:rPr lang="cy-GB" sz="1200">
                <a:latin typeface="Arial" pitchFamily="34"/>
                <a:cs typeface="Arial" pitchFamily="34"/>
                <a:hlinkClick r:id="rId7"/>
              </a:rPr>
              <a:t>https://www.sheffield.ac.uk/lets/toolkit/learning/reflective</a:t>
            </a:r>
            <a:r>
              <a:rPr lang="cy-GB" sz="1200">
                <a:latin typeface="Arial" pitchFamily="34"/>
                <a:cs typeface="Arial" pitchFamily="34"/>
              </a:rPr>
              <a:t> [Darllenwyd: 24 Medi 2017]. </a:t>
            </a:r>
          </a:p>
          <a:p>
            <a:pPr marL="0" lvl="0" indent="0" algn="just">
              <a:lnSpc>
                <a:spcPct val="150000"/>
              </a:lnSpc>
              <a:buNone/>
            </a:pPr>
            <a:endParaRPr lang="cy-GB" sz="12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1931</TotalTime>
  <Words>888</Words>
  <Application>Microsoft Office PowerPoint</Application>
  <PresentationFormat>Widescreen</PresentationFormat>
  <Paragraphs>57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Berlin Sans FB</vt:lpstr>
      <vt:lpstr>Berlin Sans FB Demi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Lowri</dc:creator>
  <cp:lastModifiedBy>Lowri</cp:lastModifiedBy>
  <cp:revision>23</cp:revision>
  <cp:lastPrinted>2017-09-24T18:04:58Z</cp:lastPrinted>
  <dcterms:created xsi:type="dcterms:W3CDTF">2017-09-23T12:03:24Z</dcterms:created>
  <dcterms:modified xsi:type="dcterms:W3CDTF">2017-09-24T20:20:53Z</dcterms:modified>
</cp:coreProperties>
</file>