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7"/>
  </p:notesMasterIdLst>
  <p:sldIdLst>
    <p:sldId id="256" r:id="rId6"/>
  </p:sldIdLst>
  <p:sldSz cx="18288000" cy="10287000"/>
  <p:notesSz cx="6858000" cy="9144000"/>
  <p:embeddedFontLst>
    <p:embeddedFont>
      <p:font typeface="Arial Bold" charset="1" panose="020B0704020202020204"/>
      <p:regular r:id="rId10"/>
    </p:embeddedFont>
    <p:embeddedFont>
      <p:font typeface="Arial" charset="1" panose="020B0604020202020204"/>
      <p:regular r:id="rId11"/>
    </p:embeddedFont>
    <p:embeddedFont>
      <p:font typeface="Arial Italics" charset="1" panose="020B0604020202090204"/>
      <p:regular r:id="rId12"/>
    </p:embeddedFont>
    <p:embeddedFont>
      <p:font typeface="Trebuchet MS Bold" charset="1" panose="020B0703020202020204"/>
      <p:regular r:id="rId13"/>
    </p:embeddedFont>
    <p:embeddedFont>
      <p:font typeface="Trebuchet MS" charset="1" panose="020B0603020202020204"/>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notesMasters/notesMaster1.xml" Type="http://schemas.openxmlformats.org/officeDocument/2006/relationships/notesMaster"/><Relationship Id="rId8" Target="theme/theme2.xml" Type="http://schemas.openxmlformats.org/officeDocument/2006/relationships/theme"/><Relationship Id="rId9" Target="notesSlides/notesSlide1.xml" Type="http://schemas.openxmlformats.org/officeDocument/2006/relationships/note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1.7.2013</a:t>
            </a:r>
          </a:p>
          <a:p>
            <a:r>
              <a:rPr lang="en-US"/>
              <a:t/>
            </a:r>
          </a:p>
          <a:p>
            <a:r>
              <a:rPr lang="en-US"/>
              <a:t>1</a:t>
            </a:r>
          </a:p>
          <a:p>
            <a:r>
              <a:rPr lang="en-US"/>
              <a:t/>
            </a:r>
          </a:p>
          <a:p>
            <a:r>
              <a:rPr lang="en-US"/>
              <a:t>‹#›</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4791360">
            <a:off x="9733740" y="5133956"/>
            <a:ext cx="10474357" cy="9525"/>
            <a:chOff x="0" y="0"/>
            <a:chExt cx="13965809" cy="12700"/>
          </a:xfrm>
        </p:grpSpPr>
        <p:sp>
          <p:nvSpPr>
            <p:cNvPr name="Freeform 3" id="3"/>
            <p:cNvSpPr/>
            <p:nvPr/>
          </p:nvSpPr>
          <p:spPr>
            <a:xfrm flipH="false" flipV="false" rot="0">
              <a:off x="0" y="0"/>
              <a:ext cx="13965810" cy="12700"/>
            </a:xfrm>
            <a:custGeom>
              <a:avLst/>
              <a:gdLst/>
              <a:ahLst/>
              <a:cxnLst/>
              <a:rect r="r" b="b" t="t" l="l"/>
              <a:pathLst>
                <a:path h="12700" w="1396581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name="Group 4" id="4"/>
          <p:cNvGrpSpPr/>
          <p:nvPr/>
        </p:nvGrpSpPr>
        <p:grpSpPr>
          <a:xfrm rot="8776560">
            <a:off x="10401767" y="7895025"/>
            <a:ext cx="8617648" cy="9525"/>
            <a:chOff x="0" y="0"/>
            <a:chExt cx="11490198" cy="12700"/>
          </a:xfrm>
        </p:grpSpPr>
        <p:sp>
          <p:nvSpPr>
            <p:cNvPr name="Freeform 5" id="5"/>
            <p:cNvSpPr/>
            <p:nvPr/>
          </p:nvSpPr>
          <p:spPr>
            <a:xfrm flipH="false" flipV="false" rot="0">
              <a:off x="0" y="0"/>
              <a:ext cx="11490198" cy="12700"/>
            </a:xfrm>
            <a:custGeom>
              <a:avLst/>
              <a:gdLst/>
              <a:ahLst/>
              <a:cxnLst/>
              <a:rect r="r" b="b" t="t" l="l"/>
              <a:pathLst>
                <a:path h="12700" w="11490198">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name="Group 6" id="6"/>
          <p:cNvGrpSpPr/>
          <p:nvPr/>
        </p:nvGrpSpPr>
        <p:grpSpPr>
          <a:xfrm rot="0">
            <a:off x="13772217" y="-12697"/>
            <a:ext cx="4511040" cy="10299668"/>
            <a:chOff x="0" y="0"/>
            <a:chExt cx="6014720" cy="13732891"/>
          </a:xfrm>
        </p:grpSpPr>
        <p:sp>
          <p:nvSpPr>
            <p:cNvPr name="Freeform 7" id="7"/>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0"/>
              </a:srgbClr>
            </a:solidFill>
          </p:spPr>
        </p:sp>
      </p:grpSp>
      <p:grpSp>
        <p:nvGrpSpPr>
          <p:cNvPr name="Group 8" id="8"/>
          <p:cNvGrpSpPr/>
          <p:nvPr/>
        </p:nvGrpSpPr>
        <p:grpSpPr>
          <a:xfrm rot="0">
            <a:off x="13398503" y="4572000"/>
            <a:ext cx="4889468" cy="5715000"/>
            <a:chOff x="0" y="0"/>
            <a:chExt cx="6519291"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7059"/>
              </a:srgbClr>
            </a:solidFill>
          </p:spPr>
        </p:sp>
      </p:grpSp>
      <p:grpSp>
        <p:nvGrpSpPr>
          <p:cNvPr name="Group 10" id="10"/>
          <p:cNvGrpSpPr/>
          <p:nvPr/>
        </p:nvGrpSpPr>
        <p:grpSpPr>
          <a:xfrm rot="0">
            <a:off x="14001750" y="-12697"/>
            <a:ext cx="4281488" cy="10299668"/>
            <a:chOff x="0" y="0"/>
            <a:chExt cx="5708650" cy="13732891"/>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5490"/>
              </a:srgbClr>
            </a:solidFill>
          </p:spPr>
        </p:sp>
      </p:grpSp>
      <p:grpSp>
        <p:nvGrpSpPr>
          <p:cNvPr name="Group 12" id="12"/>
          <p:cNvGrpSpPr/>
          <p:nvPr/>
        </p:nvGrpSpPr>
        <p:grpSpPr>
          <a:xfrm rot="0">
            <a:off x="16348091" y="-12697"/>
            <a:ext cx="1935194" cy="10299668"/>
            <a:chOff x="0" y="0"/>
            <a:chExt cx="2580259" cy="13732891"/>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5490"/>
              </a:srgbClr>
            </a:solidFill>
          </p:spPr>
        </p:sp>
      </p:grpSp>
      <p:grpSp>
        <p:nvGrpSpPr>
          <p:cNvPr name="Group 14" id="14"/>
          <p:cNvGrpSpPr/>
          <p:nvPr/>
        </p:nvGrpSpPr>
        <p:grpSpPr>
          <a:xfrm rot="0">
            <a:off x="16408498" y="-12697"/>
            <a:ext cx="1874710" cy="10299668"/>
            <a:chOff x="0" y="0"/>
            <a:chExt cx="2499614" cy="13732891"/>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2745"/>
              </a:srgbClr>
            </a:solidFill>
          </p:spPr>
        </p:sp>
      </p:grpSp>
      <p:grpSp>
        <p:nvGrpSpPr>
          <p:cNvPr name="Group 16" id="16"/>
          <p:cNvGrpSpPr/>
          <p:nvPr/>
        </p:nvGrpSpPr>
        <p:grpSpPr>
          <a:xfrm rot="0">
            <a:off x="15557497" y="5384797"/>
            <a:ext cx="2725769" cy="4902232"/>
            <a:chOff x="0" y="0"/>
            <a:chExt cx="3634359" cy="6536309"/>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16471"/>
              </a:srgbClr>
            </a:solidFill>
          </p:spPr>
        </p:sp>
      </p:grpSp>
      <p:grpSp>
        <p:nvGrpSpPr>
          <p:cNvPr name="Group 18" id="18"/>
          <p:cNvGrpSpPr/>
          <p:nvPr/>
        </p:nvGrpSpPr>
        <p:grpSpPr>
          <a:xfrm rot="0">
            <a:off x="0" y="6019800"/>
            <a:ext cx="673132" cy="4267200"/>
            <a:chOff x="0" y="0"/>
            <a:chExt cx="897509"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26667"/>
              </a:srgbClr>
            </a:solidFill>
          </p:spPr>
        </p:sp>
      </p:grpSp>
      <p:grpSp>
        <p:nvGrpSpPr>
          <p:cNvPr name="Group 20" id="20"/>
          <p:cNvGrpSpPr/>
          <p:nvPr/>
        </p:nvGrpSpPr>
        <p:grpSpPr>
          <a:xfrm rot="4791360">
            <a:off x="9733740" y="5133956"/>
            <a:ext cx="10474357" cy="9525"/>
            <a:chOff x="0" y="0"/>
            <a:chExt cx="13965809" cy="12700"/>
          </a:xfrm>
        </p:grpSpPr>
        <p:sp>
          <p:nvSpPr>
            <p:cNvPr name="Freeform 21" id="21"/>
            <p:cNvSpPr/>
            <p:nvPr/>
          </p:nvSpPr>
          <p:spPr>
            <a:xfrm flipH="false" flipV="false" rot="0">
              <a:off x="0" y="0"/>
              <a:ext cx="13965810" cy="12700"/>
            </a:xfrm>
            <a:custGeom>
              <a:avLst/>
              <a:gdLst/>
              <a:ahLst/>
              <a:cxnLst/>
              <a:rect r="r" b="b" t="t" l="l"/>
              <a:pathLst>
                <a:path h="12700" w="1396581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name="Group 22" id="22"/>
          <p:cNvGrpSpPr/>
          <p:nvPr/>
        </p:nvGrpSpPr>
        <p:grpSpPr>
          <a:xfrm rot="8776560">
            <a:off x="10401767" y="7895025"/>
            <a:ext cx="8617648" cy="9525"/>
            <a:chOff x="0" y="0"/>
            <a:chExt cx="11490198" cy="12700"/>
          </a:xfrm>
        </p:grpSpPr>
        <p:sp>
          <p:nvSpPr>
            <p:cNvPr name="Freeform 23" id="23"/>
            <p:cNvSpPr/>
            <p:nvPr/>
          </p:nvSpPr>
          <p:spPr>
            <a:xfrm flipH="false" flipV="false" rot="0">
              <a:off x="0" y="0"/>
              <a:ext cx="11490198" cy="12700"/>
            </a:xfrm>
            <a:custGeom>
              <a:avLst/>
              <a:gdLst/>
              <a:ahLst/>
              <a:cxnLst/>
              <a:rect r="r" b="b" t="t" l="l"/>
              <a:pathLst>
                <a:path h="12700" w="11490198">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name="Group 24" id="24"/>
          <p:cNvGrpSpPr/>
          <p:nvPr/>
        </p:nvGrpSpPr>
        <p:grpSpPr>
          <a:xfrm rot="0">
            <a:off x="13772217" y="-12697"/>
            <a:ext cx="4511040" cy="10299668"/>
            <a:chOff x="0" y="0"/>
            <a:chExt cx="6014720" cy="13732891"/>
          </a:xfrm>
        </p:grpSpPr>
        <p:sp>
          <p:nvSpPr>
            <p:cNvPr name="Freeform 25" id="2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0"/>
              </a:srgbClr>
            </a:solidFill>
          </p:spPr>
        </p:sp>
      </p:grpSp>
      <p:grpSp>
        <p:nvGrpSpPr>
          <p:cNvPr name="Group 26" id="26"/>
          <p:cNvGrpSpPr/>
          <p:nvPr/>
        </p:nvGrpSpPr>
        <p:grpSpPr>
          <a:xfrm rot="0">
            <a:off x="13398503" y="4572000"/>
            <a:ext cx="4889468" cy="5715000"/>
            <a:chOff x="0" y="0"/>
            <a:chExt cx="6519291" cy="7620000"/>
          </a:xfrm>
        </p:grpSpPr>
        <p:sp>
          <p:nvSpPr>
            <p:cNvPr name="Freeform 27" id="27"/>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7059"/>
              </a:srgbClr>
            </a:solidFill>
          </p:spPr>
        </p:sp>
      </p:grpSp>
      <p:grpSp>
        <p:nvGrpSpPr>
          <p:cNvPr name="Group 28" id="28"/>
          <p:cNvGrpSpPr/>
          <p:nvPr/>
        </p:nvGrpSpPr>
        <p:grpSpPr>
          <a:xfrm rot="0">
            <a:off x="14001750" y="-12697"/>
            <a:ext cx="4281488" cy="10299668"/>
            <a:chOff x="0" y="0"/>
            <a:chExt cx="5708650" cy="13732891"/>
          </a:xfrm>
        </p:grpSpPr>
        <p:sp>
          <p:nvSpPr>
            <p:cNvPr name="Freeform 29" id="29"/>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5490"/>
              </a:srgbClr>
            </a:solidFill>
          </p:spPr>
        </p:sp>
      </p:grpSp>
      <p:grpSp>
        <p:nvGrpSpPr>
          <p:cNvPr name="Group 30" id="30"/>
          <p:cNvGrpSpPr/>
          <p:nvPr/>
        </p:nvGrpSpPr>
        <p:grpSpPr>
          <a:xfrm rot="0">
            <a:off x="16348091" y="-12697"/>
            <a:ext cx="1935194" cy="10299668"/>
            <a:chOff x="0" y="0"/>
            <a:chExt cx="2580259" cy="13732891"/>
          </a:xfrm>
        </p:grpSpPr>
        <p:sp>
          <p:nvSpPr>
            <p:cNvPr name="Freeform 31" id="31"/>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5490"/>
              </a:srgbClr>
            </a:solidFill>
          </p:spPr>
        </p:sp>
      </p:grpSp>
      <p:grpSp>
        <p:nvGrpSpPr>
          <p:cNvPr name="Group 32" id="32"/>
          <p:cNvGrpSpPr/>
          <p:nvPr/>
        </p:nvGrpSpPr>
        <p:grpSpPr>
          <a:xfrm rot="0">
            <a:off x="16408498" y="-12697"/>
            <a:ext cx="1874710" cy="10299668"/>
            <a:chOff x="0" y="0"/>
            <a:chExt cx="2499614" cy="13732891"/>
          </a:xfrm>
        </p:grpSpPr>
        <p:sp>
          <p:nvSpPr>
            <p:cNvPr name="Freeform 33" id="33"/>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2745"/>
              </a:srgbClr>
            </a:solidFill>
          </p:spPr>
        </p:sp>
      </p:grpSp>
      <p:grpSp>
        <p:nvGrpSpPr>
          <p:cNvPr name="Group 34" id="34"/>
          <p:cNvGrpSpPr/>
          <p:nvPr/>
        </p:nvGrpSpPr>
        <p:grpSpPr>
          <a:xfrm rot="0">
            <a:off x="15557497" y="5384797"/>
            <a:ext cx="2725769" cy="4902232"/>
            <a:chOff x="0" y="0"/>
            <a:chExt cx="3634359" cy="6536309"/>
          </a:xfrm>
        </p:grpSpPr>
        <p:sp>
          <p:nvSpPr>
            <p:cNvPr name="Freeform 35" id="35"/>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16471"/>
              </a:srgbClr>
            </a:solidFill>
          </p:spPr>
        </p:sp>
      </p:grpSp>
      <p:grpSp>
        <p:nvGrpSpPr>
          <p:cNvPr name="Group 36" id="36"/>
          <p:cNvGrpSpPr/>
          <p:nvPr/>
        </p:nvGrpSpPr>
        <p:grpSpPr>
          <a:xfrm rot="-10800000">
            <a:off x="19" y="-19"/>
            <a:ext cx="1263872" cy="8499253"/>
            <a:chOff x="0" y="0"/>
            <a:chExt cx="1685163" cy="11332337"/>
          </a:xfrm>
        </p:grpSpPr>
        <p:sp>
          <p:nvSpPr>
            <p:cNvPr name="Freeform 37" id="37"/>
            <p:cNvSpPr/>
            <p:nvPr/>
          </p:nvSpPr>
          <p:spPr>
            <a:xfrm flipH="false" flipV="false" rot="0">
              <a:off x="0" y="0"/>
              <a:ext cx="1685163" cy="11332337"/>
            </a:xfrm>
            <a:custGeom>
              <a:avLst/>
              <a:gdLst/>
              <a:ahLst/>
              <a:cxnLst/>
              <a:rect r="r" b="b" t="t" l="l"/>
              <a:pathLst>
                <a:path h="11332337" w="1685163">
                  <a:moveTo>
                    <a:pt x="0" y="11332337"/>
                  </a:moveTo>
                  <a:lnTo>
                    <a:pt x="1685163" y="0"/>
                  </a:lnTo>
                  <a:lnTo>
                    <a:pt x="1685163" y="11332337"/>
                  </a:lnTo>
                  <a:close/>
                </a:path>
              </a:pathLst>
            </a:custGeom>
            <a:solidFill>
              <a:srgbClr val="90C226">
                <a:alpha val="26667"/>
              </a:srgbClr>
            </a:solidFill>
          </p:spPr>
        </p:sp>
      </p:grpSp>
      <p:grpSp>
        <p:nvGrpSpPr>
          <p:cNvPr name="Group 38" id="38"/>
          <p:cNvGrpSpPr/>
          <p:nvPr/>
        </p:nvGrpSpPr>
        <p:grpSpPr>
          <a:xfrm rot="0">
            <a:off x="109623" y="1475508"/>
            <a:ext cx="7779525" cy="4900708"/>
            <a:chOff x="0" y="0"/>
            <a:chExt cx="10372700" cy="6534277"/>
          </a:xfrm>
        </p:grpSpPr>
        <p:sp>
          <p:nvSpPr>
            <p:cNvPr name="Freeform 39" id="39"/>
            <p:cNvSpPr/>
            <p:nvPr/>
          </p:nvSpPr>
          <p:spPr>
            <a:xfrm flipH="false" flipV="false" rot="0">
              <a:off x="0" y="0"/>
              <a:ext cx="10372725" cy="6534277"/>
            </a:xfrm>
            <a:custGeom>
              <a:avLst/>
              <a:gdLst/>
              <a:ahLst/>
              <a:cxnLst/>
              <a:rect r="r" b="b" t="t" l="l"/>
              <a:pathLst>
                <a:path h="6534277" w="10372725">
                  <a:moveTo>
                    <a:pt x="0" y="0"/>
                  </a:moveTo>
                  <a:lnTo>
                    <a:pt x="10372725" y="0"/>
                  </a:lnTo>
                  <a:lnTo>
                    <a:pt x="10372725" y="6534277"/>
                  </a:lnTo>
                  <a:lnTo>
                    <a:pt x="0" y="6534277"/>
                  </a:lnTo>
                  <a:close/>
                </a:path>
              </a:pathLst>
            </a:custGeom>
            <a:solidFill>
              <a:srgbClr val="D5EDA2"/>
            </a:solidFill>
          </p:spPr>
        </p:sp>
      </p:grpSp>
      <p:sp>
        <p:nvSpPr>
          <p:cNvPr name="TextBox 40" id="40"/>
          <p:cNvSpPr txBox="true"/>
          <p:nvPr/>
        </p:nvSpPr>
        <p:spPr>
          <a:xfrm rot="0">
            <a:off x="110633" y="1280379"/>
            <a:ext cx="7679903" cy="5124526"/>
          </a:xfrm>
          <a:prstGeom prst="rect">
            <a:avLst/>
          </a:prstGeom>
        </p:spPr>
        <p:txBody>
          <a:bodyPr anchor="t" rtlCol="false" tIns="0" lIns="0" bIns="0" rIns="0">
            <a:spAutoFit/>
          </a:bodyPr>
          <a:lstStyle/>
          <a:p>
            <a:pPr algn="ctr">
              <a:lnSpc>
                <a:spcPts val="4800"/>
              </a:lnSpc>
            </a:pPr>
            <a:r>
              <a:rPr lang="en-US" sz="2000" b="true">
                <a:solidFill>
                  <a:srgbClr val="000000"/>
                </a:solidFill>
                <a:latin typeface="Arial Bold"/>
                <a:ea typeface="Arial Bold"/>
                <a:cs typeface="Arial Bold"/>
                <a:sym typeface="Arial Bold"/>
              </a:rPr>
              <a:t>Prevalence of the Problem</a:t>
            </a:r>
          </a:p>
          <a:p>
            <a:pPr algn="just" marL="312729" indent="-78182" lvl="3">
              <a:lnSpc>
                <a:spcPts val="2400"/>
              </a:lnSpc>
              <a:buFont typeface="Arial"/>
              <a:buChar char="￭"/>
            </a:pPr>
            <a:r>
              <a:rPr lang="en-US" sz="1333">
                <a:solidFill>
                  <a:srgbClr val="000000"/>
                </a:solidFill>
                <a:latin typeface="Arial"/>
                <a:ea typeface="Arial"/>
                <a:cs typeface="Arial"/>
                <a:sym typeface="Arial"/>
              </a:rPr>
              <a:t>Health inequalities faced by 18% of people in England and Wales are from Black, Asian, in comparison to the 82% White groups (England and Wales, 2022).</a:t>
            </a:r>
          </a:p>
          <a:p>
            <a:pPr algn="just" marL="312729" indent="-78182" lvl="3">
              <a:lnSpc>
                <a:spcPts val="2400"/>
              </a:lnSpc>
              <a:buFont typeface="Arial"/>
              <a:buChar char="￭"/>
            </a:pPr>
            <a:r>
              <a:rPr lang="en-US" sz="1333">
                <a:solidFill>
                  <a:srgbClr val="000000"/>
                </a:solidFill>
                <a:latin typeface="Arial"/>
                <a:ea typeface="Arial"/>
                <a:cs typeface="Arial"/>
                <a:sym typeface="Arial"/>
              </a:rPr>
              <a:t>Multiple long-term conditions (MLTCs) appear more often in some groups. Early-onset multimorbidity in 59% of South Asian and 56% of Black, compared with 42% of White (Eto et al., 2023).</a:t>
            </a:r>
          </a:p>
          <a:p>
            <a:pPr algn="just" marL="312729" indent="-78182" lvl="3">
              <a:lnSpc>
                <a:spcPts val="2400"/>
              </a:lnSpc>
              <a:buFont typeface="Arial"/>
              <a:buChar char="￭"/>
            </a:pPr>
            <a:r>
              <a:rPr lang="en-US" sz="1333">
                <a:solidFill>
                  <a:srgbClr val="000000"/>
                </a:solidFill>
                <a:latin typeface="Arial"/>
                <a:ea typeface="Arial"/>
                <a:cs typeface="Arial"/>
                <a:sym typeface="Arial"/>
              </a:rPr>
              <a:t>The small number of adjusted studies showed higher prevalence in at least one minoritised group compared to White people. Studies reported higher MLTC prevalence in minoritised groups (Hayanga, Stafford and Bécares, 2023).</a:t>
            </a:r>
          </a:p>
          <a:p>
            <a:pPr algn="just" marL="312729" indent="-78182" lvl="3">
              <a:lnSpc>
                <a:spcPts val="2400"/>
              </a:lnSpc>
              <a:buFont typeface="Arial"/>
              <a:buChar char="￭"/>
            </a:pPr>
            <a:r>
              <a:rPr lang="en-US" sz="1333">
                <a:solidFill>
                  <a:srgbClr val="000000"/>
                </a:solidFill>
                <a:latin typeface="Arial"/>
                <a:ea typeface="Arial"/>
                <a:cs typeface="Arial"/>
                <a:sym typeface="Arial"/>
              </a:rPr>
              <a:t>Primary care use changed during COVID-19 and affected ethnic groups differently. Face-to-face consultations for people from Asian backgrounds fell from about 676 per 1,000 patients in February 2020 to about 348 per 1,000 in April 2020. This rapid shift likely changed access and quality for patients (McGreevy et al., 2023).</a:t>
            </a:r>
          </a:p>
          <a:p>
            <a:pPr algn="just" marL="312729" indent="-78182" lvl="3">
              <a:lnSpc>
                <a:spcPts val="2400"/>
              </a:lnSpc>
              <a:buFont typeface="Arial"/>
              <a:buChar char="￭"/>
            </a:pPr>
            <a:r>
              <a:rPr lang="en-US" sz="1333">
                <a:solidFill>
                  <a:srgbClr val="000000"/>
                </a:solidFill>
                <a:latin typeface="Arial"/>
                <a:ea typeface="Arial"/>
                <a:cs typeface="Arial"/>
                <a:sym typeface="Arial"/>
              </a:rPr>
              <a:t>Statistics document measurable differences in mortality and health by ethnic group and place. Studies highlights these areas- and ethnicity-linked inequalities across England.</a:t>
            </a:r>
          </a:p>
        </p:txBody>
      </p:sp>
      <p:sp>
        <p:nvSpPr>
          <p:cNvPr name="Freeform 41" id="41"/>
          <p:cNvSpPr/>
          <p:nvPr/>
        </p:nvSpPr>
        <p:spPr>
          <a:xfrm flipH="false" flipV="false" rot="0">
            <a:off x="87935" y="139760"/>
            <a:ext cx="18112121" cy="1291590"/>
          </a:xfrm>
          <a:custGeom>
            <a:avLst/>
            <a:gdLst/>
            <a:ahLst/>
            <a:cxnLst/>
            <a:rect r="r" b="b" t="t" l="l"/>
            <a:pathLst>
              <a:path h="1291590" w="18112121">
                <a:moveTo>
                  <a:pt x="0" y="0"/>
                </a:moveTo>
                <a:lnTo>
                  <a:pt x="18112121" y="0"/>
                </a:lnTo>
                <a:lnTo>
                  <a:pt x="18112121" y="1291590"/>
                </a:lnTo>
                <a:lnTo>
                  <a:pt x="0" y="1291590"/>
                </a:lnTo>
                <a:lnTo>
                  <a:pt x="0" y="0"/>
                </a:lnTo>
                <a:close/>
              </a:path>
            </a:pathLst>
          </a:custGeom>
          <a:blipFill>
            <a:blip r:embed="rId3">
              <a:extLst>
                <a:ext uri="{96DAC541-7B7A-43D3-8B79-37D633B846F1}">
                  <asvg:svgBlip xmlns:asvg="http://schemas.microsoft.com/office/drawing/2016/SVG/main" r:embed="rId4"/>
                </a:ext>
              </a:extLst>
            </a:blip>
            <a:stretch>
              <a:fillRect l="0" t="-1241" r="0" b="-1241"/>
            </a:stretch>
          </a:blipFill>
        </p:spPr>
      </p:sp>
      <p:sp>
        <p:nvSpPr>
          <p:cNvPr name="TextBox 42" id="42"/>
          <p:cNvSpPr txBox="true"/>
          <p:nvPr/>
        </p:nvSpPr>
        <p:spPr>
          <a:xfrm rot="0">
            <a:off x="179375" y="152143"/>
            <a:ext cx="17929241" cy="1209713"/>
          </a:xfrm>
          <a:prstGeom prst="rect">
            <a:avLst/>
          </a:prstGeom>
        </p:spPr>
        <p:txBody>
          <a:bodyPr anchor="t" rtlCol="false" tIns="0" lIns="0" bIns="0" rIns="0">
            <a:spAutoFit/>
          </a:bodyPr>
          <a:lstStyle/>
          <a:p>
            <a:pPr algn="ctr">
              <a:lnSpc>
                <a:spcPts val="2799"/>
              </a:lnSpc>
            </a:pPr>
            <a:r>
              <a:rPr lang="en-US" sz="2333" b="true">
                <a:solidFill>
                  <a:srgbClr val="000000"/>
                </a:solidFill>
                <a:latin typeface="Arial Bold"/>
                <a:ea typeface="Arial Bold"/>
                <a:cs typeface="Arial Bold"/>
                <a:sym typeface="Arial Bold"/>
              </a:rPr>
              <a:t>Health Inequalities and Accessibility barriers to Primary Healthcare Services Among Ethnic Minority Groups in the UK, a Systematic Review</a:t>
            </a:r>
          </a:p>
          <a:p>
            <a:pPr algn="just">
              <a:lnSpc>
                <a:spcPts val="1998"/>
              </a:lnSpc>
            </a:pPr>
            <a:r>
              <a:rPr lang="en-US" sz="1664" b="true">
                <a:solidFill>
                  <a:srgbClr val="000000"/>
                </a:solidFill>
                <a:latin typeface="Arial Bold"/>
                <a:ea typeface="Arial Bold"/>
                <a:cs typeface="Arial Bold"/>
                <a:sym typeface="Arial Bold"/>
              </a:rPr>
              <a:t>Name: Mahir Al Asif Masrur   ID: 2436075         Email: 2436075@student.uwtsd.ac.uk         Supervisor: Itse Olaoye                </a:t>
            </a:r>
          </a:p>
          <a:p>
            <a:pPr algn="just">
              <a:lnSpc>
                <a:spcPts val="1998"/>
              </a:lnSpc>
            </a:pPr>
            <a:r>
              <a:rPr lang="en-US" sz="1664" b="true">
                <a:solidFill>
                  <a:srgbClr val="000000"/>
                </a:solidFill>
                <a:latin typeface="Arial Bold"/>
                <a:ea typeface="Arial Bold"/>
                <a:cs typeface="Arial Bold"/>
                <a:sym typeface="Arial Bold"/>
              </a:rPr>
              <a:t>Programme: </a:t>
            </a:r>
            <a:r>
              <a:rPr lang="en-US" sz="1664">
                <a:solidFill>
                  <a:srgbClr val="000000"/>
                </a:solidFill>
                <a:latin typeface="Arial"/>
                <a:ea typeface="Arial"/>
                <a:cs typeface="Arial"/>
                <a:sym typeface="Arial"/>
              </a:rPr>
              <a:t>MSc Public Health and Social Care in Practice                                                                                                 </a:t>
            </a:r>
            <a:r>
              <a:rPr lang="en-US" sz="1664" b="true">
                <a:solidFill>
                  <a:srgbClr val="000000"/>
                </a:solidFill>
                <a:latin typeface="Arial Bold"/>
                <a:ea typeface="Arial Bold"/>
                <a:cs typeface="Arial Bold"/>
                <a:sym typeface="Arial Bold"/>
              </a:rPr>
              <a:t>Module: </a:t>
            </a:r>
            <a:r>
              <a:rPr lang="en-US" sz="1664">
                <a:solidFill>
                  <a:srgbClr val="000000"/>
                </a:solidFill>
                <a:latin typeface="Arial"/>
                <a:ea typeface="Arial"/>
                <a:cs typeface="Arial"/>
                <a:sym typeface="Arial"/>
              </a:rPr>
              <a:t>Practice-Based Research (LCHS7008)</a:t>
            </a:r>
          </a:p>
        </p:txBody>
      </p:sp>
      <p:grpSp>
        <p:nvGrpSpPr>
          <p:cNvPr name="Group 43" id="43"/>
          <p:cNvGrpSpPr/>
          <p:nvPr/>
        </p:nvGrpSpPr>
        <p:grpSpPr>
          <a:xfrm rot="0">
            <a:off x="7972473" y="7437834"/>
            <a:ext cx="10246900" cy="2812856"/>
            <a:chOff x="0" y="0"/>
            <a:chExt cx="13662533" cy="3750475"/>
          </a:xfrm>
        </p:grpSpPr>
        <p:sp>
          <p:nvSpPr>
            <p:cNvPr name="Freeform 44" id="44"/>
            <p:cNvSpPr/>
            <p:nvPr/>
          </p:nvSpPr>
          <p:spPr>
            <a:xfrm flipH="false" flipV="false" rot="0">
              <a:off x="0" y="0"/>
              <a:ext cx="13662533" cy="3750437"/>
            </a:xfrm>
            <a:custGeom>
              <a:avLst/>
              <a:gdLst/>
              <a:ahLst/>
              <a:cxnLst/>
              <a:rect r="r" b="b" t="t" l="l"/>
              <a:pathLst>
                <a:path h="3750437" w="13662533">
                  <a:moveTo>
                    <a:pt x="0" y="0"/>
                  </a:moveTo>
                  <a:lnTo>
                    <a:pt x="13662533" y="0"/>
                  </a:lnTo>
                  <a:lnTo>
                    <a:pt x="13662533" y="3750437"/>
                  </a:lnTo>
                  <a:lnTo>
                    <a:pt x="0" y="3750437"/>
                  </a:lnTo>
                  <a:close/>
                </a:path>
              </a:pathLst>
            </a:custGeom>
            <a:solidFill>
              <a:srgbClr val="F5E3A5"/>
            </a:solidFill>
          </p:spPr>
        </p:sp>
      </p:grpSp>
      <p:sp>
        <p:nvSpPr>
          <p:cNvPr name="TextBox 45" id="45"/>
          <p:cNvSpPr txBox="true"/>
          <p:nvPr/>
        </p:nvSpPr>
        <p:spPr>
          <a:xfrm rot="0">
            <a:off x="8069094" y="7590968"/>
            <a:ext cx="10145344" cy="2725017"/>
          </a:xfrm>
          <a:prstGeom prst="rect">
            <a:avLst/>
          </a:prstGeom>
        </p:spPr>
        <p:txBody>
          <a:bodyPr anchor="t" rtlCol="false" tIns="0" lIns="0" bIns="0" rIns="0">
            <a:spAutoFit/>
          </a:bodyPr>
          <a:lstStyle/>
          <a:p>
            <a:pPr algn="ctr">
              <a:lnSpc>
                <a:spcPts val="1998"/>
              </a:lnSpc>
            </a:pPr>
            <a:r>
              <a:rPr lang="en-US" sz="2400" b="true">
                <a:solidFill>
                  <a:srgbClr val="000000"/>
                </a:solidFill>
                <a:latin typeface="Arial Bold"/>
                <a:ea typeface="Arial Bold"/>
                <a:cs typeface="Arial Bold"/>
                <a:sym typeface="Arial Bold"/>
              </a:rPr>
              <a:t>References</a:t>
            </a:r>
          </a:p>
          <a:p>
            <a:pPr algn="just" marL="168910" indent="-84455" lvl="1">
              <a:lnSpc>
                <a:spcPts val="1100"/>
              </a:lnSpc>
              <a:buFont typeface="Arial"/>
              <a:buChar char="•"/>
            </a:pPr>
            <a:r>
              <a:rPr lang="en-US" sz="1399">
                <a:solidFill>
                  <a:srgbClr val="000000"/>
                </a:solidFill>
                <a:latin typeface="Arial"/>
                <a:ea typeface="Arial"/>
                <a:cs typeface="Arial"/>
                <a:sym typeface="Arial"/>
              </a:rPr>
              <a:t>England and Wales (2022). </a:t>
            </a:r>
            <a:r>
              <a:rPr lang="en-US" sz="1399" i="true">
                <a:solidFill>
                  <a:srgbClr val="000000"/>
                </a:solidFill>
                <a:latin typeface="Arial Italics"/>
                <a:ea typeface="Arial Italics"/>
                <a:cs typeface="Arial Italics"/>
                <a:sym typeface="Arial Italics"/>
              </a:rPr>
              <a:t>Population of England and Wales</a:t>
            </a:r>
            <a:r>
              <a:rPr lang="en-US" sz="1399">
                <a:solidFill>
                  <a:srgbClr val="000000"/>
                </a:solidFill>
                <a:latin typeface="Arial"/>
                <a:ea typeface="Arial"/>
                <a:cs typeface="Arial"/>
                <a:sym typeface="Arial"/>
              </a:rPr>
              <a:t>. [online] Service.gov.uk. Available at: https://www.ethnicity-facts-figures.service.gov.uk/uk-population-by-ethnicity/national-and-regional-populations/population-of-england-and-wales/latest? [Accessed 4 Mar. 2026].</a:t>
            </a:r>
          </a:p>
          <a:p>
            <a:pPr algn="just" marL="168910" indent="-84455" lvl="1">
              <a:lnSpc>
                <a:spcPts val="1100"/>
              </a:lnSpc>
              <a:buFont typeface="Arial"/>
              <a:buChar char="•"/>
            </a:pPr>
            <a:r>
              <a:rPr lang="en-US" sz="1399">
                <a:solidFill>
                  <a:srgbClr val="000000"/>
                </a:solidFill>
                <a:latin typeface="Arial"/>
                <a:ea typeface="Arial"/>
                <a:cs typeface="Arial"/>
                <a:sym typeface="Arial"/>
              </a:rPr>
              <a:t>Eto, F., Samuel, M., Henkin, R., Mahesh, M., Ahmad, T., Angdembe, A., R. Hamish McAllister-Williams, Paolo Missier, Reynolds, N.J., Barnes, M.R., Hull, S., Finer, S. and Mathur, R. (2023). Ethnic differences in early onset multimorbidity and associations with health service use, long-term prescribing, years of life lost, and mortality: A cross-sectional study using clustering in the UK Clinical Practice Research Datalink. </a:t>
            </a:r>
            <a:r>
              <a:rPr lang="en-US" sz="1399" i="true">
                <a:solidFill>
                  <a:srgbClr val="000000"/>
                </a:solidFill>
                <a:latin typeface="Arial Italics"/>
                <a:ea typeface="Arial Italics"/>
                <a:cs typeface="Arial Italics"/>
                <a:sym typeface="Arial Italics"/>
              </a:rPr>
              <a:t>PLOS Medicine</a:t>
            </a:r>
            <a:r>
              <a:rPr lang="en-US" sz="1399">
                <a:solidFill>
                  <a:srgbClr val="000000"/>
                </a:solidFill>
                <a:latin typeface="Arial"/>
                <a:ea typeface="Arial"/>
                <a:cs typeface="Arial"/>
                <a:sym typeface="Arial"/>
              </a:rPr>
              <a:t>, 20(10), pp.e1004300–e1004300. doi:https://doi.org/10.1371/journal.pmed.1004300.</a:t>
            </a:r>
          </a:p>
          <a:p>
            <a:pPr algn="just" marL="168910" indent="-84455" lvl="1">
              <a:lnSpc>
                <a:spcPts val="1100"/>
              </a:lnSpc>
              <a:buFont typeface="Arial"/>
              <a:buChar char="•"/>
            </a:pPr>
            <a:r>
              <a:rPr lang="en-US" sz="1399">
                <a:solidFill>
                  <a:srgbClr val="000000"/>
                </a:solidFill>
                <a:latin typeface="Arial"/>
                <a:ea typeface="Arial"/>
                <a:cs typeface="Arial"/>
                <a:sym typeface="Arial"/>
              </a:rPr>
              <a:t>Hayanga, B., Stafford, M. and Bécares, L. (2023). Ethnic inequalities in multiple long-term health conditions in the United Kingdom: a systematic review and narrative synthesis. </a:t>
            </a:r>
            <a:r>
              <a:rPr lang="en-US" sz="1399" i="true">
                <a:solidFill>
                  <a:srgbClr val="000000"/>
                </a:solidFill>
                <a:latin typeface="Arial Italics"/>
                <a:ea typeface="Arial Italics"/>
                <a:cs typeface="Arial Italics"/>
                <a:sym typeface="Arial Italics"/>
              </a:rPr>
              <a:t>BMC Public Health</a:t>
            </a:r>
            <a:r>
              <a:rPr lang="en-US" sz="1399">
                <a:solidFill>
                  <a:srgbClr val="000000"/>
                </a:solidFill>
                <a:latin typeface="Arial"/>
                <a:ea typeface="Arial"/>
                <a:cs typeface="Arial"/>
                <a:sym typeface="Arial"/>
              </a:rPr>
              <a:t>, 23(1). doi:https://doi.org/10.1186/s12889-022-14940-w.</a:t>
            </a:r>
          </a:p>
          <a:p>
            <a:pPr algn="just" marL="168910" indent="-84455" lvl="1">
              <a:lnSpc>
                <a:spcPts val="1100"/>
              </a:lnSpc>
              <a:buFont typeface="Arial"/>
              <a:buChar char="•"/>
            </a:pPr>
            <a:r>
              <a:rPr lang="en-US" sz="1399">
                <a:solidFill>
                  <a:srgbClr val="000000"/>
                </a:solidFill>
                <a:latin typeface="Arial"/>
                <a:ea typeface="Arial"/>
                <a:cs typeface="Arial"/>
                <a:sym typeface="Arial"/>
              </a:rPr>
              <a:t>McGreevy, A., Soley-Bori, M., Ashworth, M., Wang, Y., Rezel-Potts, E., Durbaba, S., Dodhia, H. and Fox-Rushby, J. (2023). Ethnic inequalities in the impact of COVID-19 on primary care consultations: a time series analysis of 460,084 individuals with multimorbidity in South London. </a:t>
            </a:r>
            <a:r>
              <a:rPr lang="en-US" sz="1399" i="true">
                <a:solidFill>
                  <a:srgbClr val="000000"/>
                </a:solidFill>
                <a:latin typeface="Arial Italics"/>
                <a:ea typeface="Arial Italics"/>
                <a:cs typeface="Arial Italics"/>
                <a:sym typeface="Arial Italics"/>
              </a:rPr>
              <a:t>BMC Medicine</a:t>
            </a:r>
            <a:r>
              <a:rPr lang="en-US" sz="1399">
                <a:solidFill>
                  <a:srgbClr val="000000"/>
                </a:solidFill>
                <a:latin typeface="Arial"/>
                <a:ea typeface="Arial"/>
                <a:cs typeface="Arial"/>
                <a:sym typeface="Arial"/>
              </a:rPr>
              <a:t>, 21(1). doi:https://doi.org/10.1186/s12916-022-02720-7.</a:t>
            </a:r>
          </a:p>
          <a:p>
            <a:pPr algn="just" marL="168910" indent="-84455" lvl="1">
              <a:lnSpc>
                <a:spcPts val="1100"/>
              </a:lnSpc>
              <a:buFont typeface="Arial"/>
              <a:buChar char="•"/>
            </a:pPr>
            <a:r>
              <a:rPr lang="en-US" sz="1399">
                <a:solidFill>
                  <a:srgbClr val="000000"/>
                </a:solidFill>
                <a:latin typeface="Arial"/>
                <a:ea typeface="Arial"/>
                <a:cs typeface="Arial"/>
                <a:sym typeface="Arial"/>
              </a:rPr>
              <a:t>NHS England (2024). </a:t>
            </a:r>
            <a:r>
              <a:rPr lang="en-US" sz="1399" i="true">
                <a:solidFill>
                  <a:srgbClr val="000000"/>
                </a:solidFill>
                <a:latin typeface="Arial Italics"/>
                <a:ea typeface="Arial Italics"/>
                <a:cs typeface="Arial Italics"/>
                <a:sym typeface="Arial Italics"/>
              </a:rPr>
              <a:t>NHS England» Core20PLUS5 (adults) – an approach to reducing healthcare inequalities</a:t>
            </a:r>
            <a:r>
              <a:rPr lang="en-US" sz="1399">
                <a:solidFill>
                  <a:srgbClr val="000000"/>
                </a:solidFill>
                <a:latin typeface="Arial"/>
                <a:ea typeface="Arial"/>
                <a:cs typeface="Arial"/>
                <a:sym typeface="Arial"/>
              </a:rPr>
              <a:t>. [online] England.nhs.uk. Available at:https://www.england.nhs.uk/about/equality/equality-hub/national-healthcare-inequalities-improvement-programme/core20plus5/?utm_source=chatgpt.com [Accessed 4 Mar. 2026].</a:t>
            </a:r>
          </a:p>
          <a:p>
            <a:pPr algn="just" marL="168910" indent="-84455" lvl="1">
              <a:lnSpc>
                <a:spcPts val="1100"/>
              </a:lnSpc>
            </a:pPr>
          </a:p>
        </p:txBody>
      </p:sp>
      <p:grpSp>
        <p:nvGrpSpPr>
          <p:cNvPr name="Group 46" id="46"/>
          <p:cNvGrpSpPr/>
          <p:nvPr/>
        </p:nvGrpSpPr>
        <p:grpSpPr>
          <a:xfrm rot="0">
            <a:off x="36224" y="6376216"/>
            <a:ext cx="7806614" cy="2812856"/>
            <a:chOff x="0" y="0"/>
            <a:chExt cx="10408818" cy="3750475"/>
          </a:xfrm>
        </p:grpSpPr>
        <p:sp>
          <p:nvSpPr>
            <p:cNvPr name="Freeform 47" id="47"/>
            <p:cNvSpPr/>
            <p:nvPr/>
          </p:nvSpPr>
          <p:spPr>
            <a:xfrm flipH="false" flipV="false" rot="0">
              <a:off x="0" y="0"/>
              <a:ext cx="10408793" cy="3750437"/>
            </a:xfrm>
            <a:custGeom>
              <a:avLst/>
              <a:gdLst/>
              <a:ahLst/>
              <a:cxnLst/>
              <a:rect r="r" b="b" t="t" l="l"/>
              <a:pathLst>
                <a:path h="3750437" w="10408793">
                  <a:moveTo>
                    <a:pt x="0" y="0"/>
                  </a:moveTo>
                  <a:lnTo>
                    <a:pt x="10408793" y="0"/>
                  </a:lnTo>
                  <a:lnTo>
                    <a:pt x="10408793" y="3750437"/>
                  </a:lnTo>
                  <a:lnTo>
                    <a:pt x="0" y="3750437"/>
                  </a:lnTo>
                  <a:close/>
                </a:path>
              </a:pathLst>
            </a:custGeom>
            <a:solidFill>
              <a:srgbClr val="EAE8DC"/>
            </a:solidFill>
          </p:spPr>
        </p:sp>
      </p:grpSp>
      <p:sp>
        <p:nvSpPr>
          <p:cNvPr name="TextBox 48" id="48"/>
          <p:cNvSpPr txBox="true"/>
          <p:nvPr/>
        </p:nvSpPr>
        <p:spPr>
          <a:xfrm rot="0">
            <a:off x="162030" y="6252505"/>
            <a:ext cx="7555011" cy="2786520"/>
          </a:xfrm>
          <a:prstGeom prst="rect">
            <a:avLst/>
          </a:prstGeom>
        </p:spPr>
        <p:txBody>
          <a:bodyPr anchor="t" rtlCol="false" tIns="0" lIns="0" bIns="0" rIns="0">
            <a:spAutoFit/>
          </a:bodyPr>
          <a:lstStyle/>
          <a:p>
            <a:pPr algn="ctr">
              <a:lnSpc>
                <a:spcPts val="3998"/>
              </a:lnSpc>
            </a:pPr>
            <a:r>
              <a:rPr lang="en-US" sz="2000" b="true">
                <a:solidFill>
                  <a:srgbClr val="000000"/>
                </a:solidFill>
                <a:latin typeface="Arial Bold"/>
                <a:ea typeface="Arial Bold"/>
                <a:cs typeface="Arial Bold"/>
                <a:sym typeface="Arial Bold"/>
              </a:rPr>
              <a:t>Rationale for Research</a:t>
            </a:r>
          </a:p>
          <a:p>
            <a:pPr algn="just" marL="277665" indent="-69416" lvl="3">
              <a:lnSpc>
                <a:spcPts val="2100"/>
              </a:lnSpc>
              <a:buFont typeface="Arial"/>
              <a:buChar char="￭"/>
            </a:pPr>
            <a:r>
              <a:rPr lang="en-US" sz="1200">
                <a:solidFill>
                  <a:srgbClr val="000000"/>
                </a:solidFill>
                <a:latin typeface="Arial"/>
                <a:ea typeface="Arial"/>
                <a:cs typeface="Arial"/>
                <a:sym typeface="Arial"/>
              </a:rPr>
              <a:t>The review explains why ethnic minorities face unequal primary care access. It focuses on the United Kingdom. It will synthesise lived experiences with population data. It will identify barriers to timely care.</a:t>
            </a:r>
          </a:p>
          <a:p>
            <a:pPr algn="just" marL="277665" indent="-69416" lvl="3">
              <a:lnSpc>
                <a:spcPts val="2100"/>
              </a:lnSpc>
              <a:buFont typeface="Arial"/>
              <a:buChar char="￭"/>
            </a:pPr>
            <a:r>
              <a:rPr lang="en-US" sz="1200">
                <a:solidFill>
                  <a:srgbClr val="000000"/>
                </a:solidFill>
                <a:latin typeface="Arial"/>
                <a:ea typeface="Arial"/>
                <a:cs typeface="Arial"/>
                <a:sym typeface="Arial"/>
              </a:rPr>
              <a:t>Health inequalities persist and need urgent attention. National programmes require targeted evidence now (NHS England, 2024). Local systems need practical guidance to act. The review will help commissioners and public health teams. It aims to reduce avoidable gaps in access and outcomes.</a:t>
            </a:r>
          </a:p>
          <a:p>
            <a:pPr algn="just" marL="277665" indent="-69416" lvl="3">
              <a:lnSpc>
                <a:spcPts val="2100"/>
              </a:lnSpc>
              <a:buFont typeface="Arial"/>
              <a:buChar char="￭"/>
            </a:pPr>
            <a:r>
              <a:rPr lang="en-US" sz="1200">
                <a:solidFill>
                  <a:srgbClr val="000000"/>
                </a:solidFill>
                <a:latin typeface="Arial"/>
                <a:ea typeface="Arial"/>
                <a:cs typeface="Arial"/>
                <a:sym typeface="Arial"/>
              </a:rPr>
              <a:t>This review is original in its qualitative focus. It centres on lived experiences across diverse ethnic groups. It combines community voices, family views, and service narratives. The synthesis will give clear, context-sensitive recommendations. These findings will complement quantitative studies and guide practice.</a:t>
            </a:r>
          </a:p>
        </p:txBody>
      </p:sp>
      <p:grpSp>
        <p:nvGrpSpPr>
          <p:cNvPr name="Group 49" id="49"/>
          <p:cNvGrpSpPr/>
          <p:nvPr/>
        </p:nvGrpSpPr>
        <p:grpSpPr>
          <a:xfrm rot="0">
            <a:off x="10766336" y="1487700"/>
            <a:ext cx="7481411" cy="1058904"/>
            <a:chOff x="0" y="0"/>
            <a:chExt cx="9975215" cy="1411872"/>
          </a:xfrm>
        </p:grpSpPr>
        <p:sp>
          <p:nvSpPr>
            <p:cNvPr name="Freeform 50" id="50"/>
            <p:cNvSpPr/>
            <p:nvPr/>
          </p:nvSpPr>
          <p:spPr>
            <a:xfrm flipH="false" flipV="false" rot="0">
              <a:off x="0" y="0"/>
              <a:ext cx="9975215" cy="1411859"/>
            </a:xfrm>
            <a:custGeom>
              <a:avLst/>
              <a:gdLst/>
              <a:ahLst/>
              <a:cxnLst/>
              <a:rect r="r" b="b" t="t" l="l"/>
              <a:pathLst>
                <a:path h="1411859" w="9975215">
                  <a:moveTo>
                    <a:pt x="0" y="0"/>
                  </a:moveTo>
                  <a:lnTo>
                    <a:pt x="9975215" y="0"/>
                  </a:lnTo>
                  <a:lnTo>
                    <a:pt x="9975215" y="1411859"/>
                  </a:lnTo>
                  <a:lnTo>
                    <a:pt x="0" y="1411859"/>
                  </a:lnTo>
                  <a:close/>
                </a:path>
              </a:pathLst>
            </a:custGeom>
            <a:solidFill>
              <a:srgbClr val="EAF6D1"/>
            </a:solidFill>
          </p:spPr>
        </p:sp>
      </p:grpSp>
      <p:sp>
        <p:nvSpPr>
          <p:cNvPr name="TextBox 51" id="51"/>
          <p:cNvSpPr txBox="true"/>
          <p:nvPr/>
        </p:nvSpPr>
        <p:spPr>
          <a:xfrm rot="0">
            <a:off x="10757211" y="1344787"/>
            <a:ext cx="7379856" cy="1090822"/>
          </a:xfrm>
          <a:prstGeom prst="rect">
            <a:avLst/>
          </a:prstGeom>
        </p:spPr>
        <p:txBody>
          <a:bodyPr anchor="t" rtlCol="false" tIns="0" lIns="0" bIns="0" rIns="0">
            <a:spAutoFit/>
          </a:bodyPr>
          <a:lstStyle/>
          <a:p>
            <a:pPr algn="ctr">
              <a:lnSpc>
                <a:spcPts val="3600"/>
              </a:lnSpc>
            </a:pPr>
            <a:r>
              <a:rPr lang="en-US" sz="2000" b="true">
                <a:solidFill>
                  <a:srgbClr val="000000"/>
                </a:solidFill>
                <a:latin typeface="Arial Bold"/>
                <a:ea typeface="Arial Bold"/>
                <a:cs typeface="Arial Bold"/>
                <a:sym typeface="Arial Bold"/>
              </a:rPr>
              <a:t>Research aims</a:t>
            </a:r>
          </a:p>
          <a:p>
            <a:pPr algn="just">
              <a:lnSpc>
                <a:spcPts val="2100"/>
              </a:lnSpc>
            </a:pPr>
            <a:r>
              <a:rPr lang="en-US" sz="1399" b="true">
                <a:solidFill>
                  <a:srgbClr val="000000"/>
                </a:solidFill>
                <a:latin typeface="Arial Bold"/>
                <a:ea typeface="Arial Bold"/>
                <a:cs typeface="Arial Bold"/>
                <a:sym typeface="Arial Bold"/>
              </a:rPr>
              <a:t>Aim: </a:t>
            </a:r>
            <a:r>
              <a:rPr lang="en-US" sz="1399">
                <a:solidFill>
                  <a:srgbClr val="000000"/>
                </a:solidFill>
                <a:latin typeface="Arial"/>
                <a:ea typeface="Arial"/>
                <a:cs typeface="Arial"/>
                <a:sym typeface="Arial"/>
              </a:rPr>
              <a:t>To understand the obstacles and barriers encountered by Ethnic Minority communities in the UK in accessing primary healthcare.</a:t>
            </a:r>
          </a:p>
        </p:txBody>
      </p:sp>
      <p:grpSp>
        <p:nvGrpSpPr>
          <p:cNvPr name="Group 52" id="52"/>
          <p:cNvGrpSpPr/>
          <p:nvPr/>
        </p:nvGrpSpPr>
        <p:grpSpPr>
          <a:xfrm rot="0">
            <a:off x="7995866" y="5447643"/>
            <a:ext cx="10255910" cy="1938338"/>
            <a:chOff x="0" y="0"/>
            <a:chExt cx="13674547" cy="2584450"/>
          </a:xfrm>
        </p:grpSpPr>
        <p:sp>
          <p:nvSpPr>
            <p:cNvPr name="Freeform 53" id="53"/>
            <p:cNvSpPr/>
            <p:nvPr/>
          </p:nvSpPr>
          <p:spPr>
            <a:xfrm flipH="false" flipV="false" rot="0">
              <a:off x="0" y="0"/>
              <a:ext cx="13674598" cy="2584450"/>
            </a:xfrm>
            <a:custGeom>
              <a:avLst/>
              <a:gdLst/>
              <a:ahLst/>
              <a:cxnLst/>
              <a:rect r="r" b="b" t="t" l="l"/>
              <a:pathLst>
                <a:path h="2584450" w="13674598">
                  <a:moveTo>
                    <a:pt x="0" y="0"/>
                  </a:moveTo>
                  <a:lnTo>
                    <a:pt x="13674598" y="0"/>
                  </a:lnTo>
                  <a:lnTo>
                    <a:pt x="13674598" y="2584450"/>
                  </a:lnTo>
                  <a:lnTo>
                    <a:pt x="0" y="2584450"/>
                  </a:lnTo>
                  <a:close/>
                </a:path>
              </a:pathLst>
            </a:custGeom>
            <a:solidFill>
              <a:srgbClr val="FAE0D1"/>
            </a:solidFill>
          </p:spPr>
        </p:sp>
      </p:grpSp>
      <p:sp>
        <p:nvSpPr>
          <p:cNvPr name="TextBox 54" id="54"/>
          <p:cNvSpPr txBox="true"/>
          <p:nvPr/>
        </p:nvSpPr>
        <p:spPr>
          <a:xfrm rot="0">
            <a:off x="7930953" y="5413648"/>
            <a:ext cx="9989477" cy="1821085"/>
          </a:xfrm>
          <a:prstGeom prst="rect">
            <a:avLst/>
          </a:prstGeom>
        </p:spPr>
        <p:txBody>
          <a:bodyPr anchor="t" rtlCol="false" tIns="0" lIns="0" bIns="0" rIns="0">
            <a:spAutoFit/>
          </a:bodyPr>
          <a:lstStyle/>
          <a:p>
            <a:pPr algn="ctr">
              <a:lnSpc>
                <a:spcPts val="2799"/>
              </a:lnSpc>
            </a:pPr>
            <a:r>
              <a:rPr lang="en-US" sz="2000" b="true">
                <a:solidFill>
                  <a:srgbClr val="000000"/>
                </a:solidFill>
                <a:latin typeface="Arial Bold"/>
                <a:ea typeface="Arial Bold"/>
                <a:cs typeface="Arial Bold"/>
                <a:sym typeface="Arial Bold"/>
              </a:rPr>
              <a:t>Research Impact</a:t>
            </a:r>
          </a:p>
          <a:p>
            <a:pPr algn="just" marL="320813" indent="-80203" lvl="3">
              <a:lnSpc>
                <a:spcPts val="1599"/>
              </a:lnSpc>
              <a:buFont typeface="Arial"/>
              <a:buChar char="￭"/>
            </a:pPr>
            <a:r>
              <a:rPr lang="en-US" sz="1399">
                <a:solidFill>
                  <a:srgbClr val="000000"/>
                </a:solidFill>
                <a:latin typeface="Arial"/>
                <a:ea typeface="Arial"/>
                <a:cs typeface="Arial"/>
                <a:sym typeface="Arial"/>
              </a:rPr>
              <a:t>This study will adopt a qualitative systematic review research design using a secondary data analysis approach</a:t>
            </a:r>
            <a:r>
              <a:rPr lang="en-US" b="true" sz="1399">
                <a:solidFill>
                  <a:srgbClr val="000000"/>
                </a:solidFill>
                <a:latin typeface="Arial Bold"/>
                <a:ea typeface="Arial Bold"/>
                <a:cs typeface="Arial Bold"/>
                <a:sym typeface="Arial Bold"/>
              </a:rPr>
              <a:t>.</a:t>
            </a:r>
          </a:p>
          <a:p>
            <a:pPr algn="just" marL="312729" indent="-78182" lvl="3">
              <a:lnSpc>
                <a:spcPts val="1599"/>
              </a:lnSpc>
              <a:buFont typeface="Arial"/>
              <a:buChar char="￭"/>
            </a:pPr>
            <a:r>
              <a:rPr lang="en-US" sz="1333">
                <a:solidFill>
                  <a:srgbClr val="000000"/>
                </a:solidFill>
                <a:latin typeface="Arial"/>
                <a:ea typeface="Arial"/>
                <a:cs typeface="Arial"/>
                <a:sym typeface="Arial"/>
              </a:rPr>
              <a:t>The review could benefit specific groups and services in clear ways. It could help Black, Asian, Mixed and other minoritised ethnic communities in England and Wales to have better access to care. It going to inform local public health teams and the Office for Health Improvement and Disparities. </a:t>
            </a:r>
          </a:p>
          <a:p>
            <a:pPr algn="just" marL="312729" indent="-78182" lvl="3">
              <a:lnSpc>
                <a:spcPts val="1599"/>
              </a:lnSpc>
              <a:buFont typeface="Arial"/>
              <a:buChar char="￭"/>
            </a:pPr>
            <a:r>
              <a:rPr lang="en-US" sz="1333">
                <a:solidFill>
                  <a:srgbClr val="000000"/>
                </a:solidFill>
                <a:latin typeface="Arial"/>
                <a:ea typeface="Arial"/>
                <a:cs typeface="Arial"/>
                <a:sym typeface="Arial"/>
              </a:rPr>
              <a:t>It can give evidence to Integrated Care Boards and to Primary Care Networks. It going to support policies such as Core20PLUS5 and the NHS Long Term Plan. It could guide GPs, practice nurses, community pharmacists, health visitors and social workers. It can also help community link workers and local voluntary groups to design fairer services.</a:t>
            </a:r>
          </a:p>
        </p:txBody>
      </p:sp>
      <p:grpSp>
        <p:nvGrpSpPr>
          <p:cNvPr name="Group 55" id="55"/>
          <p:cNvGrpSpPr/>
          <p:nvPr/>
        </p:nvGrpSpPr>
        <p:grpSpPr>
          <a:xfrm rot="0">
            <a:off x="10766336" y="2625423"/>
            <a:ext cx="7481411" cy="2730246"/>
            <a:chOff x="0" y="0"/>
            <a:chExt cx="9975215" cy="3640328"/>
          </a:xfrm>
        </p:grpSpPr>
        <p:sp>
          <p:nvSpPr>
            <p:cNvPr name="Freeform 56" id="56"/>
            <p:cNvSpPr/>
            <p:nvPr/>
          </p:nvSpPr>
          <p:spPr>
            <a:xfrm flipH="false" flipV="false" rot="0">
              <a:off x="0" y="0"/>
              <a:ext cx="9975215" cy="3640328"/>
            </a:xfrm>
            <a:custGeom>
              <a:avLst/>
              <a:gdLst/>
              <a:ahLst/>
              <a:cxnLst/>
              <a:rect r="r" b="b" t="t" l="l"/>
              <a:pathLst>
                <a:path h="3640328" w="9975215">
                  <a:moveTo>
                    <a:pt x="0" y="0"/>
                  </a:moveTo>
                  <a:lnTo>
                    <a:pt x="9975215" y="0"/>
                  </a:lnTo>
                  <a:lnTo>
                    <a:pt x="9975215" y="3640328"/>
                  </a:lnTo>
                  <a:lnTo>
                    <a:pt x="0" y="3640328"/>
                  </a:lnTo>
                  <a:close/>
                </a:path>
              </a:pathLst>
            </a:custGeom>
            <a:solidFill>
              <a:srgbClr val="D5EDA2"/>
            </a:solidFill>
          </p:spPr>
        </p:sp>
      </p:grpSp>
      <p:sp>
        <p:nvSpPr>
          <p:cNvPr name="TextBox 57" id="57"/>
          <p:cNvSpPr txBox="true"/>
          <p:nvPr/>
        </p:nvSpPr>
        <p:spPr>
          <a:xfrm rot="0">
            <a:off x="10699880" y="2689774"/>
            <a:ext cx="7379856" cy="2415283"/>
          </a:xfrm>
          <a:prstGeom prst="rect">
            <a:avLst/>
          </a:prstGeom>
        </p:spPr>
        <p:txBody>
          <a:bodyPr anchor="t" rtlCol="false" tIns="0" lIns="0" bIns="0" rIns="0">
            <a:spAutoFit/>
          </a:bodyPr>
          <a:lstStyle/>
          <a:p>
            <a:pPr algn="ctr">
              <a:lnSpc>
                <a:spcPts val="3600"/>
              </a:lnSpc>
            </a:pPr>
            <a:r>
              <a:rPr lang="en-US" sz="2000" b="true">
                <a:solidFill>
                  <a:srgbClr val="000000"/>
                </a:solidFill>
                <a:latin typeface="Arial Bold"/>
                <a:ea typeface="Arial Bold"/>
                <a:cs typeface="Arial Bold"/>
                <a:sym typeface="Arial Bold"/>
              </a:rPr>
              <a:t>Objectives</a:t>
            </a:r>
          </a:p>
          <a:p>
            <a:pPr algn="l" marL="321229" indent="-80307" lvl="3">
              <a:lnSpc>
                <a:spcPts val="1799"/>
              </a:lnSpc>
              <a:buFont typeface="Arial"/>
              <a:buChar char="￭"/>
            </a:pPr>
            <a:r>
              <a:rPr lang="en-US" sz="1399">
                <a:solidFill>
                  <a:srgbClr val="000000"/>
                </a:solidFill>
                <a:latin typeface="Arial"/>
                <a:ea typeface="Arial"/>
                <a:cs typeface="Arial"/>
                <a:sym typeface="Arial"/>
              </a:rPr>
              <a:t>To undertake qualitative research to determine social, cultural and structural impediments to access of primary healthcare for ethnic minority communities</a:t>
            </a:r>
          </a:p>
          <a:p>
            <a:pPr algn="l" marL="321229" indent="-80307" lvl="3">
              <a:lnSpc>
                <a:spcPts val="1799"/>
              </a:lnSpc>
              <a:buFont typeface="Arial"/>
              <a:buChar char="￭"/>
            </a:pPr>
            <a:r>
              <a:rPr lang="en-US" sz="1399">
                <a:solidFill>
                  <a:srgbClr val="000000"/>
                </a:solidFill>
                <a:latin typeface="Arial"/>
                <a:ea typeface="Arial"/>
                <a:cs typeface="Arial"/>
                <a:sym typeface="Arial"/>
              </a:rPr>
              <a:t>To identify the range and existential barriers enacted by the UK health system that impact minority communities of varied backgrounds, ethnicities and races</a:t>
            </a:r>
          </a:p>
          <a:p>
            <a:pPr algn="l" marL="321229" indent="-80307" lvl="3">
              <a:lnSpc>
                <a:spcPts val="1799"/>
              </a:lnSpc>
              <a:buFont typeface="Arial"/>
              <a:buChar char="￭"/>
            </a:pPr>
            <a:r>
              <a:rPr lang="en-US" sz="1399">
                <a:solidFill>
                  <a:srgbClr val="000000"/>
                </a:solidFill>
                <a:latin typeface="Arial"/>
                <a:ea typeface="Arial"/>
                <a:cs typeface="Arial"/>
                <a:sym typeface="Arial"/>
              </a:rPr>
              <a:t>To complete a Systematic Review of the lived experiences of ethnic minority patients and challenges and barriers encountered with accessing primary healthcare</a:t>
            </a:r>
          </a:p>
          <a:p>
            <a:pPr algn="l" marL="321229" indent="-80307" lvl="3">
              <a:lnSpc>
                <a:spcPts val="1799"/>
              </a:lnSpc>
              <a:buFont typeface="Arial"/>
              <a:buChar char="￭"/>
            </a:pPr>
            <a:r>
              <a:rPr lang="en-US" sz="1399">
                <a:solidFill>
                  <a:srgbClr val="000000"/>
                </a:solidFill>
                <a:latin typeface="Arial"/>
                <a:ea typeface="Arial"/>
                <a:cs typeface="Arial"/>
                <a:sym typeface="Arial"/>
              </a:rPr>
              <a:t>To suggest measures to enhance the availability and patient experiences among the ethnic minorities..</a:t>
            </a:r>
          </a:p>
        </p:txBody>
      </p:sp>
      <p:grpSp>
        <p:nvGrpSpPr>
          <p:cNvPr name="Group 58" id="58"/>
          <p:cNvGrpSpPr/>
          <p:nvPr/>
        </p:nvGrpSpPr>
        <p:grpSpPr>
          <a:xfrm rot="0">
            <a:off x="8031975" y="1529648"/>
            <a:ext cx="2582418" cy="1090612"/>
            <a:chOff x="0" y="0"/>
            <a:chExt cx="3443224" cy="1454150"/>
          </a:xfrm>
        </p:grpSpPr>
        <p:sp>
          <p:nvSpPr>
            <p:cNvPr name="Freeform 59" id="59"/>
            <p:cNvSpPr/>
            <p:nvPr/>
          </p:nvSpPr>
          <p:spPr>
            <a:xfrm flipH="false" flipV="false" rot="0">
              <a:off x="0" y="0"/>
              <a:ext cx="3443224" cy="1454150"/>
            </a:xfrm>
            <a:custGeom>
              <a:avLst/>
              <a:gdLst/>
              <a:ahLst/>
              <a:cxnLst/>
              <a:rect r="r" b="b" t="t" l="l"/>
              <a:pathLst>
                <a:path h="1454150" w="3443224">
                  <a:moveTo>
                    <a:pt x="0" y="0"/>
                  </a:moveTo>
                  <a:lnTo>
                    <a:pt x="3443224" y="0"/>
                  </a:lnTo>
                  <a:lnTo>
                    <a:pt x="3443224" y="1454150"/>
                  </a:lnTo>
                  <a:lnTo>
                    <a:pt x="0" y="1454150"/>
                  </a:lnTo>
                  <a:lnTo>
                    <a:pt x="0" y="0"/>
                  </a:lnTo>
                  <a:close/>
                </a:path>
              </a:pathLst>
            </a:custGeom>
            <a:blipFill>
              <a:blip r:embed="rId5"/>
              <a:stretch>
                <a:fillRect l="0" t="-217" r="0" b="-217"/>
              </a:stretch>
            </a:blipFill>
          </p:spPr>
        </p:sp>
      </p:grpSp>
      <p:sp>
        <p:nvSpPr>
          <p:cNvPr name="TextBox 60" id="60"/>
          <p:cNvSpPr txBox="true"/>
          <p:nvPr/>
        </p:nvSpPr>
        <p:spPr>
          <a:xfrm rot="0">
            <a:off x="8174184" y="2804751"/>
            <a:ext cx="2320852" cy="167964"/>
          </a:xfrm>
          <a:prstGeom prst="rect">
            <a:avLst/>
          </a:prstGeom>
        </p:spPr>
        <p:txBody>
          <a:bodyPr anchor="t" rtlCol="false" tIns="0" lIns="0" bIns="0" rIns="0">
            <a:spAutoFit/>
          </a:bodyPr>
          <a:lstStyle/>
          <a:p>
            <a:pPr algn="l">
              <a:lnSpc>
                <a:spcPts val="1200"/>
              </a:lnSpc>
            </a:pPr>
            <a:r>
              <a:rPr lang="en-US" sz="1000">
                <a:solidFill>
                  <a:srgbClr val="000000"/>
                </a:solidFill>
                <a:latin typeface="Arial"/>
                <a:ea typeface="Arial"/>
                <a:cs typeface="Arial"/>
                <a:sym typeface="Arial"/>
              </a:rPr>
              <a:t>Source:  (England and Wales, 2022)</a:t>
            </a:r>
          </a:p>
        </p:txBody>
      </p:sp>
      <p:sp>
        <p:nvSpPr>
          <p:cNvPr name="TextBox 61" id="61"/>
          <p:cNvSpPr txBox="true"/>
          <p:nvPr/>
        </p:nvSpPr>
        <p:spPr>
          <a:xfrm rot="0">
            <a:off x="8240639" y="5286527"/>
            <a:ext cx="2320852" cy="167964"/>
          </a:xfrm>
          <a:prstGeom prst="rect">
            <a:avLst/>
          </a:prstGeom>
        </p:spPr>
        <p:txBody>
          <a:bodyPr anchor="t" rtlCol="false" tIns="0" lIns="0" bIns="0" rIns="0">
            <a:spAutoFit/>
          </a:bodyPr>
          <a:lstStyle/>
          <a:p>
            <a:pPr algn="l">
              <a:lnSpc>
                <a:spcPts val="1200"/>
              </a:lnSpc>
            </a:pPr>
            <a:r>
              <a:rPr lang="en-US" sz="1000">
                <a:solidFill>
                  <a:srgbClr val="000000"/>
                </a:solidFill>
                <a:latin typeface="Arial"/>
                <a:ea typeface="Arial"/>
                <a:cs typeface="Arial"/>
                <a:sym typeface="Arial"/>
              </a:rPr>
              <a:t>Source:  (England and Wales, 2022)</a:t>
            </a:r>
          </a:p>
        </p:txBody>
      </p:sp>
      <p:graphicFrame>
        <p:nvGraphicFramePr>
          <p:cNvPr name="Table 62" id="62"/>
          <p:cNvGraphicFramePr>
            <a:graphicFrameLocks noGrp="true"/>
          </p:cNvGraphicFramePr>
          <p:nvPr/>
        </p:nvGraphicFramePr>
        <p:xfrm>
          <a:off x="8026389" y="3028077"/>
          <a:ext cx="2641600" cy="2120900"/>
        </p:xfrm>
        <a:graphic>
          <a:graphicData uri="http://schemas.openxmlformats.org/drawingml/2006/table">
            <a:tbl>
              <a:tblPr/>
              <a:tblGrid>
                <a:gridCol w="807697"/>
                <a:gridCol w="764982"/>
                <a:gridCol w="534461"/>
                <a:gridCol w="534461"/>
              </a:tblGrid>
              <a:tr h="526394">
                <a:tc>
                  <a:txBody>
                    <a:bodyPr anchor="t" rtlCol="false"/>
                    <a:lstStyle/>
                    <a:p>
                      <a:pPr algn="ctr">
                        <a:lnSpc>
                          <a:spcPts val="1800"/>
                        </a:lnSpc>
                        <a:defRPr/>
                      </a:pPr>
                      <a:r>
                        <a:rPr lang="en-US" sz="900" b="true">
                          <a:solidFill>
                            <a:srgbClr val="FFFFFF"/>
                          </a:solidFill>
                          <a:latin typeface="Trebuchet MS Bold"/>
                          <a:ea typeface="Trebuchet MS Bold"/>
                          <a:cs typeface="Trebuchet MS Bold"/>
                          <a:sym typeface="Trebuchet MS Bold"/>
                        </a:rPr>
                        <a:t>Ethnicity</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ctr">
                        <a:lnSpc>
                          <a:spcPts val="1800"/>
                        </a:lnSpc>
                        <a:defRPr/>
                      </a:pPr>
                      <a:r>
                        <a:rPr lang="en-US" sz="900" b="true">
                          <a:solidFill>
                            <a:srgbClr val="FFFFFF"/>
                          </a:solidFill>
                          <a:latin typeface="Trebuchet MS Bold"/>
                          <a:ea typeface="Trebuchet MS Bold"/>
                          <a:cs typeface="Trebuchet MS Bold"/>
                          <a:sym typeface="Trebuchet MS Bold"/>
                        </a:rPr>
                        <a:t>% 2021</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ctr">
                        <a:lnSpc>
                          <a:spcPts val="1800"/>
                        </a:lnSpc>
                        <a:defRPr/>
                      </a:pPr>
                      <a:r>
                        <a:rPr lang="en-US" sz="900" b="true">
                          <a:solidFill>
                            <a:srgbClr val="FFFFFF"/>
                          </a:solidFill>
                          <a:latin typeface="Trebuchet MS Bold"/>
                          <a:ea typeface="Trebuchet MS Bold"/>
                          <a:cs typeface="Trebuchet MS Bold"/>
                          <a:sym typeface="Trebuchet MS Bold"/>
                        </a:rPr>
                        <a:t>% 2011</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ctr">
                        <a:lnSpc>
                          <a:spcPts val="1800"/>
                        </a:lnSpc>
                        <a:defRPr/>
                      </a:pPr>
                      <a:r>
                        <a:rPr lang="en-US" sz="900" b="true">
                          <a:solidFill>
                            <a:srgbClr val="FFFFFF"/>
                          </a:solidFill>
                          <a:latin typeface="Trebuchet MS Bold"/>
                          <a:ea typeface="Trebuchet MS Bold"/>
                          <a:cs typeface="Trebuchet MS Bold"/>
                          <a:sym typeface="Trebuchet MS Bold"/>
                        </a:rPr>
                        <a:t>% 2001</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r>
              <a:tr h="318901">
                <a:tc>
                  <a:txBody>
                    <a:bodyPr anchor="t" rtlCol="false"/>
                    <a:lstStyle/>
                    <a:p>
                      <a:pPr algn="l">
                        <a:lnSpc>
                          <a:spcPts val="1800"/>
                        </a:lnSpc>
                        <a:defRPr/>
                      </a:pPr>
                      <a:r>
                        <a:rPr lang="en-US" sz="900" b="true">
                          <a:solidFill>
                            <a:srgbClr val="FFFFFF"/>
                          </a:solidFill>
                          <a:latin typeface="Trebuchet MS Bold"/>
                          <a:ea typeface="Trebuchet MS Bold"/>
                          <a:cs typeface="Trebuchet MS Bold"/>
                          <a:sym typeface="Trebuchet MS Bold"/>
                        </a:rPr>
                        <a:t>Asian</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9.3</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7.5</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4.4</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r>
              <a:tr h="318901">
                <a:tc>
                  <a:txBody>
                    <a:bodyPr anchor="t" rtlCol="false"/>
                    <a:lstStyle/>
                    <a:p>
                      <a:pPr algn="l">
                        <a:lnSpc>
                          <a:spcPts val="1800"/>
                        </a:lnSpc>
                        <a:defRPr/>
                      </a:pPr>
                      <a:r>
                        <a:rPr lang="en-US" sz="900" b="true">
                          <a:solidFill>
                            <a:srgbClr val="FFFFFF"/>
                          </a:solidFill>
                          <a:latin typeface="Trebuchet MS Bold"/>
                          <a:ea typeface="Trebuchet MS Bold"/>
                          <a:cs typeface="Trebuchet MS Bold"/>
                          <a:sym typeface="Trebuchet MS Bold"/>
                        </a:rPr>
                        <a:t>Black</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4.0</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3.3</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2.2</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r>
              <a:tr h="318901">
                <a:tc>
                  <a:txBody>
                    <a:bodyPr anchor="t" rtlCol="false"/>
                    <a:lstStyle/>
                    <a:p>
                      <a:pPr algn="l">
                        <a:lnSpc>
                          <a:spcPts val="1800"/>
                        </a:lnSpc>
                        <a:defRPr/>
                      </a:pPr>
                      <a:r>
                        <a:rPr lang="en-US" sz="900" b="true">
                          <a:solidFill>
                            <a:srgbClr val="FFFFFF"/>
                          </a:solidFill>
                          <a:latin typeface="Trebuchet MS Bold"/>
                          <a:ea typeface="Trebuchet MS Bold"/>
                          <a:cs typeface="Trebuchet MS Bold"/>
                          <a:sym typeface="Trebuchet MS Bold"/>
                        </a:rPr>
                        <a:t>Mixed</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2.9</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2.2</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1.3</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r>
              <a:tr h="318901">
                <a:tc>
                  <a:txBody>
                    <a:bodyPr anchor="t" rtlCol="false"/>
                    <a:lstStyle/>
                    <a:p>
                      <a:pPr algn="l">
                        <a:lnSpc>
                          <a:spcPts val="1800"/>
                        </a:lnSpc>
                        <a:defRPr/>
                      </a:pPr>
                      <a:r>
                        <a:rPr lang="en-US" sz="900" b="true">
                          <a:solidFill>
                            <a:srgbClr val="FFFFFF"/>
                          </a:solidFill>
                          <a:latin typeface="Trebuchet MS Bold"/>
                          <a:ea typeface="Trebuchet MS Bold"/>
                          <a:cs typeface="Trebuchet MS Bold"/>
                          <a:sym typeface="Trebuchet MS Bold"/>
                        </a:rPr>
                        <a:t>White</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81.7</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86.0</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91.3</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EF4E8"/>
                    </a:solidFill>
                  </a:tcPr>
                </a:tc>
              </a:tr>
              <a:tr h="318901">
                <a:tc>
                  <a:txBody>
                    <a:bodyPr anchor="t" rtlCol="false"/>
                    <a:lstStyle/>
                    <a:p>
                      <a:pPr algn="l">
                        <a:lnSpc>
                          <a:spcPts val="1800"/>
                        </a:lnSpc>
                        <a:defRPr/>
                      </a:pPr>
                      <a:r>
                        <a:rPr lang="en-US" sz="900" b="true">
                          <a:solidFill>
                            <a:srgbClr val="FFFFFF"/>
                          </a:solidFill>
                          <a:latin typeface="Trebuchet MS Bold"/>
                          <a:ea typeface="Trebuchet MS Bold"/>
                          <a:cs typeface="Trebuchet MS Bold"/>
                          <a:sym typeface="Trebuchet MS Bold"/>
                        </a:rPr>
                        <a:t>Other</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90C226"/>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2.1</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1.0</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c>
                  <a:txBody>
                    <a:bodyPr anchor="t" rtlCol="false"/>
                    <a:lstStyle/>
                    <a:p>
                      <a:pPr algn="l">
                        <a:lnSpc>
                          <a:spcPts val="1800"/>
                        </a:lnSpc>
                        <a:defRPr/>
                      </a:pPr>
                      <a:r>
                        <a:rPr lang="en-US" sz="900">
                          <a:solidFill>
                            <a:srgbClr val="000000"/>
                          </a:solidFill>
                          <a:latin typeface="Trebuchet MS"/>
                          <a:ea typeface="Trebuchet MS"/>
                          <a:cs typeface="Trebuchet MS"/>
                          <a:sym typeface="Trebuchet MS"/>
                        </a:rPr>
                        <a:t>0.9</a:t>
                      </a:r>
                      <a:endParaRPr lang="en-US" sz="1100"/>
                    </a:p>
                  </a:txBody>
                  <a:tcPr marL="68580" marR="68580" marT="68580" marB="6858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BE9CD"/>
                    </a:solidFill>
                  </a:tcPr>
                </a:tc>
              </a:tr>
            </a:tbl>
          </a:graphicData>
        </a:graphic>
      </p:graphicFrame>
      <p:grpSp>
        <p:nvGrpSpPr>
          <p:cNvPr name="Group 63" id="63"/>
          <p:cNvGrpSpPr/>
          <p:nvPr/>
        </p:nvGrpSpPr>
        <p:grpSpPr>
          <a:xfrm rot="0">
            <a:off x="44891" y="9192035"/>
            <a:ext cx="7811376" cy="1000277"/>
            <a:chOff x="0" y="0"/>
            <a:chExt cx="10415168" cy="1333703"/>
          </a:xfrm>
        </p:grpSpPr>
        <p:sp>
          <p:nvSpPr>
            <p:cNvPr name="Freeform 64" id="64"/>
            <p:cNvSpPr/>
            <p:nvPr/>
          </p:nvSpPr>
          <p:spPr>
            <a:xfrm flipH="false" flipV="false" rot="0">
              <a:off x="0" y="0"/>
              <a:ext cx="10415143" cy="1333754"/>
            </a:xfrm>
            <a:custGeom>
              <a:avLst/>
              <a:gdLst/>
              <a:ahLst/>
              <a:cxnLst/>
              <a:rect r="r" b="b" t="t" l="l"/>
              <a:pathLst>
                <a:path h="1333754" w="10415143">
                  <a:moveTo>
                    <a:pt x="0" y="0"/>
                  </a:moveTo>
                  <a:lnTo>
                    <a:pt x="10415143" y="0"/>
                  </a:lnTo>
                  <a:lnTo>
                    <a:pt x="10415143" y="1333754"/>
                  </a:lnTo>
                  <a:lnTo>
                    <a:pt x="0" y="1333754"/>
                  </a:lnTo>
                  <a:close/>
                </a:path>
              </a:pathLst>
            </a:custGeom>
            <a:solidFill>
              <a:srgbClr val="FCD5B5"/>
            </a:solidFill>
          </p:spPr>
        </p:sp>
        <p:sp>
          <p:nvSpPr>
            <p:cNvPr name="TextBox 65" id="65"/>
            <p:cNvSpPr txBox="true"/>
            <p:nvPr/>
          </p:nvSpPr>
          <p:spPr>
            <a:xfrm>
              <a:off x="0" y="-123825"/>
              <a:ext cx="10415168" cy="1457528"/>
            </a:xfrm>
            <a:prstGeom prst="rect">
              <a:avLst/>
            </a:prstGeom>
          </p:spPr>
          <p:txBody>
            <a:bodyPr anchor="t" rtlCol="false" tIns="50800" lIns="50800" bIns="50800" rIns="50800"/>
            <a:lstStyle/>
            <a:p>
              <a:pPr algn="ctr">
                <a:lnSpc>
                  <a:spcPts val="3600"/>
                </a:lnSpc>
              </a:pPr>
              <a:r>
                <a:rPr lang="en-US" sz="2000" b="true">
                  <a:solidFill>
                    <a:srgbClr val="000000"/>
                  </a:solidFill>
                  <a:latin typeface="Arial Bold"/>
                  <a:ea typeface="Arial Bold"/>
                  <a:cs typeface="Arial Bold"/>
                  <a:sym typeface="Arial Bold"/>
                </a:rPr>
                <a:t>Research question</a:t>
              </a:r>
            </a:p>
            <a:p>
              <a:pPr algn="just">
                <a:lnSpc>
                  <a:spcPts val="2100"/>
                </a:lnSpc>
              </a:pPr>
              <a:r>
                <a:rPr lang="en-US" sz="1800" b="true">
                  <a:solidFill>
                    <a:srgbClr val="000000"/>
                  </a:solidFill>
                  <a:latin typeface="Arial Bold"/>
                  <a:ea typeface="Arial Bold"/>
                  <a:cs typeface="Arial Bold"/>
                  <a:sym typeface="Arial Bold"/>
                </a:rPr>
                <a:t>Question: </a:t>
              </a:r>
              <a:r>
                <a:rPr lang="en-US" sz="1800">
                  <a:solidFill>
                    <a:srgbClr val="000000"/>
                  </a:solidFill>
                  <a:latin typeface="Arial"/>
                  <a:ea typeface="Arial"/>
                  <a:cs typeface="Arial"/>
                  <a:sym typeface="Arial"/>
                </a:rPr>
                <a:t>What are the health inequalities and accessibility barriers in primary healthcare encountered by Ethnic Minority communities in the UK?</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DAHDFC7qd_Q</dc:identifier>
  <dcterms:modified xsi:type="dcterms:W3CDTF">2011-08-01T06:04:30Z</dcterms:modified>
  <cp:revision>1</cp:revision>
  <dc:title>Masrur Poster Practice Based Research _20260304_112804_0000.pptx</dc:title>
</cp:coreProperties>
</file>