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2" r:id="rId6"/>
    <p:sldId id="267" r:id="rId7"/>
    <p:sldId id="270" r:id="rId8"/>
    <p:sldId id="265" r:id="rId9"/>
    <p:sldId id="264" r:id="rId10"/>
    <p:sldId id="271" r:id="rId11"/>
    <p:sldId id="272" r:id="rId12"/>
    <p:sldId id="266" r:id="rId13"/>
    <p:sldId id="269" r:id="rId14"/>
    <p:sldId id="274" r:id="rId15"/>
    <p:sldId id="259" r:id="rId16"/>
    <p:sldId id="268"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8C050C35-3FF1-4BBF-A59C-5759D320D214}" type="slidenum">
              <a:rPr lang="en-GB" smtClean="0"/>
              <a:pPr/>
              <a:t>‹#›</a:t>
            </a:fld>
            <a:endParaRPr lang="en-GB"/>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66400" y="6416676"/>
            <a:ext cx="1016000" cy="365125"/>
          </a:xfrm>
        </p:spPr>
        <p:txBody>
          <a:bodyPr/>
          <a:lstStyle/>
          <a:p>
            <a:fld id="{8C050C35-3FF1-4BBF-A59C-5759D320D21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66AE829-0607-44DD-8C99-02CDEC38F1DA}" type="datetimeFigureOut">
              <a:rPr lang="en-GB" smtClean="0"/>
              <a:pPr/>
              <a:t>11/01/2021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050C35-3FF1-4BBF-A59C-5759D320D21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B66AE829-0607-44DD-8C99-02CDEC38F1DA}" type="datetimeFigureOut">
              <a:rPr lang="en-GB" smtClean="0"/>
              <a:pPr/>
              <a:t>11/01/2021</a:t>
            </a:fld>
            <a:endParaRPr lang="en-GB"/>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C050C35-3FF1-4BBF-A59C-5759D320D21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9DD3553-F51A-44BE-9E75-F4DD853627F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347649-794E-4892-917F-F509CD42C3AB}"/>
              </a:ext>
            </a:extLst>
          </p:cNvPr>
          <p:cNvSpPr>
            <a:spLocks noGrp="1"/>
          </p:cNvSpPr>
          <p:nvPr>
            <p:ph type="ctrTitle"/>
          </p:nvPr>
        </p:nvSpPr>
        <p:spPr>
          <a:xfrm>
            <a:off x="477981" y="1122363"/>
            <a:ext cx="4023360" cy="3204134"/>
          </a:xfrm>
        </p:spPr>
        <p:txBody>
          <a:bodyPr anchor="b">
            <a:noAutofit/>
          </a:bodyPr>
          <a:lstStyle/>
          <a:p>
            <a:pPr algn="l"/>
            <a:r>
              <a:rPr lang="en-US" sz="3200" dirty="0"/>
              <a:t>Historical Milestones in the Development of Youth Work 2005-2015</a:t>
            </a:r>
            <a:endParaRPr lang="en-GB" sz="3200" dirty="0"/>
          </a:p>
        </p:txBody>
      </p:sp>
      <p:sp>
        <p:nvSpPr>
          <p:cNvPr id="3" name="Subtitle 2">
            <a:extLst>
              <a:ext uri="{FF2B5EF4-FFF2-40B4-BE49-F238E27FC236}">
                <a16:creationId xmlns:a16="http://schemas.microsoft.com/office/drawing/2014/main" id="{1E4D1D85-8A5A-43D6-9C55-21FF42FDB577}"/>
              </a:ext>
            </a:extLst>
          </p:cNvPr>
          <p:cNvSpPr>
            <a:spLocks noGrp="1"/>
          </p:cNvSpPr>
          <p:nvPr>
            <p:ph type="subTitle" idx="1"/>
          </p:nvPr>
        </p:nvSpPr>
        <p:spPr>
          <a:xfrm>
            <a:off x="477980" y="4872922"/>
            <a:ext cx="4023359" cy="1208141"/>
          </a:xfrm>
        </p:spPr>
        <p:txBody>
          <a:bodyPr>
            <a:normAutofit fontScale="92500" lnSpcReduction="20000"/>
          </a:bodyPr>
          <a:lstStyle/>
          <a:p>
            <a:pPr algn="l"/>
            <a:r>
              <a:rPr lang="en-US" sz="2000" dirty="0"/>
              <a:t>Tony Williams</a:t>
            </a:r>
          </a:p>
          <a:p>
            <a:pPr algn="l"/>
            <a:r>
              <a:rPr lang="en-US" sz="2000" dirty="0"/>
              <a:t>2005124</a:t>
            </a:r>
          </a:p>
          <a:p>
            <a:pPr algn="l"/>
            <a:r>
              <a:rPr lang="en-US" sz="2000" dirty="0"/>
              <a:t>ECYW4002</a:t>
            </a:r>
          </a:p>
          <a:p>
            <a:pPr algn="l"/>
            <a:r>
              <a:rPr lang="en-GB" sz="2000"/>
              <a:t>Assessment 2</a:t>
            </a:r>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4413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D56E-73D7-4548-897C-453FBBA5E615}"/>
              </a:ext>
            </a:extLst>
          </p:cNvPr>
          <p:cNvSpPr>
            <a:spLocks noGrp="1"/>
          </p:cNvSpPr>
          <p:nvPr>
            <p:ph type="title"/>
          </p:nvPr>
        </p:nvSpPr>
        <p:spPr/>
        <p:txBody>
          <a:bodyPr/>
          <a:lstStyle/>
          <a:p>
            <a:pPr algn="just"/>
            <a:r>
              <a:rPr lang="en-US" dirty="0"/>
              <a:t>                               </a:t>
            </a:r>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00B367-764A-40ED-8F2A-A522575D5103}"/>
              </a:ext>
            </a:extLst>
          </p:cNvPr>
          <p:cNvSpPr>
            <a:spLocks noGrp="1"/>
          </p:cNvSpPr>
          <p:nvPr>
            <p:ph idx="1"/>
          </p:nvPr>
        </p:nvSpPr>
        <p:spPr/>
        <p:txBody>
          <a:bodyPr/>
          <a:lstStyle/>
          <a:p>
            <a:pPr marL="0" indent="0">
              <a:buNone/>
            </a:pPr>
            <a:endParaRPr lang="en-US" b="0" i="0" dirty="0">
              <a:solidFill>
                <a:srgbClr val="000000"/>
              </a:solidFill>
              <a:effectLst/>
              <a:latin typeface="Times New Roman" panose="02020603050405020304" pitchFamily="18" charset="0"/>
            </a:endParaRPr>
          </a:p>
          <a:p>
            <a:pPr marL="0" indent="0">
              <a:buNone/>
            </a:pPr>
            <a:r>
              <a:rPr lang="en-US" b="0" i="0" dirty="0">
                <a:effectLst/>
                <a:latin typeface="Times New Roman" panose="02020603050405020304" pitchFamily="18" charset="0"/>
              </a:rPr>
              <a:t>This seminar will consider how historical milestones have shaped current Youth Work practice. It will give a brief overview of some of these milestones and then focus specifically on the decade between 2005- 2015 and how the events during those 10 years have impacted on the lives of young people and their community and what this means for Youth Workers</a:t>
            </a:r>
            <a:r>
              <a:rPr lang="en-US"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3688540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AFC47-C149-4EF3-8ADD-7BE9476C8AF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What is Youth Work?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96B0598-31EB-41F6-B98F-F05577BF24E7}"/>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Youth Work is defined as the following</a:t>
            </a:r>
            <a:endParaRPr lang="en-US" b="0" i="0" dirty="0">
              <a:effectLst/>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b="0" i="0" dirty="0">
                <a:effectLst/>
                <a:latin typeface="Times New Roman" panose="02020603050405020304" pitchFamily="18" charset="0"/>
                <a:cs typeface="Times New Roman" panose="02020603050405020304" pitchFamily="18" charset="0"/>
              </a:rPr>
              <a:t>“The purpose of youth work is to facilitate and support young people’s growth through dependence to interdependence, by encouraging their personal and social development and enabling them to have a voice, influence and place in their communities and society”</a:t>
            </a:r>
          </a:p>
          <a:p>
            <a:pPr marL="0" indent="0" algn="r" fontAlgn="base">
              <a:buNone/>
            </a:pPr>
            <a:endParaRPr lang="en-US" dirty="0">
              <a:latin typeface="Times New Roman" panose="02020603050405020304" pitchFamily="18" charset="0"/>
              <a:cs typeface="Times New Roman" panose="02020603050405020304" pitchFamily="18" charset="0"/>
            </a:endParaRPr>
          </a:p>
          <a:p>
            <a:pPr marL="0" indent="0" algn="r" fontAlgn="base">
              <a:buNone/>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(Harrison and Wise, 2005, p. 17)</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6361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72690-9707-4163-9A52-9B14D9DE722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Youth Work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3F73BD-29A3-4B65-B908-A62B4322E20C}"/>
              </a:ext>
            </a:extLst>
          </p:cNvPr>
          <p:cNvSpPr>
            <a:spLocks noGrp="1"/>
          </p:cNvSpPr>
          <p:nvPr>
            <p:ph idx="1"/>
          </p:nvPr>
        </p:nvSpPr>
        <p:spPr/>
        <p:txBody>
          <a:bodyPr/>
          <a:lstStyle/>
          <a:p>
            <a:pPr marL="0" indent="0">
              <a:buNone/>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dirty="0">
                <a:latin typeface="Times New Roman" panose="02020603050405020304" pitchFamily="18" charset="0"/>
                <a:ea typeface="Calibri" panose="020F0502020204030204" pitchFamily="34" charset="0"/>
                <a:cs typeface="Times New Roman" panose="02020603050405020304" pitchFamily="18" charset="0"/>
              </a:rPr>
              <a:t>H</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istorically, people have always worked in some form or other with young people to educate them and develop their well being as they transition from childhood to being independent adults.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(Jeff and Smith, 2008). </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6987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9E559-EDC9-4BF9-B9D1-9B0E3B9D8D9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Early Origins of Youth Work</a:t>
            </a:r>
            <a:endParaRPr lang="en-GB"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B79F79A-17C0-4C20-AB4E-8DF9CACF32B1}"/>
              </a:ext>
            </a:extLst>
          </p:cNvPr>
          <p:cNvSpPr>
            <a:spLocks noGrp="1"/>
          </p:cNvSpPr>
          <p:nvPr>
            <p:ph type="body" idx="1"/>
          </p:nvPr>
        </p:nvSpPr>
        <p:spPr/>
        <p:txBody>
          <a:bodyPr>
            <a:normAutofit/>
          </a:bodyPr>
          <a:lstStyle/>
          <a:p>
            <a:r>
              <a:rPr lang="en-US" sz="2800" dirty="0">
                <a:latin typeface="Times New Roman" panose="02020603050405020304" pitchFamily="18" charset="0"/>
                <a:cs typeface="Times New Roman" panose="02020603050405020304" pitchFamily="18" charset="0"/>
              </a:rPr>
              <a:t>Sunday School Movement</a:t>
            </a:r>
            <a:endParaRPr lang="en-GB" sz="28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4CDA07CD-6E86-4FEF-8953-22A93BEDD1D2}"/>
              </a:ext>
            </a:extLst>
          </p:cNvPr>
          <p:cNvSpPr>
            <a:spLocks noGrp="1"/>
          </p:cNvSpPr>
          <p:nvPr>
            <p:ph type="body" sz="half" idx="3"/>
          </p:nvPr>
        </p:nvSpPr>
        <p:spPr/>
        <p:txBody>
          <a:bodyPr>
            <a:normAutofit/>
          </a:bodyPr>
          <a:lstStyle/>
          <a:p>
            <a:r>
              <a:rPr lang="en-US" sz="2800" dirty="0">
                <a:latin typeface="Times New Roman" panose="02020603050405020304" pitchFamily="18" charset="0"/>
                <a:cs typeface="Times New Roman" panose="02020603050405020304" pitchFamily="18" charset="0"/>
              </a:rPr>
              <a:t>Ragged School Movement</a:t>
            </a:r>
            <a:endParaRPr lang="en-GB" sz="2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CF78A780-355A-4ADD-8C10-AA7DE5D27D2C}"/>
              </a:ext>
            </a:extLst>
          </p:cNvPr>
          <p:cNvSpPr>
            <a:spLocks noGrp="1"/>
          </p:cNvSpPr>
          <p:nvPr>
            <p:ph sz="quarter" idx="2"/>
          </p:nvPr>
        </p:nvSpPr>
        <p:spPr>
          <a:xfrm>
            <a:off x="665163" y="2505075"/>
            <a:ext cx="5157787" cy="3684588"/>
          </a:xfrm>
        </p:spPr>
        <p:txBody>
          <a:bodyPr>
            <a:normAutofit lnSpcReduction="10000"/>
          </a:bodyPr>
          <a:lstStyle/>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Sunday schools were established in 1780 for orphaned and poor children. The children and parents were often educated in these Sunday schools and it was seen as a form of discipline. By 1850 more than 2 million children were attending Sunday school in England.</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(McGill University, 2005)</a:t>
            </a:r>
            <a:endParaRPr lang="en-US" sz="1600"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09E3B43F-FE08-4D0A-848E-570E8ACEBD08}"/>
              </a:ext>
            </a:extLst>
          </p:cNvPr>
          <p:cNvSpPr>
            <a:spLocks noGrp="1"/>
          </p:cNvSpPr>
          <p:nvPr>
            <p:ph sz="quarter" idx="4"/>
          </p:nvPr>
        </p:nvSpPr>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Ragged schools were a Victorian movement that gave poor children free schooling. These schools are said to have started after 1840 and were predominantly seen in industrial towns.</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                                                      (Ragged University, 2012)</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1468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22E8-FDA7-44E0-B66D-08A87B07DD2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UK </a:t>
            </a:r>
            <a:r>
              <a:rPr lang="en-US" dirty="0" err="1">
                <a:latin typeface="Times New Roman" panose="02020603050405020304" pitchFamily="18" charset="0"/>
                <a:cs typeface="Times New Roman" panose="02020603050405020304" pitchFamily="18" charset="0"/>
              </a:rPr>
              <a:t>Goverment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9657AB-385B-45AF-97F1-EFC00963E461}"/>
              </a:ext>
            </a:extLst>
          </p:cNvPr>
          <p:cNvSpPr>
            <a:spLocks noGrp="1"/>
          </p:cNvSpPr>
          <p:nvPr>
            <p:ph idx="1"/>
          </p:nvPr>
        </p:nvSpPr>
        <p:spPr/>
        <p:txBody>
          <a:bodyPr/>
          <a:lstStyle/>
          <a:p>
            <a:pPr marL="0" indent="0">
              <a:buNone/>
            </a:pPr>
            <a:endParaRPr lang="en-US" dirty="0"/>
          </a:p>
          <a:p>
            <a:pPr marL="0" indent="0">
              <a:buNone/>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party was in Government in the United Kingdom in 2005. However, in 2010 this changed with a hung parliament and a coalition Government was formed between The Conservative Party and The Liberal Democrats.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                                                                                                                                                                                (tutor2u, 2018)</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4243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28C46-16F2-49C4-BFE2-64FA3238B02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New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and Youth Work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1E1FA0-17DE-4AC1-BA35-8161BEB0198E}"/>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During New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Government, Every Child Matters, a Green Paper was produced to improve and reform the care of children. In 2005 Green Paper Youth Matters, a ring funding was awarded of £115 million and shared between authorities through ‘Youth Opportunity Funds (YOF) and Youth Capital Funds (YCF)’.</a:t>
            </a:r>
          </a:p>
          <a:p>
            <a:pPr marL="0" indent="0">
              <a:buNone/>
            </a:pPr>
            <a:endParaRPr lang="en-US" dirty="0"/>
          </a:p>
          <a:p>
            <a:pPr marL="0" indent="0">
              <a:buNone/>
            </a:pPr>
            <a:r>
              <a:rPr lang="en-US" sz="1600" dirty="0">
                <a:latin typeface="Times New Roman" panose="02020603050405020304" pitchFamily="18" charset="0"/>
                <a:cs typeface="Times New Roman" panose="02020603050405020304" pitchFamily="18" charset="0"/>
              </a:rPr>
              <a:t>                                                                                                                                                                                (Mason, 2015)</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9113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1385-957A-440B-8356-9E7556E43C4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The Impact of Cuts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2BD968-B9F1-420A-BF1B-63E283327B30}"/>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Since the 2010 coalition government came into power it is clear that the cuts to the youth work sector have been substantial. Moving forward from the </a:t>
            </a: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Youth Opportunity Funds (YOF) and Youth Capital Funds (YCF), saw the coalition retreat from this and cut </a:t>
            </a:r>
            <a:r>
              <a:rPr kumimoji="0" lang="en-US" sz="2800"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spenditure</a:t>
            </a: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                                                                                                                                                                             (Mason, 2015)</a:t>
            </a:r>
            <a:r>
              <a:rPr kumimoji="0" lang="en-US" sz="16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9169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54A2-516C-4C68-8546-247673BFFCFD}"/>
              </a:ext>
            </a:extLst>
          </p:cNvPr>
          <p:cNvSpPr>
            <a:spLocks noGrp="1"/>
          </p:cNvSpPr>
          <p:nvPr>
            <p:ph type="title"/>
          </p:nvPr>
        </p:nvSpPr>
        <p:spPr/>
        <p:txBody>
          <a:bodyPr/>
          <a:lstStyle/>
          <a:p>
            <a:r>
              <a:rPr lang="en-GB" sz="4400" dirty="0">
                <a:effectLst/>
                <a:latin typeface="Times New Roman" panose="02020603050405020304" pitchFamily="18" charset="0"/>
                <a:ea typeface="Calibri" panose="020F0502020204030204" pitchFamily="34" charset="0"/>
                <a:cs typeface="Times New Roman" panose="02020603050405020304" pitchFamily="18" charset="0"/>
              </a:rPr>
              <a:t>National Youth Service Strategy</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6A9688-28B5-493C-9233-3D9C8E8F648D}"/>
              </a:ext>
            </a:extLst>
          </p:cNvPr>
          <p:cNvSpPr>
            <a:spLocks noGrp="1"/>
          </p:cNvSpPr>
          <p:nvPr>
            <p:ph idx="1"/>
          </p:nvPr>
        </p:nvSpPr>
        <p:spPr>
          <a:xfrm>
            <a:off x="609600" y="1520687"/>
            <a:ext cx="10972800" cy="4709160"/>
          </a:xfrm>
        </p:spPr>
        <p:txBody>
          <a:bodyPr/>
          <a:lstStyle/>
          <a:p>
            <a:pPr marL="0" indent="0">
              <a:buNone/>
            </a:pPr>
            <a:endParaRPr lang="en-US" b="0" i="0" dirty="0">
              <a:solidFill>
                <a:srgbClr val="000000"/>
              </a:solidFill>
              <a:effectLst/>
              <a:latin typeface="Times New Roman" panose="02020603050405020304" pitchFamily="18" charset="0"/>
            </a:endParaRPr>
          </a:p>
          <a:p>
            <a:pPr marL="0" indent="0">
              <a:buNone/>
            </a:pPr>
            <a:r>
              <a:rPr lang="en-US" b="0" i="0" dirty="0">
                <a:effectLst/>
                <a:latin typeface="Times New Roman" panose="02020603050405020304" pitchFamily="18" charset="0"/>
              </a:rPr>
              <a:t>The National </a:t>
            </a:r>
            <a:r>
              <a:rPr lang="en-US" dirty="0">
                <a:latin typeface="Times New Roman" panose="02020603050405020304" pitchFamily="18" charset="0"/>
              </a:rPr>
              <a:t>Youth Service Strategy </a:t>
            </a:r>
            <a:r>
              <a:rPr lang="en-US" b="0" i="0" dirty="0">
                <a:effectLst/>
                <a:latin typeface="Times New Roman" panose="02020603050405020304" pitchFamily="18" charset="0"/>
              </a:rPr>
              <a:t>was set up in 2007 so the Welsh Assembly could work together with voluntary </a:t>
            </a:r>
            <a:r>
              <a:rPr lang="en-US" b="0" i="0" dirty="0" err="1">
                <a:effectLst/>
                <a:latin typeface="Times New Roman" panose="02020603050405020304" pitchFamily="18" charset="0"/>
              </a:rPr>
              <a:t>organisations</a:t>
            </a:r>
            <a:r>
              <a:rPr lang="en-US" b="0" i="0" dirty="0">
                <a:effectLst/>
                <a:latin typeface="Times New Roman" panose="02020603050405020304" pitchFamily="18" charset="0"/>
              </a:rPr>
              <a:t> to provide a high quality Youth Service.</a:t>
            </a:r>
          </a:p>
          <a:p>
            <a:pPr marL="0" indent="0">
              <a:buNone/>
            </a:pPr>
            <a:endParaRPr lang="en-US" dirty="0">
              <a:latin typeface="Times New Roman" panose="02020603050405020304" pitchFamily="18" charset="0"/>
            </a:endParaRPr>
          </a:p>
          <a:p>
            <a:pPr marL="0" indent="0">
              <a:buNone/>
            </a:pPr>
            <a:endParaRPr lang="en-US" dirty="0">
              <a:latin typeface="Times New Roman" panose="02020603050405020304" pitchFamily="18" charset="0"/>
            </a:endParaRPr>
          </a:p>
          <a:p>
            <a:pPr marL="0" indent="0">
              <a:buNone/>
            </a:pPr>
            <a:r>
              <a:rPr lang="en-US" sz="1600" dirty="0">
                <a:latin typeface="Times New Roman" panose="02020603050405020304" pitchFamily="18" charset="0"/>
              </a:rPr>
              <a:t>                                                                                                                                                              (Children in Wales, 2014)</a:t>
            </a:r>
            <a:endParaRPr lang="en-GB" sz="1600" dirty="0"/>
          </a:p>
        </p:txBody>
      </p:sp>
    </p:spTree>
    <p:extLst>
      <p:ext uri="{BB962C8B-B14F-4D97-AF65-F5344CB8AC3E}">
        <p14:creationId xmlns:p14="http://schemas.microsoft.com/office/powerpoint/2010/main" val="131823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B081F-5EBE-4A33-BD58-78F46DD46D03}"/>
              </a:ext>
            </a:extLst>
          </p:cNvPr>
          <p:cNvSpPr>
            <a:spLocks noGrp="1"/>
          </p:cNvSpPr>
          <p:nvPr>
            <p:ph type="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National Occupational Standards Values for Youth Work</a:t>
            </a:r>
            <a:endParaRPr lang="en-GB" dirty="0"/>
          </a:p>
        </p:txBody>
      </p:sp>
      <p:sp>
        <p:nvSpPr>
          <p:cNvPr id="3" name="Content Placeholder 2">
            <a:extLst>
              <a:ext uri="{FF2B5EF4-FFF2-40B4-BE49-F238E27FC236}">
                <a16:creationId xmlns:a16="http://schemas.microsoft.com/office/drawing/2014/main" id="{C50F217B-DFEA-4D25-87EC-E89A297F60C9}"/>
              </a:ext>
            </a:extLst>
          </p:cNvPr>
          <p:cNvSpPr>
            <a:spLocks noGrp="1"/>
          </p:cNvSpPr>
          <p:nvPr>
            <p:ph sz="half" idx="1"/>
          </p:nvPr>
        </p:nvSpPr>
        <p:spPr/>
        <p:txBody>
          <a:bodyPr>
            <a:normAutofit/>
          </a:bodyPr>
          <a:lstStyle/>
          <a:p>
            <a:pPr marL="0" indent="0" algn="l">
              <a:buNone/>
            </a:pPr>
            <a:r>
              <a:rPr lang="en-US" b="0" i="0" dirty="0">
                <a:effectLst/>
                <a:latin typeface="Times New Roman" panose="02020603050405020304" pitchFamily="18" charset="0"/>
              </a:rPr>
              <a:t>These standards are designed to lay out how youth workers should carry out their roles in supporting young people.</a:t>
            </a:r>
          </a:p>
          <a:p>
            <a:pPr marL="0" indent="0" algn="l">
              <a:buNone/>
            </a:pPr>
            <a:r>
              <a:rPr lang="en-US" b="0" i="0" dirty="0">
                <a:effectLst/>
                <a:latin typeface="Times New Roman" panose="02020603050405020304" pitchFamily="18" charset="0"/>
              </a:rPr>
              <a:t>At the </a:t>
            </a:r>
            <a:r>
              <a:rPr lang="en-US" b="0" i="0" dirty="0" err="1">
                <a:effectLst/>
                <a:latin typeface="Times New Roman" panose="02020603050405020304" pitchFamily="18" charset="0"/>
              </a:rPr>
              <a:t>centre</a:t>
            </a:r>
            <a:r>
              <a:rPr lang="en-US" b="0" i="0" dirty="0">
                <a:effectLst/>
                <a:latin typeface="Times New Roman" panose="02020603050405020304" pitchFamily="18" charset="0"/>
              </a:rPr>
              <a:t> of these standards are the Values for Youth Work, which were established in 2007 and had an important impact on the sector.</a:t>
            </a:r>
          </a:p>
          <a:p>
            <a:endParaRPr lang="en-GB" dirty="0"/>
          </a:p>
        </p:txBody>
      </p:sp>
      <p:sp>
        <p:nvSpPr>
          <p:cNvPr id="4" name="Content Placeholder 3">
            <a:extLst>
              <a:ext uri="{FF2B5EF4-FFF2-40B4-BE49-F238E27FC236}">
                <a16:creationId xmlns:a16="http://schemas.microsoft.com/office/drawing/2014/main" id="{D2BCF9BB-91B3-4A2C-B40B-882414699E1A}"/>
              </a:ext>
            </a:extLst>
          </p:cNvPr>
          <p:cNvSpPr>
            <a:spLocks noGrp="1"/>
          </p:cNvSpPr>
          <p:nvPr>
            <p:ph sz="half" idx="2"/>
          </p:nvPr>
        </p:nvSpPr>
        <p:spPr/>
        <p:txBody>
          <a:bodyPr>
            <a:normAutofit/>
          </a:bodyPr>
          <a:lstStyle/>
          <a:p>
            <a:pPr marL="0" indent="0" algn="l">
              <a:buNone/>
            </a:pPr>
            <a:r>
              <a:rPr lang="en-US" b="0" i="0" dirty="0">
                <a:effectLst/>
                <a:latin typeface="Times New Roman" panose="02020603050405020304" pitchFamily="18" charset="0"/>
              </a:rPr>
              <a:t>These values are:</a:t>
            </a:r>
          </a:p>
          <a:p>
            <a:pPr algn="l"/>
            <a:r>
              <a:rPr lang="en-US" b="0" i="0" dirty="0">
                <a:effectLst/>
                <a:latin typeface="Times New Roman" panose="02020603050405020304" pitchFamily="18" charset="0"/>
              </a:rPr>
              <a:t>· Participation and active involvement</a:t>
            </a:r>
          </a:p>
          <a:p>
            <a:pPr algn="l"/>
            <a:r>
              <a:rPr lang="en-US" b="0" i="0" dirty="0">
                <a:effectLst/>
                <a:latin typeface="Times New Roman" panose="02020603050405020304" pitchFamily="18" charset="0"/>
              </a:rPr>
              <a:t>· Equity, diversity and inclusion</a:t>
            </a:r>
          </a:p>
          <a:p>
            <a:pPr algn="l"/>
            <a:r>
              <a:rPr lang="en-US" b="0" i="0" dirty="0">
                <a:effectLst/>
                <a:latin typeface="Times New Roman" panose="02020603050405020304" pitchFamily="18" charset="0"/>
              </a:rPr>
              <a:t>· Partnership with young people and others</a:t>
            </a:r>
          </a:p>
          <a:p>
            <a:pPr algn="l"/>
            <a:r>
              <a:rPr lang="en-US" b="0" i="0" dirty="0">
                <a:effectLst/>
                <a:latin typeface="Times New Roman" panose="02020603050405020304" pitchFamily="18" charset="0"/>
              </a:rPr>
              <a:t>· Personal, social and political development</a:t>
            </a:r>
          </a:p>
          <a:p>
            <a:pPr algn="l"/>
            <a:endParaRPr lang="en-US" b="0" i="0" dirty="0">
              <a:solidFill>
                <a:srgbClr val="000000"/>
              </a:solidFill>
              <a:effectLst/>
              <a:latin typeface="Times New Roman" panose="02020603050405020304" pitchFamily="18" charset="0"/>
            </a:endParaRPr>
          </a:p>
          <a:p>
            <a:pPr marL="0" indent="0">
              <a:buNone/>
            </a:pPr>
            <a:r>
              <a:rPr lang="en-GB" sz="1600"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5A38FAB0-25FA-40F0-B317-2688B2F5BAB3}"/>
              </a:ext>
            </a:extLst>
          </p:cNvPr>
          <p:cNvSpPr txBox="1"/>
          <p:nvPr/>
        </p:nvSpPr>
        <p:spPr>
          <a:xfrm>
            <a:off x="6321287" y="5923722"/>
            <a:ext cx="5032513" cy="369332"/>
          </a:xfrm>
          <a:prstGeom prst="rect">
            <a:avLst/>
          </a:prstGeom>
          <a:noFill/>
        </p:spPr>
        <p:txBody>
          <a:bodyPr wrap="square" rtlCol="0">
            <a:spAutoFit/>
          </a:bodyPr>
          <a:lstStyle/>
          <a:p>
            <a:r>
              <a:rPr lang="en-GB" sz="1800" dirty="0">
                <a:latin typeface="Times New Roman" panose="02020603050405020304" pitchFamily="18" charset="0"/>
                <a:cs typeface="Times New Roman" panose="02020603050405020304" pitchFamily="18" charset="0"/>
              </a:rPr>
              <a:t>               (National Occupational Standards, 2020)</a:t>
            </a:r>
            <a:endParaRPr lang="en-GB" dirty="0"/>
          </a:p>
        </p:txBody>
      </p:sp>
    </p:spTree>
    <p:extLst>
      <p:ext uri="{BB962C8B-B14F-4D97-AF65-F5344CB8AC3E}">
        <p14:creationId xmlns:p14="http://schemas.microsoft.com/office/powerpoint/2010/main" val="1921197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2234D-6E4C-411F-BC5B-F2052BAAE70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Social Media and Young People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E0782B-BB3A-4246-B98E-9140677C4139}"/>
              </a:ext>
            </a:extLst>
          </p:cNvPr>
          <p:cNvSpPr>
            <a:spLocks noGrp="1"/>
          </p:cNvSpPr>
          <p:nvPr>
            <p:ph idx="1"/>
          </p:nvPr>
        </p:nvSpPr>
        <p:spPr/>
        <p:txBody>
          <a:bodyPr/>
          <a:lstStyle/>
          <a:p>
            <a:pPr marL="0" indent="0" algn="l">
              <a:buNone/>
            </a:pPr>
            <a:endParaRPr lang="en-US" b="0" i="0" dirty="0">
              <a:solidFill>
                <a:srgbClr val="000000"/>
              </a:solidFill>
              <a:effectLst/>
              <a:latin typeface="Times New Roman" panose="02020603050405020304" pitchFamily="18" charset="0"/>
            </a:endParaRPr>
          </a:p>
          <a:p>
            <a:pPr marL="0" indent="0" algn="l">
              <a:buNone/>
            </a:pPr>
            <a:r>
              <a:rPr lang="en-US" b="0" i="0" dirty="0">
                <a:effectLst/>
                <a:latin typeface="Times New Roman" panose="02020603050405020304" pitchFamily="18" charset="0"/>
              </a:rPr>
              <a:t>Google and YouTube were introduced in 2005.· In 2007, 42% of UK 8-17 year old's used social networking sites ( Livingstone &amp; Brake, 2009). Additionally</a:t>
            </a:r>
            <a:r>
              <a:rPr lang="en-US" dirty="0">
                <a:latin typeface="Times New Roman" panose="02020603050405020304" pitchFamily="18" charset="0"/>
              </a:rPr>
              <a:t>, </a:t>
            </a:r>
            <a:r>
              <a:rPr lang="en-US" b="0" i="0" dirty="0">
                <a:effectLst/>
                <a:latin typeface="Times New Roman" panose="02020603050405020304" pitchFamily="18" charset="0"/>
              </a:rPr>
              <a:t>70% of young people with mental health problems do not get appropriate interventions to help them ( Children’s Society, 2008).</a:t>
            </a:r>
          </a:p>
          <a:p>
            <a:endParaRPr lang="en-GB" dirty="0"/>
          </a:p>
        </p:txBody>
      </p:sp>
    </p:spTree>
    <p:extLst>
      <p:ext uri="{BB962C8B-B14F-4D97-AF65-F5344CB8AC3E}">
        <p14:creationId xmlns:p14="http://schemas.microsoft.com/office/powerpoint/2010/main" val="252172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C97CF-8655-4B85-823B-6407C94743B9}"/>
              </a:ext>
            </a:extLst>
          </p:cNvPr>
          <p:cNvSpPr>
            <a:spLocks noGrp="1"/>
          </p:cNvSpPr>
          <p:nvPr>
            <p:ph type="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Well-being of Future Generations Act (Wales) 2015</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287FE61-4862-4EE1-B5F8-C3F3CC41ED98}"/>
              </a:ext>
            </a:extLst>
          </p:cNvPr>
          <p:cNvSpPr>
            <a:spLocks noGrp="1"/>
          </p:cNvSpPr>
          <p:nvPr>
            <p:ph idx="1"/>
          </p:nvPr>
        </p:nvSpPr>
        <p:spPr/>
        <p:txBody>
          <a:bodyPr>
            <a:normAutofit/>
          </a:bodyPr>
          <a:lstStyle/>
          <a:p>
            <a:pPr marL="0" indent="0" algn="l">
              <a:buNone/>
            </a:pPr>
            <a:r>
              <a:rPr lang="en-US" b="1" dirty="0">
                <a:latin typeface="Times New Roman" panose="02020603050405020304" pitchFamily="18" charset="0"/>
              </a:rPr>
              <a:t>7 Well-being Goals</a:t>
            </a:r>
          </a:p>
          <a:p>
            <a:pPr algn="l"/>
            <a:r>
              <a:rPr lang="en-US" sz="2400" dirty="0">
                <a:latin typeface="Times New Roman" panose="02020603050405020304" pitchFamily="18" charset="0"/>
              </a:rPr>
              <a:t>“</a:t>
            </a:r>
            <a:r>
              <a:rPr lang="en-US" sz="2400" b="0" i="0" dirty="0">
                <a:effectLst/>
                <a:latin typeface="Times New Roman" panose="02020603050405020304" pitchFamily="18" charset="0"/>
              </a:rPr>
              <a:t>A prosperous Wales</a:t>
            </a:r>
          </a:p>
          <a:p>
            <a:pPr algn="l"/>
            <a:r>
              <a:rPr lang="en-US" sz="2400" b="0" i="0" dirty="0">
                <a:effectLst/>
                <a:latin typeface="Times New Roman" panose="02020603050405020304" pitchFamily="18" charset="0"/>
              </a:rPr>
              <a:t> A resilient Wales</a:t>
            </a:r>
          </a:p>
          <a:p>
            <a:pPr algn="l"/>
            <a:r>
              <a:rPr lang="en-US" sz="2400" dirty="0">
                <a:latin typeface="Times New Roman" panose="02020603050405020304" pitchFamily="18" charset="0"/>
              </a:rPr>
              <a:t> </a:t>
            </a:r>
            <a:r>
              <a:rPr lang="en-US" sz="2400" b="0" i="0" dirty="0">
                <a:effectLst/>
                <a:latin typeface="Times New Roman" panose="02020603050405020304" pitchFamily="18" charset="0"/>
              </a:rPr>
              <a:t>A healthier Wales</a:t>
            </a:r>
          </a:p>
          <a:p>
            <a:pPr algn="l"/>
            <a:r>
              <a:rPr lang="en-US" sz="2400" b="0" i="0" dirty="0">
                <a:effectLst/>
                <a:latin typeface="Times New Roman" panose="02020603050405020304" pitchFamily="18" charset="0"/>
              </a:rPr>
              <a:t> A more equal Wales</a:t>
            </a:r>
          </a:p>
          <a:p>
            <a:pPr algn="l"/>
            <a:r>
              <a:rPr lang="en-US" sz="2400" b="0" i="0" dirty="0">
                <a:effectLst/>
                <a:latin typeface="Times New Roman" panose="02020603050405020304" pitchFamily="18" charset="0"/>
              </a:rPr>
              <a:t> A Wales of cohesive Communities</a:t>
            </a:r>
          </a:p>
          <a:p>
            <a:pPr algn="l"/>
            <a:r>
              <a:rPr lang="en-US" sz="2400" b="0" i="0" dirty="0">
                <a:effectLst/>
                <a:latin typeface="Times New Roman" panose="02020603050405020304" pitchFamily="18" charset="0"/>
              </a:rPr>
              <a:t> A Wales of vibrant culture and thriving Welsh language</a:t>
            </a:r>
          </a:p>
          <a:p>
            <a:pPr algn="l"/>
            <a:r>
              <a:rPr lang="en-US" sz="2400" b="0" i="0" dirty="0">
                <a:effectLst/>
                <a:latin typeface="Times New Roman" panose="02020603050405020304" pitchFamily="18" charset="0"/>
              </a:rPr>
              <a:t> A globally responsible Wales”</a:t>
            </a:r>
          </a:p>
          <a:p>
            <a:pPr marL="0" indent="0" algn="l">
              <a:buNone/>
            </a:pPr>
            <a:r>
              <a:rPr lang="en-US" sz="2400" dirty="0">
                <a:latin typeface="Times New Roman" panose="02020603050405020304" pitchFamily="18" charset="0"/>
              </a:rPr>
              <a:t>                                                                                    </a:t>
            </a:r>
          </a:p>
          <a:p>
            <a:pPr marL="0" indent="0" algn="l">
              <a:buNone/>
            </a:pPr>
            <a:r>
              <a:rPr lang="en-US" sz="2400" dirty="0">
                <a:latin typeface="Times New Roman" panose="02020603050405020304" pitchFamily="18" charset="0"/>
              </a:rPr>
              <a:t>                                                                                   </a:t>
            </a:r>
            <a:r>
              <a:rPr lang="en-US" sz="1600" dirty="0">
                <a:latin typeface="Times New Roman" panose="02020603050405020304" pitchFamily="18" charset="0"/>
              </a:rPr>
              <a:t> (Well-Being of Future Generations Act ,2015)</a:t>
            </a:r>
            <a:endParaRPr lang="en-US" sz="1600" b="0" i="0" dirty="0">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1080987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CCCDF-BEF4-48C6-ABBC-4CA1DEC803DF}"/>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1B3DC7-366F-4D65-B026-EB75BE97D6AC}"/>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In conclusion to this PowerPoint there have been many historical moments in Youth Work, from the very beginning with places such as Sunday School and Ragged Schools all the way up to now with things such as youth clubs and centres. Although, many of these have been forced to close due to Government cuts. However, there have been many positive policies put into place to try and help the youth work sector. </a:t>
            </a:r>
          </a:p>
        </p:txBody>
      </p:sp>
    </p:spTree>
    <p:extLst>
      <p:ext uri="{BB962C8B-B14F-4D97-AF65-F5344CB8AC3E}">
        <p14:creationId xmlns:p14="http://schemas.microsoft.com/office/powerpoint/2010/main" val="1948566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D4C46-9C23-4698-AF7C-BF2C21A6D1BA}"/>
              </a:ext>
            </a:extLst>
          </p:cNvPr>
          <p:cNvSpPr>
            <a:spLocks noGrp="1"/>
          </p:cNvSpPr>
          <p:nvPr>
            <p:ph type="title"/>
          </p:nvPr>
        </p:nvSpPr>
        <p:spPr>
          <a:xfrm>
            <a:off x="609600" y="274638"/>
            <a:ext cx="10972800" cy="1183101"/>
          </a:xfrm>
        </p:spPr>
        <p:txBody>
          <a:bodyPr>
            <a:normAutofit/>
          </a:bodyPr>
          <a:lstStyle/>
          <a:p>
            <a:r>
              <a:rPr lang="en-US" dirty="0"/>
              <a:t>Thank you</a:t>
            </a:r>
            <a:endParaRPr lang="en-GB" dirty="0"/>
          </a:p>
        </p:txBody>
      </p:sp>
      <p:sp>
        <p:nvSpPr>
          <p:cNvPr id="3" name="Content Placeholder 2">
            <a:extLst>
              <a:ext uri="{FF2B5EF4-FFF2-40B4-BE49-F238E27FC236}">
                <a16:creationId xmlns:a16="http://schemas.microsoft.com/office/drawing/2014/main" id="{8F8F877B-4630-4008-A7D8-E3D387A83719}"/>
              </a:ext>
            </a:extLst>
          </p:cNvPr>
          <p:cNvSpPr>
            <a:spLocks noGrp="1"/>
          </p:cNvSpPr>
          <p:nvPr>
            <p:ph idx="1"/>
          </p:nvPr>
        </p:nvSpPr>
        <p:spPr/>
        <p:txBody>
          <a:bodyPr>
            <a:normAutofit/>
          </a:bodyPr>
          <a:lstStyle/>
          <a:p>
            <a:pPr marL="137160" indent="0">
              <a:buNone/>
            </a:pPr>
            <a:endParaRPr lang="en-US" sz="4800"/>
          </a:p>
          <a:p>
            <a:pPr marL="137160" indent="0">
              <a:buNone/>
            </a:pPr>
            <a:r>
              <a:rPr lang="en-US" sz="4800"/>
              <a:t>Thank </a:t>
            </a:r>
            <a:r>
              <a:rPr lang="en-US" sz="4800" dirty="0"/>
              <a:t>you very much for listening, do you have any question?</a:t>
            </a:r>
            <a:endParaRPr lang="en-GB" sz="4800" dirty="0"/>
          </a:p>
        </p:txBody>
      </p:sp>
    </p:spTree>
    <p:extLst>
      <p:ext uri="{BB962C8B-B14F-4D97-AF65-F5344CB8AC3E}">
        <p14:creationId xmlns:p14="http://schemas.microsoft.com/office/powerpoint/2010/main" val="3464134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0EB6-B777-4FDD-8551-F2E03431C9F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576C50-EE39-492F-A31C-22B2067A94B3}"/>
              </a:ext>
            </a:extLst>
          </p:cNvPr>
          <p:cNvSpPr>
            <a:spLocks noGrp="1"/>
          </p:cNvSpPr>
          <p:nvPr>
            <p:ph idx="1"/>
          </p:nvPr>
        </p:nvSpPr>
        <p:spPr/>
        <p:txBody>
          <a:bodyPr>
            <a:normAutofit/>
          </a:bodyPr>
          <a:lstStyle/>
          <a:p>
            <a:pPr marL="0" indent="0">
              <a:lnSpc>
                <a:spcPct val="107000"/>
              </a:lnSpc>
              <a:spcAft>
                <a:spcPts val="800"/>
              </a:spcAft>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Children in Wales (2014)</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National Youth Service Strategy launched, 16/3/07</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National Youth Service Strategy launched, 16/3/07 [W] - Children in Wales</a:t>
            </a:r>
            <a:r>
              <a:rPr lang="en-US" sz="1600" dirty="0">
                <a:latin typeface="Times New Roman" panose="02020603050405020304" pitchFamily="18" charset="0"/>
                <a:cs typeface="Times New Roman" panose="02020603050405020304" pitchFamily="18" charset="0"/>
              </a:rPr>
              <a:t> (Accessed: 17 Dec 2020).</a:t>
            </a:r>
          </a:p>
          <a:p>
            <a:pPr marL="0" indent="0">
              <a:lnSpc>
                <a:spcPct val="107000"/>
              </a:lnSpc>
              <a:spcAft>
                <a:spcPts val="800"/>
              </a:spcAft>
              <a:buNone/>
            </a:pPr>
            <a:r>
              <a:rPr lang="en-US" sz="1600" b="0" i="0" dirty="0">
                <a:effectLst/>
                <a:latin typeface="Times New Roman" panose="02020603050405020304" pitchFamily="18" charset="0"/>
              </a:rPr>
              <a:t>Children’s Society (2008) </a:t>
            </a:r>
            <a:r>
              <a:rPr lang="en-US" sz="1600" b="0" i="1" dirty="0">
                <a:effectLst/>
                <a:latin typeface="Times New Roman" panose="02020603050405020304" pitchFamily="18" charset="0"/>
              </a:rPr>
              <a:t>Mental Health Statistics: Children and Young People </a:t>
            </a:r>
            <a:r>
              <a:rPr lang="en-US" sz="1600" b="0" i="0" dirty="0">
                <a:effectLst/>
                <a:latin typeface="Times New Roman" panose="02020603050405020304" pitchFamily="18" charset="0"/>
              </a:rPr>
              <a:t>Available at</a:t>
            </a:r>
            <a:r>
              <a:rPr lang="en-US" sz="1600" b="0" i="0" dirty="0">
                <a:effectLst/>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Mental health statistics: children and young people | Mental Health Foundation</a:t>
            </a:r>
            <a:r>
              <a:rPr lang="en-US" sz="1600" dirty="0">
                <a:latin typeface="Times New Roman" panose="02020603050405020304" pitchFamily="18" charset="0"/>
                <a:cs typeface="Times New Roman" panose="02020603050405020304" pitchFamily="18" charset="0"/>
              </a:rPr>
              <a:t> (Accessed: 28 Dec 2020).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Harrison, R. &amp; Wise, C. (2005) (eds.)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Working with Young People.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London: Sage.</a:t>
            </a:r>
          </a:p>
          <a:p>
            <a:pPr marL="0" indent="0">
              <a:lnSpc>
                <a:spcPct val="107000"/>
              </a:lnSpc>
              <a:spcAft>
                <a:spcPts val="800"/>
              </a:spcAft>
              <a:buNone/>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Jeffs T, Smith M. (2008)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Valuing Youth Work.  In The National Youth Agency, Youth and Policy 100th Anniversary Edition</a:t>
            </a:r>
            <a:r>
              <a:rPr lang="en-GB" sz="1600" i="1" dirty="0">
                <a:latin typeface="Times New Roman" panose="02020603050405020304" pitchFamily="18" charset="0"/>
                <a:ea typeface="Calibri" panose="020F0502020204030204" pitchFamily="34" charset="0"/>
                <a:cs typeface="Times New Roman" panose="02020603050405020304" pitchFamily="18" charset="0"/>
              </a:rPr>
              <a: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Leicester: The NYA, pp. 277-302.​</a:t>
            </a:r>
          </a:p>
          <a:p>
            <a:pPr marL="0" indent="0">
              <a:lnSpc>
                <a:spcPct val="107000"/>
              </a:lnSpc>
              <a:spcAft>
                <a:spcPts val="800"/>
              </a:spcAft>
              <a:buNone/>
            </a:pPr>
            <a:r>
              <a:rPr lang="en-US" sz="1600" b="0" i="0" dirty="0">
                <a:effectLst/>
                <a:latin typeface="Times New Roman" panose="02020603050405020304" pitchFamily="18" charset="0"/>
              </a:rPr>
              <a:t>Livingstone, S and Brake, D. (2009) </a:t>
            </a:r>
            <a:r>
              <a:rPr lang="en-US" sz="1600" b="0" i="1" dirty="0">
                <a:effectLst/>
                <a:latin typeface="Times New Roman" panose="02020603050405020304" pitchFamily="18" charset="0"/>
              </a:rPr>
              <a:t>On the rapid rise of social networking sites: New findings and policy implications </a:t>
            </a:r>
            <a:r>
              <a:rPr lang="en-US" sz="1600" b="0" i="0" dirty="0">
                <a:effectLst/>
                <a:latin typeface="Times New Roman" panose="02020603050405020304" pitchFamily="18" charset="0"/>
              </a:rPr>
              <a:t>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Microsoft Word - On the rapid rise of social networking _coversheet_.doc (lse.ac.uk)</a:t>
            </a:r>
            <a:r>
              <a:rPr lang="en-US" sz="1600" dirty="0">
                <a:latin typeface="Times New Roman" panose="02020603050405020304" pitchFamily="18" charset="0"/>
                <a:cs typeface="Times New Roman" panose="02020603050405020304" pitchFamily="18" charset="0"/>
              </a:rPr>
              <a:t> (Accessed: 28 Dec 2020).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90220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D6D99-CC8C-4A65-BEC8-07663FA292F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7FBE72-EEAF-4466-BDCD-2C31E3BFE3E9}"/>
              </a:ext>
            </a:extLst>
          </p:cNvPr>
          <p:cNvSpPr>
            <a:spLocks noGrp="1"/>
          </p:cNvSpPr>
          <p:nvPr>
            <p:ph idx="1"/>
          </p:nvPr>
        </p:nvSpPr>
        <p:spPr/>
        <p:txBody>
          <a:bodyPr>
            <a:normAutofit/>
          </a:bodyPr>
          <a:lstStyle/>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800"/>
              </a:spcAft>
              <a:buNone/>
              <a:defRPr/>
            </a:pPr>
            <a:r>
              <a:rPr lang="en-GB" sz="1600" dirty="0">
                <a:latin typeface="Times New Roman" panose="02020603050405020304" pitchFamily="18" charset="0"/>
                <a:ea typeface="Calibri" panose="020F0502020204030204" pitchFamily="34" charset="0"/>
                <a:cs typeface="Times New Roman" panose="02020603050405020304" pitchFamily="18" charset="0"/>
              </a:rPr>
              <a:t>Mason, W. (2015) </a:t>
            </a:r>
            <a:r>
              <a:rPr lang="en-US" sz="1600" i="1" dirty="0">
                <a:latin typeface="Times New Roman" panose="02020603050405020304" pitchFamily="18" charset="0"/>
                <a:ea typeface="Calibri" panose="020F0502020204030204" pitchFamily="34" charset="0"/>
                <a:cs typeface="Times New Roman" panose="02020603050405020304" pitchFamily="18" charset="0"/>
              </a:rPr>
              <a:t>Austerity youth policy: exploring the distinctions between youth work in principle and youth work in practice.</a:t>
            </a:r>
            <a:r>
              <a:rPr lang="en-US" sz="16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mason-austerity-youth-policy.pdf (youthandpolicy.org)</a:t>
            </a:r>
            <a:r>
              <a:rPr lang="en-GB" sz="1600" dirty="0">
                <a:latin typeface="Times New Roman" panose="02020603050405020304" pitchFamily="18" charset="0"/>
                <a:cs typeface="Times New Roman" panose="02020603050405020304" pitchFamily="18" charset="0"/>
              </a:rPr>
              <a:t> (Accessed: 13 Dec 2020).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1600" b="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McGill University (2005) </a:t>
            </a:r>
            <a:r>
              <a:rPr kumimoji="0" lang="en-US" sz="1600" b="0" i="1"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Historical Background: The Sunday School Movement.</a:t>
            </a:r>
            <a:r>
              <a:rPr kumimoji="0" lang="en-US" sz="1600" b="0" i="0" u="none" strike="noStrike" kern="1200" cap="none" spc="0" normalizeH="0" baseline="0" noProof="0" dirty="0">
                <a:ln>
                  <a:noFill/>
                </a:ln>
                <a:effectLst/>
                <a:uLnTx/>
                <a:uFillTx/>
                <a:latin typeface="Times New Roman" panose="02020603050405020304" pitchFamily="18" charset="0"/>
                <a:ea typeface="Calibri" panose="020F0502020204030204" pitchFamily="34" charset="0"/>
                <a:cs typeface="Times New Roman" panose="02020603050405020304" pitchFamily="18" charset="0"/>
              </a:rPr>
              <a:t> Available at: </a:t>
            </a:r>
            <a:r>
              <a:rPr kumimoji="0" lang="en-US" sz="16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hlinkClick r:id="rId2">
                  <a:extLst>
                    <a:ext uri="{A12FA001-AC4F-418D-AE19-62706E023703}">
                      <ahyp:hlinkClr xmlns:ahyp="http://schemas.microsoft.com/office/drawing/2018/hyperlinkcolor" val="tx"/>
                    </a:ext>
                  </a:extLst>
                </a:hlinkClick>
              </a:rPr>
              <a:t>Sunday School Library Collection: A Brief History of the Sunday School Movement (mcgill.ca)</a:t>
            </a:r>
            <a:r>
              <a:rPr kumimoji="0" lang="en-US" sz="16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(Accessed: 15 Dec 2020).</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lang="en-US" sz="1600" dirty="0">
                <a:latin typeface="Times New Roman" panose="02020603050405020304" pitchFamily="18" charset="0"/>
                <a:cs typeface="Times New Roman" panose="02020603050405020304" pitchFamily="18" charset="0"/>
              </a:rPr>
              <a:t>National Occupational Standards (2020)</a:t>
            </a:r>
            <a:r>
              <a:rPr lang="en-US" sz="1100" dirty="0">
                <a:hlinkClick r:id="rId2">
                  <a:extLst>
                    <a:ext uri="{A12FA001-AC4F-418D-AE19-62706E023703}">
                      <ahyp:hlinkClr xmlns:ahyp="http://schemas.microsoft.com/office/drawing/2018/hyperlinkcolor" val="tx"/>
                    </a:ext>
                  </a:extLst>
                </a:hlinkClick>
              </a:rPr>
              <a:t> </a:t>
            </a:r>
            <a:r>
              <a:rPr lang="en-US" sz="1600" i="1" dirty="0">
                <a:latin typeface="Times New Roman" panose="02020603050405020304" pitchFamily="18" charset="0"/>
                <a:cs typeface="Times New Roman" panose="02020603050405020304" pitchFamily="18" charset="0"/>
              </a:rPr>
              <a:t>Youth Work National Occupational Standards. </a:t>
            </a:r>
            <a:r>
              <a:rPr lang="en-US" sz="1600" dirty="0">
                <a:latin typeface="Times New Roman" panose="02020603050405020304" pitchFamily="18" charset="0"/>
                <a:cs typeface="Times New Roman" panose="02020603050405020304" pitchFamily="18" charset="0"/>
              </a:rPr>
              <a:t>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Microsoft Word - Youth%20Work%20NOS%20FINAL%20May%202012%20plus%20SG%20amends[1].doc (nya.org.uk)</a:t>
            </a:r>
            <a:r>
              <a:rPr lang="en-US" sz="1600" dirty="0">
                <a:latin typeface="Times New Roman" panose="02020603050405020304" pitchFamily="18" charset="0"/>
                <a:cs typeface="Times New Roman" panose="02020603050405020304" pitchFamily="18" charset="0"/>
              </a:rPr>
              <a:t> (Accessed: 22 Dec 2020).</a:t>
            </a:r>
          </a:p>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lang="en-US" sz="1600" dirty="0">
                <a:latin typeface="Times New Roman" panose="02020603050405020304" pitchFamily="18" charset="0"/>
                <a:cs typeface="Times New Roman" panose="02020603050405020304" pitchFamily="18" charset="0"/>
              </a:rPr>
              <a:t>Ragged University (2012) </a:t>
            </a:r>
            <a:r>
              <a:rPr lang="en-US" sz="1600" i="1" dirty="0">
                <a:latin typeface="Times New Roman" panose="02020603050405020304" pitchFamily="18" charset="0"/>
                <a:cs typeface="Times New Roman" panose="02020603050405020304" pitchFamily="18" charset="0"/>
              </a:rPr>
              <a:t>Education History: A Brief History of Ragged Schools</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Education History: A Brief History of Ragged Schools - Ragged University</a:t>
            </a:r>
            <a:r>
              <a:rPr lang="en-US" sz="1600" dirty="0">
                <a:latin typeface="Times New Roman" panose="02020603050405020304" pitchFamily="18" charset="0"/>
                <a:cs typeface="Times New Roman" panose="02020603050405020304" pitchFamily="18" charset="0"/>
              </a:rPr>
              <a:t> (Accessed: 15 Dec 2020).</a:t>
            </a:r>
          </a:p>
          <a:p>
            <a:pPr marL="0" indent="0">
              <a:buNone/>
            </a:pP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3037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D97FB-A017-4A25-9BCA-66EF15495C8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                             References</a:t>
            </a:r>
            <a:r>
              <a:rPr lang="en-US" dirty="0"/>
              <a:t> </a:t>
            </a:r>
            <a:endParaRPr lang="en-GB" dirty="0"/>
          </a:p>
        </p:txBody>
      </p:sp>
      <p:sp>
        <p:nvSpPr>
          <p:cNvPr id="3" name="Content Placeholder 2">
            <a:extLst>
              <a:ext uri="{FF2B5EF4-FFF2-40B4-BE49-F238E27FC236}">
                <a16:creationId xmlns:a16="http://schemas.microsoft.com/office/drawing/2014/main" id="{0AC2B838-81F3-458B-852E-BA9F37CD9F3D}"/>
              </a:ext>
            </a:extLst>
          </p:cNvPr>
          <p:cNvSpPr>
            <a:spLocks noGrp="1"/>
          </p:cNvSpPr>
          <p:nvPr>
            <p:ph idx="1"/>
          </p:nvPr>
        </p:nvSpPr>
        <p:spPr/>
        <p:txBody>
          <a:bodyPr/>
          <a:lstStyle/>
          <a:p>
            <a:pPr marL="0" indent="0">
              <a:buNone/>
            </a:pPr>
            <a:r>
              <a:rPr lang="en-US" sz="1600" dirty="0">
                <a:latin typeface="Times New Roman" panose="02020603050405020304" pitchFamily="18" charset="0"/>
                <a:cs typeface="Times New Roman" panose="02020603050405020304" pitchFamily="18" charset="0"/>
              </a:rPr>
              <a:t>Tutor2u (2018) </a:t>
            </a:r>
            <a:r>
              <a:rPr lang="en-US" sz="1600" i="1" dirty="0">
                <a:latin typeface="Times New Roman" panose="02020603050405020304" pitchFamily="18" charset="0"/>
                <a:cs typeface="Times New Roman" panose="02020603050405020304" pitchFamily="18" charset="0"/>
              </a:rPr>
              <a:t>Social Policy &amp; Families: Coalition Government (2010 - 2015)</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Social Policy &amp; Families: Coalition Government… | Sociology | tutor2u</a:t>
            </a:r>
            <a:r>
              <a:rPr lang="en-US" sz="1600" dirty="0">
                <a:latin typeface="Times New Roman" panose="02020603050405020304" pitchFamily="18" charset="0"/>
                <a:cs typeface="Times New Roman" panose="02020603050405020304" pitchFamily="18" charset="0"/>
              </a:rPr>
              <a:t> (Accessed: 10 Dec 2020).</a:t>
            </a:r>
          </a:p>
          <a:p>
            <a:pPr marL="0" indent="0">
              <a:buNone/>
            </a:pPr>
            <a:endParaRPr lang="en-US" sz="1600" dirty="0">
              <a:latin typeface="Times New Roman" panose="02020603050405020304" pitchFamily="18" charset="0"/>
              <a:cs typeface="Times New Roman" panose="02020603050405020304" pitchFamily="18" charset="0"/>
            </a:endParaRPr>
          </a:p>
          <a:p>
            <a:pPr marL="0" indent="0">
              <a:buNone/>
            </a:pPr>
            <a:r>
              <a:rPr lang="en-US" sz="1600" dirty="0">
                <a:latin typeface="Times New Roman" panose="02020603050405020304" pitchFamily="18" charset="0"/>
                <a:cs typeface="Times New Roman" panose="02020603050405020304" pitchFamily="18" charset="0"/>
              </a:rPr>
              <a:t>Well-being of Future Generations Act (Wales) (2015)</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 Well-being of Future Generations (Wales) Act 2015 – The Future Generations Commissioner for Wales</a:t>
            </a:r>
            <a:r>
              <a:rPr lang="en-US" sz="1600" dirty="0">
                <a:latin typeface="Times New Roman" panose="02020603050405020304" pitchFamily="18" charset="0"/>
                <a:cs typeface="Times New Roman" panose="02020603050405020304" pitchFamily="18" charset="0"/>
              </a:rPr>
              <a:t> (Accessed: 20 Dec 2020).</a:t>
            </a:r>
            <a:endParaRPr lang="en-GB" sz="1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256827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580</TotalTime>
  <Words>1258</Words>
  <Application>Microsoft Office PowerPoint</Application>
  <PresentationFormat>Widescreen</PresentationFormat>
  <Paragraphs>95</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Book Antiqua</vt:lpstr>
      <vt:lpstr>Calibri</vt:lpstr>
      <vt:lpstr>Lucida Sans</vt:lpstr>
      <vt:lpstr>Times New Roman</vt:lpstr>
      <vt:lpstr>Wingdings</vt:lpstr>
      <vt:lpstr>Wingdings 2</vt:lpstr>
      <vt:lpstr>Wingdings 3</vt:lpstr>
      <vt:lpstr>Apex</vt:lpstr>
      <vt:lpstr>Historical Milestones in the Development of Youth Work 2005-2015</vt:lpstr>
      <vt:lpstr>                               Introduction</vt:lpstr>
      <vt:lpstr>                     What is Youth Work?</vt:lpstr>
      <vt:lpstr>                           Youth Work</vt:lpstr>
      <vt:lpstr>               Early Origins of Youth Work</vt:lpstr>
      <vt:lpstr>                        UK Goverment</vt:lpstr>
      <vt:lpstr>              New Labour and Youth Work</vt:lpstr>
      <vt:lpstr>                    The Impact of Cuts</vt:lpstr>
      <vt:lpstr>National Youth Service Strategy</vt:lpstr>
      <vt:lpstr>National Occupational Standards Values for Youth Work</vt:lpstr>
      <vt:lpstr>Social Media and Young People</vt:lpstr>
      <vt:lpstr>Well-being of Future Generations Act (Wales) 2015</vt:lpstr>
      <vt:lpstr>                            Conclusion</vt:lpstr>
      <vt:lpstr>Thank you</vt:lpstr>
      <vt:lpstr>                             References</vt:lpstr>
      <vt:lpstr>                              References</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Milestones in the Development of Youth Work 2005-2015</dc:title>
  <dc:creator>Tony Williams (2005124)</dc:creator>
  <cp:lastModifiedBy>Tony Williams (2005124)</cp:lastModifiedBy>
  <cp:revision>30</cp:revision>
  <dcterms:created xsi:type="dcterms:W3CDTF">2020-12-15T12:18:21Z</dcterms:created>
  <dcterms:modified xsi:type="dcterms:W3CDTF">2021-01-11T10:35:18Z</dcterms:modified>
</cp:coreProperties>
</file>