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1" r:id="rId4"/>
    <p:sldMasterId id="2147483652" r:id="rId5"/>
    <p:sldMasterId id="2147483658" r:id="rId6"/>
    <p:sldMasterId id="2147483660" r:id="rId7"/>
  </p:sldMasterIdLst>
  <p:notesMasterIdLst>
    <p:notesMasterId r:id="rId14"/>
  </p:notesMasterIdLst>
  <p:sldIdLst>
    <p:sldId id="344" r:id="rId8"/>
    <p:sldId id="523" r:id="rId9"/>
    <p:sldId id="524" r:id="rId10"/>
    <p:sldId id="525" r:id="rId11"/>
    <p:sldId id="526" r:id="rId12"/>
    <p:sldId id="528" r:id="rId13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3B59"/>
    <a:srgbClr val="FFF2CC"/>
    <a:srgbClr val="FFFF00"/>
    <a:srgbClr val="E7C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38BE35-12A9-9B38-A08A-E80E9047EC74}" v="1" dt="2024-12-02T10:52:51.845"/>
    <p1510:client id="{DE4CC004-872B-F400-2AA2-2FDB556431BF}" v="636" dt="2024-12-02T11:02:26.8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Piper (IMH)" userId="S::k.piper1@uwtsd.ac.uk::f69ee4e2-845b-4a1f-89c4-60fce9da139f" providerId="AD" clId="Web-{DE4CC004-872B-F400-2AA2-2FDB556431BF}"/>
    <pc:docChg chg="addSld delSld modSld">
      <pc:chgData name="Kate Piper (IMH)" userId="S::k.piper1@uwtsd.ac.uk::f69ee4e2-845b-4a1f-89c4-60fce9da139f" providerId="AD" clId="Web-{DE4CC004-872B-F400-2AA2-2FDB556431BF}" dt="2024-12-02T11:02:26.886" v="510"/>
      <pc:docMkLst>
        <pc:docMk/>
      </pc:docMkLst>
      <pc:sldChg chg="del">
        <pc:chgData name="Kate Piper (IMH)" userId="S::k.piper1@uwtsd.ac.uk::f69ee4e2-845b-4a1f-89c4-60fce9da139f" providerId="AD" clId="Web-{DE4CC004-872B-F400-2AA2-2FDB556431BF}" dt="2024-12-02T10:53:18.120" v="11"/>
        <pc:sldMkLst>
          <pc:docMk/>
          <pc:sldMk cId="2741221893" sldId="308"/>
        </pc:sldMkLst>
      </pc:sldChg>
      <pc:sldChg chg="modSp">
        <pc:chgData name="Kate Piper (IMH)" userId="S::k.piper1@uwtsd.ac.uk::f69ee4e2-845b-4a1f-89c4-60fce9da139f" providerId="AD" clId="Web-{DE4CC004-872B-F400-2AA2-2FDB556431BF}" dt="2024-12-02T11:01:58.854" v="492"/>
        <pc:sldMkLst>
          <pc:docMk/>
          <pc:sldMk cId="7014258" sldId="344"/>
        </pc:sldMkLst>
        <pc:graphicFrameChg chg="mod modGraphic">
          <ac:chgData name="Kate Piper (IMH)" userId="S::k.piper1@uwtsd.ac.uk::f69ee4e2-845b-4a1f-89c4-60fce9da139f" providerId="AD" clId="Web-{DE4CC004-872B-F400-2AA2-2FDB556431BF}" dt="2024-12-02T11:01:58.854" v="492"/>
          <ac:graphicFrameMkLst>
            <pc:docMk/>
            <pc:sldMk cId="7014258" sldId="344"/>
            <ac:graphicFrameMk id="4" creationId="{AC4DB6DD-DFCA-7087-43C5-DD79B0C6D479}"/>
          </ac:graphicFrameMkLst>
        </pc:graphicFrameChg>
      </pc:sldChg>
      <pc:sldChg chg="del">
        <pc:chgData name="Kate Piper (IMH)" userId="S::k.piper1@uwtsd.ac.uk::f69ee4e2-845b-4a1f-89c4-60fce9da139f" providerId="AD" clId="Web-{DE4CC004-872B-F400-2AA2-2FDB556431BF}" dt="2024-12-02T10:53:18.105" v="3"/>
        <pc:sldMkLst>
          <pc:docMk/>
          <pc:sldMk cId="4093884637" sldId="429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20" v="10"/>
        <pc:sldMkLst>
          <pc:docMk/>
          <pc:sldMk cId="2859295666" sldId="511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20" v="9"/>
        <pc:sldMkLst>
          <pc:docMk/>
          <pc:sldMk cId="1455902590" sldId="512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20" v="7"/>
        <pc:sldMkLst>
          <pc:docMk/>
          <pc:sldMk cId="1420752665" sldId="513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05" v="6"/>
        <pc:sldMkLst>
          <pc:docMk/>
          <pc:sldMk cId="427046852" sldId="514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05" v="5"/>
        <pc:sldMkLst>
          <pc:docMk/>
          <pc:sldMk cId="2079327546" sldId="515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20" v="8"/>
        <pc:sldMkLst>
          <pc:docMk/>
          <pc:sldMk cId="2399398133" sldId="516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05" v="4"/>
        <pc:sldMkLst>
          <pc:docMk/>
          <pc:sldMk cId="441522818" sldId="517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05" v="2"/>
        <pc:sldMkLst>
          <pc:docMk/>
          <pc:sldMk cId="3380337317" sldId="518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05" v="1"/>
        <pc:sldMkLst>
          <pc:docMk/>
          <pc:sldMk cId="1165041429" sldId="519"/>
        </pc:sldMkLst>
      </pc:sldChg>
      <pc:sldChg chg="del">
        <pc:chgData name="Kate Piper (IMH)" userId="S::k.piper1@uwtsd.ac.uk::f69ee4e2-845b-4a1f-89c4-60fce9da139f" providerId="AD" clId="Web-{DE4CC004-872B-F400-2AA2-2FDB556431BF}" dt="2024-12-02T10:53:18.105" v="0"/>
        <pc:sldMkLst>
          <pc:docMk/>
          <pc:sldMk cId="112528963" sldId="522"/>
        </pc:sldMkLst>
      </pc:sldChg>
      <pc:sldChg chg="modSp">
        <pc:chgData name="Kate Piper (IMH)" userId="S::k.piper1@uwtsd.ac.uk::f69ee4e2-845b-4a1f-89c4-60fce9da139f" providerId="AD" clId="Web-{DE4CC004-872B-F400-2AA2-2FDB556431BF}" dt="2024-12-02T11:02:18.917" v="508"/>
        <pc:sldMkLst>
          <pc:docMk/>
          <pc:sldMk cId="639351349" sldId="523"/>
        </pc:sldMkLst>
        <pc:graphicFrameChg chg="mod modGraphic">
          <ac:chgData name="Kate Piper (IMH)" userId="S::k.piper1@uwtsd.ac.uk::f69ee4e2-845b-4a1f-89c4-60fce9da139f" providerId="AD" clId="Web-{DE4CC004-872B-F400-2AA2-2FDB556431BF}" dt="2024-12-02T11:02:18.917" v="508"/>
          <ac:graphicFrameMkLst>
            <pc:docMk/>
            <pc:sldMk cId="639351349" sldId="523"/>
            <ac:graphicFrameMk id="4" creationId="{AC4DB6DD-DFCA-7087-43C5-DD79B0C6D479}"/>
          </ac:graphicFrameMkLst>
        </pc:graphicFrameChg>
      </pc:sldChg>
      <pc:sldChg chg="addSp modSp add replId">
        <pc:chgData name="Kate Piper (IMH)" userId="S::k.piper1@uwtsd.ac.uk::f69ee4e2-845b-4a1f-89c4-60fce9da139f" providerId="AD" clId="Web-{DE4CC004-872B-F400-2AA2-2FDB556431BF}" dt="2024-12-02T10:56:59.611" v="164" actId="20577"/>
        <pc:sldMkLst>
          <pc:docMk/>
          <pc:sldMk cId="2940718189" sldId="524"/>
        </pc:sldMkLst>
        <pc:spChg chg="add mod">
          <ac:chgData name="Kate Piper (IMH)" userId="S::k.piper1@uwtsd.ac.uk::f69ee4e2-845b-4a1f-89c4-60fce9da139f" providerId="AD" clId="Web-{DE4CC004-872B-F400-2AA2-2FDB556431BF}" dt="2024-12-02T10:56:59.611" v="164" actId="20577"/>
          <ac:spMkLst>
            <pc:docMk/>
            <pc:sldMk cId="2940718189" sldId="524"/>
            <ac:spMk id="3" creationId="{04119A47-9280-9ABF-A8CD-5A97C61386AD}"/>
          </ac:spMkLst>
        </pc:spChg>
        <pc:graphicFrameChg chg="mod modGraphic">
          <ac:chgData name="Kate Piper (IMH)" userId="S::k.piper1@uwtsd.ac.uk::f69ee4e2-845b-4a1f-89c4-60fce9da139f" providerId="AD" clId="Web-{DE4CC004-872B-F400-2AA2-2FDB556431BF}" dt="2024-12-02T10:54:23.169" v="33"/>
          <ac:graphicFrameMkLst>
            <pc:docMk/>
            <pc:sldMk cId="2940718189" sldId="524"/>
            <ac:graphicFrameMk id="4" creationId="{AC4DB6DD-DFCA-7087-43C5-DD79B0C6D479}"/>
          </ac:graphicFrameMkLst>
        </pc:graphicFrameChg>
      </pc:sldChg>
      <pc:sldChg chg="addSp modSp add replId">
        <pc:chgData name="Kate Piper (IMH)" userId="S::k.piper1@uwtsd.ac.uk::f69ee4e2-845b-4a1f-89c4-60fce9da139f" providerId="AD" clId="Web-{DE4CC004-872B-F400-2AA2-2FDB556431BF}" dt="2024-12-02T10:59:01.896" v="281" actId="20577"/>
        <pc:sldMkLst>
          <pc:docMk/>
          <pc:sldMk cId="2746955876" sldId="525"/>
        </pc:sldMkLst>
        <pc:spChg chg="add mod">
          <ac:chgData name="Kate Piper (IMH)" userId="S::k.piper1@uwtsd.ac.uk::f69ee4e2-845b-4a1f-89c4-60fce9da139f" providerId="AD" clId="Web-{DE4CC004-872B-F400-2AA2-2FDB556431BF}" dt="2024-12-02T10:59:01.896" v="281" actId="20577"/>
          <ac:spMkLst>
            <pc:docMk/>
            <pc:sldMk cId="2746955876" sldId="525"/>
            <ac:spMk id="3" creationId="{F575EAFE-D5FD-9703-C4EC-1E5FFC2C4E14}"/>
          </ac:spMkLst>
        </pc:spChg>
        <pc:graphicFrameChg chg="mod modGraphic">
          <ac:chgData name="Kate Piper (IMH)" userId="S::k.piper1@uwtsd.ac.uk::f69ee4e2-845b-4a1f-89c4-60fce9da139f" providerId="AD" clId="Web-{DE4CC004-872B-F400-2AA2-2FDB556431BF}" dt="2024-12-02T10:58:06.347" v="201"/>
          <ac:graphicFrameMkLst>
            <pc:docMk/>
            <pc:sldMk cId="2746955876" sldId="525"/>
            <ac:graphicFrameMk id="4" creationId="{AC4DB6DD-DFCA-7087-43C5-DD79B0C6D479}"/>
          </ac:graphicFrameMkLst>
        </pc:graphicFrameChg>
      </pc:sldChg>
      <pc:sldChg chg="addSp modSp add replId">
        <pc:chgData name="Kate Piper (IMH)" userId="S::k.piper1@uwtsd.ac.uk::f69ee4e2-845b-4a1f-89c4-60fce9da139f" providerId="AD" clId="Web-{DE4CC004-872B-F400-2AA2-2FDB556431BF}" dt="2024-12-02T11:00:43.789" v="398" actId="20577"/>
        <pc:sldMkLst>
          <pc:docMk/>
          <pc:sldMk cId="3226204899" sldId="526"/>
        </pc:sldMkLst>
        <pc:spChg chg="add mod">
          <ac:chgData name="Kate Piper (IMH)" userId="S::k.piper1@uwtsd.ac.uk::f69ee4e2-845b-4a1f-89c4-60fce9da139f" providerId="AD" clId="Web-{DE4CC004-872B-F400-2AA2-2FDB556431BF}" dt="2024-12-02T11:00:43.789" v="398" actId="20577"/>
          <ac:spMkLst>
            <pc:docMk/>
            <pc:sldMk cId="3226204899" sldId="526"/>
            <ac:spMk id="3" creationId="{983B42AC-E03F-6073-D88D-91C6FC951CE2}"/>
          </ac:spMkLst>
        </pc:spChg>
        <pc:graphicFrameChg chg="mod modGraphic">
          <ac:chgData name="Kate Piper (IMH)" userId="S::k.piper1@uwtsd.ac.uk::f69ee4e2-845b-4a1f-89c4-60fce9da139f" providerId="AD" clId="Web-{DE4CC004-872B-F400-2AA2-2FDB556431BF}" dt="2024-12-02T10:59:22.584" v="290" actId="1076"/>
          <ac:graphicFrameMkLst>
            <pc:docMk/>
            <pc:sldMk cId="3226204899" sldId="526"/>
            <ac:graphicFrameMk id="4" creationId="{AC4DB6DD-DFCA-7087-43C5-DD79B0C6D479}"/>
          </ac:graphicFrameMkLst>
        </pc:graphicFrameChg>
      </pc:sldChg>
      <pc:sldChg chg="modSp add del replId">
        <pc:chgData name="Kate Piper (IMH)" userId="S::k.piper1@uwtsd.ac.uk::f69ee4e2-845b-4a1f-89c4-60fce9da139f" providerId="AD" clId="Web-{DE4CC004-872B-F400-2AA2-2FDB556431BF}" dt="2024-12-02T11:02:26.886" v="510"/>
        <pc:sldMkLst>
          <pc:docMk/>
          <pc:sldMk cId="3623040383" sldId="527"/>
        </pc:sldMkLst>
        <pc:graphicFrameChg chg="mod modGraphic">
          <ac:chgData name="Kate Piper (IMH)" userId="S::k.piper1@uwtsd.ac.uk::f69ee4e2-845b-4a1f-89c4-60fce9da139f" providerId="AD" clId="Web-{DE4CC004-872B-F400-2AA2-2FDB556431BF}" dt="2024-12-02T10:57:49.800" v="197"/>
          <ac:graphicFrameMkLst>
            <pc:docMk/>
            <pc:sldMk cId="3623040383" sldId="527"/>
            <ac:graphicFrameMk id="4" creationId="{AC4DB6DD-DFCA-7087-43C5-DD79B0C6D479}"/>
          </ac:graphicFrameMkLst>
        </pc:graphicFrameChg>
      </pc:sldChg>
      <pc:sldChg chg="add replId">
        <pc:chgData name="Kate Piper (IMH)" userId="S::k.piper1@uwtsd.ac.uk::f69ee4e2-845b-4a1f-89c4-60fce9da139f" providerId="AD" clId="Web-{DE4CC004-872B-F400-2AA2-2FDB556431BF}" dt="2024-12-02T11:02:25.870" v="509"/>
        <pc:sldMkLst>
          <pc:docMk/>
          <pc:sldMk cId="862648357" sldId="52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C48B7F3B-1B0C-4B2E-ACE7-8ECD7883D7D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A7738796-40B4-49B0-A331-25D568C05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7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3006-EAAA-41D8-8301-35C3AD3241CF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CC41-CDBB-44BC-BECF-A76E589B6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17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0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14F22-D4B2-A691-03DF-23CA22D14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823047"/>
          </a:xfrm>
        </p:spPr>
        <p:txBody>
          <a:bodyPr/>
          <a:lstStyle/>
          <a:p>
            <a:r>
              <a:rPr lang="en-GB"/>
              <a:t>Proposal breakdown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4DB6DD-DFCA-7087-43C5-DD79B0C6D4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7237475"/>
              </p:ext>
            </p:extLst>
          </p:nvPr>
        </p:nvGraphicFramePr>
        <p:xfrm>
          <a:off x="351934" y="1261654"/>
          <a:ext cx="11480799" cy="4394200"/>
        </p:xfrm>
        <a:graphic>
          <a:graphicData uri="http://schemas.openxmlformats.org/drawingml/2006/table">
            <a:tbl>
              <a:tblPr firstCol="1" bandCol="1">
                <a:tableStyleId>{5C22544A-7EE6-4342-B048-85BDC9FD1C3A}</a:tableStyleId>
              </a:tblPr>
              <a:tblGrid>
                <a:gridCol w="3826933">
                  <a:extLst>
                    <a:ext uri="{9D8B030D-6E8A-4147-A177-3AD203B41FA5}">
                      <a16:colId xmlns:a16="http://schemas.microsoft.com/office/drawing/2014/main" val="502062215"/>
                    </a:ext>
                  </a:extLst>
                </a:gridCol>
                <a:gridCol w="1634694">
                  <a:extLst>
                    <a:ext uri="{9D8B030D-6E8A-4147-A177-3AD203B41FA5}">
                      <a16:colId xmlns:a16="http://schemas.microsoft.com/office/drawing/2014/main" val="4214142302"/>
                    </a:ext>
                  </a:extLst>
                </a:gridCol>
                <a:gridCol w="6019172">
                  <a:extLst>
                    <a:ext uri="{9D8B030D-6E8A-4147-A177-3AD203B41FA5}">
                      <a16:colId xmlns:a16="http://schemas.microsoft.com/office/drawing/2014/main" val="3285687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Summary Purpose of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purpose of this research project is to…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1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Intro and supporting literature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r>
                        <a:rPr lang="en-GB" dirty="0"/>
                        <a:t>AIM + RESEARCH QUESTION</a:t>
                      </a:r>
                    </a:p>
                    <a:p>
                      <a:pPr lvl="0">
                        <a:buNone/>
                      </a:pPr>
                      <a:r>
                        <a:rPr lang="en-GB" dirty="0"/>
                        <a:t>HYPOTHESIS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Funnel literature information leading to your research question</a:t>
                      </a:r>
                    </a:p>
                    <a:p>
                      <a:r>
                        <a:rPr lang="en-GB" b="1" dirty="0"/>
                        <a:t>Rationale for topic</a:t>
                      </a:r>
                    </a:p>
                    <a:p>
                      <a:r>
                        <a:rPr lang="en-GB" dirty="0"/>
                        <a:t>What do we know about what has already been down with participants and methodology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95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Methodology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Rationale for the methodology. </a:t>
                      </a:r>
                      <a:r>
                        <a:rPr lang="en-GB" dirty="0"/>
                        <a:t>Explain your research design. Talking about your methodology approach and methods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8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Data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are you going to analyse data. Depending on the methodology and methods chosen.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023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With link to policy explain the ethical issues for your study and how you are going to combat them.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106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Timeline of your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included in word count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List or table. Explain how you are going to manage your project of time by the deadline.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683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14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14F22-D4B2-A691-03DF-23CA22D14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823047"/>
          </a:xfrm>
        </p:spPr>
        <p:txBody>
          <a:bodyPr/>
          <a:lstStyle/>
          <a:p>
            <a:r>
              <a:rPr lang="en-GB"/>
              <a:t>Proposal breakdown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4DB6DD-DFCA-7087-43C5-DD79B0C6D4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8782136"/>
              </p:ext>
            </p:extLst>
          </p:nvPr>
        </p:nvGraphicFramePr>
        <p:xfrm>
          <a:off x="351934" y="1261654"/>
          <a:ext cx="11480799" cy="3586480"/>
        </p:xfrm>
        <a:graphic>
          <a:graphicData uri="http://schemas.openxmlformats.org/drawingml/2006/table">
            <a:tbl>
              <a:tblPr firstCol="1" bandCol="1">
                <a:tableStyleId>{5C22544A-7EE6-4342-B048-85BDC9FD1C3A}</a:tableStyleId>
              </a:tblPr>
              <a:tblGrid>
                <a:gridCol w="3826933">
                  <a:extLst>
                    <a:ext uri="{9D8B030D-6E8A-4147-A177-3AD203B41FA5}">
                      <a16:colId xmlns:a16="http://schemas.microsoft.com/office/drawing/2014/main" val="502062215"/>
                    </a:ext>
                  </a:extLst>
                </a:gridCol>
                <a:gridCol w="1634694">
                  <a:extLst>
                    <a:ext uri="{9D8B030D-6E8A-4147-A177-3AD203B41FA5}">
                      <a16:colId xmlns:a16="http://schemas.microsoft.com/office/drawing/2014/main" val="4214142302"/>
                    </a:ext>
                  </a:extLst>
                </a:gridCol>
                <a:gridCol w="6019172">
                  <a:extLst>
                    <a:ext uri="{9D8B030D-6E8A-4147-A177-3AD203B41FA5}">
                      <a16:colId xmlns:a16="http://schemas.microsoft.com/office/drawing/2014/main" val="3285687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Summary Purpose of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purpose of this research project is to…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1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1" i="0" u="none" strike="noStrike" noProof="0" dirty="0">
                          <a:solidFill>
                            <a:srgbClr val="FFFFFF"/>
                          </a:solidFill>
                          <a:latin typeface="Calibri"/>
                        </a:rPr>
                        <a:t>Intro and supporting literature</a:t>
                      </a:r>
                    </a:p>
                    <a:p>
                      <a:pPr lvl="0">
                        <a:buNone/>
                      </a:pPr>
                      <a:endParaRPr lang="en-GB" sz="1800" b="1" i="0" u="none" strike="noStrike" noProof="0" dirty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800" b="1" i="0" u="none" strike="noStrike" noProof="0" dirty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800" b="1" i="0" u="none" strike="noStrike" noProof="0" dirty="0">
                          <a:solidFill>
                            <a:srgbClr val="FFFFFF"/>
                          </a:solidFill>
                          <a:latin typeface="Calibri"/>
                        </a:rPr>
                        <a:t>AIM + RESEARCH QUESTION</a:t>
                      </a:r>
                      <a:endParaRPr lang="en-US" sz="1800" b="1" i="0" u="none" strike="noStrike" noProof="0" dirty="0">
                        <a:solidFill>
                          <a:srgbClr val="FFFFFF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800" b="1" i="0" u="none" strike="noStrike" noProof="0" dirty="0">
                          <a:solidFill>
                            <a:srgbClr val="FFFFFF"/>
                          </a:solidFill>
                          <a:latin typeface="Calibri"/>
                        </a:rPr>
                        <a:t>HYPOTHESIS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r>
                        <a:rPr lang="en-GB" dirty="0"/>
                        <a:t>100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Funnel literature information leading to your research question</a:t>
                      </a:r>
                    </a:p>
                    <a:p>
                      <a:r>
                        <a:rPr lang="en-GB" b="1" dirty="0"/>
                        <a:t>Rationale for topic</a:t>
                      </a:r>
                    </a:p>
                    <a:p>
                      <a:r>
                        <a:rPr lang="en-GB" dirty="0"/>
                        <a:t>What do we know about what has already been down with participants and methodology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95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Methodology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8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Data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023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106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Timeline of your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included in word count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683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351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14F22-D4B2-A691-03DF-23CA22D14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823047"/>
          </a:xfrm>
        </p:spPr>
        <p:txBody>
          <a:bodyPr/>
          <a:lstStyle/>
          <a:p>
            <a:r>
              <a:rPr lang="en-GB"/>
              <a:t>Proposal breakdown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4DB6DD-DFCA-7087-43C5-DD79B0C6D4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0243078"/>
              </p:ext>
            </p:extLst>
          </p:nvPr>
        </p:nvGraphicFramePr>
        <p:xfrm>
          <a:off x="351934" y="1261654"/>
          <a:ext cx="11480799" cy="2772169"/>
        </p:xfrm>
        <a:graphic>
          <a:graphicData uri="http://schemas.openxmlformats.org/drawingml/2006/table">
            <a:tbl>
              <a:tblPr firstCol="1" bandCol="1">
                <a:tableStyleId>{5C22544A-7EE6-4342-B048-85BDC9FD1C3A}</a:tableStyleId>
              </a:tblPr>
              <a:tblGrid>
                <a:gridCol w="3826933">
                  <a:extLst>
                    <a:ext uri="{9D8B030D-6E8A-4147-A177-3AD203B41FA5}">
                      <a16:colId xmlns:a16="http://schemas.microsoft.com/office/drawing/2014/main" val="502062215"/>
                    </a:ext>
                  </a:extLst>
                </a:gridCol>
                <a:gridCol w="1634694">
                  <a:extLst>
                    <a:ext uri="{9D8B030D-6E8A-4147-A177-3AD203B41FA5}">
                      <a16:colId xmlns:a16="http://schemas.microsoft.com/office/drawing/2014/main" val="4214142302"/>
                    </a:ext>
                  </a:extLst>
                </a:gridCol>
                <a:gridCol w="6019172">
                  <a:extLst>
                    <a:ext uri="{9D8B030D-6E8A-4147-A177-3AD203B41FA5}">
                      <a16:colId xmlns:a16="http://schemas.microsoft.com/office/drawing/2014/main" val="3285687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Summary Purpose of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1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Intro and supporting literature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95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Methodology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Rationale for the methodology. </a:t>
                      </a:r>
                      <a:r>
                        <a:rPr lang="en-GB" dirty="0"/>
                        <a:t>Explain your research design. Talking about your methodology approach and methods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8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Data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023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106333"/>
                  </a:ext>
                </a:extLst>
              </a:tr>
              <a:tr h="648729">
                <a:tc>
                  <a:txBody>
                    <a:bodyPr/>
                    <a:lstStyle/>
                    <a:p>
                      <a:r>
                        <a:rPr lang="en-GB" dirty="0"/>
                        <a:t>Timeline of your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included in word count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683923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4119A47-9280-9ABF-A8CD-5A97C61386AD}"/>
              </a:ext>
            </a:extLst>
          </p:cNvPr>
          <p:cNvSpPr/>
          <p:nvPr/>
        </p:nvSpPr>
        <p:spPr>
          <a:xfrm>
            <a:off x="4588733" y="2791339"/>
            <a:ext cx="7248782" cy="28070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ea typeface="Calibri"/>
                <a:cs typeface="Calibri"/>
              </a:rPr>
              <a:t>What methodology have you chose? What is it? What are the strengths or limitations of it?</a:t>
            </a:r>
          </a:p>
          <a:p>
            <a:pPr algn="ctr"/>
            <a:r>
              <a:rPr lang="en-US" dirty="0">
                <a:ea typeface="Calibri"/>
                <a:cs typeface="Calibri"/>
              </a:rPr>
              <a:t>What is qualitative and quantitative methodology? </a:t>
            </a:r>
            <a:endParaRPr lang="en-US"/>
          </a:p>
          <a:p>
            <a:pPr algn="ctr"/>
            <a:r>
              <a:rPr lang="en-US" dirty="0">
                <a:ea typeface="Calibri"/>
                <a:cs typeface="Calibri"/>
              </a:rPr>
              <a:t>Why have you chosen this approach – strengths and limitations</a:t>
            </a:r>
          </a:p>
          <a:p>
            <a:pPr algn="ctr"/>
            <a:endParaRPr lang="en-US" dirty="0">
              <a:ea typeface="Calibri"/>
              <a:cs typeface="Calibri"/>
            </a:endParaRPr>
          </a:p>
          <a:p>
            <a:pPr algn="ctr"/>
            <a:r>
              <a:rPr lang="en-US" dirty="0">
                <a:ea typeface="Calibri"/>
                <a:cs typeface="Calibri"/>
              </a:rPr>
              <a:t>Explain the process of your study</a:t>
            </a:r>
          </a:p>
          <a:p>
            <a:pPr algn="ctr"/>
            <a:endParaRPr lang="en-US" dirty="0">
              <a:ea typeface="Calibri"/>
              <a:cs typeface="Calibri"/>
            </a:endParaRPr>
          </a:p>
          <a:p>
            <a:pPr algn="ctr"/>
            <a:r>
              <a:rPr lang="en-US" dirty="0">
                <a:ea typeface="Calibri"/>
                <a:cs typeface="Calibri"/>
              </a:rPr>
              <a:t>LIBRARY READING LIST BMST5005</a:t>
            </a:r>
          </a:p>
        </p:txBody>
      </p:sp>
    </p:spTree>
    <p:extLst>
      <p:ext uri="{BB962C8B-B14F-4D97-AF65-F5344CB8AC3E}">
        <p14:creationId xmlns:p14="http://schemas.microsoft.com/office/powerpoint/2010/main" val="2940718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14F22-D4B2-A691-03DF-23CA22D14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823047"/>
          </a:xfrm>
        </p:spPr>
        <p:txBody>
          <a:bodyPr/>
          <a:lstStyle/>
          <a:p>
            <a:r>
              <a:rPr lang="en-GB"/>
              <a:t>Proposal breakdown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4DB6DD-DFCA-7087-43C5-DD79B0C6D4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0303027"/>
              </p:ext>
            </p:extLst>
          </p:nvPr>
        </p:nvGraphicFramePr>
        <p:xfrm>
          <a:off x="351934" y="1261654"/>
          <a:ext cx="11480799" cy="4124960"/>
        </p:xfrm>
        <a:graphic>
          <a:graphicData uri="http://schemas.openxmlformats.org/drawingml/2006/table">
            <a:tbl>
              <a:tblPr firstCol="1" bandCol="1">
                <a:tableStyleId>{5C22544A-7EE6-4342-B048-85BDC9FD1C3A}</a:tableStyleId>
              </a:tblPr>
              <a:tblGrid>
                <a:gridCol w="3826933">
                  <a:extLst>
                    <a:ext uri="{9D8B030D-6E8A-4147-A177-3AD203B41FA5}">
                      <a16:colId xmlns:a16="http://schemas.microsoft.com/office/drawing/2014/main" val="502062215"/>
                    </a:ext>
                  </a:extLst>
                </a:gridCol>
                <a:gridCol w="1634694">
                  <a:extLst>
                    <a:ext uri="{9D8B030D-6E8A-4147-A177-3AD203B41FA5}">
                      <a16:colId xmlns:a16="http://schemas.microsoft.com/office/drawing/2014/main" val="4214142302"/>
                    </a:ext>
                  </a:extLst>
                </a:gridCol>
                <a:gridCol w="6019172">
                  <a:extLst>
                    <a:ext uri="{9D8B030D-6E8A-4147-A177-3AD203B41FA5}">
                      <a16:colId xmlns:a16="http://schemas.microsoft.com/office/drawing/2014/main" val="3285687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Summary Purpose of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purpose of this research project is to…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1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Intro and supporting literature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Funnel literature information leading to your research question</a:t>
                      </a:r>
                    </a:p>
                    <a:p>
                      <a:r>
                        <a:rPr lang="en-GB" b="1" dirty="0"/>
                        <a:t>Rationale for topic</a:t>
                      </a:r>
                    </a:p>
                    <a:p>
                      <a:r>
                        <a:rPr lang="en-GB" dirty="0"/>
                        <a:t>What do we know about what has already been down with participants and methodology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95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Methodology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Rationale for the methodology. </a:t>
                      </a:r>
                      <a:r>
                        <a:rPr lang="en-GB" dirty="0"/>
                        <a:t>Explain your research design. Talking about your methodology approach and methods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8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Data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are you going to analyse data. Depending on the methodology and methods chosen.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023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106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Timeline of your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included in word count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683923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575EAFE-D5FD-9703-C4EC-1E5FFC2C4E14}"/>
              </a:ext>
            </a:extLst>
          </p:cNvPr>
          <p:cNvSpPr/>
          <p:nvPr/>
        </p:nvSpPr>
        <p:spPr>
          <a:xfrm>
            <a:off x="6126892" y="4489621"/>
            <a:ext cx="5560540" cy="216243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ea typeface="Calibri"/>
                <a:cs typeface="Calibri"/>
              </a:rPr>
              <a:t>Quantitative Analysis: Statistical Analysis</a:t>
            </a:r>
          </a:p>
          <a:p>
            <a:pPr algn="ctr"/>
            <a:r>
              <a:rPr lang="en-US" dirty="0">
                <a:ea typeface="Calibri"/>
                <a:cs typeface="Calibri"/>
              </a:rPr>
              <a:t>What test are you going to use?</a:t>
            </a:r>
          </a:p>
          <a:p>
            <a:pPr algn="ctr"/>
            <a:endParaRPr lang="en-US" dirty="0">
              <a:ea typeface="Calibri"/>
              <a:cs typeface="Calibri"/>
            </a:endParaRPr>
          </a:p>
          <a:p>
            <a:pPr algn="ctr"/>
            <a:r>
              <a:rPr lang="en-US" dirty="0">
                <a:ea typeface="Calibri"/>
                <a:cs typeface="Calibri"/>
              </a:rPr>
              <a:t>Qualitative Analysis: Thematic analysis</a:t>
            </a:r>
          </a:p>
          <a:p>
            <a:pPr algn="ctr"/>
            <a:r>
              <a:rPr lang="en-US" dirty="0">
                <a:ea typeface="Calibri"/>
                <a:cs typeface="Calibri"/>
              </a:rPr>
              <a:t>How are you going to go through the process?</a:t>
            </a:r>
          </a:p>
        </p:txBody>
      </p:sp>
    </p:spTree>
    <p:extLst>
      <p:ext uri="{BB962C8B-B14F-4D97-AF65-F5344CB8AC3E}">
        <p14:creationId xmlns:p14="http://schemas.microsoft.com/office/powerpoint/2010/main" val="2746955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14F22-D4B2-A691-03DF-23CA22D14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823047"/>
          </a:xfrm>
        </p:spPr>
        <p:txBody>
          <a:bodyPr/>
          <a:lstStyle/>
          <a:p>
            <a:r>
              <a:rPr lang="en-GB"/>
              <a:t>Proposal breakdown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4DB6DD-DFCA-7087-43C5-DD79B0C6D4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0472099"/>
              </p:ext>
            </p:extLst>
          </p:nvPr>
        </p:nvGraphicFramePr>
        <p:xfrm>
          <a:off x="361459" y="2566579"/>
          <a:ext cx="11480799" cy="2763520"/>
        </p:xfrm>
        <a:graphic>
          <a:graphicData uri="http://schemas.openxmlformats.org/drawingml/2006/table">
            <a:tbl>
              <a:tblPr firstCol="1" bandCol="1">
                <a:tableStyleId>{5C22544A-7EE6-4342-B048-85BDC9FD1C3A}</a:tableStyleId>
              </a:tblPr>
              <a:tblGrid>
                <a:gridCol w="3826933">
                  <a:extLst>
                    <a:ext uri="{9D8B030D-6E8A-4147-A177-3AD203B41FA5}">
                      <a16:colId xmlns:a16="http://schemas.microsoft.com/office/drawing/2014/main" val="502062215"/>
                    </a:ext>
                  </a:extLst>
                </a:gridCol>
                <a:gridCol w="1634694">
                  <a:extLst>
                    <a:ext uri="{9D8B030D-6E8A-4147-A177-3AD203B41FA5}">
                      <a16:colId xmlns:a16="http://schemas.microsoft.com/office/drawing/2014/main" val="4214142302"/>
                    </a:ext>
                  </a:extLst>
                </a:gridCol>
                <a:gridCol w="6019172">
                  <a:extLst>
                    <a:ext uri="{9D8B030D-6E8A-4147-A177-3AD203B41FA5}">
                      <a16:colId xmlns:a16="http://schemas.microsoft.com/office/drawing/2014/main" val="3285687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Summary Purpose of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1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Intro and supporting literature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95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Methodology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8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Data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023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With link to policy explain the ethical issues for your study and how you are going to combat them.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106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Timeline of your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included in word count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List or table. Explain how you are going to manage your project of time by the deadline.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683923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3B42AC-E03F-6073-D88D-91C6FC951CE2}"/>
              </a:ext>
            </a:extLst>
          </p:cNvPr>
          <p:cNvSpPr/>
          <p:nvPr/>
        </p:nvSpPr>
        <p:spPr>
          <a:xfrm>
            <a:off x="6095484" y="363237"/>
            <a:ext cx="5519351" cy="321275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ea typeface="Calibri"/>
                <a:cs typeface="Calibri"/>
              </a:rPr>
              <a:t>What are the main points of ethics in general?</a:t>
            </a:r>
          </a:p>
          <a:p>
            <a:pPr algn="ctr"/>
            <a:endParaRPr lang="en-US" dirty="0">
              <a:ea typeface="Calibri"/>
              <a:cs typeface="Calibri"/>
            </a:endParaRPr>
          </a:p>
          <a:p>
            <a:pPr algn="ctr"/>
            <a:r>
              <a:rPr lang="en-US">
                <a:ea typeface="Calibri"/>
                <a:cs typeface="Calibri"/>
              </a:rPr>
              <a:t>What are the main points of ethics of your specific study?</a:t>
            </a:r>
            <a:endParaRPr lang="en-US" dirty="0">
              <a:ea typeface="Calibri"/>
              <a:cs typeface="Calibri"/>
            </a:endParaRPr>
          </a:p>
          <a:p>
            <a:pPr algn="ctr"/>
            <a:endParaRPr lang="en-US" dirty="0">
              <a:ea typeface="Calibri"/>
              <a:cs typeface="Calibri"/>
            </a:endParaRPr>
          </a:p>
          <a:p>
            <a:pPr algn="ctr"/>
            <a:r>
              <a:rPr lang="en-US" dirty="0">
                <a:ea typeface="Calibri"/>
                <a:cs typeface="Calibri"/>
              </a:rPr>
              <a:t>What policies/ documents or guidelines do you need </a:t>
            </a:r>
            <a:r>
              <a:rPr lang="en-US">
                <a:ea typeface="Calibri"/>
                <a:cs typeface="Calibri"/>
              </a:rPr>
              <a:t>to link to for your study?</a:t>
            </a:r>
            <a:endParaRPr lang="en-US" dirty="0">
              <a:ea typeface="Calibri"/>
              <a:cs typeface="Calibri"/>
            </a:endParaRPr>
          </a:p>
          <a:p>
            <a:pPr algn="ctr"/>
            <a:endParaRPr lang="en-US" dirty="0">
              <a:ea typeface="Calibri"/>
              <a:cs typeface="Calibri"/>
            </a:endParaRPr>
          </a:p>
          <a:p>
            <a:pPr algn="ctr"/>
            <a:r>
              <a:rPr lang="en-US" dirty="0">
                <a:ea typeface="Calibri"/>
                <a:cs typeface="Calibri"/>
              </a:rPr>
              <a:t>UWTSD ETHICAL GUIDELINES</a:t>
            </a:r>
          </a:p>
        </p:txBody>
      </p:sp>
    </p:spTree>
    <p:extLst>
      <p:ext uri="{BB962C8B-B14F-4D97-AF65-F5344CB8AC3E}">
        <p14:creationId xmlns:p14="http://schemas.microsoft.com/office/powerpoint/2010/main" val="3226204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14F22-D4B2-A691-03DF-23CA22D14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823047"/>
          </a:xfrm>
        </p:spPr>
        <p:txBody>
          <a:bodyPr/>
          <a:lstStyle/>
          <a:p>
            <a:r>
              <a:rPr lang="en-GB"/>
              <a:t>Proposal breakdown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C4DB6DD-DFCA-7087-43C5-DD79B0C6D47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1934" y="1261654"/>
          <a:ext cx="11480799" cy="4394200"/>
        </p:xfrm>
        <a:graphic>
          <a:graphicData uri="http://schemas.openxmlformats.org/drawingml/2006/table">
            <a:tbl>
              <a:tblPr firstCol="1" bandCol="1">
                <a:tableStyleId>{5C22544A-7EE6-4342-B048-85BDC9FD1C3A}</a:tableStyleId>
              </a:tblPr>
              <a:tblGrid>
                <a:gridCol w="3826933">
                  <a:extLst>
                    <a:ext uri="{9D8B030D-6E8A-4147-A177-3AD203B41FA5}">
                      <a16:colId xmlns:a16="http://schemas.microsoft.com/office/drawing/2014/main" val="502062215"/>
                    </a:ext>
                  </a:extLst>
                </a:gridCol>
                <a:gridCol w="1634694">
                  <a:extLst>
                    <a:ext uri="{9D8B030D-6E8A-4147-A177-3AD203B41FA5}">
                      <a16:colId xmlns:a16="http://schemas.microsoft.com/office/drawing/2014/main" val="4214142302"/>
                    </a:ext>
                  </a:extLst>
                </a:gridCol>
                <a:gridCol w="6019172">
                  <a:extLst>
                    <a:ext uri="{9D8B030D-6E8A-4147-A177-3AD203B41FA5}">
                      <a16:colId xmlns:a16="http://schemas.microsoft.com/office/drawing/2014/main" val="3285687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Summary Purpose of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purpose of this research project is to…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1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Intro and supporting literature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r>
                        <a:rPr lang="en-GB" dirty="0"/>
                        <a:t>AIM + RESEARCH QUESTION</a:t>
                      </a:r>
                    </a:p>
                    <a:p>
                      <a:pPr lvl="0">
                        <a:buNone/>
                      </a:pPr>
                      <a:r>
                        <a:rPr lang="en-GB" dirty="0"/>
                        <a:t>HYPOTHESIS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800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Funnel literature information leading to your research question</a:t>
                      </a:r>
                    </a:p>
                    <a:p>
                      <a:r>
                        <a:rPr lang="en-GB" b="1" dirty="0"/>
                        <a:t>Rationale for topic</a:t>
                      </a:r>
                    </a:p>
                    <a:p>
                      <a:r>
                        <a:rPr lang="en-GB" dirty="0"/>
                        <a:t>What do we know about what has already been down with participants and methodology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595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Methodology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Rationale for the methodology. </a:t>
                      </a:r>
                      <a:r>
                        <a:rPr lang="en-GB" dirty="0"/>
                        <a:t>Explain your research design. Talking about your methodology approach and methods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1986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Data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How are you going to analyse data. Depending on the methodology and methods chosen.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023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With link to policy explain the ethical issues for your study and how you are going to combat them.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106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Timeline of your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included in word count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List or table. Explain how you are going to manage your project of time by the deadline.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683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264835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6" ma:contentTypeDescription="Create a new document." ma:contentTypeScope="" ma:versionID="3bc897534f9bc65ae1b0ec3f12a018cb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1b12d1a05b0a1fa0f55e9b0f8606170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2DE48B-498F-4597-A7EC-27A09A8F2988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UWTSD 200_Title Page</vt:lpstr>
      <vt:lpstr>UWTSD 200_Title Page 2</vt:lpstr>
      <vt:lpstr>UWTSD 200_Text 1</vt:lpstr>
      <vt:lpstr>UWTSD 200_Text 2</vt:lpstr>
      <vt:lpstr>Proposal breakdown</vt:lpstr>
      <vt:lpstr>Proposal breakdown</vt:lpstr>
      <vt:lpstr>Proposal breakdown</vt:lpstr>
      <vt:lpstr>Proposal breakdown</vt:lpstr>
      <vt:lpstr>Proposal breakdown</vt:lpstr>
      <vt:lpstr>Proposal breakdown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revision>66</cp:revision>
  <cp:lastPrinted>2023-11-20T09:38:44Z</cp:lastPrinted>
  <dcterms:created xsi:type="dcterms:W3CDTF">2021-03-09T15:35:42Z</dcterms:created>
  <dcterms:modified xsi:type="dcterms:W3CDTF">2024-12-02T11:02:32Z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