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5" r:id="rId3"/>
    <p:sldId id="274" r:id="rId4"/>
    <p:sldId id="275" r:id="rId5"/>
    <p:sldId id="314" r:id="rId6"/>
    <p:sldId id="313" r:id="rId7"/>
    <p:sldId id="260" r:id="rId8"/>
    <p:sldId id="261" r:id="rId9"/>
    <p:sldId id="257" r:id="rId10"/>
    <p:sldId id="258" r:id="rId11"/>
    <p:sldId id="273" r:id="rId12"/>
    <p:sldId id="319" r:id="rId13"/>
    <p:sldId id="259" r:id="rId14"/>
    <p:sldId id="266" r:id="rId15"/>
    <p:sldId id="267" r:id="rId16"/>
    <p:sldId id="268" r:id="rId17"/>
    <p:sldId id="276" r:id="rId18"/>
    <p:sldId id="277" r:id="rId19"/>
    <p:sldId id="270" r:id="rId20"/>
    <p:sldId id="271" r:id="rId21"/>
    <p:sldId id="272" r:id="rId22"/>
    <p:sldId id="278" r:id="rId23"/>
    <p:sldId id="280" r:id="rId24"/>
    <p:sldId id="279" r:id="rId25"/>
    <p:sldId id="310" r:id="rId26"/>
    <p:sldId id="300" r:id="rId27"/>
    <p:sldId id="302" r:id="rId28"/>
    <p:sldId id="309" r:id="rId29"/>
    <p:sldId id="281" r:id="rId30"/>
    <p:sldId id="282" r:id="rId31"/>
    <p:sldId id="283" r:id="rId32"/>
    <p:sldId id="284" r:id="rId33"/>
    <p:sldId id="285" r:id="rId34"/>
    <p:sldId id="287" r:id="rId35"/>
    <p:sldId id="294" r:id="rId36"/>
    <p:sldId id="289" r:id="rId37"/>
    <p:sldId id="288" r:id="rId38"/>
    <p:sldId id="291" r:id="rId39"/>
    <p:sldId id="292" r:id="rId40"/>
    <p:sldId id="293" r:id="rId41"/>
    <p:sldId id="296" r:id="rId42"/>
    <p:sldId id="321" r:id="rId43"/>
    <p:sldId id="297" r:id="rId44"/>
    <p:sldId id="299" r:id="rId45"/>
    <p:sldId id="298" r:id="rId46"/>
    <p:sldId id="303" r:id="rId47"/>
    <p:sldId id="312" r:id="rId48"/>
    <p:sldId id="304" r:id="rId49"/>
    <p:sldId id="305" r:id="rId50"/>
    <p:sldId id="315" r:id="rId51"/>
    <p:sldId id="316" r:id="rId52"/>
    <p:sldId id="317" r:id="rId53"/>
    <p:sldId id="318" r:id="rId54"/>
    <p:sldId id="320" r:id="rId55"/>
    <p:sldId id="306" r:id="rId56"/>
    <p:sldId id="307" r:id="rId57"/>
    <p:sldId id="308" r:id="rId58"/>
    <p:sldId id="311" r:id="rId59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38" autoAdjust="0"/>
  </p:normalViewPr>
  <p:slideViewPr>
    <p:cSldViewPr>
      <p:cViewPr varScale="1">
        <p:scale>
          <a:sx n="101" d="100"/>
          <a:sy n="101" d="100"/>
        </p:scale>
        <p:origin x="52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8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EDDD129-2ED6-4F76-89FC-E43EA6511C1A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5AB1C98-DABD-4506-9C88-DE2B0E9070B2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26gMLHDVL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bpf.co.uk/Document/Default.aspx?DocumentUid=8E4CB06C-24F2-4FD3-A75F-037CCBE6FDC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bpf.co.uk/Document/Default.aspx?DocumentUid=8E4CB06C-24F2-4FD3-A75F-037CCBE6FDC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pf.co.uk/plastipedia/processes/Injection_Moulding.aspx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pf.co.uk/plastipedia/processes/Vacuum_Forming.aspx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cBv_JvFDBI" TargetMode="External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www.bpf.co.uk/plastipedia/processes/Rotational_Moulding.aspx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YkKBUFORco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hac47euYFE5DnM&amp;tbnid=hR47dBn-M6mVPM:&amp;ved=0CAUQjRw&amp;url=http://www.pneutrolspares.com/subproductsspares/sp/reinforced-pvc-hose-european-standard-rpe-1095/&amp;ei=muvLUu21DOrV0QXM24DgDg&amp;bvm=bv.58187178,d.ZG4&amp;psig=AFQjCNGuJa9HA1LocsU2DAtaGxEUZZwD1w&amp;ust=1389182162285701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multimedia.3m.com/mws/mediawebserver?mwsId=SSSSSu7zK1fslxtU5x_ZP8fSevVSeChshvTSevTSeSSSSSS--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s://mashable.com/video/recycled-plastic-road-bike-path-netherlands/?europe=true" TargetMode="Externa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33400" y="1579485"/>
            <a:ext cx="7851648" cy="1828800"/>
          </a:xfrm>
        </p:spPr>
        <p:txBody>
          <a:bodyPr>
            <a:normAutofit/>
          </a:bodyPr>
          <a:lstStyle/>
          <a:p>
            <a:r>
              <a:rPr lang="en-US" dirty="0"/>
              <a:t>PLASTICS IN USE</a:t>
            </a:r>
            <a:br>
              <a:rPr lang="en-US" dirty="0"/>
            </a:br>
            <a:r>
              <a:rPr lang="en-US" sz="2700" b="1" dirty="0"/>
              <a:t/>
            </a:r>
            <a:br>
              <a:rPr lang="en-US" sz="2700" b="1" dirty="0"/>
            </a:br>
            <a:endParaRPr lang="en-US" sz="2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876800"/>
            <a:ext cx="7854696" cy="17526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Allan Nantel</a:t>
            </a:r>
          </a:p>
          <a:p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July 2019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Overview of the Plastics Industry in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505200" cy="4974336"/>
          </a:xfrm>
        </p:spPr>
        <p:txBody>
          <a:bodyPr>
            <a:normAutofit/>
          </a:bodyPr>
          <a:lstStyle/>
          <a:p>
            <a:endParaRPr lang="en-US" sz="2400" dirty="0"/>
          </a:p>
          <a:p>
            <a:r>
              <a:rPr lang="en-US" sz="2400" dirty="0">
                <a:latin typeface="Calibri" pitchFamily="34" charset="0"/>
              </a:rPr>
              <a:t>Plastics industry turnover </a:t>
            </a:r>
            <a:r>
              <a:rPr lang="en-US" sz="2400" b="1" dirty="0">
                <a:latin typeface="Calibri" pitchFamily="34" charset="0"/>
              </a:rPr>
              <a:t>£20 billion</a:t>
            </a:r>
          </a:p>
          <a:p>
            <a:endParaRPr lang="en-US" sz="2400" b="1" dirty="0">
              <a:latin typeface="Calibri" pitchFamily="34" charset="0"/>
            </a:endParaRPr>
          </a:p>
          <a:p>
            <a:r>
              <a:rPr lang="en-US" sz="2400" dirty="0">
                <a:latin typeface="Calibri" pitchFamily="34" charset="0"/>
              </a:rPr>
              <a:t>Companies in the plastics industry </a:t>
            </a:r>
            <a:r>
              <a:rPr lang="en-US" sz="2400" b="1" dirty="0">
                <a:latin typeface="Calibri" pitchFamily="34" charset="0"/>
              </a:rPr>
              <a:t>7,500</a:t>
            </a:r>
            <a:r>
              <a:rPr lang="en-US" sz="2400" dirty="0">
                <a:latin typeface="Calibri" pitchFamily="34" charset="0"/>
              </a:rPr>
              <a:t> </a:t>
            </a:r>
          </a:p>
          <a:p>
            <a:endParaRPr lang="en-US" sz="2400" dirty="0">
              <a:latin typeface="Calibri" pitchFamily="34" charset="0"/>
            </a:endParaRPr>
          </a:p>
          <a:p>
            <a:r>
              <a:rPr lang="en-US" sz="2400" b="1" dirty="0">
                <a:solidFill>
                  <a:srgbClr val="7030A0"/>
                </a:solidFill>
                <a:latin typeface="Calibri" pitchFamily="34" charset="0"/>
              </a:rPr>
              <a:t>22% of the plastics consumption is in the construction industry (2</a:t>
            </a:r>
            <a:r>
              <a:rPr lang="en-US" sz="2400" b="1" baseline="30000" dirty="0">
                <a:solidFill>
                  <a:srgbClr val="7030A0"/>
                </a:solidFill>
                <a:latin typeface="Calibri" pitchFamily="34" charset="0"/>
              </a:rPr>
              <a:t>nd</a:t>
            </a:r>
            <a:r>
              <a:rPr lang="en-US" sz="2400" b="1" dirty="0">
                <a:solidFill>
                  <a:srgbClr val="7030A0"/>
                </a:solidFill>
                <a:latin typeface="Calibri" pitchFamily="34" charset="0"/>
              </a:rPr>
              <a:t> largest after packaging)</a:t>
            </a:r>
          </a:p>
        </p:txBody>
      </p:sp>
      <p:pic>
        <p:nvPicPr>
          <p:cNvPr id="19458" name="Picture 2" descr="http://www.bpf.co.uk/Data/Image/Plastics%20by%20Applica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1600200"/>
            <a:ext cx="5243493" cy="37338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181600" y="1143000"/>
            <a:ext cx="2667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Visit: </a:t>
            </a:r>
            <a:r>
              <a:rPr lang="en-GB" b="1" dirty="0">
                <a:solidFill>
                  <a:srgbClr val="00B0F0"/>
                </a:solidFill>
              </a:rPr>
              <a:t>www.bpf.co.uk</a:t>
            </a:r>
          </a:p>
        </p:txBody>
      </p:sp>
      <p:sp>
        <p:nvSpPr>
          <p:cNvPr id="6" name="Rectangle 5"/>
          <p:cNvSpPr/>
          <p:nvPr/>
        </p:nvSpPr>
        <p:spPr>
          <a:xfrm>
            <a:off x="4267200" y="5523083"/>
            <a:ext cx="4495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The building and construction sector in Europe consumes around 10 million tonnes of plastics each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year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745736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itchFamily="34" charset="0"/>
              </a:rPr>
              <a:t>In the construction industry, plastics are used in the what forms and applications :- ??</a:t>
            </a:r>
          </a:p>
          <a:p>
            <a:pPr lvl="1"/>
            <a:endParaRPr lang="en-US" dirty="0"/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decorative laminates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Irrigation pipes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Internal drainage systems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electrics and electronics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floor and wall coverings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insulation materials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roofing / soffits / guttering / drainage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sewer pipes and ducts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Water proofing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window and door profiles</a:t>
            </a:r>
          </a:p>
          <a:p>
            <a:pPr lvl="1">
              <a:buNone/>
            </a:pP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316" y="149317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Benefits of Plastics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4336"/>
          </a:xfrm>
        </p:spPr>
        <p:txBody>
          <a:bodyPr/>
          <a:lstStyle/>
          <a:p>
            <a:r>
              <a:rPr lang="en-US" dirty="0">
                <a:latin typeface="Calibri" pitchFamily="34" charset="0"/>
              </a:rPr>
              <a:t>Superior resistance to corrosion (e.g. in piping)</a:t>
            </a:r>
          </a:p>
          <a:p>
            <a:r>
              <a:rPr lang="en-US" dirty="0">
                <a:latin typeface="Calibri" pitchFamily="34" charset="0"/>
              </a:rPr>
              <a:t>Lighter than other materials</a:t>
            </a:r>
          </a:p>
          <a:p>
            <a:r>
              <a:rPr lang="en-US" dirty="0">
                <a:latin typeface="Calibri" pitchFamily="34" charset="0"/>
              </a:rPr>
              <a:t>Easier to install</a:t>
            </a:r>
          </a:p>
          <a:p>
            <a:r>
              <a:rPr lang="en-US" dirty="0">
                <a:latin typeface="Calibri" pitchFamily="34" charset="0"/>
              </a:rPr>
              <a:t>Durable</a:t>
            </a:r>
          </a:p>
          <a:p>
            <a:r>
              <a:rPr lang="en-US" dirty="0">
                <a:latin typeface="Calibri" pitchFamily="34" charset="0"/>
              </a:rPr>
              <a:t>Good thermal and insulating properties</a:t>
            </a:r>
          </a:p>
          <a:p>
            <a:r>
              <a:rPr lang="en-US" dirty="0">
                <a:latin typeface="Calibri" pitchFamily="34" charset="0"/>
              </a:rPr>
              <a:t>Less expensive than other materials </a:t>
            </a:r>
          </a:p>
          <a:p>
            <a:r>
              <a:rPr lang="en-US" dirty="0">
                <a:latin typeface="Calibri" pitchFamily="34" charset="0"/>
              </a:rPr>
              <a:t>Maintenance free</a:t>
            </a:r>
          </a:p>
          <a:p>
            <a:r>
              <a:rPr lang="en-US" b="1" dirty="0">
                <a:latin typeface="Calibri" pitchFamily="34" charset="0"/>
              </a:rPr>
              <a:t>Some</a:t>
            </a:r>
            <a:r>
              <a:rPr lang="en-US" dirty="0">
                <a:latin typeface="Calibri" pitchFamily="34" charset="0"/>
              </a:rPr>
              <a:t> are Recyclable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62000" y="5638800"/>
            <a:ext cx="6781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What is the big dis-advantage?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62000" y="1371600"/>
            <a:ext cx="739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THE PROBLEM WITH PLASTIC</a:t>
            </a:r>
            <a:endParaRPr lang="en-US" sz="3600" dirty="0"/>
          </a:p>
        </p:txBody>
      </p:sp>
      <p:sp>
        <p:nvSpPr>
          <p:cNvPr id="4" name="Rectangle 3"/>
          <p:cNvSpPr/>
          <p:nvPr/>
        </p:nvSpPr>
        <p:spPr>
          <a:xfrm>
            <a:off x="1828800" y="2362200"/>
            <a:ext cx="533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https://www.youtube.com/watch?v=526gMLHDVLg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77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lasti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819400"/>
            <a:ext cx="4207771" cy="29718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28600" y="1143000"/>
            <a:ext cx="8305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111 species of sea bird that are known to ingest coloured plastic as a mistaken food source.</a:t>
            </a:r>
            <a:r>
              <a:rPr lang="en-GB" dirty="0"/>
              <a:t> These include the surface feeders Albatross, Shearwaters and Gulls.</a:t>
            </a:r>
          </a:p>
          <a:p>
            <a:pPr algn="just">
              <a:buFont typeface="Arial" pitchFamily="34" charset="0"/>
              <a:buChar char="•"/>
            </a:pPr>
            <a:endParaRPr lang="en-GB" dirty="0"/>
          </a:p>
          <a:p>
            <a:pPr algn="just">
              <a:buFont typeface="Arial" pitchFamily="34" charset="0"/>
              <a:buChar char="•"/>
            </a:pPr>
            <a:r>
              <a:rPr lang="en-GB" dirty="0"/>
              <a:t> Plastics affect 267 species worldwide, including 86% of sea turtle species, 44% of all sea bird and 43% of all marine mammal species.</a:t>
            </a:r>
          </a:p>
          <a:p>
            <a:pPr algn="just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4724400" cy="80021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sz="2800" dirty="0"/>
              <a:t>The Problem with Plastic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28600" y="2819400"/>
            <a:ext cx="4191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/>
              <a:t> Causes the </a:t>
            </a:r>
            <a:r>
              <a:rPr lang="en-GB" dirty="0">
                <a:solidFill>
                  <a:srgbClr val="0070C0"/>
                </a:solidFill>
              </a:rPr>
              <a:t>gradual accumulation of plastic debris within the gut </a:t>
            </a:r>
            <a:r>
              <a:rPr lang="en-GB" dirty="0"/>
              <a:t>of  seabirds and larger sea creatures, which may or may not be regurgitated or excreted. </a:t>
            </a:r>
          </a:p>
        </p:txBody>
      </p:sp>
      <p:sp>
        <p:nvSpPr>
          <p:cNvPr id="9" name="Rectangle 8"/>
          <p:cNvSpPr/>
          <p:nvPr/>
        </p:nvSpPr>
        <p:spPr>
          <a:xfrm>
            <a:off x="228600" y="4343400"/>
            <a:ext cx="4495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b="1" dirty="0">
                <a:solidFill>
                  <a:srgbClr val="0070C0"/>
                </a:solidFill>
              </a:rPr>
              <a:t>chemical breakdown of the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  polycarbonate  into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</a:rPr>
              <a:t>  polychlorinated biphenyls (PCB’s).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228600" y="5638800"/>
            <a:ext cx="4267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b="1" dirty="0">
                <a:solidFill>
                  <a:srgbClr val="0070C0"/>
                </a:solidFill>
              </a:rPr>
              <a:t>Plastics never fully degrade,</a:t>
            </a:r>
            <a:r>
              <a:rPr lang="en-GB" dirty="0"/>
              <a:t> with estimates for degradation at sea ranging from 450 to 1000 years,</a:t>
            </a: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4648200" y="5867400"/>
            <a:ext cx="449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Photograph 1: Pre-dominance of Plastic Coastal Litter- Swansea Bay. (Author, May 2008) 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800600" y="6324600"/>
            <a:ext cx="464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Beach litter clearance not effective....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24400" y="0"/>
            <a:ext cx="441960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4791790" y="99536"/>
            <a:ext cx="4199810" cy="738664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EU has a plastic packaging recycling target of 57.6% (Wales) by 2020. ....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Waste Resource Action Programme (WRAP.org)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066800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4400" dirty="0"/>
              <a:t>History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76400"/>
            <a:ext cx="4648200" cy="4974336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The first man-made plastic was 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created by Alexander Parkes who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publicly demonstrated it at the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1862 Great International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Exhibition in London. </a:t>
            </a:r>
          </a:p>
          <a:p>
            <a:pPr algn="just">
              <a:lnSpc>
                <a:spcPct val="120000"/>
              </a:lnSpc>
              <a:buNone/>
            </a:pPr>
            <a:endParaRPr lang="en-US" sz="3100" dirty="0">
              <a:latin typeface="Calibri" pitchFamily="34" charset="0"/>
            </a:endParaRP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The material called </a:t>
            </a:r>
            <a:r>
              <a:rPr lang="en-US" sz="3100" b="1" dirty="0">
                <a:solidFill>
                  <a:srgbClr val="0070C0"/>
                </a:solidFill>
                <a:latin typeface="Calibri" pitchFamily="34" charset="0"/>
              </a:rPr>
              <a:t>Parkesine</a:t>
            </a:r>
            <a:r>
              <a:rPr lang="en-US" sz="3100" dirty="0">
                <a:latin typeface="Calibri" pitchFamily="34" charset="0"/>
              </a:rPr>
              <a:t> was an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organic material derived from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cellulose that once heated could be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moulded, and retained its shape 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3100" dirty="0">
                <a:latin typeface="Calibri" pitchFamily="34" charset="0"/>
              </a:rPr>
              <a:t> when cooled. </a:t>
            </a:r>
          </a:p>
          <a:p>
            <a:pPr algn="just">
              <a:lnSpc>
                <a:spcPct val="120000"/>
              </a:lnSpc>
            </a:pPr>
            <a:endParaRPr lang="en-US" dirty="0"/>
          </a:p>
          <a:p>
            <a:pPr algn="just"/>
            <a:endParaRPr lang="en-US" dirty="0"/>
          </a:p>
          <a:p>
            <a:pPr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2050" name="Picture 2" descr="Imag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1940" y="745621"/>
            <a:ext cx="4435585" cy="57912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1000"/>
            <a:ext cx="8229600" cy="1066800"/>
          </a:xfrm>
        </p:spPr>
        <p:txBody>
          <a:bodyPr/>
          <a:lstStyle/>
          <a:p>
            <a:r>
              <a:rPr lang="en-US" dirty="0"/>
              <a:t>  </a:t>
            </a:r>
            <a:r>
              <a:rPr lang="en-US" sz="4000" dirty="0"/>
              <a:t>History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514058"/>
            <a:ext cx="4724400" cy="49743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sz="2400" b="1" dirty="0">
                <a:solidFill>
                  <a:srgbClr val="7030A0"/>
                </a:solidFill>
                <a:latin typeface="Calibri" pitchFamily="34" charset="0"/>
              </a:rPr>
              <a:t>The first truly synthetic plastic (Bakelite) was first produced in 1907.</a:t>
            </a:r>
            <a:r>
              <a:rPr lang="en-US" sz="2400" dirty="0">
                <a:latin typeface="Calibri" pitchFamily="34" charset="0"/>
              </a:rPr>
              <a:t> Plastics really took off in the 1930s, when petroleum based plastics were developed.</a:t>
            </a:r>
          </a:p>
          <a:p>
            <a:pPr algn="just"/>
            <a:endParaRPr lang="en-US" sz="2400" dirty="0">
              <a:latin typeface="Calibri" pitchFamily="34" charset="0"/>
            </a:endParaRPr>
          </a:p>
          <a:p>
            <a:pPr algn="just"/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DuPont and ICI led the way </a:t>
            </a:r>
            <a:r>
              <a:rPr lang="en-US" sz="2400" dirty="0">
                <a:latin typeface="Calibri" pitchFamily="34" charset="0"/>
              </a:rPr>
              <a:t>with products made from </a:t>
            </a:r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polystyrene, PVC, nylon, neoprene and polyethylene. </a:t>
            </a:r>
          </a:p>
          <a:p>
            <a:pPr algn="just"/>
            <a:endParaRPr lang="en-US" sz="2400" dirty="0">
              <a:latin typeface="Calibri" pitchFamily="34" charset="0"/>
            </a:endParaRPr>
          </a:p>
          <a:p>
            <a:pPr algn="just"/>
            <a:r>
              <a:rPr lang="en-US" sz="2400" dirty="0">
                <a:latin typeface="Calibri" pitchFamily="34" charset="0"/>
              </a:rPr>
              <a:t>The </a:t>
            </a:r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first major building plastic was a vinyl floor tile introduced in 1933 </a:t>
            </a:r>
            <a:r>
              <a:rPr lang="en-US" sz="2400" dirty="0">
                <a:latin typeface="Calibri" pitchFamily="34" charset="0"/>
              </a:rPr>
              <a:t>at an exhibition in Chicago. </a:t>
            </a:r>
          </a:p>
          <a:p>
            <a:pPr algn="just"/>
            <a:endParaRPr lang="en-US" sz="2400" dirty="0">
              <a:latin typeface="Calibri" pitchFamily="34" charset="0"/>
            </a:endParaRPr>
          </a:p>
          <a:p>
            <a:pPr algn="just"/>
            <a:r>
              <a:rPr lang="en-US" sz="2400" b="1" dirty="0">
                <a:solidFill>
                  <a:srgbClr val="7030A0"/>
                </a:solidFill>
                <a:latin typeface="Calibri" pitchFamily="34" charset="0"/>
              </a:rPr>
              <a:t>PVC window frames first appeared in Germany in the 1950s and today PVC is by far the dominant plastic in building. </a:t>
            </a:r>
            <a:br>
              <a:rPr lang="en-US" sz="2400" b="1" dirty="0">
                <a:solidFill>
                  <a:srgbClr val="7030A0"/>
                </a:solidFill>
                <a:latin typeface="Calibri" pitchFamily="34" charset="0"/>
              </a:rPr>
            </a:br>
            <a:endParaRPr lang="en-US" sz="2400" b="1" dirty="0">
              <a:solidFill>
                <a:srgbClr val="7030A0"/>
              </a:solidFill>
              <a:latin typeface="Calibri" pitchFamily="34" charset="0"/>
            </a:endParaRPr>
          </a:p>
        </p:txBody>
      </p:sp>
      <p:pic>
        <p:nvPicPr>
          <p:cNvPr id="1026" name="Picture 2" descr="BPF Plastics Timeline 1900 to 1929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3000" y="762000"/>
            <a:ext cx="4057517" cy="5715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76200"/>
            <a:ext cx="8229600" cy="1066800"/>
          </a:xfrm>
        </p:spPr>
        <p:txBody>
          <a:bodyPr/>
          <a:lstStyle/>
          <a:p>
            <a:r>
              <a:rPr lang="en-US" dirty="0"/>
              <a:t>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001000" cy="4974336"/>
          </a:xfrm>
        </p:spPr>
        <p:txBody>
          <a:bodyPr/>
          <a:lstStyle/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Plastics are a large group of synthesised carbon based compounds produced by ‘polymerisation’. </a:t>
            </a:r>
          </a:p>
          <a:p>
            <a:pPr algn="just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building blocks of a plastic (monomers) are combined into a large variety of long, chain-like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polymers. These are </a:t>
            </a: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chains 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carbon </a:t>
            </a:r>
            <a:r>
              <a:rPr lang="en-GB" sz="2400" dirty="0">
                <a:solidFill>
                  <a:srgbClr val="2222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atoms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typically with hydrogen, oxygen, sulphur, and nitrogen filling in the spaces.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Monomers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have  extra internal bonds that are able to break and link up with other monomers to form a repeating chain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http://www.plasticsinconstruction.co.uk/images/casepics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86600" y="4830142"/>
            <a:ext cx="1889141" cy="189877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2209800" y="4953367"/>
            <a:ext cx="2286000" cy="228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Polymerisation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2000" y="5410200"/>
            <a:ext cx="228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67200" y="5486400"/>
            <a:ext cx="3048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354" y="5257800"/>
            <a:ext cx="3879691" cy="15174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TextBox 10"/>
          <p:cNvSpPr txBox="1"/>
          <p:nvPr/>
        </p:nvSpPr>
        <p:spPr>
          <a:xfrm>
            <a:off x="1676400" y="5560707"/>
            <a:ext cx="762000" cy="11026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223097" y="6563670"/>
            <a:ext cx="1206182" cy="1774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796" y="18113"/>
            <a:ext cx="8229600" cy="1066800"/>
          </a:xfrm>
        </p:spPr>
        <p:txBody>
          <a:bodyPr/>
          <a:lstStyle/>
          <a:p>
            <a:r>
              <a:rPr lang="en-US" dirty="0"/>
              <a:t>Plastics groups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65130"/>
            <a:ext cx="5257800" cy="4974336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Calibri" pitchFamily="34" charset="0"/>
              </a:rPr>
              <a:t>There are 3 broad groups :-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Thermosetting plastics </a:t>
            </a:r>
          </a:p>
          <a:p>
            <a:pPr lvl="2"/>
            <a:r>
              <a:rPr lang="en-US" dirty="0">
                <a:latin typeface="Calibri" pitchFamily="34" charset="0"/>
              </a:rPr>
              <a:t>Set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permanently</a:t>
            </a:r>
            <a:r>
              <a:rPr lang="en-US" dirty="0">
                <a:latin typeface="Calibri" pitchFamily="34" charset="0"/>
              </a:rPr>
              <a:t> after polymerisation making plastics that tend to be hard, durable and heat resistant.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Use?</a:t>
            </a:r>
          </a:p>
          <a:p>
            <a:pPr lvl="2"/>
            <a:endParaRPr lang="en-US" dirty="0">
              <a:latin typeface="Calibri" pitchFamily="34" charset="0"/>
            </a:endParaRPr>
          </a:p>
          <a:p>
            <a:pPr lvl="1"/>
            <a:r>
              <a:rPr lang="en-US" dirty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Thermoplastics</a:t>
            </a:r>
            <a:r>
              <a:rPr lang="en-US" b="1" dirty="0">
                <a:latin typeface="Calibri" pitchFamily="34" charset="0"/>
              </a:rPr>
              <a:t> </a:t>
            </a:r>
          </a:p>
          <a:p>
            <a:pPr lvl="2"/>
            <a:r>
              <a:rPr lang="en-US" dirty="0">
                <a:latin typeface="Calibri" pitchFamily="34" charset="0"/>
              </a:rPr>
              <a:t>Can be repeatedly softened and reformed (recyclable). Most widely used group.</a:t>
            </a:r>
          </a:p>
          <a:p>
            <a:pPr lvl="2"/>
            <a:endParaRPr lang="en-US" dirty="0">
              <a:latin typeface="Calibri" pitchFamily="34" charset="0"/>
            </a:endParaRP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Elastomers (Elastic polymer)</a:t>
            </a:r>
          </a:p>
          <a:p>
            <a:pPr lvl="2"/>
            <a:r>
              <a:rPr lang="en-US" dirty="0">
                <a:latin typeface="Calibri" pitchFamily="34" charset="0"/>
              </a:rPr>
              <a:t>Can be stretched to many times their original length and returns to the original shape without permanent deformation</a:t>
            </a:r>
          </a:p>
          <a:p>
            <a:endParaRPr lang="en-US" dirty="0">
              <a:latin typeface="Calibri" pitchFamily="34" charset="0"/>
            </a:endParaRPr>
          </a:p>
        </p:txBody>
      </p:sp>
      <p:pic>
        <p:nvPicPr>
          <p:cNvPr id="28676" name="Picture 4" descr="http://www.che.vt.edu/Wilkes/matts_website_stuff/bidentate_h_bond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3600" y="4953000"/>
            <a:ext cx="3060735" cy="137307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858000" y="6248400"/>
            <a:ext cx="144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>
                <a:latin typeface="Arial" pitchFamily="34" charset="0"/>
                <a:cs typeface="Arial" pitchFamily="34" charset="0"/>
              </a:rPr>
              <a:t>ELASTOMERS</a:t>
            </a:r>
          </a:p>
        </p:txBody>
      </p:sp>
      <p:pic>
        <p:nvPicPr>
          <p:cNvPr id="43009" name="Picture 1" descr="Thermosetting plastics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8800" y="1447800"/>
            <a:ext cx="3352800" cy="1736771"/>
          </a:xfrm>
          <a:prstGeom prst="rect">
            <a:avLst/>
          </a:prstGeom>
          <a:noFill/>
        </p:spPr>
      </p:pic>
      <p:pic>
        <p:nvPicPr>
          <p:cNvPr id="43011" name="Picture 3" descr="https://www.woodlandplastics.com/images/thermoset-cross-linking.jpg"/>
          <p:cNvPicPr>
            <a:picLocks noChangeAspect="1" noChangeArrowheads="1"/>
          </p:cNvPicPr>
          <p:nvPr/>
        </p:nvPicPr>
        <p:blipFill>
          <a:blip r:embed="rId4" cstate="print"/>
          <a:srcRect r="52941"/>
          <a:stretch>
            <a:fillRect/>
          </a:stretch>
        </p:blipFill>
        <p:spPr bwMode="auto">
          <a:xfrm>
            <a:off x="6934200" y="3276600"/>
            <a:ext cx="1447800" cy="14859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934200" y="4648200"/>
            <a:ext cx="1447800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>
                <a:latin typeface="Arial" pitchFamily="34" charset="0"/>
                <a:cs typeface="Arial" pitchFamily="34" charset="0"/>
              </a:rPr>
              <a:t>THERMOPLASTICS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77000" y="1526858"/>
            <a:ext cx="2057400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>
                <a:latin typeface="Arial" pitchFamily="34" charset="0"/>
                <a:cs typeface="Arial" pitchFamily="34" charset="0"/>
              </a:rPr>
              <a:t>THERMOSETTING PLASTIC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67108"/>
            <a:ext cx="8229600" cy="1066800"/>
          </a:xfrm>
        </p:spPr>
        <p:txBody>
          <a:bodyPr/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1026" name="AutoShape 2" descr="https://mail.google.com/mail/?attid=0.1&amp;disp=emb&amp;view=att&amp;th=1340f1046546e13b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28" name="AutoShape 4" descr="https://mail.google.com/mail/?attid=0.1&amp;disp=emb&amp;view=att&amp;th=1340f1046546e13b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9" name="Picture 5" descr="C:\Users\Vista\Desktop\plast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219200"/>
            <a:ext cx="8305800" cy="5449859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248400" y="4038600"/>
            <a:ext cx="1219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(Glass Fibre reinforced plastic)</a:t>
            </a:r>
            <a:endParaRPr lang="en-US" sz="1000" dirty="0"/>
          </a:p>
        </p:txBody>
      </p:sp>
      <p:sp>
        <p:nvSpPr>
          <p:cNvPr id="7" name="TextBox 6"/>
          <p:cNvSpPr txBox="1"/>
          <p:nvPr/>
        </p:nvSpPr>
        <p:spPr>
          <a:xfrm>
            <a:off x="7086600" y="3019335"/>
            <a:ext cx="1219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(Ethylene</a:t>
            </a:r>
          </a:p>
          <a:p>
            <a:r>
              <a:rPr lang="en-GB" sz="1000" dirty="0"/>
              <a:t>Propylene)</a:t>
            </a:r>
            <a:endParaRPr lang="en-US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7113896" y="5791200"/>
            <a:ext cx="1219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(un-plasticised)</a:t>
            </a:r>
            <a:endParaRPr lang="en-US" sz="10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8534400" y="5410200"/>
            <a:ext cx="0" cy="22860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" y="195771"/>
            <a:ext cx="876300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Thermoplastics</a:t>
            </a:r>
            <a:r>
              <a:rPr lang="en-GB" sz="2400" b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 dirty="0" smtClean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endParaRPr lang="en-GB" sz="2400" b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t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Thermoplastics are defined as polymers that can be melted and recast almost indefinitely. They are molten when heated and harden upon cooling. When frozen, however, a thermoplastic becomes glass-like and subject to fracture. These characteristics, which lend the material its name, are reversible, so the material can be reheated, reshaped, and frozen repeatedly. As a result, thermoplastics are mechanically recyclable. </a:t>
            </a:r>
            <a:endParaRPr lang="en-GB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5943" y="2596428"/>
            <a:ext cx="5503430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Thermosetting plastics (thermosets</a:t>
            </a:r>
            <a:r>
              <a:rPr lang="en-GB" sz="2400" b="1" dirty="0" smtClean="0">
                <a:latin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8600" y="3091887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Thermosets are usually made from much </a:t>
            </a:r>
            <a:r>
              <a:rPr lang="en-GB" dirty="0" err="1">
                <a:solidFill>
                  <a:srgbClr val="222222"/>
                </a:solidFill>
                <a:latin typeface="Arial" panose="020B0604020202020204" pitchFamily="34" charset="0"/>
              </a:rPr>
              <a:t>much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bigger polymer chains than thermoplastics. When they're initially manufactured, they're heated or compressed to form a dense, hard, structure with strong cross-links binding each of these long molecular chains to its </a:t>
            </a:r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neighbours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. </a:t>
            </a:r>
            <a:endParaRPr lang="en-GB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just"/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That's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very different from thermoplastics, where the polymer chains are held to one another only by very weak bonds.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8600" y="6209437"/>
            <a:ext cx="7086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Once they're "set" (cured) during manufacture, they stay that way.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333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697" y="228600"/>
            <a:ext cx="8229600" cy="1066800"/>
          </a:xfrm>
        </p:spPr>
        <p:txBody>
          <a:bodyPr/>
          <a:lstStyle/>
          <a:p>
            <a:r>
              <a:rPr lang="en-US" dirty="0"/>
              <a:t>Production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219200"/>
            <a:ext cx="8229600" cy="4974336"/>
          </a:xfrm>
        </p:spPr>
        <p:txBody>
          <a:bodyPr/>
          <a:lstStyle/>
          <a:p>
            <a:r>
              <a:rPr lang="en-US" dirty="0"/>
              <a:t>Plastics can also be segregated according to their production process </a:t>
            </a:r>
          </a:p>
          <a:p>
            <a:endParaRPr lang="en-US" dirty="0"/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Injection mould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Extruded</a:t>
            </a:r>
            <a:r>
              <a:rPr lang="en-US" b="1" dirty="0">
                <a:latin typeface="Calibri" pitchFamily="34" charset="0"/>
              </a:rPr>
              <a:t> </a:t>
            </a:r>
          </a:p>
          <a:p>
            <a:pPr lvl="1"/>
            <a:r>
              <a:rPr lang="en-US" dirty="0">
                <a:latin typeface="Calibri" pitchFamily="34" charset="0"/>
              </a:rPr>
              <a:t>Pultruded </a:t>
            </a:r>
            <a:r>
              <a:rPr lang="en-US" sz="1800" dirty="0">
                <a:latin typeface="Calibri" pitchFamily="34" charset="0"/>
              </a:rPr>
              <a:t>(</a:t>
            </a:r>
            <a:r>
              <a:rPr lang="en-US" sz="1400" dirty="0">
                <a:latin typeface="Calibri" pitchFamily="34" charset="0"/>
              </a:rPr>
              <a:t>Drawn</a:t>
            </a:r>
            <a:r>
              <a:rPr lang="en-US" sz="1800" dirty="0">
                <a:latin typeface="Calibri" pitchFamily="34" charset="0"/>
              </a:rPr>
              <a:t>)</a:t>
            </a:r>
          </a:p>
          <a:p>
            <a:pPr lvl="1"/>
            <a:r>
              <a:rPr lang="en-US" dirty="0">
                <a:latin typeface="Calibri" pitchFamily="34" charset="0"/>
              </a:rPr>
              <a:t>Cast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Vacuum Formed</a:t>
            </a:r>
          </a:p>
          <a:p>
            <a:pPr lvl="1"/>
            <a:r>
              <a:rPr lang="en-GB" b="1" dirty="0">
                <a:solidFill>
                  <a:srgbClr val="0070C0"/>
                </a:solidFill>
                <a:latin typeface="Calibri" pitchFamily="34" charset="0"/>
              </a:rPr>
              <a:t>Rotational Moulding</a:t>
            </a: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</p:txBody>
      </p:sp>
      <p:pic>
        <p:nvPicPr>
          <p:cNvPr id="3074" name="Picture 2" descr="http://www.bpf.co.uk/Data/Image/Plastics%20by%20Process%20by%20number%20of%20compan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7600" y="2254842"/>
            <a:ext cx="5100636" cy="38862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5105400" y="1894571"/>
            <a:ext cx="2590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Plastic processors in the UK </a:t>
            </a:r>
          </a:p>
        </p:txBody>
      </p:sp>
      <p:sp>
        <p:nvSpPr>
          <p:cNvPr id="4" name="Rectangle 3"/>
          <p:cNvSpPr/>
          <p:nvPr/>
        </p:nvSpPr>
        <p:spPr>
          <a:xfrm>
            <a:off x="386697" y="5423893"/>
            <a:ext cx="3048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Piping and Conduit are the largest users of polymers in construction and consume 35% of all production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697" y="304800"/>
            <a:ext cx="8229600" cy="1066800"/>
          </a:xfrm>
        </p:spPr>
        <p:txBody>
          <a:bodyPr/>
          <a:lstStyle/>
          <a:p>
            <a:r>
              <a:rPr lang="en-US" dirty="0"/>
              <a:t>1. Injection Moulding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447800"/>
            <a:ext cx="8036257" cy="403860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Calibri" pitchFamily="34" charset="0"/>
              </a:rPr>
              <a:t>Injection Moulding is a fast process and is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used to produce large numbers of identical items…..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   </a:t>
            </a:r>
            <a:r>
              <a:rPr lang="en-US" dirty="0">
                <a:latin typeface="Calibri" pitchFamily="34" charset="0"/>
              </a:rPr>
              <a:t> from high precision engineering components to disposable</a:t>
            </a:r>
          </a:p>
          <a:p>
            <a:pPr marL="0" indent="0">
              <a:buNone/>
            </a:pPr>
            <a:r>
              <a:rPr lang="en-US" dirty="0">
                <a:latin typeface="Calibri" pitchFamily="34" charset="0"/>
              </a:rPr>
              <a:t>    consumer goods.</a:t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 smtClean="0">
                <a:latin typeface="Calibri" pitchFamily="34" charset="0"/>
              </a:rPr>
              <a:t>    </a:t>
            </a:r>
            <a:r>
              <a:rPr lang="en-US" sz="1900" b="1" dirty="0" smtClean="0">
                <a:solidFill>
                  <a:srgbClr val="0070C0"/>
                </a:solidFill>
                <a:latin typeface="Calibri" pitchFamily="34" charset="0"/>
              </a:rPr>
              <a:t>Typical </a:t>
            </a:r>
            <a:r>
              <a:rPr lang="en-US" sz="1900" b="1" dirty="0">
                <a:solidFill>
                  <a:srgbClr val="0070C0"/>
                </a:solidFill>
                <a:latin typeface="Calibri" pitchFamily="34" charset="0"/>
              </a:rPr>
              <a:t>Materials Used:</a:t>
            </a:r>
            <a:r>
              <a:rPr lang="en-US" sz="1900" dirty="0">
                <a:latin typeface="Calibri" pitchFamily="34" charset="0"/>
              </a:rPr>
              <a:t/>
            </a:r>
            <a:br>
              <a:rPr lang="en-US" sz="1900" dirty="0">
                <a:latin typeface="Calibri" pitchFamily="34" charset="0"/>
              </a:rPr>
            </a:br>
            <a:r>
              <a:rPr lang="en-US" sz="1900" dirty="0" smtClean="0">
                <a:latin typeface="Calibri" pitchFamily="34" charset="0"/>
              </a:rPr>
              <a:t>     Acrylonitrile-Butadiene-Styrene </a:t>
            </a:r>
            <a:r>
              <a:rPr lang="en-US" sz="1900" dirty="0">
                <a:latin typeface="Calibri" pitchFamily="34" charset="0"/>
              </a:rPr>
              <a:t>(ABS), Nylon (PA</a:t>
            </a:r>
            <a:r>
              <a:rPr lang="en-US" sz="1900" dirty="0" smtClean="0">
                <a:latin typeface="Calibri" pitchFamily="34" charset="0"/>
              </a:rPr>
              <a:t>),</a:t>
            </a:r>
          </a:p>
          <a:p>
            <a:pPr marL="0" indent="0">
              <a:buNone/>
            </a:pPr>
            <a:r>
              <a:rPr lang="en-US" sz="1900" dirty="0">
                <a:latin typeface="Calibri" pitchFamily="34" charset="0"/>
              </a:rPr>
              <a:t> </a:t>
            </a:r>
            <a:r>
              <a:rPr lang="en-US" sz="1900" dirty="0" smtClean="0">
                <a:latin typeface="Calibri" pitchFamily="34" charset="0"/>
              </a:rPr>
              <a:t>    Polycarbonate (PC</a:t>
            </a:r>
            <a:r>
              <a:rPr lang="en-US" sz="1900" dirty="0">
                <a:latin typeface="Calibri" pitchFamily="34" charset="0"/>
              </a:rPr>
              <a:t>),  Polypropylene (PP) and Polystyrene (GPPS)</a:t>
            </a:r>
            <a:br>
              <a:rPr lang="en-US" sz="1900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 smtClean="0">
                <a:latin typeface="Calibri" pitchFamily="34" charset="0"/>
              </a:rPr>
              <a:t>   </a:t>
            </a: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Typical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Products Produced ??</a:t>
            </a: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endParaRPr lang="en-US" dirty="0">
              <a:latin typeface="Calibri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38200" y="5103674"/>
            <a:ext cx="7772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Power-tool housings, Underground Waste Inspection chambers</a:t>
            </a:r>
            <a:r>
              <a:rPr lang="en-US" dirty="0">
                <a:latin typeface="Calibri" pitchFamily="34" charset="0"/>
              </a:rPr>
              <a:t>, Telephone handsets, Television Cabinets,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Electrical light and power switches</a:t>
            </a:r>
            <a:r>
              <a:rPr lang="en-US" dirty="0">
                <a:latin typeface="Calibri" pitchFamily="34" charset="0"/>
              </a:rPr>
              <a:t>, Automotive bumpers, Automotive dash boards, Battery Casings, Syringes, Disposable razors,  washing-up bowls, Wheelie bins, Crates/Recycling boxes and Bottles.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03" y="76200"/>
            <a:ext cx="8229600" cy="1066800"/>
          </a:xfrm>
        </p:spPr>
        <p:txBody>
          <a:bodyPr/>
          <a:lstStyle/>
          <a:p>
            <a:r>
              <a:rPr lang="en-US" dirty="0"/>
              <a:t>1. Injection Moulding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229600" cy="5486400"/>
          </a:xfrm>
        </p:spPr>
        <p:txBody>
          <a:bodyPr>
            <a:normAutofit fontScale="77500" lnSpcReduction="20000"/>
          </a:bodyPr>
          <a:lstStyle/>
          <a:p>
            <a:pPr marL="624078" indent="-5143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Calibri" pitchFamily="34" charset="0"/>
              </a:rPr>
              <a:t>Polymer Material </a:t>
            </a:r>
            <a:r>
              <a:rPr lang="en-US" dirty="0">
                <a:latin typeface="Calibri" pitchFamily="34" charset="0"/>
              </a:rPr>
              <a:t>is </a:t>
            </a:r>
            <a:r>
              <a:rPr lang="en-US" dirty="0" smtClean="0">
                <a:latin typeface="Calibri" pitchFamily="34" charset="0"/>
              </a:rPr>
              <a:t>loaded via a </a:t>
            </a:r>
            <a:r>
              <a:rPr lang="en-US" dirty="0">
                <a:latin typeface="Calibri" pitchFamily="34" charset="0"/>
              </a:rPr>
              <a:t>Hopper.  </a:t>
            </a:r>
            <a:endParaRPr lang="en-US" dirty="0" smtClean="0">
              <a:latin typeface="Calibri" pitchFamily="34" charset="0"/>
            </a:endParaRPr>
          </a:p>
          <a:p>
            <a:pPr marL="624078" indent="-514350" algn="just">
              <a:buFont typeface="Arial" panose="020B0604020202020204" pitchFamily="34" charset="0"/>
              <a:buChar char="•"/>
            </a:pPr>
            <a:endParaRPr lang="en-US" dirty="0" smtClean="0">
              <a:latin typeface="Calibri" pitchFamily="34" charset="0"/>
            </a:endParaRPr>
          </a:p>
          <a:p>
            <a:pPr marL="624078" indent="-514350" algn="just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A</a:t>
            </a: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heated barrel equipped with a reciprocating screw</a:t>
            </a:r>
            <a:r>
              <a:rPr lang="en-US" dirty="0">
                <a:latin typeface="Calibri" pitchFamily="34" charset="0"/>
              </a:rPr>
              <a:t> (driven by a hydraulic or electric motor</a:t>
            </a:r>
            <a:r>
              <a:rPr lang="en-US" dirty="0" smtClean="0">
                <a:latin typeface="Calibri" pitchFamily="34" charset="0"/>
              </a:rPr>
              <a:t>), </a:t>
            </a: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feeds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the molten polymer into a temperature controlled </a:t>
            </a:r>
            <a:r>
              <a:rPr lang="en-US" b="1" dirty="0" err="1">
                <a:solidFill>
                  <a:srgbClr val="0070C0"/>
                </a:solidFill>
                <a:latin typeface="Calibri" pitchFamily="34" charset="0"/>
              </a:rPr>
              <a:t>mould</a:t>
            </a: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.</a:t>
            </a:r>
          </a:p>
          <a:p>
            <a:pPr marL="624078" indent="-514350" algn="just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pPr marL="566928" indent="-45720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Calibri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screw melts (plasticises) the polymer</a:t>
            </a:r>
            <a:r>
              <a:rPr lang="en-US" dirty="0">
                <a:latin typeface="Calibri" pitchFamily="34" charset="0"/>
              </a:rPr>
              <a:t>, and also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acts as a ram </a:t>
            </a:r>
            <a:r>
              <a:rPr lang="en-US" dirty="0">
                <a:latin typeface="Calibri" pitchFamily="34" charset="0"/>
              </a:rPr>
              <a:t>during the injection phase. </a:t>
            </a:r>
            <a:endParaRPr lang="en-US" dirty="0" smtClean="0">
              <a:latin typeface="Calibri" pitchFamily="34" charset="0"/>
            </a:endParaRPr>
          </a:p>
          <a:p>
            <a:pPr marL="566928" indent="-457200" algn="just">
              <a:buFont typeface="Arial" panose="020B0604020202020204" pitchFamily="34" charset="0"/>
              <a:buChar char="•"/>
            </a:pPr>
            <a:endParaRPr lang="en-US" dirty="0" smtClean="0">
              <a:latin typeface="Calibri" pitchFamily="34" charset="0"/>
            </a:endParaRPr>
          </a:p>
          <a:p>
            <a:pPr marL="566928" indent="-457200">
              <a:buFont typeface="Arial" panose="020B0604020202020204" pitchFamily="34" charset="0"/>
              <a:buChar char="•"/>
            </a:pPr>
            <a:r>
              <a:rPr lang="en-US" dirty="0" smtClean="0">
                <a:latin typeface="Calibri" pitchFamily="34" charset="0"/>
              </a:rPr>
              <a:t>The </a:t>
            </a:r>
            <a:r>
              <a:rPr lang="en-US" dirty="0">
                <a:latin typeface="Calibri" pitchFamily="34" charset="0"/>
              </a:rPr>
              <a:t>screw action also provides additional heating by virtue of the shearing action on the polymer. </a:t>
            </a:r>
            <a:endParaRPr lang="en-US" dirty="0" smtClean="0">
              <a:latin typeface="Calibri" pitchFamily="34" charset="0"/>
            </a:endParaRPr>
          </a:p>
          <a:p>
            <a:pPr marL="566928" indent="-457200">
              <a:buFont typeface="Arial" panose="020B0604020202020204" pitchFamily="34" charset="0"/>
              <a:buChar char="•"/>
            </a:pPr>
            <a:endParaRPr lang="en-US" dirty="0">
              <a:latin typeface="Calibri" pitchFamily="34" charset="0"/>
            </a:endParaRPr>
          </a:p>
          <a:p>
            <a:pPr marL="566928" indent="-45720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polymer is injected into a mould tool that defines the shape of  the moulded item</a:t>
            </a: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.</a:t>
            </a:r>
          </a:p>
          <a:p>
            <a:pPr marL="109728" indent="0">
              <a:buNone/>
            </a:pP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 </a:t>
            </a: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pPr marL="109728" indent="0" algn="just">
              <a:buNone/>
            </a:pP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       Typical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production rate of 2 items per second.</a:t>
            </a:r>
          </a:p>
          <a:p>
            <a:pPr algn="just">
              <a:buNone/>
            </a:pPr>
            <a:endParaRPr lang="en-US" dirty="0">
              <a:latin typeface="Calibri" pitchFamily="34" charset="0"/>
            </a:endParaRPr>
          </a:p>
          <a:p>
            <a:pPr algn="just">
              <a:buNone/>
            </a:pPr>
            <a:r>
              <a:rPr lang="en-US" dirty="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/>
          <a:lstStyle/>
          <a:p>
            <a:r>
              <a:rPr lang="en-US" dirty="0"/>
              <a:t>Injection Moulding process</a:t>
            </a:r>
          </a:p>
        </p:txBody>
      </p:sp>
      <p:pic>
        <p:nvPicPr>
          <p:cNvPr id="23554" name="Picture 2" descr="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676400"/>
            <a:ext cx="2997618" cy="2133601"/>
          </a:xfrm>
          <a:prstGeom prst="rect">
            <a:avLst/>
          </a:prstGeom>
          <a:noFill/>
        </p:spPr>
      </p:pic>
      <p:pic>
        <p:nvPicPr>
          <p:cNvPr id="23556" name="Picture 4" descr="http://www.bpf.co.uk/Data/Image/injection%20moulding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1676400"/>
            <a:ext cx="2971800" cy="450723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838200" y="40386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4"/>
              </a:rPr>
              <a:t>http://www.bpf.co.uk/plastipedia/processes/Injection_Moulding.aspx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066800"/>
          </a:xfrm>
        </p:spPr>
        <p:txBody>
          <a:bodyPr/>
          <a:lstStyle/>
          <a:p>
            <a:r>
              <a:rPr lang="en-US" dirty="0"/>
              <a:t>2. Vacuum Forming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49580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sz="3800" dirty="0">
                <a:latin typeface="Calibri" pitchFamily="34" charset="0"/>
              </a:rPr>
              <a:t>Vacuum or Thermoforming is one of the oldest and most common methods of processing plastic materials. </a:t>
            </a:r>
            <a:r>
              <a:rPr lang="en-US" sz="3800" b="1" dirty="0">
                <a:solidFill>
                  <a:srgbClr val="0070C0"/>
                </a:solidFill>
                <a:latin typeface="Calibri" pitchFamily="34" charset="0"/>
              </a:rPr>
              <a:t>Used for standard shapes that can be sheeted and pressed into mould.</a:t>
            </a:r>
          </a:p>
          <a:p>
            <a:pPr>
              <a:lnSpc>
                <a:spcPct val="170000"/>
              </a:lnSpc>
            </a:pPr>
            <a:endParaRPr lang="en-US" sz="2900" dirty="0">
              <a:latin typeface="Calibri" pitchFamily="34" charset="0"/>
            </a:endParaRPr>
          </a:p>
          <a:p>
            <a:r>
              <a:rPr lang="en-US" sz="2900" b="1" dirty="0">
                <a:solidFill>
                  <a:srgbClr val="0070C0"/>
                </a:solidFill>
                <a:latin typeface="Calibri" pitchFamily="34" charset="0"/>
              </a:rPr>
              <a:t>Typical Materials Used </a:t>
            </a:r>
          </a:p>
          <a:p>
            <a:pPr>
              <a:buNone/>
            </a:pPr>
            <a:r>
              <a:rPr lang="en-US" sz="2900" dirty="0">
                <a:latin typeface="Calibri" pitchFamily="34" charset="0"/>
              </a:rPr>
              <a:t>      Acrylonitrile Butadiene Styrene </a:t>
            </a:r>
            <a:r>
              <a:rPr lang="en-US" sz="2900" b="1" dirty="0">
                <a:latin typeface="Calibri" pitchFamily="34" charset="0"/>
              </a:rPr>
              <a:t>ABS</a:t>
            </a:r>
            <a:r>
              <a:rPr lang="en-US" sz="2900" dirty="0">
                <a:latin typeface="Calibri" pitchFamily="34" charset="0"/>
              </a:rPr>
              <a:t> </a:t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Polystyrene </a:t>
            </a:r>
            <a:r>
              <a:rPr lang="en-US" sz="2900" b="1" dirty="0">
                <a:latin typeface="Calibri" pitchFamily="34" charset="0"/>
              </a:rPr>
              <a:t>PS</a:t>
            </a:r>
            <a:r>
              <a:rPr lang="en-US" sz="2900" dirty="0">
                <a:latin typeface="Calibri" pitchFamily="34" charset="0"/>
              </a:rPr>
              <a:t> </a:t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Polycarbonate </a:t>
            </a:r>
            <a:r>
              <a:rPr lang="en-US" sz="2900" b="1" dirty="0">
                <a:latin typeface="Calibri" pitchFamily="34" charset="0"/>
              </a:rPr>
              <a:t>PC </a:t>
            </a:r>
            <a:r>
              <a:rPr lang="en-US" sz="2900" dirty="0">
                <a:latin typeface="Calibri" pitchFamily="34" charset="0"/>
              </a:rPr>
              <a:t/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Polypropylene </a:t>
            </a:r>
            <a:r>
              <a:rPr lang="en-US" sz="2900" b="1" dirty="0">
                <a:latin typeface="Calibri" pitchFamily="34" charset="0"/>
              </a:rPr>
              <a:t>PP</a:t>
            </a:r>
            <a:r>
              <a:rPr lang="en-US" sz="2900" dirty="0">
                <a:latin typeface="Calibri" pitchFamily="34" charset="0"/>
              </a:rPr>
              <a:t> </a:t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Polyethylene (sheet and foamed sheet) </a:t>
            </a:r>
            <a:r>
              <a:rPr lang="en-US" sz="2900" b="1" dirty="0">
                <a:latin typeface="Calibri" pitchFamily="34" charset="0"/>
              </a:rPr>
              <a:t>PE</a:t>
            </a:r>
            <a:r>
              <a:rPr lang="en-US" sz="2900" dirty="0">
                <a:latin typeface="Calibri" pitchFamily="34" charset="0"/>
              </a:rPr>
              <a:t> </a:t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Polyvinyl Chloride </a:t>
            </a:r>
            <a:r>
              <a:rPr lang="en-US" sz="2900" b="1" dirty="0">
                <a:latin typeface="Calibri" pitchFamily="34" charset="0"/>
              </a:rPr>
              <a:t>PVC</a:t>
            </a:r>
            <a:r>
              <a:rPr lang="en-US" sz="2900" dirty="0">
                <a:latin typeface="Calibri" pitchFamily="34" charset="0"/>
              </a:rPr>
              <a:t> </a:t>
            </a:r>
            <a:br>
              <a:rPr lang="en-US" sz="2900" dirty="0">
                <a:latin typeface="Calibri" pitchFamily="34" charset="0"/>
              </a:rPr>
            </a:br>
            <a:r>
              <a:rPr lang="en-US" sz="2900" dirty="0">
                <a:latin typeface="Calibri" pitchFamily="34" charset="0"/>
              </a:rPr>
              <a:t>Acrylic </a:t>
            </a:r>
            <a:r>
              <a:rPr lang="en-US" sz="2900" b="1" dirty="0">
                <a:latin typeface="Calibri" pitchFamily="34" charset="0"/>
              </a:rPr>
              <a:t>PMMA </a:t>
            </a: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sz="3800" b="1" dirty="0">
                <a:solidFill>
                  <a:srgbClr val="0070C0"/>
                </a:solidFill>
                <a:latin typeface="Calibri" pitchFamily="34" charset="0"/>
              </a:rPr>
              <a:t>Typical Products Produced ??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713574" y="5562600"/>
            <a:ext cx="78486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Baths &amp; Shower Trays </a:t>
            </a:r>
            <a:r>
              <a:rPr lang="en-US" sz="2000" dirty="0">
                <a:latin typeface="Calibri" pitchFamily="34" charset="0"/>
              </a:rPr>
              <a:t>,Boat Hulls,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Machinery Guards</a:t>
            </a:r>
            <a:r>
              <a:rPr lang="en-US" sz="2000" dirty="0">
                <a:latin typeface="Calibri" pitchFamily="34" charset="0"/>
              </a:rPr>
              <a:t>, Vehicle Door Liners,  Refrigerator Liners, Sandwich Boxes, Parts of vehicle cabs, Exterior Shop Signs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1066800"/>
          </a:xfrm>
        </p:spPr>
        <p:txBody>
          <a:bodyPr/>
          <a:lstStyle/>
          <a:p>
            <a:r>
              <a:rPr lang="en-US" dirty="0"/>
              <a:t>2. Vacuum Forming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4191000" cy="5126736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sz="2900" dirty="0">
                <a:latin typeface="Calibri" pitchFamily="34" charset="0"/>
              </a:rPr>
              <a:t>The process involves </a:t>
            </a:r>
            <a:r>
              <a:rPr lang="en-US" sz="2900" b="1" dirty="0">
                <a:solidFill>
                  <a:srgbClr val="0070C0"/>
                </a:solidFill>
                <a:latin typeface="Calibri" pitchFamily="34" charset="0"/>
              </a:rPr>
              <a:t>heating a plastic sheet until soft and then draping it over a mould.  </a:t>
            </a:r>
          </a:p>
          <a:p>
            <a:pPr algn="just"/>
            <a:endParaRPr lang="en-US" sz="2900" dirty="0">
              <a:latin typeface="Calibri" pitchFamily="34" charset="0"/>
            </a:endParaRPr>
          </a:p>
          <a:p>
            <a:pPr algn="just"/>
            <a:r>
              <a:rPr lang="en-US" sz="2900" b="1" dirty="0">
                <a:solidFill>
                  <a:srgbClr val="0070C0"/>
                </a:solidFill>
                <a:latin typeface="Calibri" pitchFamily="34" charset="0"/>
              </a:rPr>
              <a:t>A vacuum is applied sucking the sheet into the mould. </a:t>
            </a:r>
            <a:r>
              <a:rPr lang="en-US" sz="2900" dirty="0">
                <a:latin typeface="Calibri" pitchFamily="34" charset="0"/>
              </a:rPr>
              <a:t>The sheet is then ejected from the </a:t>
            </a:r>
            <a:r>
              <a:rPr lang="en-US" sz="2900" dirty="0" err="1" smtClean="0">
                <a:latin typeface="Calibri" pitchFamily="34" charset="0"/>
              </a:rPr>
              <a:t>mould</a:t>
            </a:r>
            <a:r>
              <a:rPr lang="en-US" sz="2900" dirty="0" smtClean="0">
                <a:latin typeface="Calibri" pitchFamily="34" charset="0"/>
              </a:rPr>
              <a:t> after cooling. </a:t>
            </a:r>
            <a:endParaRPr lang="en-US" sz="2900" dirty="0">
              <a:latin typeface="Calibri" pitchFamily="34" charset="0"/>
            </a:endParaRPr>
          </a:p>
          <a:p>
            <a:pPr algn="just"/>
            <a:endParaRPr lang="en-US" sz="2900" dirty="0">
              <a:latin typeface="Calibri" pitchFamily="34" charset="0"/>
            </a:endParaRPr>
          </a:p>
          <a:p>
            <a:pPr algn="just"/>
            <a:r>
              <a:rPr lang="en-US" sz="2900" dirty="0">
                <a:latin typeface="Calibri" pitchFamily="34" charset="0"/>
              </a:rPr>
              <a:t>In its advanced form, the vacuum forming process </a:t>
            </a:r>
            <a:r>
              <a:rPr lang="en-US" sz="2900" dirty="0" err="1">
                <a:latin typeface="Calibri" pitchFamily="34" charset="0"/>
              </a:rPr>
              <a:t>utilises</a:t>
            </a:r>
            <a:r>
              <a:rPr lang="en-US" sz="2900" dirty="0">
                <a:latin typeface="Calibri" pitchFamily="34" charset="0"/>
              </a:rPr>
              <a:t> sophisticated pneumatic, hydraulic and heat controls thus enabling </a:t>
            </a:r>
            <a:r>
              <a:rPr lang="en-US" sz="2900" b="1" dirty="0">
                <a:solidFill>
                  <a:srgbClr val="0070C0"/>
                </a:solidFill>
                <a:latin typeface="Calibri" pitchFamily="34" charset="0"/>
              </a:rPr>
              <a:t>higher production speeds</a:t>
            </a:r>
            <a:r>
              <a:rPr lang="en-US" sz="2900" dirty="0">
                <a:latin typeface="Calibri" pitchFamily="34" charset="0"/>
              </a:rPr>
              <a:t> and more detailed vacuum formed applications.</a:t>
            </a: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endParaRPr lang="en-US" dirty="0">
              <a:latin typeface="Calibri" pitchFamily="34" charset="0"/>
            </a:endParaRPr>
          </a:p>
        </p:txBody>
      </p:sp>
      <p:pic>
        <p:nvPicPr>
          <p:cNvPr id="1026" name="Picture 2" descr="http://www.bpf.co.uk/Data/Image/Formech%20FDH%20Ser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990600"/>
            <a:ext cx="3581400" cy="3843832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559490" y="587279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3"/>
              </a:rPr>
              <a:t>http://www.bpf.co.uk/plastipedia/processes/Vacuum_Forming.aspx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54213"/>
            <a:ext cx="8229600" cy="1066800"/>
          </a:xfrm>
        </p:spPr>
        <p:txBody>
          <a:bodyPr/>
          <a:lstStyle/>
          <a:p>
            <a:r>
              <a:rPr lang="en-US" dirty="0"/>
              <a:t>3. Extrusion – Profiles &amp; Sheet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939" y="897172"/>
            <a:ext cx="8153400" cy="3337509"/>
          </a:xfrm>
        </p:spPr>
        <p:txBody>
          <a:bodyPr>
            <a:normAutofit fontScale="85000" lnSpcReduction="20000"/>
          </a:bodyPr>
          <a:lstStyle/>
          <a:p>
            <a:pPr marL="109728" indent="0" algn="just">
              <a:buNone/>
            </a:pP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>Along with Injection moulding, Profile Extrusion of plastics materials is a widely used method of forming plastics materials. </a:t>
            </a:r>
            <a:endParaRPr lang="en-US" dirty="0" smtClean="0">
              <a:latin typeface="Calibri" pitchFamily="34" charset="0"/>
            </a:endParaRPr>
          </a:p>
          <a:p>
            <a:pPr marL="109728" indent="0" algn="just">
              <a:buNone/>
            </a:pP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pPr marL="566928" indent="-457200" algn="just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rgbClr val="0070C0"/>
                </a:solidFill>
                <a:latin typeface="Calibri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Plastic raw material is both melted and traversed along by the action of heated rotary screws. </a:t>
            </a:r>
            <a:r>
              <a:rPr lang="en-US" dirty="0">
                <a:latin typeface="Calibri" pitchFamily="34" charset="0"/>
              </a:rPr>
              <a:t>It is a continuous process and is thus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able to manufacture long lengths of a product. </a:t>
            </a:r>
            <a:endParaRPr lang="en-US" dirty="0">
              <a:latin typeface="Calibri" pitchFamily="34" charset="0"/>
            </a:endParaRPr>
          </a:p>
          <a:p>
            <a:pPr marL="109728" indent="0" algn="just">
              <a:buNone/>
            </a:pPr>
            <a:endParaRPr lang="en-US" dirty="0">
              <a:latin typeface="Calibri" pitchFamily="34" charset="0"/>
            </a:endParaRPr>
          </a:p>
          <a:p>
            <a:r>
              <a:rPr lang="en-US" dirty="0">
                <a:latin typeface="Calibri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extrusion is cut into application lengths</a:t>
            </a:r>
            <a:br>
              <a:rPr lang="en-US" b="1" dirty="0">
                <a:solidFill>
                  <a:srgbClr val="0070C0"/>
                </a:solidFill>
                <a:latin typeface="Calibri" pitchFamily="34" charset="0"/>
              </a:rPr>
            </a:b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/>
            </a:r>
            <a:br>
              <a:rPr lang="en-US" b="1" dirty="0">
                <a:solidFill>
                  <a:srgbClr val="0070C0"/>
                </a:solidFill>
                <a:latin typeface="Calibri" pitchFamily="34" charset="0"/>
              </a:rPr>
            </a:b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34639" y="3773016"/>
            <a:ext cx="7620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Typical Materials Used:</a:t>
            </a: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>HDPE, PVC and PTFE </a:t>
            </a:r>
            <a:br>
              <a:rPr 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34639" y="4786194"/>
            <a:ext cx="791198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This is ideal for such applications as plastic pipes.</a:t>
            </a: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Land Drainage Tubing</a:t>
            </a:r>
            <a:r>
              <a:rPr lang="en-US" dirty="0">
                <a:latin typeface="Calibri" pitchFamily="34" charset="0"/>
              </a:rPr>
              <a:t>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Waste drainage systems, Water mains pipework,  </a:t>
            </a:r>
            <a:r>
              <a:rPr lang="en-US" dirty="0">
                <a:latin typeface="Calibri" pitchFamily="34" charset="0"/>
              </a:rPr>
              <a:t>Animal Feeding Troughs, Cable Harness, Door Seals, Light Diffusers, Electrical Conduit,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Rainwater Pipes and Guttering</a:t>
            </a:r>
            <a:r>
              <a:rPr lang="en-US" dirty="0">
                <a:latin typeface="Calibri" pitchFamily="34" charset="0"/>
              </a:rPr>
              <a:t>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Fascia &amp; Soffit Sections</a:t>
            </a:r>
            <a:r>
              <a:rPr lang="en-US" dirty="0">
                <a:latin typeface="Calibri" pitchFamily="34" charset="0"/>
              </a:rPr>
              <a:t>, Curtain Track, Fridge Seals, Edge Trim, Caravan Window Surrounds, Garden Fence Posts &amp; Decking, Dip Tubes, Gas Pipes,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Water Pipes, Soil Pipes </a:t>
            </a:r>
            <a:r>
              <a:rPr lang="en-US" dirty="0">
                <a:latin typeface="Calibri" pitchFamily="34" charset="0"/>
              </a:rPr>
              <a:t>and Window, Door and Conservatory Sections.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34639" y="4350097"/>
            <a:ext cx="59471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Typical Products Produced ??</a:t>
            </a:r>
            <a:endParaRPr lang="en-GB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5091" y="3135362"/>
            <a:ext cx="1676400" cy="16764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81000"/>
            <a:ext cx="8229600" cy="1066800"/>
          </a:xfrm>
        </p:spPr>
        <p:txBody>
          <a:bodyPr/>
          <a:lstStyle/>
          <a:p>
            <a:r>
              <a:rPr lang="en-US" dirty="0"/>
              <a:t>3. Extrusion – Profiles &amp; Sheet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4336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Unlike injection moulding where the process makes individual identical components, the extrusion process makes a continuous length of plastic who’s cross section is constant. </a:t>
            </a:r>
          </a:p>
          <a:p>
            <a:pPr>
              <a:buNone/>
            </a:pPr>
            <a:r>
              <a:rPr lang="en-US" sz="2000" dirty="0">
                <a:latin typeface="Calibri" pitchFamily="34" charset="0"/>
              </a:rPr>
              <a:t>    </a:t>
            </a:r>
          </a:p>
          <a:p>
            <a:endParaRPr lang="en-US" dirty="0"/>
          </a:p>
          <a:p>
            <a:pPr>
              <a:buNone/>
            </a:pP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26626" name="Picture 2" descr="http://www.bpf.co.uk/Data/Image/Section%20of%20Profile%20Extrus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99" y="3124200"/>
            <a:ext cx="3314913" cy="2667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1295400" y="5791200"/>
            <a:ext cx="31242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/>
              <a:t>A section of profile extrusion which is cored out to minimize the content of plastic</a:t>
            </a:r>
            <a:endParaRPr lang="en-US" sz="1400" dirty="0"/>
          </a:p>
        </p:txBody>
      </p:sp>
      <p:pic>
        <p:nvPicPr>
          <p:cNvPr id="26628" name="Picture 4" descr="http://www.bpf.co.uk/Data/Image/Section%20of%20Co-Extruded%20Profile%20Extrusion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3200400"/>
            <a:ext cx="2590800" cy="245533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4953000" y="5791201"/>
            <a:ext cx="31242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400" i="1" dirty="0"/>
              <a:t>A section of co-extruded profile extrusion. Specialist extrusion machines are used in this application</a:t>
            </a:r>
            <a:endParaRPr lang="en-US" sz="1400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2133600" y="5257800"/>
            <a:ext cx="457200" cy="5334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/>
          <a:lstStyle/>
          <a:p>
            <a:r>
              <a:rPr lang="en-US" dirty="0"/>
              <a:t>3. Extrusion – Profiles &amp; Sheet</a:t>
            </a:r>
          </a:p>
        </p:txBody>
      </p:sp>
      <p:pic>
        <p:nvPicPr>
          <p:cNvPr id="29698" name="Picture 2" descr="http://www.bpf.co.uk/Data/Image/Twin%20Screw%20Extrusion%20Machin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57800" y="1981200"/>
            <a:ext cx="3810000" cy="22955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457200" y="1676400"/>
            <a:ext cx="4572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>
                <a:latin typeface="Calibri" pitchFamily="34" charset="0"/>
              </a:rPr>
              <a:t> </a:t>
            </a:r>
            <a:r>
              <a:rPr lang="en-US" sz="2000" dirty="0">
                <a:latin typeface="Calibri" pitchFamily="34" charset="0"/>
              </a:rPr>
              <a:t>An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electric motor coupled to a hydraulic drive continuously turns a screw, </a:t>
            </a:r>
            <a:r>
              <a:rPr lang="en-US" sz="2000" dirty="0">
                <a:latin typeface="Calibri" pitchFamily="34" charset="0"/>
              </a:rPr>
              <a:t>which is contained in the machines barrel.</a:t>
            </a:r>
          </a:p>
          <a:p>
            <a:endParaRPr lang="en-US" sz="20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000" dirty="0">
                <a:latin typeface="Calibri" pitchFamily="34" charset="0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Plastic granules are fed into the hopper of the extruder and are drawn down into the screw. The barrel and screw are heated by external heating elements. </a:t>
            </a:r>
          </a:p>
          <a:p>
            <a:endParaRPr lang="en-US" sz="20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000" dirty="0">
                <a:latin typeface="Calibri" pitchFamily="34" charset="0"/>
              </a:rPr>
              <a:t> As the plastic granules move along the screw they melt and are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forced through a die which is located at the end of the barrel. 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5867400"/>
            <a:ext cx="8534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000" dirty="0">
                <a:latin typeface="Calibri" pitchFamily="34" charset="0"/>
              </a:rPr>
              <a:t> The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die contains the cross section of the profile </a:t>
            </a:r>
            <a:r>
              <a:rPr lang="en-US" sz="2000" dirty="0">
                <a:latin typeface="Calibri" pitchFamily="34" charset="0"/>
              </a:rPr>
              <a:t>of the extrusion required.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5181600" y="4610398"/>
            <a:ext cx="360414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https://www.youtube.com/watch?v=zcBv_JvFDBI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81000"/>
            <a:ext cx="8229600" cy="1066800"/>
          </a:xfrm>
        </p:spPr>
        <p:txBody>
          <a:bodyPr/>
          <a:lstStyle/>
          <a:p>
            <a:r>
              <a:rPr lang="en-US" dirty="0"/>
              <a:t>4. Rotational Moulding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85711"/>
            <a:ext cx="8229600" cy="5191125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US" dirty="0"/>
              <a:t/>
            </a:r>
            <a:br>
              <a:rPr lang="en-US" dirty="0"/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>This provides the following advantages:</a:t>
            </a:r>
            <a:endParaRPr lang="en-US" dirty="0"/>
          </a:p>
        </p:txBody>
      </p:sp>
      <p:pic>
        <p:nvPicPr>
          <p:cNvPr id="35842" name="Picture 2" descr="http://www.bpf.co.uk/Data/Image/BALMORAL_mont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1150" y="4424481"/>
            <a:ext cx="3371850" cy="206692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33400" y="1600200"/>
            <a:ext cx="83058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dirty="0">
                <a:latin typeface="Calibri" pitchFamily="34" charset="0"/>
              </a:rPr>
              <a:t>Rotational </a:t>
            </a:r>
            <a:r>
              <a:rPr lang="en-US" sz="2000" dirty="0" err="1">
                <a:latin typeface="Calibri" pitchFamily="34" charset="0"/>
              </a:rPr>
              <a:t>moulding</a:t>
            </a:r>
            <a:r>
              <a:rPr lang="en-US" sz="2000" dirty="0">
                <a:latin typeface="Calibri" pitchFamily="34" charset="0"/>
              </a:rPr>
              <a:t> (often referred to as Rota-</a:t>
            </a:r>
            <a:r>
              <a:rPr lang="en-US" sz="2000" dirty="0" err="1">
                <a:latin typeface="Calibri" pitchFamily="34" charset="0"/>
              </a:rPr>
              <a:t>moulding</a:t>
            </a:r>
            <a:r>
              <a:rPr lang="en-US" sz="2000" dirty="0">
                <a:latin typeface="Calibri" pitchFamily="34" charset="0"/>
              </a:rPr>
              <a:t>) is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a process used for producing hollow plastic products</a:t>
            </a:r>
            <a:r>
              <a:rPr lang="en-US" sz="2000" dirty="0">
                <a:latin typeface="Calibri" pitchFamily="34" charset="0"/>
              </a:rPr>
              <a:t>. </a:t>
            </a:r>
            <a:endParaRPr lang="en-GB" sz="2000" dirty="0"/>
          </a:p>
        </p:txBody>
      </p:sp>
      <p:sp>
        <p:nvSpPr>
          <p:cNvPr id="6" name="Rectangle 5"/>
          <p:cNvSpPr/>
          <p:nvPr/>
        </p:nvSpPr>
        <p:spPr>
          <a:xfrm>
            <a:off x="533400" y="2369419"/>
            <a:ext cx="838200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Rotational </a:t>
            </a:r>
            <a:r>
              <a:rPr lang="en-US" sz="2000" b="1" dirty="0" err="1" smtClean="0">
                <a:solidFill>
                  <a:srgbClr val="0070C0"/>
                </a:solidFill>
                <a:latin typeface="Calibri" pitchFamily="34" charset="0"/>
              </a:rPr>
              <a:t>moulding</a:t>
            </a:r>
            <a:r>
              <a:rPr lang="en-US" sz="2000" b="1" dirty="0" smtClean="0">
                <a:solidFill>
                  <a:srgbClr val="0070C0"/>
                </a:solidFill>
                <a:latin typeface="Calibri" pitchFamily="34" charset="0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differs from other processing methods in that the heating, melting, shaping, and cooling stages all occur after the polymer is placed in the mould, therefore no external pressure is applied </a:t>
            </a:r>
            <a:r>
              <a:rPr lang="en-US" sz="2000" b="1" dirty="0" smtClean="0">
                <a:solidFill>
                  <a:srgbClr val="0070C0"/>
                </a:solidFill>
                <a:latin typeface="Calibri" pitchFamily="34" charset="0"/>
              </a:rPr>
              <a:t>during forming.</a:t>
            </a:r>
          </a:p>
          <a:p>
            <a:pPr algn="just"/>
            <a:r>
              <a:rPr lang="en-US" sz="2000" b="1" dirty="0" smtClean="0">
                <a:solidFill>
                  <a:srgbClr val="0070C0"/>
                </a:solidFill>
                <a:latin typeface="Calibri" pitchFamily="34" charset="0"/>
              </a:rPr>
              <a:t>  </a:t>
            </a:r>
            <a:r>
              <a:rPr lang="en-US" sz="2000" dirty="0">
                <a:latin typeface="Calibri" pitchFamily="34" charset="0"/>
              </a:rPr>
              <a:t/>
            </a:r>
            <a:br>
              <a:rPr lang="en-US" sz="2000" dirty="0">
                <a:latin typeface="Calibri" pitchFamily="34" charset="0"/>
              </a:rPr>
            </a:br>
            <a:r>
              <a:rPr lang="en-US" dirty="0">
                <a:latin typeface="Calibri" pitchFamily="34" charset="0"/>
              </a:rPr>
              <a:t/>
            </a:r>
            <a:br>
              <a:rPr 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90550" y="4327633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109728" indent="0">
              <a:buNone/>
            </a:pPr>
            <a:r>
              <a:rPr lang="en-US" b="1" dirty="0">
                <a:latin typeface="Calibri" pitchFamily="34" charset="0"/>
              </a:rPr>
              <a:t>Economically produced large products </a:t>
            </a:r>
          </a:p>
          <a:p>
            <a:r>
              <a:rPr lang="en-US" b="1" dirty="0">
                <a:latin typeface="Calibri" pitchFamily="34" charset="0"/>
              </a:rPr>
              <a:t>  Minimum design constraints </a:t>
            </a:r>
          </a:p>
          <a:p>
            <a:r>
              <a:rPr lang="en-US" b="1" dirty="0">
                <a:latin typeface="Calibri" pitchFamily="34" charset="0"/>
              </a:rPr>
              <a:t>  Stress-free products </a:t>
            </a:r>
          </a:p>
          <a:p>
            <a:r>
              <a:rPr lang="en-US" b="1" dirty="0">
                <a:latin typeface="Calibri" pitchFamily="34" charset="0"/>
              </a:rPr>
              <a:t>  No polymer weld lines </a:t>
            </a:r>
          </a:p>
          <a:p>
            <a:r>
              <a:rPr lang="en-US" b="1" dirty="0">
                <a:latin typeface="Calibri" pitchFamily="34" charset="0"/>
              </a:rPr>
              <a:t>  Comparatively low mould costs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066800"/>
          </a:xfrm>
        </p:spPr>
        <p:txBody>
          <a:bodyPr/>
          <a:lstStyle/>
          <a:p>
            <a:r>
              <a:rPr lang="en-US" dirty="0"/>
              <a:t>4. Rotational Moulding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731264"/>
            <a:ext cx="8153400" cy="5126736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Calibri" pitchFamily="34" charset="0"/>
              </a:rPr>
              <a:t>The Rotational Moulding process is essentially split into four operations:</a:t>
            </a:r>
          </a:p>
          <a:p>
            <a:pPr algn="just">
              <a:buNone/>
            </a:pPr>
            <a:r>
              <a:rPr lang="en-US" sz="2000" dirty="0">
                <a:latin typeface="Calibri" pitchFamily="34" charset="0"/>
              </a:rPr>
              <a:t/>
            </a:r>
            <a:br>
              <a:rPr lang="en-US" sz="2000" dirty="0">
                <a:latin typeface="Calibri" pitchFamily="34" charset="0"/>
              </a:rPr>
            </a:br>
            <a:r>
              <a:rPr lang="en-US" sz="2000" b="1" dirty="0">
                <a:latin typeface="Calibri" pitchFamily="34" charset="0"/>
              </a:rPr>
              <a:t/>
            </a:r>
            <a:br>
              <a:rPr lang="en-US" sz="2000" b="1" dirty="0">
                <a:latin typeface="Calibri" pitchFamily="34" charset="0"/>
              </a:rPr>
            </a:br>
            <a:endParaRPr lang="en-US" sz="2000" b="1" dirty="0">
              <a:latin typeface="Calibri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2133600"/>
            <a:ext cx="8001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 Charging the Mould</a:t>
            </a:r>
          </a:p>
          <a:p>
            <a:pPr algn="just">
              <a:buFont typeface="Arial" pitchFamily="34" charset="0"/>
              <a:buChar char="•"/>
            </a:pPr>
            <a:endParaRPr lang="en-US" sz="2000" b="1" dirty="0">
              <a:solidFill>
                <a:srgbClr val="0070C0"/>
              </a:solidFill>
              <a:latin typeface="Calibri" pitchFamily="34" charset="0"/>
            </a:endParaRPr>
          </a:p>
          <a:p>
            <a:pPr algn="just">
              <a:buNone/>
            </a:pPr>
            <a:r>
              <a:rPr lang="en-US" sz="2000" dirty="0">
                <a:latin typeface="Calibri" pitchFamily="34" charset="0"/>
              </a:rPr>
              <a:t>A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pre-determined amount of polymer powder is placed in the mould</a:t>
            </a:r>
            <a:r>
              <a:rPr lang="en-US" sz="2000" dirty="0">
                <a:latin typeface="Calibri" pitchFamily="34" charset="0"/>
              </a:rPr>
              <a:t>. With the powder loaded, the mould is closed, locked and loaded into the oven.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The powder can be pre-compounded to the desired </a:t>
            </a:r>
            <a:r>
              <a:rPr lang="en-US" sz="2000" b="1" dirty="0" err="1">
                <a:solidFill>
                  <a:srgbClr val="0070C0"/>
                </a:solidFill>
                <a:latin typeface="Calibri" pitchFamily="34" charset="0"/>
              </a:rPr>
              <a:t>colour</a:t>
            </a:r>
            <a:r>
              <a:rPr lang="en-US" sz="2000" dirty="0">
                <a:latin typeface="Calibri" pitchFamily="34" charset="0"/>
              </a:rPr>
              <a:t>. </a:t>
            </a:r>
            <a:endParaRPr lang="en-GB" sz="2000" dirty="0"/>
          </a:p>
        </p:txBody>
      </p:sp>
      <p:sp>
        <p:nvSpPr>
          <p:cNvPr id="5" name="Rectangle 4"/>
          <p:cNvSpPr/>
          <p:nvPr/>
        </p:nvSpPr>
        <p:spPr>
          <a:xfrm>
            <a:off x="457200" y="3886200"/>
            <a:ext cx="80772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 Heating &amp; Fusion</a:t>
            </a:r>
          </a:p>
          <a:p>
            <a:pPr algn="just">
              <a:buFont typeface="Arial" pitchFamily="34" charset="0"/>
              <a:buChar char="•"/>
            </a:pPr>
            <a:endParaRPr lang="en-US" sz="2000" b="1" dirty="0">
              <a:solidFill>
                <a:srgbClr val="0070C0"/>
              </a:solidFill>
              <a:latin typeface="Calibri" pitchFamily="34" charset="0"/>
            </a:endParaRPr>
          </a:p>
          <a:p>
            <a:pPr algn="just">
              <a:buNone/>
            </a:pP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Once inside the oven, the mould is rotated around two axis, tumbling the powder </a:t>
            </a:r>
            <a:r>
              <a:rPr lang="en-US" sz="2000" dirty="0">
                <a:latin typeface="Calibri" pitchFamily="34" charset="0"/>
              </a:rPr>
              <a:t>– the process is not a centrifugal one.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The speed of rotation is relatively slow, less than 20 rev/min.</a:t>
            </a:r>
            <a:r>
              <a:rPr lang="en-US" sz="2000" dirty="0">
                <a:latin typeface="Calibri" pitchFamily="34" charset="0"/>
              </a:rPr>
              <a:t> The ovens are heated by convection, conduction and, in some cases, radiation.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As the mould becomes hotter the powder begins to melt and stick to the inner walls of the mould.</a:t>
            </a:r>
            <a:r>
              <a:rPr lang="en-US" sz="2000" dirty="0">
                <a:latin typeface="Calibri" pitchFamily="34" charset="0"/>
              </a:rPr>
              <a:t> As the powder melts, it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gradually builds up an even coating over the entire surface. 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   </a:t>
            </a:r>
          </a:p>
          <a:p>
            <a:pPr algn="just"/>
            <a:endParaRPr lang="en-US" b="1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785" y="228600"/>
            <a:ext cx="8229600" cy="1066800"/>
          </a:xfrm>
        </p:spPr>
        <p:txBody>
          <a:bodyPr/>
          <a:lstStyle/>
          <a:p>
            <a:r>
              <a:rPr lang="en-US" dirty="0"/>
              <a:t>4. Rotational Moulding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313" y="1066800"/>
            <a:ext cx="5257800" cy="5126736"/>
          </a:xfrm>
        </p:spPr>
        <p:txBody>
          <a:bodyPr>
            <a:noAutofit/>
          </a:bodyPr>
          <a:lstStyle/>
          <a:p>
            <a:endParaRPr lang="en-US" sz="1600" b="1" dirty="0"/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Cooling</a:t>
            </a:r>
          </a:p>
          <a:p>
            <a:pPr algn="just">
              <a:buNone/>
            </a:pPr>
            <a:r>
              <a:rPr lang="en-US" sz="2000" dirty="0">
                <a:latin typeface="Calibri" pitchFamily="34" charset="0"/>
              </a:rPr>
              <a:t>	When the melt has been consolidated to the desired level, the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mould is cooled either by air, water or a combination of both. </a:t>
            </a:r>
            <a:r>
              <a:rPr lang="en-US" sz="2000" dirty="0">
                <a:latin typeface="Calibri" pitchFamily="34" charset="0"/>
              </a:rPr>
              <a:t>The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polymer solidifies to the desired shape.</a:t>
            </a:r>
            <a:br>
              <a:rPr lang="en-US" sz="2000" b="1" dirty="0">
                <a:solidFill>
                  <a:srgbClr val="0070C0"/>
                </a:solidFill>
                <a:latin typeface="Calibri" pitchFamily="34" charset="0"/>
              </a:rPr>
            </a:br>
            <a:endParaRPr lang="en-US" sz="2000" b="1" dirty="0">
              <a:solidFill>
                <a:srgbClr val="0070C0"/>
              </a:solidFill>
              <a:latin typeface="Calibri" pitchFamily="34" charset="0"/>
            </a:endParaRP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Unloading the mould</a:t>
            </a:r>
          </a:p>
          <a:p>
            <a:pPr>
              <a:buNone/>
            </a:pPr>
            <a:r>
              <a:rPr lang="en-US" sz="2000" dirty="0">
                <a:latin typeface="Calibri" pitchFamily="34" charset="0"/>
              </a:rPr>
              <a:t>	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When the polymer has cooled sufficiently </a:t>
            </a:r>
            <a:r>
              <a:rPr lang="en-US" sz="2000" dirty="0">
                <a:latin typeface="Calibri" pitchFamily="34" charset="0"/>
              </a:rPr>
              <a:t>to retain its shape and be easily handled,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the mould is opened and the product removed. </a:t>
            </a:r>
            <a:r>
              <a:rPr lang="en-US" sz="2000" dirty="0">
                <a:latin typeface="Calibri" pitchFamily="34" charset="0"/>
              </a:rPr>
              <a:t>At this point powder can once again be placed in the mould and the cycle repeated. </a:t>
            </a:r>
          </a:p>
          <a:p>
            <a:pPr>
              <a:buNone/>
            </a:pP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609600" y="5279958"/>
            <a:ext cx="4658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Typical Products ??  PE, PP and PVC 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930705" y="5766838"/>
            <a:ext cx="39602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http://www.bpf.co.uk/plastipedia/processes/Rotational_Moulding.aspx</a:t>
            </a:r>
            <a:endParaRPr lang="en-US" dirty="0"/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806" y="1481182"/>
            <a:ext cx="3086100" cy="30861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38873" y="5650867"/>
            <a:ext cx="3886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Water and Chemical Storage Tanks</a:t>
            </a:r>
          </a:p>
          <a:p>
            <a:r>
              <a:rPr lang="en-GB" dirty="0"/>
              <a:t>Sewage Tanks</a:t>
            </a:r>
          </a:p>
          <a:p>
            <a:r>
              <a:rPr lang="en-GB" dirty="0"/>
              <a:t>Cisterns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867218" y="4619755"/>
            <a:ext cx="3086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Advantages: Uniform wall Thickness, Stress and joint free, complicated shapes made. </a:t>
            </a:r>
            <a:endParaRPr lang="en-US" sz="1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42900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>
                <a:hlinkClick r:id="rId2"/>
              </a:rPr>
              <a:t>http://www.youtube.com/watch?v=jYkKBUFORco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43000" y="2057400"/>
            <a:ext cx="6629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PLASTIC PRODUCTS</a:t>
            </a:r>
          </a:p>
          <a:p>
            <a:pPr algn="ctr"/>
            <a:r>
              <a:rPr lang="en-GB" sz="2800" b="1" dirty="0">
                <a:solidFill>
                  <a:srgbClr val="0070C0"/>
                </a:solidFill>
              </a:rPr>
              <a:t>PRODUCTION PROCESSES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67400" y="47244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 minutes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/>
          <a:lstStyle/>
          <a:p>
            <a:r>
              <a:rPr lang="en-US" dirty="0"/>
              <a:t>   Additives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001000" cy="4648200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2000" b="1" dirty="0"/>
          </a:p>
          <a:p>
            <a:pPr algn="just"/>
            <a:r>
              <a:rPr lang="en-US" sz="2000" dirty="0">
                <a:latin typeface="Calibri" pitchFamily="34" charset="0"/>
              </a:rPr>
              <a:t>Additives are added to plastics to modify the properties for certain applications (e.g. to make plastics easier to process, to achieve better looking products, to save money etc)</a:t>
            </a:r>
          </a:p>
          <a:p>
            <a:pPr algn="just"/>
            <a:endParaRPr lang="en-US" sz="2000" dirty="0">
              <a:latin typeface="Calibri" pitchFamily="34" charset="0"/>
            </a:endParaRPr>
          </a:p>
          <a:p>
            <a:pPr lvl="1" algn="just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Colouring agents</a:t>
            </a:r>
          </a:p>
          <a:p>
            <a:pPr lvl="2" algn="just"/>
            <a:r>
              <a:rPr lang="en-US" sz="1600" dirty="0">
                <a:solidFill>
                  <a:schemeClr val="tx1"/>
                </a:solidFill>
                <a:latin typeface="Calibri" pitchFamily="34" charset="0"/>
              </a:rPr>
              <a:t>Includes  dyes and pigments which are added to the plastic to achieve the desired colour, usually for decorative purposes / camouflage/ fitness for purpose.</a:t>
            </a:r>
          </a:p>
          <a:p>
            <a:pPr lvl="1" algn="just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Stabilising agents</a:t>
            </a:r>
          </a:p>
          <a:p>
            <a:pPr lvl="2" algn="just"/>
            <a:r>
              <a:rPr lang="en-US" sz="1600" dirty="0">
                <a:solidFill>
                  <a:schemeClr val="tx1"/>
                </a:solidFill>
                <a:latin typeface="Calibri" pitchFamily="34" charset="0"/>
              </a:rPr>
              <a:t>Added to plastics to prevent discolouring when exposed to sunlight</a:t>
            </a:r>
          </a:p>
          <a:p>
            <a:pPr lvl="1" algn="just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Plasticisers</a:t>
            </a:r>
          </a:p>
          <a:p>
            <a:pPr lvl="2" algn="just"/>
            <a:r>
              <a:rPr lang="en-US" sz="1600" dirty="0">
                <a:solidFill>
                  <a:schemeClr val="tx1"/>
                </a:solidFill>
                <a:latin typeface="Calibri" pitchFamily="34" charset="0"/>
              </a:rPr>
              <a:t>These are high boiling point solvents which increase the flexibility of the plastics</a:t>
            </a:r>
          </a:p>
          <a:p>
            <a:pPr>
              <a:buNone/>
            </a:pPr>
            <a:r>
              <a:rPr lang="en-US" sz="2000" dirty="0"/>
              <a:t>	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/>
          <a:lstStyle/>
          <a:p>
            <a:r>
              <a:rPr lang="en-US" dirty="0"/>
              <a:t>   Additives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001000" cy="5126736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2000" b="1" dirty="0"/>
          </a:p>
          <a:p>
            <a:pPr lvl="1"/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Others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Anti Counterfeiting 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Antimicrobials / Biostabiliser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Antistatic Agents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Flame Retardants 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Fragrances</a:t>
            </a:r>
          </a:p>
          <a:p>
            <a:pPr lvl="2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Reinforcements</a:t>
            </a:r>
          </a:p>
          <a:p>
            <a:pPr lvl="1"/>
            <a:endParaRPr lang="en-US" sz="2400" b="1" dirty="0"/>
          </a:p>
          <a:p>
            <a:pPr>
              <a:buNone/>
            </a:pPr>
            <a:r>
              <a:rPr lang="en-US" sz="2400" dirty="0"/>
              <a:t>	</a:t>
            </a:r>
            <a:br>
              <a:rPr lang="en-US" sz="2400" dirty="0"/>
            </a:br>
            <a:endParaRPr lang="en-US" sz="2400" dirty="0"/>
          </a:p>
        </p:txBody>
      </p:sp>
      <p:pic>
        <p:nvPicPr>
          <p:cNvPr id="4" name="Picture 3" descr="http://www.bpf.co.uk/Data/Image/Red%20Atoms%20Smal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9400" y="990599"/>
            <a:ext cx="1904006" cy="2113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AutoShape 2" descr="data:image/jpeg;base64,/9j/4AAQSkZJRgABAQAAAQABAAD/2wCEAAkGBhQSERUUEhQWFRQWGBgXGBgYGRwbHBseGBgXHBcdFxcYHCceHxojGhcUHy8gJCcpLCwsGB4xNTAqNSYrLCkBCQoKDgwOFw8PFykcHBwsLCksLCwsLCksLCwsKSwpKSksKSwsLCwsKSwpKSksLCkpLCksKSwpKSksLCwsLCwpKf/AABEIAMIBAwMBIgACEQEDEQH/xAAbAAACAwEBAQAAAAAAAAAAAAADBAACBQEGB//EAD0QAAEDAgQDBQYFAwQCAwEAAAECAxEAIQQSMUEFUWETInGBkTKhscHR8AYUI0LhUoLxFWJykjOyFsLDB//EABgBAQEBAQEAAAAAAAAAAAAAAAABAgME/8QAIBEBAQEBAAICAgMAAAAAAAAAAAERAiExAxJB8FGB4f/aAAwDAQACEQMRAD8A+dtozJWlJjMgO5R/U2CDPWCs+dPYlgK7ZRRk7VlDqJMzC0pVB6wsxQEgp72kKJBT1s4PMXp9khBRmGZtoqbKjf8ATekoMdJN+Zro5jO4Il24zdpgguQIj9OAfJKKz2MICcMJsUkwNjmNp8An1rW4ehRGGyOd8pfwys+gEQkAdQtXnV+CYcOLwGVaQoqWgg3ykrtIPRQjwrSMJCZQ6s2Tmj1OgozrSj2aICEwCeuYyJ52imXMGPyzpIUcr4E7RBCR4z8DTLvC1fnEogkJQk22HZBXz91UJYdY7U9mJyzBIkmLCBoBRcPlAW46sk3sLkk7SbCh4YEsuZBAJCCempk7CKM4hKG2wBmUqTpYaQao0OFuLSjtENoTf2lAEDrK7T5VpMYlKky9i1zsloT56pSKycXhlFTaHFEAAQne41jQUZeIQpwJw7UAADMrvKMchoB0v41LDWrhkIM5WcS+DeM5HmcoNOtcOMBTWFUmZ9rFKTPlIrNaefdcAdf7NAEQpRAAH+xP0riUYYLMuOORulOUeRWZ91RTz3ClEy43lUdjimVnwhfe99Bc4S6kZihUDoFAeaFKFFZQw8rKjBOOSbS6ok/9UimHuALiEcNgdXVpV6qV8qlm/v8AqysdLeb7+VFGHAp9/hbogDDOhQ1Afbcgf8VCffS+Jwy2k/qJcT/ybI94kVyvF/DU6BDfKuLTRsOAoSkzRhh+tc2iAw/SuOYc00/hiSIMDeuhEUGa42ZEa1cMjenQ2ZuB0tUvpAoE+yFcWzm5U4pMVUr2BqhAsx/igrYvNzWopUVQnpRGWWQelD7PLoDFapTQiydJmgzFIG6TSym4OhFa7jJHhSi800GY81vBoLjN7G1aikkG80BU60CAw4/qqUytlU2j0qUFWTaBEEg/fqaMW4BAkT3TN7WIj/iR76F+QIJLdv8AbtTDDgVY2VyNdJ0zg+GaJKl5YcTDyZOqmiO0HmJNFViAhJHdbWh9vENkXOVYVIB3gx766lHdiJ70i/r6i3pR8I0CoJXBbylqdwHM2Q/2qIrcqYbx6Utox+GUuSVMOoURdQ9om2ndWTTOEbUnHNEBTva4O1799lSBc/0xHgKWwz6ytJfyhLjS8ItX+5DcJKusR/1q3A8d2CsC+FKchTjS08gmLJ8Q4qqhL/SU/wCl9omxViMhJ5JRmk+ZnyFNvYAnGsMkd7I3OX/jIA8QPfVvyiRw97unO1ikIIOoBCswja6QPIVvDCoxHGArKtKVtZ4NjCWiLRscsdR41rf3+keVwuFzOuurNgFE8+Q9dBXcA+pLalNpyz3QRc9b/SKd4a0DgsUVJX3nGyVjQAFVj4lQgdOlH4hgcmDYyCC8FLPQBRAv7/OmqzmsGhDRU6u6jZKe8pXiSYA5kn1prAYotJPYsIK1bqHaQOfe7s+VC4gwhBbbgqUAlIGwKgJmNdZij495TiuyRZCe6EpsDsSdyZj5VRp4btVN53sUlpJkRmMxvlbaGnoKG2jCoklx5zwSEA+alEj0rPxPDQ2rK6rLGUZBJVfSQNJnc1oKxuGaSkIYLqhqpxRyzyCEET5ms4CofwZElh09C78wkUo8psmUYR/WxbcWTfmT9KaP4geshpDaCqIyNpBHgYJ99auERxFQJK3QOa1ZB6qIqelef4h3QkdnikE7rSHPQ5EketUw+LA9pQ8wUn0NvfWsrhuKzz+eQg7/AK4Pwmh8dxDyoQrHMGL99Rj/ANINqlk6WWwBghQlJmrKb6UsjALbR2hOHXOhbXlN9DFgfSpheJkf+RCknnEj1Fq5Xiz01KZLBNCOFvrTrZziQrzFWUzzuK5qQOHHOqONgRNPHDJm1UcQKoQyCurQkbXo60XsKEsKzaEUCpVfSqLVfSKccTEkzQEtkkzEbVUBVfagONj+mnVI6e+quDlNAgsp6ilXGE71oqR1FLON9KDNXh71ynC1UoNFnDBI0oWL4cFi4hWxGtNLQZEaUYWIoMItqaMOXGyh86ew5HeMAyDbnI+z5VpraChEa86zneGqau3dP7k/SrOjESwrJkRlJUQqDspAMEf8gYqr7Eh0tKsMuICepy9oByiVelFw7oVGU6W6im8McvfsSMxg6EKstPpBrrKzimOXnVi+zWAHEIxGUCZKQkqB5EFSz5Vr4fHBzFYJaHcq14ZLSim6gQFj1Ij1rKZa7PKrKMyc7SgdFJcT3SfU38Ko08UIZNkuMPK+Ai24BT760g+Cx4/015skha3kk2/akDfxtTnGcAMnDhmP6oTmBNgnOkADkLq85qjQUGeIsHKpSezWIGuVwEkdIVMVbiDi8uALjYCQkNpM+1ChmMbagT41Z7/f4QHEYfNxNRlOUOLUkDvCEAkm20J86T4a+XHVKT3EoClwNTc3JHl61tJbS1xXFEjKEpeCYFgVIyoAA8bVm/hvDAJxTkn9NqTyMqACfCYPlVl8AXDMIXnJ9gFU94wOZJO8G/nTaktghDYL0EkqgpTHMD2iLEXjSpwTEEtPZ5sgkGNybqUdgE2Ec6Z4J2aQFxn7NM3ECFkkAxrMG1Qdd4pil93DgtIAA/TTlH9zmt+pphXBAkD8xikpJGYpGZxXnFh5ms8Y1b7kqUVDKVBIslMgEZUiANSDbahL4S64rMvuIiAVEJ8Im58qo0mjgkAmHnTtJSgHyEkCgjG4ZRj8ojrmW4qPRQp17h+FZSntXVrVEw2LW5qVXGeKYdu6cKkjbMsqnxgAVMXWRxbiDUx+VaCbWHaH/wDQUNGMw7LRWGVtqgQUuLESNClZVWs3+IlqPcaZSNoZT8wTReK43GOpAbb05Mjb+2Ko8rgcaCv9NZlR0In1y39RW3heKpJyr156g/fhRMG3jEIWXcKk9QwAYjYgTJ+VeeX2ilS5hXG5NiAtNv7hFZ64lWXHqCmdNKH+XJNY54gWSkBRjcODfkFD6CtvBY9LgsYO4/nQ15+ubG5QS2ZjbpQ1kin8h8aAtG2lZCfZiJmqOYPcKFNlO1KuJg3NqoEcJG9LOJINNwPGq5bRaiM5wTzoRQD0p5bXkaCUTqINVSZb6gVKYU3fQVKB1CLTV2hOulWZaPlR0oAtURxlIoiWzHjXAgkzAimWkR56VFZmK4OPbScq/j40HDPT3VDKrkfiK3ktxc60HEcLD2tjsRrVlwION5ikHSInly9D7qo5hi6pciFQVCNyiM3qAaKczSgh2J0Ctj0PWjIlKbWVbKRz09810nSYWAC3iBmHaIg+KUQPKQmai3s+Aw3eAUy84DJuEqCVCB4pinGmIQCTdCgtJ3KVWV6EC3jSD+ClDiQkA91aegJBPqlXurpKzY18DxBQ4m52pSCttSiRp32QUmegIE+NL/hfBqOHxaUrSAGszgImQkKKUgnSTqfCuYZYOKw6nEJKVBCSZ9pLfcv0lOnSucExQbGNbWcuZC0DxzGKqD8Nw08MxKyO8VtiY26D+6g8OZCME/mSoCUEqBFgAQBf9xzaba0fAJnh+IKHFANlJyjQlSkiT4aAUfDKjg6wDC1vAwTcgZR/9aoz+CPFKXnW0JHZgQTe50tp8atw9rt8RnUo2IBzEkmROu5zDTr0prhDCk4DEGElsFKlEzJUAAkJOwvc9ab/AAY0VB9xQGVtKikiR9iATJpQnjuFgO/rOBNvYHeIteQLCOtOdvhmG0jsu0UZgrMAW/pTresXh+dx0LIIBXPUgmCPMGtviOCYS6CtaiQR3EQcubTMo29K1qYmH/EqxdptpsDUIQn4mTS54li3zIW6Z/amQPRNPM8XbYQpSGUySYznNpaYIF9aUH4qxSzlC8ome6AmB5Cs2asq2I4RjloyFLpBvc7/ANyudJYT8NcQSreBsVoHzmu4vHPuqvnUU2mSa4wy5eSUSLkyCOdZtxfbN4wnEdrLjYVoP2n4U7hvw+4pskYdbaiLFKiJA5pVPpIrTU6hpv8ATQ4p2JzFQBFjeBKhodxWFiPxM8LBa0mbnOfGMukaWqyWr6DTxstqLb2YEGJIIIjmK12nULAKYUI1BrFxWLD5zPAKVAhQgGBbQbiOXjzpHh+I/Lv5c0trtO19Ceo0NY6+Oe4SvRxrahrw0i8eFMFmRMH1pdLVzBPrXBoApyj2IqqWd/nR1M5tzVOxEbnzqoWW2Z0NK4hqDqegrRDogi4OlBUCdVA8rVRnFRqU93hsmpQOAgaXNEZRufdVPu1ESALC29QWgTYUbNHjVWE2gedHbZANRV2mbSTRc1iBVGzNtB8aMgie7y3oBP4NLiYUJFYzzKmYBlTeyt0+PSvQNjkdasnCEg5oimqxXxIQNRr9QD11oS0SUpPsiEqI5Ekj0n3UR7BLZUSgFTc+zunqPpRsOAUkgylX37q6c9JhJTRSlEkAsuK9FAaeaPfTWCXOKKXEpAeCjbQdsgwZ59741UIzqOaLymetoV529TQ3VhOUic6RHhB7p8r+ldJWcB4W8tvDPtqScqwnpGVSSVeEiPOjsJQrh7yssKQtsJI2ClDMPE3k13h7UOvIWqQtDic3OUEoJn/cEmh4LMjDOoSUkAZ18rEQE8zJF62h7h+LbTwx1ok53VAgEciiSekCjcDQr8q+4lZDbaRKQYzmDE9OnWk+H4qeH4oqy5pbAMSQCtNh5x603wLGtjAvNKzHtUkJgXzQNuVpNAP8FMdq+M5JUFFXTKlJNotdRFulLqbzvPTKRChOlxEDyIp/8G4TtX4QsohBkp1gkWHIGBfW3WsXEYxed6bpMhM2IlYiJ/d18afkel4hw1k4dorWpEJvaVLiD3U8r6nWh8Mew6VlSWVLypHeWrnp3QI0n0q/4tYKMQ0hKZSGxPLTKPhReCYUDCuZpzGAk/BI5mdqb4TFWvxU6oqyBLaB/SkfEiksRjUwpThjcrXt5C5N7AfCksUOylJGUpmxiSQCYE7wDXjzjl4pLoVEwFIGwg3A8Qazk9tNziH4tSuGEJCEC8x31TeSrrQkKSqb/wDbboawVYJIQFLN2+XKbdda6rjCQpBIOVQ16jWRSjTUsCQmDm57R19RXOJsFxsqsCjLKbzCs17m4EBP/Wnx2YA0AUmx5zSrDhCVIMkEzPRQAM+Kgj0rXNK3+EO52UKJuUifgfeKs61cQExr1rDwbpQS3OlwPG599a7UyI8yflXl68WtIpF+VAdVtr1ozs5yLRrS62pJt1oKAAHc1VTIP3pVkdJqhkSSdNuf80FThutdrgdJ5ec12qHUAakgchRUtyCQKDh76/caURpZVYffjWQYOAQknyphDXPTlQEADeTRUv3vsKgOFTGwirBJGgtVEJ/cfSmC5PnoKK5h3SAec70Vaq4lnc2ogJUO7HWoBhArJxPDlIJW2JB9tHPqORrbKBaLxryqzYNyozflFNVgtLGQqToREcj/AAa4nBmJO+87gT8CaY4hg1A9o2L/ALk7H+etCSsOJ7th+5O4InWuvPSYVXcp7oy2B5qyxPurrLADjiE+ye0SDtEGCfdTC0QNevp/HwFLOX2hIiRziJnyrrKzgeDGRtxKCDKSVTpAKTAmxMhJ8qe/DvEIRiBEqLKspI0yg2B5ETMcqUw6RnUI7qkrTc6BSSAfIwfKpwsBJKQsSQrvESAMpkAbkxE6XrSND8G8R7FwqUg3ASALlXRI3NZmGUFOJQBOZYHh3gDA6daa/BWKV+cQdEkxJvM9fpQGCpLxUtUd46DckyI3NVG3+L8H2byEJWcpQSZJJJAMFR3JNgKb4GpLTEuqy9nMgxZShJN94AFA4hKsT2zrZSrIMiVbkWSY2E3PhXk/xa26oJbQe6oZlqG5nT1k+lZzYrn4ifQ7jG+9BlITOkL3IPj5+VYKsZ2OKLZSMqHMhA8YPuvWn+JXG1utOqORQaaTB3KBGbzilvxM52OJcbsVd1RWB7WZIM++ooGA4eoPLQfZWFN8yZ9k+sGutMtZVtwHFNyuCLyn2oPheOlX4ow6HmXGgYLbTnQHf3j31oYjAoGNU6CMrhzBBtZY709JJojH/wBVJaCgmyTBTySfZg7XkVrYVUgLULKSRl00vfzg0NpaUOrZQMsSk9SNAeYmKbwGHSWFKUCV9oEi9huqPX3VqIzsU4TiwhJHsJJJ5kTXpG+6gA+VeFVjUuYlSkpObMRO0Cw9wr3ODw6sgmbxXm79txZKees2/mqKNpJFXcjY360NQB5zY1AOBN/IVT8wCSIqzjXMzS6bgzHnVHVxNzepSxSTcipV0aTJzWGmpNNtwIAsN+ZpNJiNgNetGSo2yiefSsAzCRqQZn0o4QMwHOb1TD762NMrct1+FBFx/FRCwetUSCm5Nyb+FGAJv6CgvnKtRamGE+QoTaDbNRg8LzI6/Siu9oE257UUd6PcI+NLIRmIOnjyprtI023NRVuwg3PkN6y+I8JIUXEEJXGmyuhFaqY19/OqJOYyBMVB51LoWCYIg95J1B+nXerKSI11+ItHn8q0eI8HKv1GzlcE7WI5HmKzWnwokaLT7SeR5jp1rrz0lgDqiRpGWLDfL/VztVMHh4czKPczSbWgzPupp1aRJ5gR49fKgPNlSSFG4BCeQjSB4ZT5121nAMLiEpWAkwZA7SLi8SB063oZZKcUqF5srhy3uYNp8aKvC97Oe6leVRJ6i8e+mWsclKlLhSU+0AqSomARANgmSk8r1pGrx3iX6QeMnM4q2+VpICR6qPrXjOIMuvZR3soSCSLCTJNNYziLywAk5YsmBISLzaNSYuaX4pw99apUlYQkJgTCTbUDxpfHgV41w5ohpRWEw0hMKN5EyQOVB/EnEEh4Z0ZnC22CRpASMvuimMVw1Ni4pA7iQAoydOVMcbWyH8xCs+VAKUiQISIudyIrPoW46gpw+BU2mzrKisT+4Ea+ulC4zhVuDDOoIBDORZ/3JUqPHuxT3FM7eDwi20lXaF2Qq+XKqIHKdTU4niFOYTC5AlDjZd7QeJBHjUgy+J4VCXgpRWCsJXHlrMaGKYfw6WmQ4VgJWSdbibCeuvpVcQtKshJleQJPIXNx9KzPxCyHGkICsy5hKPHf0q2/WAH4cwIdfUqRlTuBY17d0gAjNYiLfdqzeAYBOHZCFgda0HImBpH+K82tKLQANTYfd6CgT6f4oqkHmdOdcLX39aoASdteQvVFXiQRTHZ3BB22+dBUJ118KoVcQZMG3h/Ndo5QN6lBxkE66GtBDOUaxQAQkAXiuoWSef3v1qIMlcnS3+KYTECb0uFkWsOXWitsmQTEcqKYZgm4jlNMk5fDnSqnukg1O2zGoDKXt1q6km026UNAFybxpRVmwCoNFXkzA5VYJtB220muDugqnXWussZgCrT3n+Kiq9pmgD76UwTYRadf5qr7AEQAI+FDMmAnTqd96gM4/sJJ5/Ss/G8JSo5kmHU7/XmDWgwIsbTJJ29aC9nUsACx1PKPnRWCHgrMmMrg9pPwIPKuOu6wJmL7C1/d8K0uI8MklaLODQ/I8wayG8QVTaFD2k9diOYNdeemaFkkkK9oGOkQMsDbegO4xWUhR0aLYA1spuc3kT6UytQBzHcAQOc2mfSs3HPQk5NwrN0k5SPckz1rvyxXMGwVlMPpaMgFJVBUNZ6gX9aUxODDjp7TFtuSqAM6jvYAVGXGsqlOIWSASFJIEQLggjUz7qJwDAYNxaD+ZU2oGSlxvlf2k22p17WNfE4PCdsIcW4uwJS33QQIgk63p7HYxvtXAjDrUZhSlKAkgbJ5VbhXDcDIjHhUmT3FJNzJuZFFddwaCrI7iHSSTIRYeZAPnWNCHEn3ENsIbCQpedSgbxBiJ+lc/EWGWrAYIgBKit7MU8wru9dB7qc4lj0gtNhlS3AjNmKgAEqJIAG/iTURglO4YLUns0IKiM0ntFGwSlI0i/e0nwqoxlOltlZICgSCXCLkpmAk9cwnyoP4dwJLinnAVOnbZCdhyqnGOOnEPpaSAAjRCbJSdCojoPfXocKylCABPU7nxrl8l/DUgiIzXH0qrqxHUbVC5NoMDcUKCDcEXisKvIVpYVRxz6VxQNyNeVChcC0iqiLBI7tcWiAAd+tCL6k6Tr96Vf8AO2uQTtH3aqFlgzt6TUoQdc5T1NSgdQSTGkn3b0wCAI1pYLym1z9aM05lHWogh0vYyCK5iHVhQM7C0T4/KuqUo2Ftp9P5rri7ExpPiTyHjQcZbWqJ25Wt97VoMoAB3OkfOl2nVAXtzH0NQKUqABF789LVFMJXpAvyo/Zd29vdehJGQyROn+KMpMjMr0qK6qcoKtRoOcUz2xkeFKOKJAI0+HnXQkGTJiPU0UTNngDrJmiMwmf3TbpS4dEAAQfhR02Cb21P1oO4kzlmyZ2qLeyjunWhu4sKEak86s0ZuR7PvPSoKgRMkyffSPE+GZhnbMLA9ehHI02twC2/WoSchy3Mi0xbczQeaylU2yq0Uk89iPrWMHv1FoVFwQJtE392vlXquM8MJh1tULA8jzBHI147jhlXaJEGwWOR2Pgdj0r0fF1txnoPIRImJtPzrQ4TiShLoWwy7lTZWXKtJ/tixveKUb77eYXAsZ2O1MYd6QQsC4jMLHnFduvLL0XDOMYNKP1MG4iE5hldlJIHkRTDHGsHlSEYN4Dq58ZUTFYw7YNLASHdMoWkFQvcTqoEVsYPiACYewDJIyj9NRSfQzyrjYo3HeOsFSR2GVKYzKzd6I9mBpePs1ONfivNg1ryQcsIA0SBZMJ2JVai8QcZIC+xw8GSlFyUmCAVHQkRpSXE+L4RGCQ04tSnnVoOUA2KFCJGkAes0vgYn4T4KGW1Lcu4sSTynatZOLgi3jIpgW0E8qFiUkwRbnPXpXBpwvLBkVwLzEkiIifHpVCY1tQziRtVB3VSRfTl96UF58ImAVGRIB0J1N6AgqIJnN7rUAvXMTFVGipVrX3+tZ+Jag3i9xF/GrJxVrajmdfCgLcJMlVgNOvSqAF6LSbdalUcQokmY6SPpUqo0WF7gz1OtNoUEjrWb2pQJABPoI3MeAoza8wzQTl70eFZDjKZBknx6n3VYMkqzEmBAA5eHiaohwqQFbWgfzQ0oJUq0T52+5oGQnOTe23KN/PWnm3IG0Wj+aSxCiEEIISYsYm/P0qMIUQApQJi+UR/giinUt7uek/Gjoaki9vd6dKQcV3gZJToeRPOiKUVEQLc+VQPAkjKDbc7VzEpSRkVc20MbzVEYiYgSNB5VdKxnvdQGo8dqK6uxypMnc+P0qqjBhJ6nfxiq4hdzlH8W1rqcJ3ZkzGvzqAQe73KOf1plGIOg1OwrNzEquZHx8K0WFJAE+0ZuNbCiijDSTm5SqPhQuxt0+4rjr+WADY7k1VbuY0RZ5UpsIiBIGs1i8f4AHEkiygL/wA9K3CtUZZvQUrItYgm9J4HzXvNqKTaLxPWPOvRYDAtu4YuJXDiFEKSoAhUpKk5TYgwFAzytypr8R/hhL4EGDzryCPwti0EpTnI2IWAPfXonyyzyx9Xp8IQoZVSncaxWgw7h+yCUrPakGQSk/8AXUxFeP8A/iGPV7TqfBRJ+VauB/8A5wqYexBIy3SgZZ6TvS/LFxzFceYQICi6s2CG+8emlG4LwxeYvvR2hHcRshOt+ulbmB4cxh0/pISkAAGBed5VqTXezEXJJvA351yvV6WLKxZsDF+ewtvQHHu9BEkDWK4hkEGR0tqaHqYBIO8jlyrKrLV1Hj6yKRdcJMACCNeVM4kLISB66fHpQV4cgnMdBaNvSqgbayABt7/PeqBBEi2X76VVxZkwRbl/NWJ9+2n3agWW7G2+vyANcW5cE3KbesaipiFhUA/48RQVtAHYE+njb5VUEKwb/Su0q5hASbnXlUoNAXEftnXwFhemWF7ayQJHu+FZzO/7gIgfe+tO9v08APlQMnFSAADvty+/dTLeJGaBcxH38azVAGI2JgzYWgz4U6gQmRruec3j0oGUpJgqMjYTvzora5MgQJ9Y1vWWMQY7pgaRy6CLTengtUArICY58zoPrUBQSom9hr41bEKNgDlE6dKF+YmIFuvlHzoYbUpR36nTrHu9aKcGKCb7i6uQGlGTiCo8vL7tFKMquABtZJ+J6WqruIKEqUsGQQJH+47R5VA04spSTPPrQ3HSbJJM2qgcNzsbCdfTwplohKZ0JJifvxvRQW1FCk2vJBHlaKaGKB1tG0dNvWlu0gzuPUdaG0sqlR0BAudhpQNtpkkxvaivICRqc1rc6RLYAgqvNr6T8qP2wsddB74j750EcfIgg6eHpQ0PTv40IjPmINtul6dbaEAk3101oF1D/dFtOfpQCoyExbXWrLdkKBIkm23KhLOpnkKAwxICVeIncDwpd7ElaiqSALR10Hn4ULEKINpsL/z7qLh8QhJAImCIPwJFA6wxlAKhrQMc2rMVZdN408OkUZ3iaUAyYMR1m+w0rLxOMW5HeUL6fe1EXW+ApKgRMyf8UN18LnKm4nT6CqYlqQAlREja0HpPSiu/pmExFipUdbaVQucxTKs0Gxj3WoL6chEzB6/E08HkkSnfcaEidfhSmKMhRGgmqF0GyrbbfX73qhXGkGY8AOvWmCpATMm2wttHnSa3pFkwZ+e9EUYgGLTeSLSZF450sV94ghR+HTpNhRHFgiba3m3Sgpdm03ievj7qoIHwdz6Vyl4SbkX8TUoHXUkgJSSD7+vypg4iBr0J5xrFZycQoJKrFWg+tHwreY94EAX5CeYvURqoVIJOsW86srEd3XN3ZHWdPdSDoBcSrNEWgaXF/dFFUTZKIkmTN7C8CKBlvETCU+0ROnumtNpQINpMCbWn7FZLBykgEWN73039KYLuQAIgz6a3Mazr6UUxiXNEpidT9/elEDhSBeRuBuf80E4bJcnvRJPLnHPlVA4JCk32T1g36R9KB1CyTmykfZ+Yq5xOUQLkbeJ/zVMRiimJsDyvvzoWHAWc1vD+rrUBQpQnUqmDAkAHWeUU12xiDpGp6dKqXNZMztp76UxMqgJM3tA26/WiuP4/aDI1I3qZ0hGeTEwRvNJLXlWqQDFj1sRrHhQm8xbVYwDPhp9a5fa+Xf6TJ/R9/GpJHdOlud6q0+V5iEnKmOtzPLwNIuFWZEEDu/07wdzT/CsWE5hAGyvC+nWasttS8yTR2eJAqAAJt0Gg1Ncb4h3VAgymPedKSwqAVLG5kgmZsZtXcQoZhN5AmPcJ56U25p9eftg6sVORJBGcwIvoATN+tDYxAUvswSSL3EDbQzyPLnQlNHOyq/tKJgaSBrFhQnsMuXS2khRUjIqNinKqDvZRmOQ5V0kcRMLi0qSspJ7kkkjkCq0HkPhVPzYUoRIKpKQRrAmxBOxm9WOFy9uAggKEJERP6Sh3edUaZCezKySpKYAsMuZIEQACSBa5q4JisRmzEhUIsshIi3Wb77UPP2ZBzlfa3KQNMoHsqMR3Tea44FFLyocEkZRsuAT7Md4eHOqOMqzNmFkAqUrKDKSpKTHdEgSSI5CmBsskiRItYQCdeUxz3ro4gFSBZSVBJCgRB6a6fcWoOLeWB3ArRITZRKZEFRSe9ItfqDREvhtEISolIIHcUCoxMwQDc8vlRHWMYlQyxJyqM5coVCoOUg8/gaA9hB3TcEc9p9oyKTYz/ogIsiUkCZGcfvGURFzMmrrdUZJJSm2swZ0hWWPQ1QJWICyPayqOVJKbKMwIMyNDqKGrFhKhBJVckAAxeOYvO1RhK0NoGRUiArUQApRkK0NiIININIWFFWUmUj2QTBCpIISJGm/OgbcSjsyVKlCoAgTrN4MX7pFAWlKSkBV1ad3UbTebz1qmFUYbbIzFKmypIEwMzh70bc/GuuoMiBMuJIIFwgTl02ub9KBcuA/uA6T/ADUq4aR+4JJ8KlAyR8vnT6Tp5fCpUqIXJs5/xNN4IQ2Yt3R8K7UoplhPe/t+lQH9TzFSpUDWJ9g+I+ddwIvUqUHcdr/bTqvkPjXKlArhzKZOsfI1G/8AyoO8K+AqVKKu2dfH5miYtR7IdTUqURxkSDP9Q+VLYgWPgKlSoq7H7fMe6usaJO8H41KlVCWaff8AOn3BZPh865UopTFGyfAfOr8LMhyb2VUqUFcUnTwHwoKU+z4VKlAR7/xjx+RrKQP1HRtKf/Wu1KUEXZaYt4eBpBI7v91SpVQRR7qjvPzpLEa+APwqVKAZSM48aUxPtp++dSpRf5MsqOUXqVKlUf/Z"/>
          <p:cNvSpPr>
            <a:spLocks noChangeAspect="1" noChangeArrowheads="1"/>
          </p:cNvSpPr>
          <p:nvPr/>
        </p:nvSpPr>
        <p:spPr bwMode="auto">
          <a:xfrm>
            <a:off x="63500" y="-3841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http://www.pneutrolspares.com/media/images/Reinforced_PVC_House_European_Standard_1.bmp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4495800"/>
            <a:ext cx="2381250" cy="204787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3000" y="2514600"/>
            <a:ext cx="60198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400" dirty="0"/>
              <a:t>    Properties of Plastics</a:t>
            </a:r>
            <a:endParaRPr lang="en-GB" sz="4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  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1000" cy="4974336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Density</a:t>
            </a:r>
          </a:p>
          <a:p>
            <a:pPr lvl="1" algn="just"/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The density of most plastics is considerably lower than that of metals, a useful feature where reduction in weight is required as makes a number of plastics stronger than metals on a weight basis.  </a:t>
            </a:r>
          </a:p>
          <a:p>
            <a:pPr algn="just">
              <a:buNone/>
            </a:pPr>
            <a:endParaRPr lang="en-US" sz="2000" dirty="0">
              <a:latin typeface="Calibri" pitchFamily="34" charset="0"/>
            </a:endParaRPr>
          </a:p>
          <a:p>
            <a:pPr lvl="1" algn="just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Polymers and plastics generally have densities in the range 0.83 to 2.5 g/cm³, although some, such as foamed plastics, have densities as low as 0.01 g/cm³ and filled plastics have densities as high as 3.5 g/cm³.</a:t>
            </a:r>
          </a:p>
          <a:p>
            <a:pPr lvl="1"/>
            <a:endParaRPr lang="en-US" sz="2400" dirty="0">
              <a:latin typeface="Calibri" pitchFamily="34" charset="0"/>
            </a:endParaRPr>
          </a:p>
          <a:p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Moisture movement</a:t>
            </a:r>
            <a:endParaRPr lang="en-US" sz="2000" b="1" dirty="0">
              <a:solidFill>
                <a:srgbClr val="0070C0"/>
              </a:solidFill>
              <a:latin typeface="Calibri" pitchFamily="34" charset="0"/>
            </a:endParaRP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Most plastics are resistant to water absorption and do not exhibit  moisture movement.</a:t>
            </a:r>
          </a:p>
          <a:p>
            <a:pPr lvl="1"/>
            <a:endParaRPr lang="en-US" dirty="0">
              <a:latin typeface="Calibri" pitchFamily="34" charset="0"/>
            </a:endParaRPr>
          </a:p>
          <a:p>
            <a:pPr lvl="1"/>
            <a:endParaRPr lang="en-US" dirty="0"/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 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7200" cy="4974336"/>
          </a:xfrm>
        </p:spPr>
        <p:txBody>
          <a:bodyPr>
            <a:normAutofit fontScale="70000" lnSpcReduction="20000"/>
          </a:bodyPr>
          <a:lstStyle/>
          <a:p>
            <a:r>
              <a:rPr lang="en-US" sz="3400" b="1" dirty="0">
                <a:solidFill>
                  <a:srgbClr val="0070C0"/>
                </a:solidFill>
                <a:latin typeface="Calibri" pitchFamily="34" charset="0"/>
              </a:rPr>
              <a:t>Thermal and Electrical Properties</a:t>
            </a:r>
          </a:p>
          <a:p>
            <a:endParaRPr lang="en-US" dirty="0"/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As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organic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materials, plastics have, with few exceptions,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much lower heat resistance than metals. </a:t>
            </a:r>
          </a:p>
          <a:p>
            <a:pPr marL="411480" lvl="1" indent="0">
              <a:buNone/>
            </a:pP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   (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One exception is </a:t>
            </a:r>
            <a:r>
              <a:rPr lang="en-US" b="1" dirty="0" err="1">
                <a:solidFill>
                  <a:srgbClr val="0070C0"/>
                </a:solidFill>
                <a:latin typeface="Calibri" pitchFamily="34" charset="0"/>
              </a:rPr>
              <a:t>tetrafluoroethylene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 which has very high heat stability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) </a:t>
            </a:r>
          </a:p>
          <a:p>
            <a:pPr lvl="1">
              <a:buNone/>
            </a:pP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    ( Construction Example :  Slide 43)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When heated 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through a range of temperatures,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thermoplastic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materials slowly change from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more or less rigid solids to highly viscous liquids. 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Although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thermosetting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materials do not appreciably soften with heat,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excessive or prolonged heating will result in over hardening, contraction, brittleness and disintegration. 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Polymers and derived plastics are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generally good electrical insulators 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and some, such as polytetrafluoroethylene, are excellent.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 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7200" cy="497433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Fire Resistance</a:t>
            </a:r>
            <a:endParaRPr lang="en-US" dirty="0">
              <a:solidFill>
                <a:srgbClr val="0070C0"/>
              </a:solidFill>
              <a:latin typeface="Calibri" pitchFamily="34" charset="0"/>
            </a:endParaRPr>
          </a:p>
          <a:p>
            <a:pPr lvl="1"/>
            <a:endParaRPr lang="en-US" sz="2200" dirty="0"/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Plastics show </a:t>
            </a:r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a wide range of behaviour in fire</a:t>
            </a:r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: some ignite, some are self-extinguishing, others are slow- to fast-burning. </a:t>
            </a:r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Flammability depends on the polymer</a:t>
            </a:r>
            <a:r>
              <a:rPr lang="en-US" sz="22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and other constituents such as fillers, reinforcing materials, plasticizers, or fire-retardant additives.</a:t>
            </a:r>
          </a:p>
          <a:p>
            <a:pPr lvl="1"/>
            <a:endParaRPr lang="en-US" sz="2200" dirty="0">
              <a:solidFill>
                <a:schemeClr val="tx1"/>
              </a:solidFill>
              <a:latin typeface="Calibri" pitchFamily="34" charset="0"/>
            </a:endParaRPr>
          </a:p>
          <a:p>
            <a:pPr lvl="1" algn="just"/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Halogen-containing polymers like PVC or chlorinated PVC are inherently flame retardant.</a:t>
            </a:r>
          </a:p>
          <a:p>
            <a:pPr lvl="1" algn="just"/>
            <a:endParaRPr lang="en-US" sz="22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906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 Properties of Plastics</a:t>
            </a:r>
            <a:br>
              <a:rPr lang="en-US" dirty="0"/>
            </a:br>
            <a:r>
              <a:rPr lang="en-US" dirty="0">
                <a:latin typeface="Calibri" pitchFamily="34" charset="0"/>
              </a:rPr>
              <a:t>   </a:t>
            </a:r>
            <a:r>
              <a:rPr lang="en-US" sz="3100" b="1" dirty="0">
                <a:solidFill>
                  <a:srgbClr val="0070C0"/>
                </a:solidFill>
                <a:latin typeface="Calibri" pitchFamily="34" charset="0"/>
              </a:rPr>
              <a:t>Fire Resistance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524000"/>
            <a:ext cx="8229600" cy="4974336"/>
          </a:xfrm>
        </p:spPr>
        <p:txBody>
          <a:bodyPr>
            <a:normAutofit fontScale="70000" lnSpcReduction="20000"/>
          </a:bodyPr>
          <a:lstStyle/>
          <a:p>
            <a:pPr lvl="1" algn="just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products of combustion of most plastics are similar to those of wood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, paper and fabrics because their chemical constituents are essentially similar. 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 algn="just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Products of combustion, however, depend not only on the chemical nature of the material but also </a:t>
            </a:r>
            <a:r>
              <a:rPr lang="en-US" sz="2300" b="1" dirty="0">
                <a:solidFill>
                  <a:srgbClr val="0070C0"/>
                </a:solidFill>
                <a:latin typeface="Calibri" pitchFamily="34" charset="0"/>
              </a:rPr>
              <a:t>on the conditions under which it burns. </a:t>
            </a:r>
          </a:p>
          <a:p>
            <a:pPr lvl="1"/>
            <a:endParaRPr lang="en-US" sz="2300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For example: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marL="411480" lvl="1" indent="0" algn="just">
              <a:buNone/>
            </a:pP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With sufficient air the main combustion products of most plastics, woods and fabrics are harmless carbon dioxide and water, </a:t>
            </a:r>
          </a:p>
          <a:p>
            <a:pPr marL="411480" lvl="1" indent="0" algn="just">
              <a:buNone/>
            </a:pP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pPr lvl="1" algn="just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BUT if there is an oxygen deficiency large volumes of toxic </a:t>
            </a:r>
          </a:p>
          <a:p>
            <a:pPr marL="411480" lvl="1" indent="0" algn="just">
              <a:buNone/>
            </a:pPr>
            <a:r>
              <a:rPr lang="en-US" sz="3400" b="1" dirty="0">
                <a:solidFill>
                  <a:srgbClr val="0070C0"/>
                </a:solidFill>
                <a:latin typeface="Calibri" pitchFamily="34" charset="0"/>
              </a:rPr>
              <a:t>   Carbon Monoxide and smoke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 are formed.</a:t>
            </a:r>
          </a:p>
          <a:p>
            <a:pPr marL="411480" lvl="1" indent="0" algn="just">
              <a:buNone/>
            </a:pPr>
            <a:endParaRPr lang="en-US" b="1" dirty="0">
              <a:solidFill>
                <a:srgbClr val="0070C0"/>
              </a:solidFill>
              <a:latin typeface="Calibri" pitchFamily="34" charset="0"/>
            </a:endParaRPr>
          </a:p>
          <a:p>
            <a:pPr lvl="1">
              <a:buNone/>
            </a:pP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    </a:t>
            </a:r>
            <a:r>
              <a:rPr lang="en-US" b="1" dirty="0">
                <a:solidFill>
                  <a:schemeClr val="tx1"/>
                </a:solidFill>
                <a:latin typeface="Calibri" pitchFamily="34" charset="0"/>
              </a:rPr>
              <a:t>(11</a:t>
            </a:r>
            <a:r>
              <a:rPr lang="en-US" b="1" baseline="30000" dirty="0">
                <a:solidFill>
                  <a:schemeClr val="tx1"/>
                </a:solidFill>
                <a:latin typeface="Calibri" pitchFamily="34" charset="0"/>
              </a:rPr>
              <a:t>th</a:t>
            </a:r>
            <a:r>
              <a:rPr lang="en-US" b="1" dirty="0">
                <a:solidFill>
                  <a:schemeClr val="tx1"/>
                </a:solidFill>
                <a:latin typeface="Calibri" pitchFamily="34" charset="0"/>
              </a:rPr>
              <a:t> January 2012 news on ‘barbecue suffocation’ deaths.)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 algn="just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Fire-retardant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plastics rapidly produce dense smoke 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that is not easily cleared by ventilation; and if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plastics contain additives combining chlorine, fluorine, nitrogen and sulphur.. these elements will also be present in the smoke.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1000" cy="497433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Mechanical Properties</a:t>
            </a:r>
          </a:p>
          <a:p>
            <a:endParaRPr lang="en-US" dirty="0"/>
          </a:p>
          <a:p>
            <a:pPr lvl="1" algn="just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In comparison with metals, polymers have lower moduli of elasticity and high strength to weight ratios.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Products made from plastics show a wide variation of impact strength, covering the whole range from very tough to very brittle.</a:t>
            </a:r>
          </a:p>
          <a:p>
            <a:pPr lvl="1" algn="just"/>
            <a:endParaRPr lang="en-US" dirty="0">
              <a:solidFill>
                <a:schemeClr val="tx1"/>
              </a:solidFill>
              <a:latin typeface="Calibri" pitchFamily="34" charset="0"/>
            </a:endParaRPr>
          </a:p>
          <a:p>
            <a:pPr lvl="1" algn="just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Mechanical property can 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also be affected by previous history, that is, by their method of fabrication, post-treatment, or the age of the finished article.</a:t>
            </a:r>
          </a:p>
          <a:p>
            <a:pPr algn="just"/>
            <a:endParaRPr lang="en-US" sz="2000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 err="1"/>
              <a:t>Mechnical</a:t>
            </a:r>
            <a:r>
              <a:rPr lang="en-US" dirty="0"/>
              <a:t>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76800" cy="4974336"/>
          </a:xfrm>
        </p:spPr>
        <p:txBody>
          <a:bodyPr>
            <a:normAutofit/>
          </a:bodyPr>
          <a:lstStyle/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This curve is usually established by continuously measuring the force developed as the sample is elongated at constant rate of extension until it breaks. </a:t>
            </a:r>
          </a:p>
          <a:p>
            <a:pPr lvl="1"/>
            <a:endParaRPr lang="en-US" sz="2000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The initial slope provides a value for Young's modulus (or the modulus of elasticity) which is a measure of stiffness. </a:t>
            </a:r>
          </a:p>
          <a:p>
            <a:pPr lvl="1"/>
            <a:endParaRPr lang="en-US" sz="2000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The curve also gives yield stress, and strength and elongation at break. </a:t>
            </a:r>
          </a:p>
          <a:p>
            <a:pPr lvl="1"/>
            <a:endParaRPr lang="en-US" dirty="0"/>
          </a:p>
        </p:txBody>
      </p:sp>
      <p:pic>
        <p:nvPicPr>
          <p:cNvPr id="4" name="Picture 3" descr="Figure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2667000"/>
            <a:ext cx="33528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Mechanical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20000" cy="4974336"/>
          </a:xfrm>
        </p:spPr>
        <p:txBody>
          <a:bodyPr>
            <a:normAutofit/>
          </a:bodyPr>
          <a:lstStyle/>
          <a:p>
            <a:pPr lvl="1"/>
            <a:endParaRPr lang="en-US" dirty="0"/>
          </a:p>
          <a:p>
            <a:pPr lvl="1"/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The area under the curve </a:t>
            </a:r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is a rough indication of the toughness of the polymeric material. </a:t>
            </a:r>
          </a:p>
          <a:p>
            <a:pPr lvl="1"/>
            <a:endParaRPr lang="en-US" sz="2200" b="1" dirty="0">
              <a:solidFill>
                <a:srgbClr val="0070C0"/>
              </a:solidFill>
              <a:latin typeface="Calibri" pitchFamily="34" charset="0"/>
            </a:endParaRPr>
          </a:p>
          <a:p>
            <a:pPr lvl="1"/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The stress at the knee in the curve </a:t>
            </a:r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(known as the yield point) is a measure of the strength of the material and of its resistance to permanent deformation. </a:t>
            </a:r>
          </a:p>
          <a:p>
            <a:pPr lvl="1"/>
            <a:endParaRPr lang="en-US" sz="2200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The stress at the breaking point</a:t>
            </a:r>
            <a:r>
              <a:rPr lang="en-US" sz="2200" dirty="0">
                <a:solidFill>
                  <a:schemeClr val="tx1"/>
                </a:solidFill>
                <a:latin typeface="Calibri" pitchFamily="34" charset="0"/>
              </a:rPr>
              <a:t>, commonly known as ultimate strength, is a measure of the force required to fracture the material completely.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  Mechanical Properties of Plastics</a:t>
            </a:r>
          </a:p>
        </p:txBody>
      </p:sp>
      <p:pic>
        <p:nvPicPr>
          <p:cNvPr id="4" name="Picture 3" descr="Fig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1752600"/>
            <a:ext cx="4800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88" y="762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 Properties of Plastics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3828602"/>
              </p:ext>
            </p:extLst>
          </p:nvPr>
        </p:nvGraphicFramePr>
        <p:xfrm>
          <a:off x="228600" y="1524001"/>
          <a:ext cx="8305800" cy="5114240"/>
        </p:xfrm>
        <a:graphic>
          <a:graphicData uri="http://schemas.openxmlformats.org/drawingml/2006/table">
            <a:tbl>
              <a:tblPr/>
              <a:tblGrid>
                <a:gridCol w="1661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61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61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1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611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00938">
                <a:tc rowSpan="5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Examples and Characteristics of Polymeric Materials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Type of Polymeric Material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059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23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Hard &amp; Brittle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Hard &amp; Strong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Hard &amp; Tough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Soft &amp; Tough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23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671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PS, PMMA, </a:t>
                      </a:r>
                      <a:r>
                        <a:rPr lang="en-US" sz="1400" dirty="0" err="1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Phenolics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Rigid PVC, PS poly-blends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PE, PTFE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Flexible PVC, Rubbers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2338">
                <a:tc gridSpan="5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233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Modulus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Low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233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Yield Stress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Low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233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Ultimate Strength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latin typeface="Verdana"/>
                          <a:ea typeface="Calibri"/>
                          <a:cs typeface="Times New Roman"/>
                        </a:rPr>
                        <a:t>High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latin typeface="Verdana"/>
                          <a:ea typeface="Calibri"/>
                          <a:cs typeface="Times New Roman"/>
                        </a:rPr>
                        <a:t>Mod.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Mod.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233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Elongation at Break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Low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Mod.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High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2338">
                <a:tc gridSpan="5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400" dirty="0">
                        <a:solidFill>
                          <a:srgbClr val="000000"/>
                        </a:solidFill>
                        <a:latin typeface="Verdana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249847">
                <a:tc gridSpan="5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PS = polystyrene;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</a:b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PMMA = poly(methyl methacrylate);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</a:b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PVC = poly(vinyl chloride);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</a:b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PE = polyethylene;</a:t>
                      </a:r>
                      <a:b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</a:br>
                      <a:r>
                        <a:rPr lang="en-US" sz="1400" dirty="0">
                          <a:solidFill>
                            <a:srgbClr val="000000"/>
                          </a:solidFill>
                          <a:latin typeface="Verdana"/>
                          <a:ea typeface="Times New Roman"/>
                          <a:cs typeface="Times New Roman"/>
                        </a:rPr>
                        <a:t>PTFE = polytetrafluoroethylene.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029200" y="20574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Thermoplastics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743200" y="20574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ThermoSets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34200" y="20574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Elastomers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286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dirty="0"/>
              <a:t>   Properties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29640"/>
            <a:ext cx="8229600" cy="5257800"/>
          </a:xfrm>
        </p:spPr>
        <p:txBody>
          <a:bodyPr>
            <a:noAutofit/>
          </a:bodyPr>
          <a:lstStyle/>
          <a:p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Chemical and Weathering Resistance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chemical resistance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polymeric materials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the nature of the polymer constituent and formulation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 algn="just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general, polymers and plastics are resistant to weak acids, weak alkali, salt solutions, and water.</a:t>
            </a:r>
          </a:p>
          <a:p>
            <a:pPr lvl="1" algn="just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acids may attack plastics, resulting in discoloration or embrittlement;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polymers and plastics are affected by organic liquids. </a:t>
            </a:r>
          </a:p>
          <a:p>
            <a:pPr lvl="1" algn="just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plastics may be used as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corrosion-resistant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materials. </a:t>
            </a:r>
          </a:p>
          <a:p>
            <a:pPr lvl="1" algn="just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view of the considerable variation in their resistance to various environments, however, </a:t>
            </a:r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should be exercised in the selection of the best suitable plastic material for corrosion resistance in specific situations. </a:t>
            </a:r>
          </a:p>
          <a:p>
            <a:pPr lvl="1" algn="just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Polymeric materials vary widely in their resistance to outdoor weathering, in particular to solar radiation.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polymers and the corresponding plastics have displayed outstanding weather resistance, whereas others have performed very poorly.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305" y="109457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  Plastics in construction  </a:t>
            </a:r>
            <a:br>
              <a:rPr lang="en-US" dirty="0"/>
            </a:br>
            <a:r>
              <a:rPr lang="en-US" dirty="0"/>
              <a:t> </a:t>
            </a:r>
            <a:r>
              <a:rPr lang="en-US" b="1" dirty="0">
                <a:solidFill>
                  <a:srgbClr val="0070C0"/>
                </a:solidFill>
              </a:rPr>
              <a:t>1. Thermoplastics in use -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439853"/>
            <a:ext cx="4953000" cy="444093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Polythene (polyethylene) – PE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One of the cheapest plastics &amp; widely used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Resistant to chemicals &amp; tough at low temperatures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Rapidly embrittled by UV light unless carbon black is added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Wide range of grades available but most commonly sold are HDPE and LDPE.</a:t>
            </a:r>
          </a:p>
          <a:p>
            <a:pPr lvl="1"/>
            <a:endParaRPr lang="en-US" sz="2000" dirty="0"/>
          </a:p>
          <a:p>
            <a:pPr lvl="1"/>
            <a:endParaRPr lang="en-US" dirty="0"/>
          </a:p>
        </p:txBody>
      </p:sp>
      <p:pic>
        <p:nvPicPr>
          <p:cNvPr id="5" name="Picture 6" descr="http://www.hanesgeo.com/files/images/full/img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27912" y="2133600"/>
            <a:ext cx="3086100" cy="20574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Properties of Plastics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533400" y="2057400"/>
          <a:ext cx="8229600" cy="302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Types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Density (kg/m3)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LLDPE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Linear low density polyethylene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900-939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Pipes &amp; cable jacketing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LDPE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  <a:r>
                        <a:rPr lang="en-US" baseline="0" dirty="0"/>
                        <a:t> density polyethylene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916 - 925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Damp proof</a:t>
                      </a:r>
                      <a:r>
                        <a:rPr lang="en-US" sz="1400" baseline="0" dirty="0"/>
                        <a:t> membranes, vapour checks.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HDPE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 density polyethylene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941-970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Cold water</a:t>
                      </a:r>
                      <a:r>
                        <a:rPr lang="en-US" sz="1400" baseline="0" dirty="0"/>
                        <a:t> tanks, cold water plumbing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Cross</a:t>
                      </a:r>
                      <a:r>
                        <a:rPr lang="en-US" baseline="0" dirty="0"/>
                        <a:t> linked </a:t>
                      </a:r>
                      <a:r>
                        <a:rPr lang="en-US" dirty="0"/>
                        <a:t>polyethylene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926</a:t>
                      </a:r>
                      <a:r>
                        <a:rPr lang="en-US" baseline="0" dirty="0"/>
                        <a:t> - 970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Domestic</a:t>
                      </a:r>
                      <a:r>
                        <a:rPr lang="en-US" sz="1400" baseline="0" dirty="0"/>
                        <a:t> hot water and </a:t>
                      </a:r>
                      <a:r>
                        <a:rPr lang="en-US" sz="1400" baseline="0" dirty="0" err="1"/>
                        <a:t>underfloor</a:t>
                      </a:r>
                      <a:r>
                        <a:rPr lang="en-US" sz="1400" baseline="0" dirty="0"/>
                        <a:t> heating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457200" y="1524000"/>
            <a:ext cx="6280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THERMOPLASTICS - Polythene (polyethylene) – PE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53000" cy="4974336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Polypropylene (PP)</a:t>
            </a:r>
            <a:endParaRPr lang="en-US" sz="2000" b="1" dirty="0">
              <a:solidFill>
                <a:srgbClr val="0070C0"/>
              </a:solidFill>
              <a:latin typeface="Calibri" pitchFamily="34" charset="0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Chemically very similar to PE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Resistant to chemicals but susceptible to UV lights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Highly fatigue resistant and used for integral joints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Tougher and stronger than PE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Unlike PE, it becomes brittle below 0 degree C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PP is used for pipes, drainage system, water tanks, WC cisterns 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Used for breather membranes and geo-textiles.</a:t>
            </a:r>
          </a:p>
        </p:txBody>
      </p:sp>
      <p:pic>
        <p:nvPicPr>
          <p:cNvPr id="1026" name="Picture 2" descr="http://www.allproducts.com/manufacture100/donsen/Product-20079261503-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1" y="1524000"/>
            <a:ext cx="3200400" cy="261566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5" name="Picture 8" descr="http://www.inoac.co.jp/en/business/juukan_img/img_juukan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2815" y="4572000"/>
            <a:ext cx="3043986" cy="17526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09800"/>
            <a:ext cx="8229600" cy="1143000"/>
          </a:xfrm>
        </p:spPr>
        <p:txBody>
          <a:bodyPr/>
          <a:lstStyle/>
          <a:p>
            <a:r>
              <a:rPr lang="en-GB" dirty="0" smtClean="0"/>
              <a:t>                Example 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5242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197" y="137423"/>
            <a:ext cx="8229600" cy="675456"/>
          </a:xfrm>
        </p:spPr>
        <p:txBody>
          <a:bodyPr>
            <a:normAutofit fontScale="90000"/>
          </a:bodyPr>
          <a:lstStyle/>
          <a:p>
            <a:r>
              <a:rPr lang="en-US" dirty="0"/>
              <a:t>Plastics in construction</a:t>
            </a:r>
          </a:p>
        </p:txBody>
      </p:sp>
      <p:pic>
        <p:nvPicPr>
          <p:cNvPr id="6" name="Picture 4" descr="http://i01.i.aliimg.com/img/pb/778/088/338/338088778_2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2497" y="914400"/>
            <a:ext cx="3943927" cy="2667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51204" name="Picture 4" descr="http://www.geotextile.co.in/ts/Woven_Geotextile_250x2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2073" y="917812"/>
            <a:ext cx="2557825" cy="2660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1006522" y="1303037"/>
            <a:ext cx="2955878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Non woven geotextile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09486" y="1342549"/>
            <a:ext cx="2505714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Woven geotextile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04800" y="3733800"/>
            <a:ext cx="865836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Geotextiles (typically PP)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are used in civil engineering earthworks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to;</a:t>
            </a:r>
          </a:p>
          <a:p>
            <a:pPr algn="just"/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einforce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vertical and steep banks of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soil.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construct firm bases for temporary and permanent roads and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highways.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line ground drains, so that the soil filters itself and prevents soil from filling up the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drainpipes.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prevent erosion behind rock and stone facing on river banks and the coast, and for 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emolition blast capture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57573" y="257154"/>
            <a:ext cx="1730565" cy="3323987"/>
          </a:xfrm>
          <a:prstGeom prst="rect">
            <a:avLst/>
          </a:prstGeom>
          <a:solidFill>
            <a:srgbClr val="E8E8E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GEO TEXTILE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Road Works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Railway Works</a:t>
            </a:r>
          </a:p>
          <a:p>
            <a:pPr marL="0" marR="0" lvl="0" indent="0" algn="ct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River, Canal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and Coastal Works </a:t>
            </a:r>
          </a:p>
          <a:p>
            <a:pPr marL="0" marR="0" lvl="0" indent="0" algn="ct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Drainage</a:t>
            </a:r>
          </a:p>
          <a:p>
            <a:pPr marL="0" marR="0" lvl="0" indent="0" algn="ct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Sports field construction</a:t>
            </a:r>
          </a:p>
          <a:p>
            <a:pPr marL="0" marR="0" lvl="0" indent="0" algn="ctr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Agriculture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CC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CC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181600" cy="4974336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Polyvinyl chloride  (PVC)</a:t>
            </a:r>
          </a:p>
          <a:p>
            <a:pPr lvl="1"/>
            <a:endParaRPr lang="en-US" dirty="0"/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Tough and strong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Easy to extrude profile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Compatible with other additives that can provide PVC clear or coloured, rigid or flexible, etc..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Excellent electrical insulation properties. 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Impact strength and </a:t>
            </a:r>
            <a:r>
              <a:rPr lang="en-US" b="1" dirty="0">
                <a:solidFill>
                  <a:srgbClr val="0070C0"/>
                </a:solidFill>
                <a:latin typeface="Calibri" pitchFamily="34" charset="0"/>
              </a:rPr>
              <a:t>resistant to bad weather conditions 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(i.e. it does not corrode and is very durable)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Calibri" pitchFamily="34" charset="0"/>
              </a:rPr>
              <a:t>Resistance to grease, oil and chemicals</a:t>
            </a:r>
          </a:p>
          <a:p>
            <a:pPr lvl="1"/>
            <a:endParaRPr lang="en-US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1026" name="Picture 2" descr="Casement Windo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9799" y="1523999"/>
            <a:ext cx="2286001" cy="211666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1028" name="Picture 4" descr="http://t1.gstatic.com/images?q=tbn:ANd9GcThM0By60da24f_BSMzxiHUpVh7_A67IZzAhYn47S52GwcmtoU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799" y="3886199"/>
            <a:ext cx="2362201" cy="236220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4191000" y="6266204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Problems?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5105400" cy="4974336"/>
          </a:xfrm>
        </p:spPr>
        <p:txBody>
          <a:bodyPr>
            <a:normAutofit/>
          </a:bodyPr>
          <a:lstStyle/>
          <a:p>
            <a:r>
              <a:rPr lang="en-US" sz="2200" b="1" dirty="0">
                <a:solidFill>
                  <a:srgbClr val="0070C0"/>
                </a:solidFill>
              </a:rPr>
              <a:t>Polytetrafluoroethylene  (PTFE)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Used for tensile membrane structures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Most well known brand name of PTFE </a:t>
            </a:r>
          </a:p>
          <a:p>
            <a:pPr lvl="1">
              <a:buNone/>
            </a:pP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     is ‘Teflon’ by DuPont Co.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High melting point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itchFamily="34" charset="0"/>
              </a:rPr>
              <a:t>Durable – life span in excess of 20-25 years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Also ideal for use as a sealing tape for threaded joints in water and gas pipes and used to form sliding joints in large structures as it has low frictional resistance.</a:t>
            </a:r>
          </a:p>
          <a:p>
            <a:pPr lvl="1"/>
            <a:endParaRPr lang="en-US" sz="2000" dirty="0">
              <a:solidFill>
                <a:schemeClr val="tx1"/>
              </a:solidFill>
              <a:latin typeface="Calibri" pitchFamily="34" charset="0"/>
            </a:endParaRPr>
          </a:p>
          <a:p>
            <a:pPr lvl="1"/>
            <a:endParaRPr lang="en-US" sz="2000" dirty="0"/>
          </a:p>
          <a:p>
            <a:pPr lvl="1"/>
            <a:endParaRPr lang="en-US" sz="2000" dirty="0"/>
          </a:p>
          <a:p>
            <a:pPr lvl="1"/>
            <a:endParaRPr lang="en-US" sz="2000" dirty="0"/>
          </a:p>
        </p:txBody>
      </p:sp>
      <p:pic>
        <p:nvPicPr>
          <p:cNvPr id="5122" name="Picture 2" descr="3M™ Slick Surfaces Tapes and UHMW-PE Tap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0" y="4067176"/>
            <a:ext cx="2260600" cy="16954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5124" name="Picture 4" descr="http://image.made-in-china.com/2f0j00zCgapGoPasbZ/PTFE-Roof-Waterproof-Membran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13142" y="1498346"/>
            <a:ext cx="3653058" cy="245160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85800" y="6019800"/>
            <a:ext cx="525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Can you think of an example of its use in a famous building abroad?</a:t>
            </a:r>
          </a:p>
        </p:txBody>
      </p:sp>
      <p:sp>
        <p:nvSpPr>
          <p:cNvPr id="4" name="AutoShape 2" descr="Image result for ptfe plumbing tape"/>
          <p:cNvSpPr>
            <a:spLocks noChangeAspect="1" noChangeArrowheads="1"/>
          </p:cNvSpPr>
          <p:nvPr/>
        </p:nvSpPr>
        <p:spPr bwMode="auto">
          <a:xfrm>
            <a:off x="-3175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524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47800"/>
            <a:ext cx="4953000" cy="4974336"/>
          </a:xfrm>
        </p:spPr>
        <p:txBody>
          <a:bodyPr>
            <a:normAutofit/>
          </a:bodyPr>
          <a:lstStyle/>
          <a:p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Polytetrafluoroethylene  (PTFE)</a:t>
            </a:r>
          </a:p>
        </p:txBody>
      </p:sp>
      <p:pic>
        <p:nvPicPr>
          <p:cNvPr id="2050" name="Picture 2" descr="http://www.stylepark.com/db-images/cms/hightex/img/p307377_235_161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905000"/>
            <a:ext cx="3781600" cy="25908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2054" name="Picture 6" descr="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1307926"/>
            <a:ext cx="4114800" cy="273067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2056" name="Picture 8" descr="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127326"/>
            <a:ext cx="4114800" cy="273067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609600" y="4572000"/>
            <a:ext cx="4038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Calibri" pitchFamily="34" charset="0"/>
              </a:rPr>
              <a:t>Burj Al Arab Hotel – 7 star hotel , first building to use PTFE orientated vertically. Area: 15,000 sq m, 200 m high membrane. It was built to resemble the sail of a dhow (Arab sailing vessel)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6172200"/>
            <a:ext cx="48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Can you think of a UK use example?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AutoShape 6" descr="data:image/jpeg;base64,/9j/4AAQSkZJRgABAQAAAQABAAD/2wCEAAkGBhQSERUUExQWFRUVGBcXFxcXGBoaGhcVFhUVFhUXHBcYGyYeFxojHBUUHy8gIycpLCwsFx4xNTAqNSYrLCkBCQoKDgwOGg8PGi8lHCQsLCwsKSksLCwpKS0pLCksLCwsLCwsKSksLCwvLywsLCwqLCwsLCksLCwpKSwpLCwsLP/AABEIAI0BZQMBIgACEQEDEQH/xAAcAAACAwEBAQEAAAAAAAAAAAAEBQIDBgcBAAj/xABIEAACAQIDBAcECAQEAwgDAAABAhEAAwQSIQUxQVEGEyJhcZGhMoGx0QcUI1JiweHwQnKCkhUWM6IkQ/E0k6OywsPS4lNUs//EABkBAAMBAQEAAAAAAAAAAAAAAAABAgMEBf/EADARAAICAQMEAAIKAgMAAAAAAAABAhEDEiExBBNBUQWhIkJhcYGRscHR8BRSMuHx/9oADAMBAAIRAxEAPwDrcV5mFetaNeLg/GuiyaPs4r42pqY04VYo7qLAG+rVRdwk0c4PCqx307ASYrAUuvbPNaPE4QHgaDuYc7oNUmHInw2CadKPbZ8DtV4MMymVFSuY27EdWp86dioV4lkXgaqw+OSYOYUx+rO/tKBU1RU3oDVWKjz6qriQ3rQ17DEbn9aO+uI2kBT40DjMFPI+FKwoGXZzNz86usdHwT2qGsWirb4rRWczLvptgkCf4IijQelD3rjLoNKsxN0p7T/7v1pHjtqLOjD1pxTYm6DLrT7S++aoFqzPaIHjQeDsC8Y6ye6aZHowo1Mmq2XJPIZhtm2CJBU+BFeYvDWgOFCjBou7Q++qcRiGEhRPgKQxVtBFG5aR4i5yprj8PebeDSa9YYHUGuiFGbK7eIgydaObpBcAhRFLyW+7PuovDae0tW6J3A7+PuMdSatwYJPaPnRxYcABVH1pgZgeVFgNLNhCIzDyr65sMtuNE4AdaO0h8RRN22qbifCsXKikhO2zCmpoXE4rgAPKmd/GZtMtL7/Z4Cqi/YNCbEXDQN00xvuCaoNqdy1qSLHWass4RjuE0xsYIzqulNhaVRoon30XQgCxaAHaWoWrgLQDFHMWbehiqk2I7nsqR40X7EXXbOVZJmleJvTuWtFhNiXRown31TtDYDjUeVTqQ6Mjfodqa4rBEb6BexFVYygCisOSDo1DlOVWYfCOx0BppiaGDXiONfURZ2MI7bNPhXlGpCo/Qrqw3fCorf5iKPK14bY5V4uo7Ra95fvCodRO6D7z86Yvhge73VQ+Abg5HgBT1DA/qDHeqx7/AJ1YmCK7iw8iK8ubGLe0xb3Uox/Rk71/frVJr2FDTFXFA1YE8swFKn2uQYKacwZpLd2O6ncPetDXrNwcB7hWqS9kOzU28fZPtXgp5HT8qI+u2VEhw/8AKQfzrJWw0drKPcJobE49hoC0d1PQKzQ4zpHb3EMPdP50A+0rDbnYk8IilAxOYahj4ii9nYG2zD7JifSq0pCtjK3esLr1bHvr25t9F9m2T3Gq9rWDbTskJ7orHY6406sTTjFSBto0t7pCxPZsoPGrRtO866oPdSDBbUtW46xXJ/CwPnypjf6ZnLFu2Y5sRPoKrT6QO4upCzH37kmVpW+u8UXf6TXDvVfeKJ2d0qVf9Swr+n5Vqk0uDO0ebH2ZmbMGykVr8NtMWhFy75CaSWumVgn/ALOFH836Uj6T9L1VQ1pAO2gbQE5C4DemlZyTfKLjRu7m28OwnMPeKzmP6TKD2D6Vk8RtZm4iqrNxm4qPE1pHClyS5m22bt0XTlZl17qYP0ZDsG3jlXOWDqZVhPNT+dOMF0mxaiOsUjvg0Sxv6olP2bo7Jt210tyfdSTHbPdjoiqO80DhNohjNy4obnn09BTHEbQBXW7ZI/CWn1rPS0VaYjxOzra+3cHgsVUMbhEG52PiBQG19oWreUjUtctoBE6M4Dnu7ObXnFVXsHZPsv5/pWq3dMTSqxiOl6polsR3mhb/AEnDmSg8zS27sofwup7tZ9RVL7IugTkaOcGrUYkbjiz0gM6BY8KPfbFhh9oGB7gKx4VweVXBWO+m4pitm32WmDueyYP4oFMcXhFC9hVPgflXPrOz7hIhTrqK1ey7ptqOtVge8wKxlHymXxs0KsfdcE9j40TgtvZBDWZ7/wBirNo37l45UyAcNVn0pZiNkXE1doq1TVMk+2j0kuE9kBB3UuXbmIns3H9xNGWVRTLrmHjTNtsYcDs4fXmDH5VXHCFyB4PamL3ksf5v1q3GbYuOIuMF8KExF/rPvju3+tL7mGPEkeNFIQXawK3WhWJ8B86ZHoiqiS3nSXB7Se1opHkKZ4DpE4btag0SUvA1XkGv4CNPyq2xkQayf341oraG7BDLHKBVz7GQ7xWfc9j0mYbGqf4TX1aU7Gt/cFfUdxD0nX6+oP8AxizOXrUn+YfOrlxaHc6nwYfOvKpnUQu3mB0tlu8EfnUkd/ugf1a/CrgwoLF7ZtW/abyBPwo5AOFUX7bn2Wj3A1HBbQS6JQk+II+IomjgBRjMFfPssp8Qo/KkuJ2DiG3x7tK2NVtiFBgmPGqU2gMlhOjV5d6K3i1MP8vmJKieQP51oai7EbhNGtsDKnD3VMdQGHjNBbRe9EA9UOUx8BWkv4i6CSLSnxaDSDa+IJkslxfAyPStIsbRktpYVhqzMx5gz4isxi2ad5p/ZwlgYu6GvlFvKlwFgT20LWrgiOIFpv7qPOy9nj28UGMTCggxumPH8q6YZK5MpRvg5pbZhfuCT2wrgE8pQ/BaaYZ2njWg2lawNrE4W5bDXEDNbuDmrgBT3Ze239Nam1ZwhbKbC2+Wc+m+qWarVCcL3sSbBwtpj9oubwNGbb2aE1tqyjvp/gsHaQn7WwF4ZcoI+dW9jN/q22HOQfhWTyb2Vo2o5li8M53g+VIduYRhZckERB14dpa7jirNlgO3bkcudZjpRhrTWLga6sgSAAdYZTwB+7V97VFqhKFOzmdtjA7xI8Dr+dfEnnTOxZt9TbO9gig8NVGU7+8NVFy0vKffXVCVqzGSpgQY86sDH71WtYB3L61dg9jM7AADX8QqrrkmgQq3fUeuYc66TszoASglxr3rXm0vowfL2HkngY3cax78LL7bOT46+S1ufvgj3UYl/mTTDbfRm7axFtGXWGbTUb45aew3L8qp/wANfkPSnjkm5P8AvA5KkkRw+0ChlTrTlOklx1ykjdx0qnC7OAEuq++pYnDrvTIO7/rVtpkUwa/iWXl5g0tv4w86tvKTyoDHqchA3toPf4fvWictMWxxVtII2RtBlQZtSdTr97tfn6Uel7Owlso7yTFL0s8ADyEd26iFwpALEaKJMHgBm3+FCqKpjdydm02Zsywq5jfViRMEEfGvn2QL57N1AOW+quj3RgLYt9dmz5ZY6k5j2mG7gWrS2OjyIAwc+X5Vy9zzZo4q9uDL3+jVpN9xnI4AUMlggxbtMe8itliNq20EBJPMj9KR4jbyz/pa9xIpxnJicUim3sS+2oe2vcQD+VUYzZJAhgjnukfCiesLnXszzkepNOLGEdVlAjHnp86HNoSimYY9HrrHsoavtdG7yf8AMRPEn4VqymKeQVSPeD6UBe6MO28we4/rVLL7YnAXWdotZ0e6jAcFH6Udb6XWt2V/GB86HboQ5Or0Ta6Lpb1LspH4yKHKDCmEjHZtVOnur2oLjLK6Z83fln1jWvqgdDnZ+z8NfJ62zctR93Ue/syKJvbEwKf83L/NBPxFYK101MktaRid5Zrhn/fUbu1bN2SwRD+EvHlS7Ur5ZWuJ0rA7Vw6dn6y+XgFB+ABFW7c2vhWtxLsT9wQfeStciNwz2WEe+nGwtstZcMXEccoWY8WmPKiXT1umCy3sNbO0XsNnti4O8k/IA1DaPTDEuPbaOUx6Cm20emmEyexcuMd+diPhp6VnH6Y4cbsHZI/HmY+eYURTe7iDaXkGtdJcQp7LsO7NpTrC9L7pENatE/eyjN4zNZ/E9JLTGUsW7fgNPIzQT7TB10HhW3bvlGeprybm30mxJ0S7B5EgR5mK8PSPFA5TfJbkuX41hbePQayZ8BRd7pGWXLltwOIRVPmBU9n7B6zo+zekGJtLN20xX7zsPQk0bjuluEujK190P4Rx8jXHru1DESPdJoZsUsbzP50v8ZN2yu6bLpRiv9O9h7xfqnO/ICVuDtjWJzZVEHnSXamFbrrNxrlky3VySp7NwZlkDhmQa9/fWfdyV0Y+Me/hPwNQuWSwK5hA13wACTy7pG4HuFTKOh19l/kUnqV/3c6FtHZmXCs1y6pAKtlVUGk5WiBm9hn4/Ovv8z2LyIxtqrFRJYmCw0YwuntBqxNm+7pDOpkFTJO+cpPnJqezguU5nAMyOzvka9qec0tC1K3yO3pdeDRYvaCBc5NoaoIBbQPcVM0FdwzZj3A05wezlJAOMw+vBNT8KxOJxg6t0AQ5gRmK6id0awDuPjXtnbNwgNlt6jeFQHv3bjPwrRwd0Re1nV9obNs2bGpvMY9oZiPHSBXMduXhlcKxjKR2h3Hxquzta8N1wpPJiPga8u7WBVg5DzIkqJ5byNaI43G/InJNi3BYlQsEAwWAj+bNyH3jRZeyfZzD3gjzoW7byxMS0MNOeh4ndH6Chdm4dykCBBO+N2Yxvp4JqUI/d+hWWNSYzRwDoJ8RTLDbbvW/9M5fDSlJtmPbXwn5VG1ZYnSG9a3aT5MbNRhukWKJzZSx5n9dK1ewukdy5/r3EtSYEsASACdPcCfCsBY2ReuaTaSfvMq6eAr1MBatYmwLzBwGuE5DmAi0wE7t5YVzZVGjWDdms2hs4XtoL9ojBVC58wMA27zz7G/7TcG4CirP0d23168nwX50Fb2xbs3TdTsqwIUi0CYyoqmC34bmpFUYjp/d1C3WiZH2aDT3D41y4dck9Ps3yaVVjlfo9tr7TM3uP5Uu2v0TtWbTuwuALHZEksSQqgabySBqeNSwPTF3/wCbcLcQtsQfJqv2jti/d6q2Lbvmu227VtVzLaYXD/GdZVP3FVJ5I8slKL4Br/0ZKZy3PSR8f37qzGN6B3jiFtJ28vaJBgKe0YJ4HsDlvrpeGuYskZkVRyzmfQx6cDVOyh1mIuXiqHLMGdRmlBByk+zbjf8AxGRziWWXDZaguUcv250PxFi0S2UT2R213t2QAD3mo2tlFDatMQQzBSoyz1SEaSZ7jw9k611badhbuItJkUhPtWkA6iSnDf2GHOLlLfqJu4y4yW7ZW2ComYkSsmCNZ63cDv303nb2YljSI4TG3gTktSpM+1puHdu99PMNfLDtKF980ty30Jy4W1w1VvHmRVUYgtJVEG+Bknv4UPcVUN7tpOIB/pn50BewtptMo96x8RVeL2hdVNFHixtiltnpDJh7aH+VMx9NKEmDaGtnYtnfkWecVYwC6LbY94Aj41BMeMsi2U/mAA9Dp5VWb924OwVHeJPrFFvyFF5z8lA75mvOtHFhPdS2+9xdHxCL4vHpp8aGbbFm17WJDnkpn8zTSb4EObykjQx7vnSvGYBzr1zD3IB8KoPS+yR2SP6mA9AZql9tq38dpe9nB/2gmqUZIVolIGj3AT3H5CvqT4ja9wHsYi2R3L81NeVpoZFow3X18LvfQ1SAFdlmAUt/vqxcV3mghVihedFgNV2tCxv8daGOIB5ULlHA18U7xTAJzeHnUg3h50FFfa0WFDK2x4ZfMfOi7dgDVyP6TNJVU8jU88UhjpdqFTKgCNxhZ+FU39rs0lgp04gfKlJud1RLGlSDcYHEDgo91MLlnNh0uwSUbqmBzQAD2RP9nEe3uG+kSv8Aua0vQ1BeF/Dt/wA1JU6aNIAO8H2mtnefZ3bzXJ1ktEVkX1X8uGb4VbcfYqxWEYZGA0cb+yBmWFYSuhOizIBk6jiWN3Y5fDo+kgwddwGYatukwnGd27cYW8MXwbyvbsPr2dQsGVLLqAPtPaBHY0I3VPYuOt/VcRbuuqADrFLMokkRAzESc1u2YHM6Hhyzm1BNfUl8v/DZK5Nf7L5geK2MbYEtmB4oVb3aMYP74VRtHBsrkzo0OCAYKsJkTqdcw4btw3VXh9ouhkb9N4BHhB0NNtr382GsXyFJYvbeBBzK7FdB2QMs+zHeK7MknHJBvza/NX+xhFXFr8RC1znVbNyq09r+Ftf+vHwqPUkbueskcga6dRlQ425YK2bL6aiPAMquo8gxHs9w3mlVwFI3DMJ0IMkwSdCY1PGKdbU2/ZvYSzhlJ6631JYZTAyWHtv2pgyWRhG/WdaUY37QWweyUtqh3dqNAYgd++d2/cB5nSa1GKa4ckdWZp39tEbeMirztLmoPfQgwwjedxnuI38u+pBIjXuOg3x+hr09SOWiz6xxiK+Vv44jKTrI0kcidZg+XfrU1udJ793DhxqwH7Frcaly2bTcFKxunfrvjfpOtY5pNpafa/UuCV7+jUdKD1WHwwkSVtmO8WVz6c8z8I7xxOXXFRTnpT0ms4vqupzMtvOIZSkT1eRd5khV8BupASPu+p5TXN8PuOBaud/1NM+8w2xtd19mFjjx91Mhtq7l65rjEg5Bq0yQS+U7vZyH08UAuCd0efhT7a+AyYTCDSbivebXg5XITJ17OmmmnGtc0lqhH2/03Jxqk39gww/SK5e7LPdJOi/aNvO4wF4aGiF6U3cMzBDpMQdRoAsQw4aj9zWf6OvbS/mvOqKqsVLEasQBAk6mGYxv0ETur7DYV7t7fGd++cpaTooJkLOgrKWnvO1tFfN/9Gib0fa2aFulWJF1WVst29BjKugcoEhYJAyop1136CdQMft+5bvsFZgVIWdxMDjrzJ3x4CmVrCTirrsBksqdAsQQrZhEgTpd0zMd286Vn84Ykm3qSSdcolteQ4k8qy6f6U7a4Xzlv+hWRtR/vge2/pAvgQeqOm8oSfQxSnFbddzmkA/hAGtWWrgWCtsj8SyP9xanL7WJUBzbbTcXQMPeqGux1F7RMVcuWI7e2bvC4fe3zNE2+kbr7Rzf1R6pB9aOtdHzdUsvHcEYN5ys+QoH/J9wkgnL5E/2g5vSjuY3yGiZbhdtYck9YpJ97ge5nB9aY4TbCqSLWIt2xyNjKD780jzrNYnYJtmH6wf0HXzcVUmEE6LeI7k+QPxp6YPhiuS8DvE7TuqS3V2rg+8wBnwVrh+FKMR0iYntWrX9gA/2xRC4G2QYtX3PAlQI8poXE7DcDN1NxV/Fr6BRFNOINSALu0wTqoHhI/OqLmJO+I99EpZUHtiPFW/I6USuItodLCMO8XAfOfyrRy9EaRQcYedfU+bDYe5qtm8vMBhAPdmMmvqnuFaGZhb1WLd8KqWrRFOyKJaH/pXmUVbZuKDqoPjrTU7SsGP+GtDnGcA+7Pp7qlza8Fxin5E2WrUURvHl+taq1tPZ+T/sfbjf11xhP8pI+JqGHxGz/wCPDXDzi6R5aT5k1l33/q/l/Jp2l7Rmgo/YrwmtVjcbgiALVllA5sCfMrHoaDvbZsIQeoSG07WZpP8AMIg+EU+/tbVffQ1gt0mZ+O+oFTWjGJtMwP1YBZEwLh0nWFa5BPcdKtbbKq+XDqhA3H6siuI9qewW98/Co/yot0v1LfSyXKf5MzKqedTg1scJgHxlt7jOgKaQVTXQk71/l9eVU4Hov1lvM1xPaC7kWCSFHsjUSw18a48nxfBjk4Te62Z0w+GZMkNcWqMqbJ5ac/T86IsvcQk2WZbsMqlBJ7SkRAnQiR76dLsbUAidZ3fw+Ag7+Zjvo7DYbKDEAcIgKNANTubXWADvia7pzTjTOBLSxVsBcVatuXtS9wAE3mYSS5OclO3OVnBEic2vIibQ6MNctFQQWBEbgAdN5idxbStumJsKAbpLERz1jWImYMfxE8dKWdIcM6oLtm64zMGCy/YR5cACco0YiABury8nURwr6X1tvyO3Bgn1Eqh4/cR2NjhFAdAWgSe1vHcTrx4CrUwp3BdASQBwnjyBovYtq6z2bl52K5szrN3VQuaCzNDTqNwjwg1r02jYgRb7I1AGmY89Ny+p7hv2xdWpr6O9GPU9PkwSqS5MXY2FcZfYiOMaBo8N8900Zb2SgnSSCJ4DeNPL4062jtVrpyQVQCCFAED7ojQEg+4HmRSnG3GO4QJhRrEmT8yT41rrlLnY51aFy9HUGIN/NwAKqogKMoiTJJhYnTnXmKKTCiO88gQTw5Ejyo0WiECDWN54k8T++4cKWPgWMsAYJHkJH5k+VLGt92aSlsVPZndpMfET6V5fsQJHDX3AiaZYLZbNAjUSR7hH/qFGf5euOhDiCZGnI05Z1F02dsOl1wTXlCK1u7/3I940pphUR0gABtNYHME7xGuonhNArsl/uk7vmaKwezXVzofve4nX1+IoyNNWmcUbTpguyujiWlKZs3amCoUg9kESG5Lyqd7YWY9gCeIPhu+FHbQwDz1kEFdG13rz93wnkKIRWIEiHX2WiY36Hmpk+EyKyg3FbMc7fgztzY9wH2DyOmvd+fnUl2dc4qxGgEFtANY7tZ0762GG20SMty1qvEAZlIIPvEwY3GvcRjmvK1tFZHjMCpykhddDmGndOnfpJPqHBOUvAseOc5KK8mDx/R665tsAYUhoJO/eYPHX302wW0Gssr5WdgYYXLjZchENGVQytw1JEEiNdDUW8+IW3mLICOsdQ57MkSwDkbhO8z47mm07tjDstplZ9A4Zu8sgWZzKOxz3muPH10Ms+0uWrPQz9Fk6eKlKjL2rtwYrP1b9Q6MGVriqt12zasYy72mIG4cCam2Gtrc7dq4q/gZDu5NkIO+muMwtu4OwWUfdOmvcYg+QJpRf2E4iDOvgdZ0j38J3V6OKaV3tZwSdn2I6kN9mLsfjif8AaIqyzjLiiEZl8LhHpP5Uw2N0O660WdirBnGpO5VTKBGkyx/tr7B9DVa1cbOSVBKzMHX8I4CR41zZPi3T45OEm7Trg7cfw/JOHcTVfj/AquYq4d9yfF59SKJwe3rqADr2UDgrT5A6etJ/qmmYzl4kCQDE76ut7JZtUV2EFtBwDBTvAB1YefdXoTy4kvpNHJHFle8Ux8Ol8f8AMusfxMsegJ9a+bpoxiTbEcWt5yPUVlrtnKcpDTExpu86rYry+PzpRWKe8dwn3cbqSo2Y6dQPbnwt5R//AEaqMT02kf6l1T+AWxPmpNY8uOVeC9HAVXah6I7sjR/5mBPavYojuuAa+G6pXNsIYzfWH5dbDjy0nzrONjOSgeGb51Jdq3Rudh/UfnTcV4EpvyFYp1LSqmP5I9ATX1CHal7/API/9x+dfVVsnYT/AFhhpB7QzKMp7Wp4mNBDCQN43cvXxsRG86gHTQ7txOsQeXa7qcYvZN1M7nDrh1fMrfbWwhR2BCgdasZSAQpYqcomd5p2hjQ1jqyli0JV26m/aY3WUtAuZ79zNl0CmBAdyQ0weDu5Ea6IsUW9oOxAUAk7t+vrU8Rj7ltirqFYbwZkQYIOumoNebQ6Qm8ACiSgchyFzFmdWLFraKXOhADZgAxiNKoGHu2gl1wcr6rmtkq403TEjUbuYqllmxOMUXtthxvUDhuI1G/jwkURZ21MSu+Bow36b5iN+8mgL21lZwSCMgCqwAzgAkySCuZiSxLHXWmeH6alba2yS6L/AAvbRswJl1LTmCtxAPrrU96Y9KLLe2EPMeI8eXhW22PspL+CVuouXWFw5WWIGuWCC6n03+Nc5x/SEXHzEkLlVMqoqqLanMFyqQsA9rdv1308w/0n3Fwww0BrQbNDKZJ7yLoO6Bv9a5+qUuox6brydHTZexk1Lc6Ts3ComGtZ7NxFW4JLqkRkuNoM2vgaBGJS3fa6gJzCCHVFGuvZBBjed5nvrkmM28XWOsvasXJLEjNAAgZtPGSTpu424XpQ1uAHuEZcpBZoYSZntTBzNImNe4Vw9P8AD4Qd5Xq+S/c6s3xHLK+3tf4naOjWEyqbSC3bztItsXLFiW7QLOrNqANABpuos4e9h1K3Ww6faDUgiE61YJBuwo7QJ0jvO+uWYP6VLgZGdQzIVObKQ/Znc2cwdeXmKnc+lIte6906y4WklpHZAUBOyQQBB1nWd1LN8PhlcpPZtkQ62cIqFbG0xG00QZcqM40iHgHvTQyIGhM94oE4u9c7K2y1zkttmIPgPYHdv5njSe59MSLn6jDKjPqzMAzFuyIzBg4TQ7mB5EcKrX003lELbsKsQFFlwAZY5h9vM9og/PWvTtpHI2m9kdF6D9ErOKw3W3pusXcBluOoCwNAEcAalu/dyFNemGxVtYWbcIyZAhYg6DQL29CY99cgs/TFjB1n/ENLtm9hYU6AgSTAhQABuHfrUtpfSm99Gt3Lt4o8jcNF7LIcubtEMJgtBHHXTxOo6CWbJqlJ1d1br8jqxZXjakvyOj29k3bYySGeFBtFUGZ2CwD2ZUarJkRm1ND4hMRDKTYtOZAYh2KncTBGWR3kj1rDYb6X3Rs8sWUZFLKXlDcZ+2DeWSMxAGvCT2RQN/6XcQ9zORZ3EQLAXeZzdlg2bwYe/ee7D0/aT0vn2TmzvK9UkjotuzdVQBcwpiZLLcBMayxmATqSJkazQr7OxbMboawwAACCAq5iJI7epJje2kDdXPbn0rYktI6od3VSd2WczMWJiBqf4Ru1r6/9KeIa01rOpVhl/wBFNEy5YHaImJkx767Itpbrc4nGTbpqjW7QxeIRGzErwDqkwTpOcOyiJnXlXtnpDdyhQqGBE9UZI3CYePKueYvpviXEHE35O8jKkyDPsQY1OkxQuw+kdzCuLlm7dRhI0ylYIjVGlW94Naa15iLS/LOn4DpBf+sAhGfsa21tTAJktA7X8O8mK0WI6R4hEJ+rPpv+y9ncNYYxw4Vx4fSPjFum4L7HNkzqVVRcVCxCsEA7PbfQR7VC7X6b4jEYo4rObVwqF+yLCFChYBJnXUnXeTWc4Qm7aOrH1OTHHSq/FHRdmdJcRlAAV4ntG3J3mJKsAfKvb3Sa8122V0ZSRkS1OcEQQVksYgHSPZrD9GvpGxOGuEnEXsjlmfKLbMWMmZuq0SxkxE68daej6YoulxhxBhtT22cffcb13aAaaxvNW3HxE5t27ZtsLjsVc4WkByibiRGbQGA5I/qAovCbMuW7Q/4m1cIzaGyMyhfZB+1Sd6gSPPWub3PpXUuCMKipKgrM9hTIAJ/iniZEcOJrX6VOzdmwJcEJlOUW8w1M72Og7t+lYO/RomdLwdo3nVhiLK5V7QCLkIaYDFrp1mIyni3fThdmvaOZ7toJB7duGKyDrBmFiZMEDfIrkJ+lC3lYCw4LZO1mUFShkwFUAzoJMGOdF2PppZBC2nkBgCXGmYXNfZ3jOImd3urCeJ5IuMlybrK48UdA2kPq+ICviAnWKjmVt5nytlQxkltG8aznTnAm+6XrdxnXqlGZVAHtu3ADmDu48ZpAPpeQXBdFh86qESbuir7GU9mSOrAG/wBolqJwX02hLQtnDEhRGjhcw3Akhd4H7jSscHRRw5e5G/Xg0y9VLJGml+AT0d2dispa0l51ETNkspDSViSCwgcJHhOr2xevFWbq1ZRoV6tuyw782ZT3N7orJD6cLtuz1Vm3lObMrOVuBRrKhCgiZ+8Y4b4pXc+mLHECLgW4DrcVFVmQKoVSFgHUMdZ9rSOPoSTkc0Z1yjpuD2sBal76WA7uFD5ADAtg9p15qw1P8J8aMXDPbsozXkIu5urKKsXNZgdkyI48pO7dxzF/SLduIg0BE9YSqHrGL5y0QMszqskHugAWW/pPxQyHOv2YgCNGnfMHjv0A4V50ugjNtyfO/j+Dq/y5RVRiqNPiblzDq9i9hzaVyZHtCSAoCsZU6COye8cq1/R/HW2RRbzjs3IFxltvkEHMGUajUyRoN2kCuV4j6WMY2YG4Ar+0gUZSO1p2i2naO+Z0ndS6x09xCoELh0A9m4ocEaZQ0+3BGhMkTpAkVr1fRY+oV8S9r7qIxdVkhHQ94nVrGxhdd8g7Vu1dj7YsWBDFgsCcpzBcu7QyNa5bcxkAEpc1mOzvIgEA7jBI8xXmzentzDvnsKlljElBx1zcdAZGnCNKjien+JICpee2oVly2yUHby9YTlInOVDNwJ1gVfSYZ9Kmou7Dqc66iSctqB/8XU7gxO/gNOPGiNq58PcNt11Co0oyuO2gdRmQkeyw40qxe37lx87ksTEliSWIAEyTPADuERQz7Qad59PlXoLLL2cbihtjNoIhgEtIBGijQqDrDsAQZETI48qHvbQK5SQVDKWEjeJgEcx2WoJ8fLExAJnKDuHIFgT7zPvq19pLGisDwOcHjvPY1MaaR8zuS8snSHWRduybKM8HUKJKiBlnSNSG48DX1KxilH8Jnj2vgABFfVLnIdI7sL6ch5H5VIX05HyPyoIYZDxPmPnUhg1+8fP9a7qRkF9cvf5H5VFbqAzx7gfyFDfVl+/6/rXhwa/e9f1o2AzmP6AYW7ce4XvhnZmMQRLEkx9nuk86X3fo2scL90eNsH8xWy+prz+P/wAqrbCL31OiA7ZiD9HFv/8AZb/uf/vUb30dW57OJMd9vXv/AIq2j4Ve/wA69OCtgahp9N3rS7cPQWzCXfo+WeziNO+2Z/8ANUMR0DQRlxBJ45rYHwc1tjaTl6n51UwTl8fnT7UPQ7ZjMP8AR5cdsq3UJPPs+rMAKvb6OOrkX7+QjdlRbgPvF0Vv9gYq2lwEwPGfnV3SnG2nMgKdOAPxk1i8a1VRopLho5K3RIzpdWPA/CaIPQ+3lEYgluINqAP6s+vlWkuuvIeVRt3BO4eX6VcsMa2EnuT2T9EFq9bDnHqk8DZmPf1tQ2v9ESWllMfbuHgvVlZPj1hitjsPHqEiP/CJ9QhorH4yY1/8Ij/268Ss3drU6v0v4OzTHTZyPHdCDaHavoWPBYZY72DekUt/y8eNxPWum9I8RJHaB04JEeaDWkJPf+/KvahhTW5xORkr3R4D2boPipHwJqFvYBJ1uKPcTWtcnmarnvq3hiTqZlX2EeDg+41D/BG+8PI/KtRcPfQzGpWKI7EL7DPBp9zD8qidiPzHkflT6a+Jp9mIWIP8Ffn6H5VYuxDG/Xwp3UgKTxRBNiP/AAFufp+tetsPQdozx0Hzp6f3+5qph4VCxobEy7D/ABf7f1ozDdF1uOqi6VkxLLMf2nXyowfv9zRWCvEMDy/fGm8SFbJba+jMYbKTiM4Yfw2mH/mNIr3RwDdcJ8Uj/wBVbTb+02uhZjQcx86z9x+8eYrLt7m8ZRePdbihdgji7f2//aoHYX4j/b+tN+s8POoG74VagjICtdHlI9tp8BHxple6AMlsXGuqAY0GrQe4SOHOvrFwzwp7tG4TZGtvcNBvgbtZnifOn2lZWpJcGPv7CWeyzAfy/rXibAXize4Ue8/s1DKeXrWnbj6M7YAdgj75/t/WvG2GODnyHzpkuHY8PUVW1k8vUUduPoTbF3+Dj7/oPnXlzZS8G84+dHm3+5qBHd60duPoVsBGzB970ojE4KyQMgdTxJcMD4DIseZqZHdUSvd8flS7cfQ7ZLCYWwo+0R3PMXAnpkb419VRUcv35V9S7cfQWztIfx9K96zx9KXC7rGvPhzHd31MP+/2K3omw7rO/wCFRLj9xQhu/v8AYqDYqDu9f0pUMLLjkfMfOq2uDl6ihfr34d/f+lVNtAa9n1/SigL2deXrUndIHZHn3UEcX3ev6V9cxGm4+dOgPbgXkKoKryFeXGHL1qvTl6mmhjfZNhCdcun7+6ant2ygEiJ3b515eyJqvZCKSJB9zEVZtmysbmnUCXJiBPlWL/5DXJlrsT+/lUbY1/617fUfsmq7UT+prST2LXJptmWlK6lfNv8A40RicMv3l/3fKlmF2hkUQG/vPhuqGJ2+Z3N/3hnnyry1GTyWdba0le1bI5jTkGHxpMwH7mr8btUvvn3sT8fGlrYg9/nXqR4OBlzH9/s1WT3en61Wbv7molqpiPX8KpY91TaqTUjPpr2aia+oAmD31NR31SBUwKTBFpX8RqDDvNfFO+oFKhFH3vorBGGHbj3x8aFW3ROGsieNMlh+0Lug+0Df1A/kKUM/ePP9KYYywFHOlrgVDNI/8SJYcxUCw7qllrzLQhE7TCeH791ML9wFR8loPDqJ3etNXRSh0I9/751aExG0fuK8Hvq64BNeRTEeJ4n0+dVse/4UbZtg0PetUyXyDl+/4VE3O+pNbqspQBFrnfUC/fXrJUGFSB8W76+qBAr6kB//2Q=="/>
          <p:cNvSpPr>
            <a:spLocks noChangeAspect="1" noChangeArrowheads="1"/>
          </p:cNvSpPr>
          <p:nvPr/>
        </p:nvSpPr>
        <p:spPr bwMode="auto">
          <a:xfrm>
            <a:off x="63500" y="-650875"/>
            <a:ext cx="3400425" cy="1343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2" name="AutoShape 8" descr="data:image/jpeg;base64,/9j/4AAQSkZJRgABAQAAAQABAAD/2wCEAAkGBhQSERUUExQWFRUVGBcXFxcXGBoaGhcVFhUVFhUXHBcYGyYeFxojHBUUHy8gIycpLCwsFx4xNTAqNSYrLCkBCQoKDgwOGg8PGi8lHCQsLCwsKSksLCwpKS0pLCksLCwsLCwsKSksLCwvLywsLCwqLCwsLCksLCwpKSwpLCwsLP/AABEIAI0BZQMBIgACEQEDEQH/xAAcAAACAwEBAQEAAAAAAAAAAAAEBQIDBgcBAAj/xABIEAACAQIDBAcECAQEAwgDAAABAhEAAwQSIQUxQVEGEyJhcZGhMoGx0QcUI1JiweHwQnKCkhUWM6IkQ/E0k6OywsPS4lNUs//EABkBAAMBAQEAAAAAAAAAAAAAAAABAgMEBf/EADARAAICAQMEAAIKAgMAAAAAAAABAhEDEiExBBNBUQWhIkJhcYGRscHR8BRSMuHx/9oADAMBAAIRAxEAPwDrcV5mFetaNeLg/GuiyaPs4r42pqY04VYo7qLAG+rVRdwk0c4PCqx307ASYrAUuvbPNaPE4QHgaDuYc7oNUmHInw2CadKPbZ8DtV4MMymVFSuY27EdWp86dioV4lkXgaqw+OSYOYUx+rO/tKBU1RU3oDVWKjz6qriQ3rQ17DEbn9aO+uI2kBT40DjMFPI+FKwoGXZzNz86usdHwT2qGsWirb4rRWczLvptgkCf4IijQelD3rjLoNKsxN0p7T/7v1pHjtqLOjD1pxTYm6DLrT7S++aoFqzPaIHjQeDsC8Y6ye6aZHowo1Mmq2XJPIZhtm2CJBU+BFeYvDWgOFCjBou7Q++qcRiGEhRPgKQxVtBFG5aR4i5yprj8PebeDSa9YYHUGuiFGbK7eIgydaObpBcAhRFLyW+7PuovDae0tW6J3A7+PuMdSatwYJPaPnRxYcABVH1pgZgeVFgNLNhCIzDyr65sMtuNE4AdaO0h8RRN22qbifCsXKikhO2zCmpoXE4rgAPKmd/GZtMtL7/Z4Cqi/YNCbEXDQN00xvuCaoNqdy1qSLHWass4RjuE0xsYIzqulNhaVRoon30XQgCxaAHaWoWrgLQDFHMWbehiqk2I7nsqR40X7EXXbOVZJmleJvTuWtFhNiXRown31TtDYDjUeVTqQ6Mjfodqa4rBEb6BexFVYygCisOSDo1DlOVWYfCOx0BppiaGDXiONfURZ2MI7bNPhXlGpCo/Qrqw3fCorf5iKPK14bY5V4uo7Ra95fvCodRO6D7z86Yvhge73VQ+Abg5HgBT1DA/qDHeqx7/AJ1YmCK7iw8iK8ubGLe0xb3Uox/Rk71/frVJr2FDTFXFA1YE8swFKn2uQYKacwZpLd2O6ncPetDXrNwcB7hWqS9kOzU28fZPtXgp5HT8qI+u2VEhw/8AKQfzrJWw0drKPcJobE49hoC0d1PQKzQ4zpHb3EMPdP50A+0rDbnYk8IilAxOYahj4ii9nYG2zD7JifSq0pCtjK3esLr1bHvr25t9F9m2T3Gq9rWDbTskJ7orHY6406sTTjFSBto0t7pCxPZsoPGrRtO866oPdSDBbUtW46xXJ/CwPnypjf6ZnLFu2Y5sRPoKrT6QO4upCzH37kmVpW+u8UXf6TXDvVfeKJ2d0qVf9Swr+n5Vqk0uDO0ebH2ZmbMGykVr8NtMWhFy75CaSWumVgn/ALOFH836Uj6T9L1VQ1pAO2gbQE5C4DemlZyTfKLjRu7m28OwnMPeKzmP6TKD2D6Vk8RtZm4iqrNxm4qPE1pHClyS5m22bt0XTlZl17qYP0ZDsG3jlXOWDqZVhPNT+dOMF0mxaiOsUjvg0Sxv6olP2bo7Jt210tyfdSTHbPdjoiqO80DhNohjNy4obnn09BTHEbQBXW7ZI/CWn1rPS0VaYjxOzra+3cHgsVUMbhEG52PiBQG19oWreUjUtctoBE6M4Dnu7ObXnFVXsHZPsv5/pWq3dMTSqxiOl6polsR3mhb/AEnDmSg8zS27sofwup7tZ9RVL7IugTkaOcGrUYkbjiz0gM6BY8KPfbFhh9oGB7gKx4VweVXBWO+m4pitm32WmDueyYP4oFMcXhFC9hVPgflXPrOz7hIhTrqK1ey7ptqOtVge8wKxlHymXxs0KsfdcE9j40TgtvZBDWZ7/wBirNo37l45UyAcNVn0pZiNkXE1doq1TVMk+2j0kuE9kBB3UuXbmIns3H9xNGWVRTLrmHjTNtsYcDs4fXmDH5VXHCFyB4PamL3ksf5v1q3GbYuOIuMF8KExF/rPvju3+tL7mGPEkeNFIQXawK3WhWJ8B86ZHoiqiS3nSXB7Se1opHkKZ4DpE4btag0SUvA1XkGv4CNPyq2xkQayf341oraG7BDLHKBVz7GQ7xWfc9j0mYbGqf4TX1aU7Gt/cFfUdxD0nX6+oP8AxizOXrUn+YfOrlxaHc6nwYfOvKpnUQu3mB0tlu8EfnUkd/ugf1a/CrgwoLF7ZtW/abyBPwo5AOFUX7bn2Wj3A1HBbQS6JQk+II+IomjgBRjMFfPssp8Qo/KkuJ2DiG3x7tK2NVtiFBgmPGqU2gMlhOjV5d6K3i1MP8vmJKieQP51oai7EbhNGtsDKnD3VMdQGHjNBbRe9EA9UOUx8BWkv4i6CSLSnxaDSDa+IJkslxfAyPStIsbRktpYVhqzMx5gz4isxi2ad5p/ZwlgYu6GvlFvKlwFgT20LWrgiOIFpv7qPOy9nj28UGMTCggxumPH8q6YZK5MpRvg5pbZhfuCT2wrgE8pQ/BaaYZ2njWg2lawNrE4W5bDXEDNbuDmrgBT3Ze239Nam1ZwhbKbC2+Wc+m+qWarVCcL3sSbBwtpj9oubwNGbb2aE1tqyjvp/gsHaQn7WwF4ZcoI+dW9jN/q22HOQfhWTyb2Vo2o5li8M53g+VIduYRhZckERB14dpa7jirNlgO3bkcudZjpRhrTWLga6sgSAAdYZTwB+7V97VFqhKFOzmdtjA7xI8Dr+dfEnnTOxZt9TbO9gig8NVGU7+8NVFy0vKffXVCVqzGSpgQY86sDH71WtYB3L61dg9jM7AADX8QqrrkmgQq3fUeuYc66TszoASglxr3rXm0vowfL2HkngY3cax78LL7bOT46+S1ufvgj3UYl/mTTDbfRm7axFtGXWGbTUb45aew3L8qp/wANfkPSnjkm5P8AvA5KkkRw+0ChlTrTlOklx1ykjdx0qnC7OAEuq++pYnDrvTIO7/rVtpkUwa/iWXl5g0tv4w86tvKTyoDHqchA3toPf4fvWictMWxxVtII2RtBlQZtSdTr97tfn6Uel7Owlso7yTFL0s8ADyEd26iFwpALEaKJMHgBm3+FCqKpjdydm02Zsywq5jfViRMEEfGvn2QL57N1AOW+quj3RgLYt9dmz5ZY6k5j2mG7gWrS2OjyIAwc+X5Vy9zzZo4q9uDL3+jVpN9xnI4AUMlggxbtMe8itliNq20EBJPMj9KR4jbyz/pa9xIpxnJicUim3sS+2oe2vcQD+VUYzZJAhgjnukfCiesLnXszzkepNOLGEdVlAjHnp86HNoSimYY9HrrHsoavtdG7yf8AMRPEn4VqymKeQVSPeD6UBe6MO28we4/rVLL7YnAXWdotZ0e6jAcFH6Udb6XWt2V/GB86HboQ5Or0Ta6Lpb1LspH4yKHKDCmEjHZtVOnur2oLjLK6Z83fln1jWvqgdDnZ+z8NfJ62zctR93Ue/syKJvbEwKf83L/NBPxFYK101MktaRid5Zrhn/fUbu1bN2SwRD+EvHlS7Ur5ZWuJ0rA7Vw6dn6y+XgFB+ABFW7c2vhWtxLsT9wQfeStciNwz2WEe+nGwtstZcMXEccoWY8WmPKiXT1umCy3sNbO0XsNnti4O8k/IA1DaPTDEuPbaOUx6Cm20emmEyexcuMd+diPhp6VnH6Y4cbsHZI/HmY+eYURTe7iDaXkGtdJcQp7LsO7NpTrC9L7pENatE/eyjN4zNZ/E9JLTGUsW7fgNPIzQT7TB10HhW3bvlGeprybm30mxJ0S7B5EgR5mK8PSPFA5TfJbkuX41hbePQayZ8BRd7pGWXLltwOIRVPmBU9n7B6zo+zekGJtLN20xX7zsPQk0bjuluEujK190P4Rx8jXHru1DESPdJoZsUsbzP50v8ZN2yu6bLpRiv9O9h7xfqnO/ICVuDtjWJzZVEHnSXamFbrrNxrlky3VySp7NwZlkDhmQa9/fWfdyV0Y+Me/hPwNQuWSwK5hA13wACTy7pG4HuFTKOh19l/kUnqV/3c6FtHZmXCs1y6pAKtlVUGk5WiBm9hn4/Ovv8z2LyIxtqrFRJYmCw0YwuntBqxNm+7pDOpkFTJO+cpPnJqezguU5nAMyOzvka9qec0tC1K3yO3pdeDRYvaCBc5NoaoIBbQPcVM0FdwzZj3A05wezlJAOMw+vBNT8KxOJxg6t0AQ5gRmK6id0awDuPjXtnbNwgNlt6jeFQHv3bjPwrRwd0Re1nV9obNs2bGpvMY9oZiPHSBXMduXhlcKxjKR2h3Hxquzta8N1wpPJiPga8u7WBVg5DzIkqJ5byNaI43G/InJNi3BYlQsEAwWAj+bNyH3jRZeyfZzD3gjzoW7byxMS0MNOeh4ndH6Chdm4dykCBBO+N2Yxvp4JqUI/d+hWWNSYzRwDoJ8RTLDbbvW/9M5fDSlJtmPbXwn5VG1ZYnSG9a3aT5MbNRhukWKJzZSx5n9dK1ewukdy5/r3EtSYEsASACdPcCfCsBY2ReuaTaSfvMq6eAr1MBatYmwLzBwGuE5DmAi0wE7t5YVzZVGjWDdms2hs4XtoL9ojBVC58wMA27zz7G/7TcG4CirP0d23168nwX50Fb2xbs3TdTsqwIUi0CYyoqmC34bmpFUYjp/d1C3WiZH2aDT3D41y4dck9Ps3yaVVjlfo9tr7TM3uP5Uu2v0TtWbTuwuALHZEksSQqgabySBqeNSwPTF3/wCbcLcQtsQfJqv2jti/d6q2Lbvmu227VtVzLaYXD/GdZVP3FVJ5I8slKL4Br/0ZKZy3PSR8f37qzGN6B3jiFtJ28vaJBgKe0YJ4HsDlvrpeGuYskZkVRyzmfQx6cDVOyh1mIuXiqHLMGdRmlBByk+zbjf8AxGRziWWXDZaguUcv250PxFi0S2UT2R213t2QAD3mo2tlFDatMQQzBSoyz1SEaSZ7jw9k611badhbuItJkUhPtWkA6iSnDf2GHOLlLfqJu4y4yW7ZW2ComYkSsmCNZ63cDv303nb2YljSI4TG3gTktSpM+1puHdu99PMNfLDtKF980ty30Jy4W1w1VvHmRVUYgtJVEG+Bknv4UPcVUN7tpOIB/pn50BewtptMo96x8RVeL2hdVNFHixtiltnpDJh7aH+VMx9NKEmDaGtnYtnfkWecVYwC6LbY94Aj41BMeMsi2U/mAA9Dp5VWb924OwVHeJPrFFvyFF5z8lA75mvOtHFhPdS2+9xdHxCL4vHpp8aGbbFm17WJDnkpn8zTSb4EObykjQx7vnSvGYBzr1zD3IB8KoPS+yR2SP6mA9AZql9tq38dpe9nB/2gmqUZIVolIGj3AT3H5CvqT4ja9wHsYi2R3L81NeVpoZFow3X18LvfQ1SAFdlmAUt/vqxcV3mghVihedFgNV2tCxv8daGOIB5ULlHA18U7xTAJzeHnUg3h50FFfa0WFDK2x4ZfMfOi7dgDVyP6TNJVU8jU88UhjpdqFTKgCNxhZ+FU39rs0lgp04gfKlJud1RLGlSDcYHEDgo91MLlnNh0uwSUbqmBzQAD2RP9nEe3uG+kSv8Aua0vQ1BeF/Dt/wA1JU6aNIAO8H2mtnefZ3bzXJ1ktEVkX1X8uGb4VbcfYqxWEYZGA0cb+yBmWFYSuhOizIBk6jiWN3Y5fDo+kgwddwGYatukwnGd27cYW8MXwbyvbsPr2dQsGVLLqAPtPaBHY0I3VPYuOt/VcRbuuqADrFLMokkRAzESc1u2YHM6Hhyzm1BNfUl8v/DZK5Nf7L5geK2MbYEtmB4oVb3aMYP74VRtHBsrkzo0OCAYKsJkTqdcw4btw3VXh9ouhkb9N4BHhB0NNtr382GsXyFJYvbeBBzK7FdB2QMs+zHeK7MknHJBvza/NX+xhFXFr8RC1znVbNyq09r+Ftf+vHwqPUkbueskcga6dRlQ425YK2bL6aiPAMquo8gxHs9w3mlVwFI3DMJ0IMkwSdCY1PGKdbU2/ZvYSzhlJ6631JYZTAyWHtv2pgyWRhG/WdaUY37QWweyUtqh3dqNAYgd++d2/cB5nSa1GKa4ckdWZp39tEbeMirztLmoPfQgwwjedxnuI38u+pBIjXuOg3x+hr09SOWiz6xxiK+Vv44jKTrI0kcidZg+XfrU1udJ793DhxqwH7Frcaly2bTcFKxunfrvjfpOtY5pNpafa/UuCV7+jUdKD1WHwwkSVtmO8WVz6c8z8I7xxOXXFRTnpT0ms4vqupzMtvOIZSkT1eRd5khV8BupASPu+p5TXN8PuOBaud/1NM+8w2xtd19mFjjx91Mhtq7l65rjEg5Bq0yQS+U7vZyH08UAuCd0efhT7a+AyYTCDSbivebXg5XITJ17OmmmnGtc0lqhH2/03Jxqk39gww/SK5e7LPdJOi/aNvO4wF4aGiF6U3cMzBDpMQdRoAsQw4aj9zWf6OvbS/mvOqKqsVLEasQBAk6mGYxv0ETur7DYV7t7fGd++cpaTooJkLOgrKWnvO1tFfN/9Gib0fa2aFulWJF1WVst29BjKugcoEhYJAyop1136CdQMft+5bvsFZgVIWdxMDjrzJ3x4CmVrCTirrsBksqdAsQQrZhEgTpd0zMd286Vn84Ykm3qSSdcolteQ4k8qy6f6U7a4Xzlv+hWRtR/vge2/pAvgQeqOm8oSfQxSnFbddzmkA/hAGtWWrgWCtsj8SyP9xanL7WJUBzbbTcXQMPeqGux1F7RMVcuWI7e2bvC4fe3zNE2+kbr7Rzf1R6pB9aOtdHzdUsvHcEYN5ys+QoH/J9wkgnL5E/2g5vSjuY3yGiZbhdtYck9YpJ97ge5nB9aY4TbCqSLWIt2xyNjKD780jzrNYnYJtmH6wf0HXzcVUmEE6LeI7k+QPxp6YPhiuS8DvE7TuqS3V2rg+8wBnwVrh+FKMR0iYntWrX9gA/2xRC4G2QYtX3PAlQI8poXE7DcDN1NxV/Fr6BRFNOINSALu0wTqoHhI/OqLmJO+I99EpZUHtiPFW/I6USuItodLCMO8XAfOfyrRy9EaRQcYedfU+bDYe5qtm8vMBhAPdmMmvqnuFaGZhb1WLd8KqWrRFOyKJaH/pXmUVbZuKDqoPjrTU7SsGP+GtDnGcA+7Pp7qlza8Fxin5E2WrUURvHl+taq1tPZ+T/sfbjf11xhP8pI+JqGHxGz/wCPDXDzi6R5aT5k1l33/q/l/Jp2l7Rmgo/YrwmtVjcbgiALVllA5sCfMrHoaDvbZsIQeoSG07WZpP8AMIg+EU+/tbVffQ1gt0mZ+O+oFTWjGJtMwP1YBZEwLh0nWFa5BPcdKtbbKq+XDqhA3H6siuI9qewW98/Co/yot0v1LfSyXKf5MzKqedTg1scJgHxlt7jOgKaQVTXQk71/l9eVU4Hov1lvM1xPaC7kWCSFHsjUSw18a48nxfBjk4Te62Z0w+GZMkNcWqMqbJ5ac/T86IsvcQk2WZbsMqlBJ7SkRAnQiR76dLsbUAidZ3fw+Ag7+Zjvo7DYbKDEAcIgKNANTubXWADvia7pzTjTOBLSxVsBcVatuXtS9wAE3mYSS5OclO3OVnBEic2vIibQ6MNctFQQWBEbgAdN5idxbStumJsKAbpLERz1jWImYMfxE8dKWdIcM6oLtm64zMGCy/YR5cACco0YiABury8nURwr6X1tvyO3Bgn1Eqh4/cR2NjhFAdAWgSe1vHcTrx4CrUwp3BdASQBwnjyBovYtq6z2bl52K5szrN3VQuaCzNDTqNwjwg1r02jYgRb7I1AGmY89Ny+p7hv2xdWpr6O9GPU9PkwSqS5MXY2FcZfYiOMaBo8N8900Zb2SgnSSCJ4DeNPL4062jtVrpyQVQCCFAED7ojQEg+4HmRSnG3GO4QJhRrEmT8yT41rrlLnY51aFy9HUGIN/NwAKqogKMoiTJJhYnTnXmKKTCiO88gQTw5Ejyo0WiECDWN54k8T++4cKWPgWMsAYJHkJH5k+VLGt92aSlsVPZndpMfET6V5fsQJHDX3AiaZYLZbNAjUSR7hH/qFGf5euOhDiCZGnI05Z1F02dsOl1wTXlCK1u7/3I940pphUR0gABtNYHME7xGuonhNArsl/uk7vmaKwezXVzofve4nX1+IoyNNWmcUbTpguyujiWlKZs3amCoUg9kESG5Lyqd7YWY9gCeIPhu+FHbQwDz1kEFdG13rz93wnkKIRWIEiHX2WiY36Hmpk+EyKyg3FbMc7fgztzY9wH2DyOmvd+fnUl2dc4qxGgEFtANY7tZ0762GG20SMty1qvEAZlIIPvEwY3GvcRjmvK1tFZHjMCpykhddDmGndOnfpJPqHBOUvAseOc5KK8mDx/R665tsAYUhoJO/eYPHX302wW0Gssr5WdgYYXLjZchENGVQytw1JEEiNdDUW8+IW3mLICOsdQ57MkSwDkbhO8z47mm07tjDstplZ9A4Zu8sgWZzKOxz3muPH10Ms+0uWrPQz9Fk6eKlKjL2rtwYrP1b9Q6MGVriqt12zasYy72mIG4cCam2Gtrc7dq4q/gZDu5NkIO+muMwtu4OwWUfdOmvcYg+QJpRf2E4iDOvgdZ0j38J3V6OKaV3tZwSdn2I6kN9mLsfjif8AaIqyzjLiiEZl8LhHpP5Uw2N0O660WdirBnGpO5VTKBGkyx/tr7B9DVa1cbOSVBKzMHX8I4CR41zZPi3T45OEm7Trg7cfw/JOHcTVfj/AquYq4d9yfF59SKJwe3rqADr2UDgrT5A6etJ/qmmYzl4kCQDE76ut7JZtUV2EFtBwDBTvAB1YefdXoTy4kvpNHJHFle8Ux8Ol8f8AMusfxMsegJ9a+bpoxiTbEcWt5yPUVlrtnKcpDTExpu86rYry+PzpRWKe8dwn3cbqSo2Y6dQPbnwt5R//AEaqMT02kf6l1T+AWxPmpNY8uOVeC9HAVXah6I7sjR/5mBPavYojuuAa+G6pXNsIYzfWH5dbDjy0nzrONjOSgeGb51Jdq3Rudh/UfnTcV4EpvyFYp1LSqmP5I9ATX1CHal7/API/9x+dfVVsnYT/AFhhpB7QzKMp7Wp4mNBDCQN43cvXxsRG86gHTQ7txOsQeXa7qcYvZN1M7nDrh1fMrfbWwhR2BCgdasZSAQpYqcomd5p2hjQ1jqyli0JV26m/aY3WUtAuZ79zNl0CmBAdyQ0weDu5Ea6IsUW9oOxAUAk7t+vrU8Rj7ltirqFYbwZkQYIOumoNebQ6Qm8ACiSgchyFzFmdWLFraKXOhADZgAxiNKoGHu2gl1wcr6rmtkq403TEjUbuYqllmxOMUXtthxvUDhuI1G/jwkURZ21MSu+Bow36b5iN+8mgL21lZwSCMgCqwAzgAkySCuZiSxLHXWmeH6alba2yS6L/AAvbRswJl1LTmCtxAPrrU96Y9KLLe2EPMeI8eXhW22PspL+CVuouXWFw5WWIGuWCC6n03+Nc5x/SEXHzEkLlVMqoqqLanMFyqQsA9rdv1308w/0n3Fwww0BrQbNDKZJ7yLoO6Bv9a5+qUuox6brydHTZexk1Lc6Ts3ComGtZ7NxFW4JLqkRkuNoM2vgaBGJS3fa6gJzCCHVFGuvZBBjed5nvrkmM28XWOsvasXJLEjNAAgZtPGSTpu424XpQ1uAHuEZcpBZoYSZntTBzNImNe4Vw9P8AD4Qd5Xq+S/c6s3xHLK+3tf4naOjWEyqbSC3bztItsXLFiW7QLOrNqANABpuos4e9h1K3Ww6faDUgiE61YJBuwo7QJ0jvO+uWYP6VLgZGdQzIVObKQ/Znc2cwdeXmKnc+lIte6906y4WklpHZAUBOyQQBB1nWd1LN8PhlcpPZtkQ62cIqFbG0xG00QZcqM40iHgHvTQyIGhM94oE4u9c7K2y1zkttmIPgPYHdv5njSe59MSLn6jDKjPqzMAzFuyIzBg4TQ7mB5EcKrX003lELbsKsQFFlwAZY5h9vM9og/PWvTtpHI2m9kdF6D9ErOKw3W3pusXcBluOoCwNAEcAalu/dyFNemGxVtYWbcIyZAhYg6DQL29CY99cgs/TFjB1n/ENLtm9hYU6AgSTAhQABuHfrUtpfSm99Gt3Lt4o8jcNF7LIcubtEMJgtBHHXTxOo6CWbJqlJ1d1br8jqxZXjakvyOj29k3bYySGeFBtFUGZ2CwD2ZUarJkRm1ND4hMRDKTYtOZAYh2KncTBGWR3kj1rDYb6X3Rs8sWUZFLKXlDcZ+2DeWSMxAGvCT2RQN/6XcQ9zORZ3EQLAXeZzdlg2bwYe/ee7D0/aT0vn2TmzvK9UkjotuzdVQBcwpiZLLcBMayxmATqSJkazQr7OxbMboawwAACCAq5iJI7epJje2kDdXPbn0rYktI6od3VSd2WczMWJiBqf4Ru1r6/9KeIa01rOpVhl/wBFNEy5YHaImJkx767Itpbrc4nGTbpqjW7QxeIRGzErwDqkwTpOcOyiJnXlXtnpDdyhQqGBE9UZI3CYePKueYvpviXEHE35O8jKkyDPsQY1OkxQuw+kdzCuLlm7dRhI0ylYIjVGlW94Naa15iLS/LOn4DpBf+sAhGfsa21tTAJktA7X8O8mK0WI6R4hEJ+rPpv+y9ncNYYxw4Vx4fSPjFum4L7HNkzqVVRcVCxCsEA7PbfQR7VC7X6b4jEYo4rObVwqF+yLCFChYBJnXUnXeTWc4Qm7aOrH1OTHHSq/FHRdmdJcRlAAV4ntG3J3mJKsAfKvb3Sa8122V0ZSRkS1OcEQQVksYgHSPZrD9GvpGxOGuEnEXsjlmfKLbMWMmZuq0SxkxE68daej6YoulxhxBhtT22cffcb13aAaaxvNW3HxE5t27ZtsLjsVc4WkByibiRGbQGA5I/qAovCbMuW7Q/4m1cIzaGyMyhfZB+1Sd6gSPPWub3PpXUuCMKipKgrM9hTIAJ/iniZEcOJrX6VOzdmwJcEJlOUW8w1M72Og7t+lYO/RomdLwdo3nVhiLK5V7QCLkIaYDFrp1mIyni3fThdmvaOZ7toJB7duGKyDrBmFiZMEDfIrkJ+lC3lYCw4LZO1mUFShkwFUAzoJMGOdF2PppZBC2nkBgCXGmYXNfZ3jOImd3urCeJ5IuMlybrK48UdA2kPq+ICviAnWKjmVt5nytlQxkltG8aznTnAm+6XrdxnXqlGZVAHtu3ADmDu48ZpAPpeQXBdFh86qESbuir7GU9mSOrAG/wBolqJwX02hLQtnDEhRGjhcw3Akhd4H7jSscHRRw5e5G/Xg0y9VLJGml+AT0d2dispa0l51ETNkspDSViSCwgcJHhOr2xevFWbq1ZRoV6tuyw782ZT3N7orJD6cLtuz1Vm3lObMrOVuBRrKhCgiZ+8Y4b4pXc+mLHECLgW4DrcVFVmQKoVSFgHUMdZ9rSOPoSTkc0Z1yjpuD2sBal76WA7uFD5ADAtg9p15qw1P8J8aMXDPbsozXkIu5urKKsXNZgdkyI48pO7dxzF/SLduIg0BE9YSqHrGL5y0QMszqskHugAWW/pPxQyHOv2YgCNGnfMHjv0A4V50ugjNtyfO/j+Dq/y5RVRiqNPiblzDq9i9hzaVyZHtCSAoCsZU6COye8cq1/R/HW2RRbzjs3IFxltvkEHMGUajUyRoN2kCuV4j6WMY2YG4Ar+0gUZSO1p2i2naO+Z0ndS6x09xCoELh0A9m4ocEaZQ0+3BGhMkTpAkVr1fRY+oV8S9r7qIxdVkhHQ94nVrGxhdd8g7Vu1dj7YsWBDFgsCcpzBcu7QyNa5bcxkAEpc1mOzvIgEA7jBI8xXmzentzDvnsKlljElBx1zcdAZGnCNKjien+JICpee2oVly2yUHby9YTlInOVDNwJ1gVfSYZ9Kmou7Dqc66iSctqB/8XU7gxO/gNOPGiNq58PcNt11Co0oyuO2gdRmQkeyw40qxe37lx87ksTEliSWIAEyTPADuERQz7Qad59PlXoLLL2cbihtjNoIhgEtIBGijQqDrDsAQZETI48qHvbQK5SQVDKWEjeJgEcx2WoJ8fLExAJnKDuHIFgT7zPvq19pLGisDwOcHjvPY1MaaR8zuS8snSHWRduybKM8HUKJKiBlnSNSG48DX1KxilH8Jnj2vgABFfVLnIdI7sL6ch5H5VIX05HyPyoIYZDxPmPnUhg1+8fP9a7qRkF9cvf5H5VFbqAzx7gfyFDfVl+/6/rXhwa/e9f1o2AzmP6AYW7ce4XvhnZmMQRLEkx9nuk86X3fo2scL90eNsH8xWy+prz+P/wAqrbCL31OiA7ZiD9HFv/8AZb/uf/vUb30dW57OJMd9vXv/AIq2j4Ve/wA69OCtgahp9N3rS7cPQWzCXfo+WeziNO+2Z/8ANUMR0DQRlxBJ45rYHwc1tjaTl6n51UwTl8fnT7UPQ7ZjMP8AR5cdsq3UJPPs+rMAKvb6OOrkX7+QjdlRbgPvF0Vv9gYq2lwEwPGfnV3SnG2nMgKdOAPxk1i8a1VRopLho5K3RIzpdWPA/CaIPQ+3lEYgluINqAP6s+vlWkuuvIeVRt3BO4eX6VcsMa2EnuT2T9EFq9bDnHqk8DZmPf1tQ2v9ESWllMfbuHgvVlZPj1hitjsPHqEiP/CJ9QhorH4yY1/8Ij/268Ss3drU6v0v4OzTHTZyPHdCDaHavoWPBYZY72DekUt/y8eNxPWum9I8RJHaB04JEeaDWkJPf+/KvahhTW5xORkr3R4D2boPipHwJqFvYBJ1uKPcTWtcnmarnvq3hiTqZlX2EeDg+41D/BG+8PI/KtRcPfQzGpWKI7EL7DPBp9zD8qidiPzHkflT6a+Jp9mIWIP8Ffn6H5VYuxDG/Xwp3UgKTxRBNiP/AAFufp+tetsPQdozx0Hzp6f3+5qph4VCxobEy7D/ABf7f1ozDdF1uOqi6VkxLLMf2nXyowfv9zRWCvEMDy/fGm8SFbJba+jMYbKTiM4Yfw2mH/mNIr3RwDdcJ8Uj/wBVbTb+02uhZjQcx86z9x+8eYrLt7m8ZRePdbihdgji7f2//aoHYX4j/b+tN+s8POoG74VagjICtdHlI9tp8BHxple6AMlsXGuqAY0GrQe4SOHOvrFwzwp7tG4TZGtvcNBvgbtZnifOn2lZWpJcGPv7CWeyzAfy/rXibAXize4Ue8/s1DKeXrWnbj6M7YAdgj75/t/WvG2GODnyHzpkuHY8PUVW1k8vUUduPoTbF3+Dj7/oPnXlzZS8G84+dHm3+5qBHd60duPoVsBGzB970ojE4KyQMgdTxJcMD4DIseZqZHdUSvd8flS7cfQ7ZLCYWwo+0R3PMXAnpkb419VRUcv35V9S7cfQWztIfx9K96zx9KXC7rGvPhzHd31MP+/2K3omw7rO/wCFRLj9xQhu/v8AYqDYqDu9f0pUMLLjkfMfOq2uDl6ihfr34d/f+lVNtAa9n1/SigL2deXrUndIHZHn3UEcX3ev6V9cxGm4+dOgPbgXkKoKryFeXGHL1qvTl6mmhjfZNhCdcun7+6ant2ygEiJ3b515eyJqvZCKSJB9zEVZtmysbmnUCXJiBPlWL/5DXJlrsT+/lUbY1/617fUfsmq7UT+prST2LXJptmWlK6lfNv8A40RicMv3l/3fKlmF2hkUQG/vPhuqGJ2+Z3N/3hnnyry1GTyWdba0le1bI5jTkGHxpMwH7mr8btUvvn3sT8fGlrYg9/nXqR4OBlzH9/s1WT3en61Wbv7molqpiPX8KpY91TaqTUjPpr2aia+oAmD31NR31SBUwKTBFpX8RqDDvNfFO+oFKhFH3vorBGGHbj3x8aFW3ROGsieNMlh+0Lug+0Df1A/kKUM/ePP9KYYywFHOlrgVDNI/8SJYcxUCw7qllrzLQhE7TCeH791ML9wFR8loPDqJ3etNXRSh0I9/751aExG0fuK8Hvq64BNeRTEeJ4n0+dVse/4UbZtg0PetUyXyDl+/4VE3O+pNbqspQBFrnfUC/fXrJUGFSB8W76+qBAr6kB//2Q=="/>
          <p:cNvSpPr>
            <a:spLocks noChangeAspect="1" noChangeArrowheads="1"/>
          </p:cNvSpPr>
          <p:nvPr/>
        </p:nvSpPr>
        <p:spPr bwMode="auto">
          <a:xfrm>
            <a:off x="63500" y="-650875"/>
            <a:ext cx="3400425" cy="1343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4" name="AutoShape 10" descr="data:image/jpeg;base64,/9j/4AAQSkZJRgABAQAAAQABAAD/2wCEAAkGBhQSERUUExQWFRUVGBcXFxcXGBoaGhcVFhUVFhUXHBcYGyYeFxojHBUUHy8gIycpLCwsFx4xNTAqNSYrLCkBCQoKDgwOGg8PGi8lHCQsLCwsKSksLCwpKS0pLCksLCwsLCwsKSksLCwvLywsLCwqLCwsLCksLCwpKSwpLCwsLP/AABEIAI0BZQMBIgACEQEDEQH/xAAcAAACAwEBAQEAAAAAAAAAAAAEBQIDBgcBAAj/xABIEAACAQIDBAcECAQEAwgDAAABAhEAAwQSIQUxQVEGEyJhcZGhMoGx0QcUI1JiweHwQnKCkhUWM6IkQ/E0k6OywsPS4lNUs//EABkBAAMBAQEAAAAAAAAAAAAAAAABAgMEBf/EADARAAICAQMEAAIKAgMAAAAAAAABAhEDEiExBBNBUQWhIkJhcYGRscHR8BRSMuHx/9oADAMBAAIRAxEAPwDrcV5mFetaNeLg/GuiyaPs4r42pqY04VYo7qLAG+rVRdwk0c4PCqx307ASYrAUuvbPNaPE4QHgaDuYc7oNUmHInw2CadKPbZ8DtV4MMymVFSuY27EdWp86dioV4lkXgaqw+OSYOYUx+rO/tKBU1RU3oDVWKjz6qriQ3rQ17DEbn9aO+uI2kBT40DjMFPI+FKwoGXZzNz86usdHwT2qGsWirb4rRWczLvptgkCf4IijQelD3rjLoNKsxN0p7T/7v1pHjtqLOjD1pxTYm6DLrT7S++aoFqzPaIHjQeDsC8Y6ye6aZHowo1Mmq2XJPIZhtm2CJBU+BFeYvDWgOFCjBou7Q++qcRiGEhRPgKQxVtBFG5aR4i5yprj8PebeDSa9YYHUGuiFGbK7eIgydaObpBcAhRFLyW+7PuovDae0tW6J3A7+PuMdSatwYJPaPnRxYcABVH1pgZgeVFgNLNhCIzDyr65sMtuNE4AdaO0h8RRN22qbifCsXKikhO2zCmpoXE4rgAPKmd/GZtMtL7/Z4Cqi/YNCbEXDQN00xvuCaoNqdy1qSLHWass4RjuE0xsYIzqulNhaVRoon30XQgCxaAHaWoWrgLQDFHMWbehiqk2I7nsqR40X7EXXbOVZJmleJvTuWtFhNiXRown31TtDYDjUeVTqQ6Mjfodqa4rBEb6BexFVYygCisOSDo1DlOVWYfCOx0BppiaGDXiONfURZ2MI7bNPhXlGpCo/Qrqw3fCorf5iKPK14bY5V4uo7Ra95fvCodRO6D7z86Yvhge73VQ+Abg5HgBT1DA/qDHeqx7/AJ1YmCK7iw8iK8ubGLe0xb3Uox/Rk71/frVJr2FDTFXFA1YE8swFKn2uQYKacwZpLd2O6ncPetDXrNwcB7hWqS9kOzU28fZPtXgp5HT8qI+u2VEhw/8AKQfzrJWw0drKPcJobE49hoC0d1PQKzQ4zpHb3EMPdP50A+0rDbnYk8IilAxOYahj4ii9nYG2zD7JifSq0pCtjK3esLr1bHvr25t9F9m2T3Gq9rWDbTskJ7orHY6406sTTjFSBto0t7pCxPZsoPGrRtO866oPdSDBbUtW46xXJ/CwPnypjf6ZnLFu2Y5sRPoKrT6QO4upCzH37kmVpW+u8UXf6TXDvVfeKJ2d0qVf9Swr+n5Vqk0uDO0ebH2ZmbMGykVr8NtMWhFy75CaSWumVgn/ALOFH836Uj6T9L1VQ1pAO2gbQE5C4DemlZyTfKLjRu7m28OwnMPeKzmP6TKD2D6Vk8RtZm4iqrNxm4qPE1pHClyS5m22bt0XTlZl17qYP0ZDsG3jlXOWDqZVhPNT+dOMF0mxaiOsUjvg0Sxv6olP2bo7Jt210tyfdSTHbPdjoiqO80DhNohjNy4obnn09BTHEbQBXW7ZI/CWn1rPS0VaYjxOzra+3cHgsVUMbhEG52PiBQG19oWreUjUtctoBE6M4Dnu7ObXnFVXsHZPsv5/pWq3dMTSqxiOl6polsR3mhb/AEnDmSg8zS27sofwup7tZ9RVL7IugTkaOcGrUYkbjiz0gM6BY8KPfbFhh9oGB7gKx4VweVXBWO+m4pitm32WmDueyYP4oFMcXhFC9hVPgflXPrOz7hIhTrqK1ey7ptqOtVge8wKxlHymXxs0KsfdcE9j40TgtvZBDWZ7/wBirNo37l45UyAcNVn0pZiNkXE1doq1TVMk+2j0kuE9kBB3UuXbmIns3H9xNGWVRTLrmHjTNtsYcDs4fXmDH5VXHCFyB4PamL3ksf5v1q3GbYuOIuMF8KExF/rPvju3+tL7mGPEkeNFIQXawK3WhWJ8B86ZHoiqiS3nSXB7Se1opHkKZ4DpE4btag0SUvA1XkGv4CNPyq2xkQayf341oraG7BDLHKBVz7GQ7xWfc9j0mYbGqf4TX1aU7Gt/cFfUdxD0nX6+oP8AxizOXrUn+YfOrlxaHc6nwYfOvKpnUQu3mB0tlu8EfnUkd/ugf1a/CrgwoLF7ZtW/abyBPwo5AOFUX7bn2Wj3A1HBbQS6JQk+II+IomjgBRjMFfPssp8Qo/KkuJ2DiG3x7tK2NVtiFBgmPGqU2gMlhOjV5d6K3i1MP8vmJKieQP51oai7EbhNGtsDKnD3VMdQGHjNBbRe9EA9UOUx8BWkv4i6CSLSnxaDSDa+IJkslxfAyPStIsbRktpYVhqzMx5gz4isxi2ad5p/ZwlgYu6GvlFvKlwFgT20LWrgiOIFpv7qPOy9nj28UGMTCggxumPH8q6YZK5MpRvg5pbZhfuCT2wrgE8pQ/BaaYZ2njWg2lawNrE4W5bDXEDNbuDmrgBT3Ze239Nam1ZwhbKbC2+Wc+m+qWarVCcL3sSbBwtpj9oubwNGbb2aE1tqyjvp/gsHaQn7WwF4ZcoI+dW9jN/q22HOQfhWTyb2Vo2o5li8M53g+VIduYRhZckERB14dpa7jirNlgO3bkcudZjpRhrTWLga6sgSAAdYZTwB+7V97VFqhKFOzmdtjA7xI8Dr+dfEnnTOxZt9TbO9gig8NVGU7+8NVFy0vKffXVCVqzGSpgQY86sDH71WtYB3L61dg9jM7AADX8QqrrkmgQq3fUeuYc66TszoASglxr3rXm0vowfL2HkngY3cax78LL7bOT46+S1ufvgj3UYl/mTTDbfRm7axFtGXWGbTUb45aew3L8qp/wANfkPSnjkm5P8AvA5KkkRw+0ChlTrTlOklx1ykjdx0qnC7OAEuq++pYnDrvTIO7/rVtpkUwa/iWXl5g0tv4w86tvKTyoDHqchA3toPf4fvWictMWxxVtII2RtBlQZtSdTr97tfn6Uel7Owlso7yTFL0s8ADyEd26iFwpALEaKJMHgBm3+FCqKpjdydm02Zsywq5jfViRMEEfGvn2QL57N1AOW+quj3RgLYt9dmz5ZY6k5j2mG7gWrS2OjyIAwc+X5Vy9zzZo4q9uDL3+jVpN9xnI4AUMlggxbtMe8itliNq20EBJPMj9KR4jbyz/pa9xIpxnJicUim3sS+2oe2vcQD+VUYzZJAhgjnukfCiesLnXszzkepNOLGEdVlAjHnp86HNoSimYY9HrrHsoavtdG7yf8AMRPEn4VqymKeQVSPeD6UBe6MO28we4/rVLL7YnAXWdotZ0e6jAcFH6Udb6XWt2V/GB86HboQ5Or0Ta6Lpb1LspH4yKHKDCmEjHZtVOnur2oLjLK6Z83fln1jWvqgdDnZ+z8NfJ62zctR93Ue/syKJvbEwKf83L/NBPxFYK101MktaRid5Zrhn/fUbu1bN2SwRD+EvHlS7Ur5ZWuJ0rA7Vw6dn6y+XgFB+ABFW7c2vhWtxLsT9wQfeStciNwz2WEe+nGwtstZcMXEccoWY8WmPKiXT1umCy3sNbO0XsNnti4O8k/IA1DaPTDEuPbaOUx6Cm20emmEyexcuMd+diPhp6VnH6Y4cbsHZI/HmY+eYURTe7iDaXkGtdJcQp7LsO7NpTrC9L7pENatE/eyjN4zNZ/E9JLTGUsW7fgNPIzQT7TB10HhW3bvlGeprybm30mxJ0S7B5EgR5mK8PSPFA5TfJbkuX41hbePQayZ8BRd7pGWXLltwOIRVPmBU9n7B6zo+zekGJtLN20xX7zsPQk0bjuluEujK190P4Rx8jXHru1DESPdJoZsUsbzP50v8ZN2yu6bLpRiv9O9h7xfqnO/ICVuDtjWJzZVEHnSXamFbrrNxrlky3VySp7NwZlkDhmQa9/fWfdyV0Y+Me/hPwNQuWSwK5hA13wACTy7pG4HuFTKOh19l/kUnqV/3c6FtHZmXCs1y6pAKtlVUGk5WiBm9hn4/Ovv8z2LyIxtqrFRJYmCw0YwuntBqxNm+7pDOpkFTJO+cpPnJqezguU5nAMyOzvka9qec0tC1K3yO3pdeDRYvaCBc5NoaoIBbQPcVM0FdwzZj3A05wezlJAOMw+vBNT8KxOJxg6t0AQ5gRmK6id0awDuPjXtnbNwgNlt6jeFQHv3bjPwrRwd0Re1nV9obNs2bGpvMY9oZiPHSBXMduXhlcKxjKR2h3Hxquzta8N1wpPJiPga8u7WBVg5DzIkqJ5byNaI43G/InJNi3BYlQsEAwWAj+bNyH3jRZeyfZzD3gjzoW7byxMS0MNOeh4ndH6Chdm4dykCBBO+N2Yxvp4JqUI/d+hWWNSYzRwDoJ8RTLDbbvW/9M5fDSlJtmPbXwn5VG1ZYnSG9a3aT5MbNRhukWKJzZSx5n9dK1ewukdy5/r3EtSYEsASACdPcCfCsBY2ReuaTaSfvMq6eAr1MBatYmwLzBwGuE5DmAi0wE7t5YVzZVGjWDdms2hs4XtoL9ojBVC58wMA27zz7G/7TcG4CirP0d23168nwX50Fb2xbs3TdTsqwIUi0CYyoqmC34bmpFUYjp/d1C3WiZH2aDT3D41y4dck9Ps3yaVVjlfo9tr7TM3uP5Uu2v0TtWbTuwuALHZEksSQqgabySBqeNSwPTF3/wCbcLcQtsQfJqv2jti/d6q2Lbvmu227VtVzLaYXD/GdZVP3FVJ5I8slKL4Br/0ZKZy3PSR8f37qzGN6B3jiFtJ28vaJBgKe0YJ4HsDlvrpeGuYskZkVRyzmfQx6cDVOyh1mIuXiqHLMGdRmlBByk+zbjf8AxGRziWWXDZaguUcv250PxFi0S2UT2R213t2QAD3mo2tlFDatMQQzBSoyz1SEaSZ7jw9k611badhbuItJkUhPtWkA6iSnDf2GHOLlLfqJu4y4yW7ZW2ComYkSsmCNZ63cDv303nb2YljSI4TG3gTktSpM+1puHdu99PMNfLDtKF980ty30Jy4W1w1VvHmRVUYgtJVEG+Bknv4UPcVUN7tpOIB/pn50BewtptMo96x8RVeL2hdVNFHixtiltnpDJh7aH+VMx9NKEmDaGtnYtnfkWecVYwC6LbY94Aj41BMeMsi2U/mAA9Dp5VWb924OwVHeJPrFFvyFF5z8lA75mvOtHFhPdS2+9xdHxCL4vHpp8aGbbFm17WJDnkpn8zTSb4EObykjQx7vnSvGYBzr1zD3IB8KoPS+yR2SP6mA9AZql9tq38dpe9nB/2gmqUZIVolIGj3AT3H5CvqT4ja9wHsYi2R3L81NeVpoZFow3X18LvfQ1SAFdlmAUt/vqxcV3mghVihedFgNV2tCxv8daGOIB5ULlHA18U7xTAJzeHnUg3h50FFfa0WFDK2x4ZfMfOi7dgDVyP6TNJVU8jU88UhjpdqFTKgCNxhZ+FU39rs0lgp04gfKlJud1RLGlSDcYHEDgo91MLlnNh0uwSUbqmBzQAD2RP9nEe3uG+kSv8Aua0vQ1BeF/Dt/wA1JU6aNIAO8H2mtnefZ3bzXJ1ktEVkX1X8uGb4VbcfYqxWEYZGA0cb+yBmWFYSuhOizIBk6jiWN3Y5fDo+kgwddwGYatukwnGd27cYW8MXwbyvbsPr2dQsGVLLqAPtPaBHY0I3VPYuOt/VcRbuuqADrFLMokkRAzESc1u2YHM6Hhyzm1BNfUl8v/DZK5Nf7L5geK2MbYEtmB4oVb3aMYP74VRtHBsrkzo0OCAYKsJkTqdcw4btw3VXh9ouhkb9N4BHhB0NNtr382GsXyFJYvbeBBzK7FdB2QMs+zHeK7MknHJBvza/NX+xhFXFr8RC1znVbNyq09r+Ftf+vHwqPUkbueskcga6dRlQ425YK2bL6aiPAMquo8gxHs9w3mlVwFI3DMJ0IMkwSdCY1PGKdbU2/ZvYSzhlJ6631JYZTAyWHtv2pgyWRhG/WdaUY37QWweyUtqh3dqNAYgd++d2/cB5nSa1GKa4ckdWZp39tEbeMirztLmoPfQgwwjedxnuI38u+pBIjXuOg3x+hr09SOWiz6xxiK+Vv44jKTrI0kcidZg+XfrU1udJ793DhxqwH7Frcaly2bTcFKxunfrvjfpOtY5pNpafa/UuCV7+jUdKD1WHwwkSVtmO8WVz6c8z8I7xxOXXFRTnpT0ms4vqupzMtvOIZSkT1eRd5khV8BupASPu+p5TXN8PuOBaud/1NM+8w2xtd19mFjjx91Mhtq7l65rjEg5Bq0yQS+U7vZyH08UAuCd0efhT7a+AyYTCDSbivebXg5XITJ17OmmmnGtc0lqhH2/03Jxqk39gww/SK5e7LPdJOi/aNvO4wF4aGiF6U3cMzBDpMQdRoAsQw4aj9zWf6OvbS/mvOqKqsVLEasQBAk6mGYxv0ETur7DYV7t7fGd++cpaTooJkLOgrKWnvO1tFfN/9Gib0fa2aFulWJF1WVst29BjKugcoEhYJAyop1136CdQMft+5bvsFZgVIWdxMDjrzJ3x4CmVrCTirrsBksqdAsQQrZhEgTpd0zMd286Vn84Ykm3qSSdcolteQ4k8qy6f6U7a4Xzlv+hWRtR/vge2/pAvgQeqOm8oSfQxSnFbddzmkA/hAGtWWrgWCtsj8SyP9xanL7WJUBzbbTcXQMPeqGux1F7RMVcuWI7e2bvC4fe3zNE2+kbr7Rzf1R6pB9aOtdHzdUsvHcEYN5ys+QoH/J9wkgnL5E/2g5vSjuY3yGiZbhdtYck9YpJ97ge5nB9aY4TbCqSLWIt2xyNjKD780jzrNYnYJtmH6wf0HXzcVUmEE6LeI7k+QPxp6YPhiuS8DvE7TuqS3V2rg+8wBnwVrh+FKMR0iYntWrX9gA/2xRC4G2QYtX3PAlQI8poXE7DcDN1NxV/Fr6BRFNOINSALu0wTqoHhI/OqLmJO+I99EpZUHtiPFW/I6USuItodLCMO8XAfOfyrRy9EaRQcYedfU+bDYe5qtm8vMBhAPdmMmvqnuFaGZhb1WLd8KqWrRFOyKJaH/pXmUVbZuKDqoPjrTU7SsGP+GtDnGcA+7Pp7qlza8Fxin5E2WrUURvHl+taq1tPZ+T/sfbjf11xhP8pI+JqGHxGz/wCPDXDzi6R5aT5k1l33/q/l/Jp2l7Rmgo/YrwmtVjcbgiALVllA5sCfMrHoaDvbZsIQeoSG07WZpP8AMIg+EU+/tbVffQ1gt0mZ+O+oFTWjGJtMwP1YBZEwLh0nWFa5BPcdKtbbKq+XDqhA3H6siuI9qewW98/Co/yot0v1LfSyXKf5MzKqedTg1scJgHxlt7jOgKaQVTXQk71/l9eVU4Hov1lvM1xPaC7kWCSFHsjUSw18a48nxfBjk4Te62Z0w+GZMkNcWqMqbJ5ac/T86IsvcQk2WZbsMqlBJ7SkRAnQiR76dLsbUAidZ3fw+Ag7+Zjvo7DYbKDEAcIgKNANTubXWADvia7pzTjTOBLSxVsBcVatuXtS9wAE3mYSS5OclO3OVnBEic2vIibQ6MNctFQQWBEbgAdN5idxbStumJsKAbpLERz1jWImYMfxE8dKWdIcM6oLtm64zMGCy/YR5cACco0YiABury8nURwr6X1tvyO3Bgn1Eqh4/cR2NjhFAdAWgSe1vHcTrx4CrUwp3BdASQBwnjyBovYtq6z2bl52K5szrN3VQuaCzNDTqNwjwg1r02jYgRb7I1AGmY89Ny+p7hv2xdWpr6O9GPU9PkwSqS5MXY2FcZfYiOMaBo8N8900Zb2SgnSSCJ4DeNPL4062jtVrpyQVQCCFAED7ojQEg+4HmRSnG3GO4QJhRrEmT8yT41rrlLnY51aFy9HUGIN/NwAKqogKMoiTJJhYnTnXmKKTCiO88gQTw5Ejyo0WiECDWN54k8T++4cKWPgWMsAYJHkJH5k+VLGt92aSlsVPZndpMfET6V5fsQJHDX3AiaZYLZbNAjUSR7hH/qFGf5euOhDiCZGnI05Z1F02dsOl1wTXlCK1u7/3I940pphUR0gABtNYHME7xGuonhNArsl/uk7vmaKwezXVzofve4nX1+IoyNNWmcUbTpguyujiWlKZs3amCoUg9kESG5Lyqd7YWY9gCeIPhu+FHbQwDz1kEFdG13rz93wnkKIRWIEiHX2WiY36Hmpk+EyKyg3FbMc7fgztzY9wH2DyOmvd+fnUl2dc4qxGgEFtANY7tZ0762GG20SMty1qvEAZlIIPvEwY3GvcRjmvK1tFZHjMCpykhddDmGndOnfpJPqHBOUvAseOc5KK8mDx/R665tsAYUhoJO/eYPHX302wW0Gssr5WdgYYXLjZchENGVQytw1JEEiNdDUW8+IW3mLICOsdQ57MkSwDkbhO8z47mm07tjDstplZ9A4Zu8sgWZzKOxz3muPH10Ms+0uWrPQz9Fk6eKlKjL2rtwYrP1b9Q6MGVriqt12zasYy72mIG4cCam2Gtrc7dq4q/gZDu5NkIO+muMwtu4OwWUfdOmvcYg+QJpRf2E4iDOvgdZ0j38J3V6OKaV3tZwSdn2I6kN9mLsfjif8AaIqyzjLiiEZl8LhHpP5Uw2N0O660WdirBnGpO5VTKBGkyx/tr7B9DVa1cbOSVBKzMHX8I4CR41zZPi3T45OEm7Trg7cfw/JOHcTVfj/AquYq4d9yfF59SKJwe3rqADr2UDgrT5A6etJ/qmmYzl4kCQDE76ut7JZtUV2EFtBwDBTvAB1YefdXoTy4kvpNHJHFle8Ux8Ol8f8AMusfxMsegJ9a+bpoxiTbEcWt5yPUVlrtnKcpDTExpu86rYry+PzpRWKe8dwn3cbqSo2Y6dQPbnwt5R//AEaqMT02kf6l1T+AWxPmpNY8uOVeC9HAVXah6I7sjR/5mBPavYojuuAa+G6pXNsIYzfWH5dbDjy0nzrONjOSgeGb51Jdq3Rudh/UfnTcV4EpvyFYp1LSqmP5I9ATX1CHal7/API/9x+dfVVsnYT/AFhhpB7QzKMp7Wp4mNBDCQN43cvXxsRG86gHTQ7txOsQeXa7qcYvZN1M7nDrh1fMrfbWwhR2BCgdasZSAQpYqcomd5p2hjQ1jqyli0JV26m/aY3WUtAuZ79zNl0CmBAdyQ0weDu5Ea6IsUW9oOxAUAk7t+vrU8Rj7ltirqFYbwZkQYIOumoNebQ6Qm8ACiSgchyFzFmdWLFraKXOhADZgAxiNKoGHu2gl1wcr6rmtkq403TEjUbuYqllmxOMUXtthxvUDhuI1G/jwkURZ21MSu+Bow36b5iN+8mgL21lZwSCMgCqwAzgAkySCuZiSxLHXWmeH6alba2yS6L/AAvbRswJl1LTmCtxAPrrU96Y9KLLe2EPMeI8eXhW22PspL+CVuouXWFw5WWIGuWCC6n03+Nc5x/SEXHzEkLlVMqoqqLanMFyqQsA9rdv1308w/0n3Fwww0BrQbNDKZJ7yLoO6Bv9a5+qUuox6brydHTZexk1Lc6Ts3ComGtZ7NxFW4JLqkRkuNoM2vgaBGJS3fa6gJzCCHVFGuvZBBjed5nvrkmM28XWOsvasXJLEjNAAgZtPGSTpu424XpQ1uAHuEZcpBZoYSZntTBzNImNe4Vw9P8AD4Qd5Xq+S/c6s3xHLK+3tf4naOjWEyqbSC3bztItsXLFiW7QLOrNqANABpuos4e9h1K3Ww6faDUgiE61YJBuwo7QJ0jvO+uWYP6VLgZGdQzIVObKQ/Znc2cwdeXmKnc+lIte6906y4WklpHZAUBOyQQBB1nWd1LN8PhlcpPZtkQ62cIqFbG0xG00QZcqM40iHgHvTQyIGhM94oE4u9c7K2y1zkttmIPgPYHdv5njSe59MSLn6jDKjPqzMAzFuyIzBg4TQ7mB5EcKrX003lELbsKsQFFlwAZY5h9vM9og/PWvTtpHI2m9kdF6D9ErOKw3W3pusXcBluOoCwNAEcAalu/dyFNemGxVtYWbcIyZAhYg6DQL29CY99cgs/TFjB1n/ENLtm9hYU6AgSTAhQABuHfrUtpfSm99Gt3Lt4o8jcNF7LIcubtEMJgtBHHXTxOo6CWbJqlJ1d1br8jqxZXjakvyOj29k3bYySGeFBtFUGZ2CwD2ZUarJkRm1ND4hMRDKTYtOZAYh2KncTBGWR3kj1rDYb6X3Rs8sWUZFLKXlDcZ+2DeWSMxAGvCT2RQN/6XcQ9zORZ3EQLAXeZzdlg2bwYe/ee7D0/aT0vn2TmzvK9UkjotuzdVQBcwpiZLLcBMayxmATqSJkazQr7OxbMboawwAACCAq5iJI7epJje2kDdXPbn0rYktI6od3VSd2WczMWJiBqf4Ru1r6/9KeIa01rOpVhl/wBFNEy5YHaImJkx767Itpbrc4nGTbpqjW7QxeIRGzErwDqkwTpOcOyiJnXlXtnpDdyhQqGBE9UZI3CYePKueYvpviXEHE35O8jKkyDPsQY1OkxQuw+kdzCuLlm7dRhI0ylYIjVGlW94Naa15iLS/LOn4DpBf+sAhGfsa21tTAJktA7X8O8mK0WI6R4hEJ+rPpv+y9ncNYYxw4Vx4fSPjFum4L7HNkzqVVRcVCxCsEA7PbfQR7VC7X6b4jEYo4rObVwqF+yLCFChYBJnXUnXeTWc4Qm7aOrH1OTHHSq/FHRdmdJcRlAAV4ntG3J3mJKsAfKvb3Sa8122V0ZSRkS1OcEQQVksYgHSPZrD9GvpGxOGuEnEXsjlmfKLbMWMmZuq0SxkxE68daej6YoulxhxBhtT22cffcb13aAaaxvNW3HxE5t27ZtsLjsVc4WkByibiRGbQGA5I/qAovCbMuW7Q/4m1cIzaGyMyhfZB+1Sd6gSPPWub3PpXUuCMKipKgrM9hTIAJ/iniZEcOJrX6VOzdmwJcEJlOUW8w1M72Og7t+lYO/RomdLwdo3nVhiLK5V7QCLkIaYDFrp1mIyni3fThdmvaOZ7toJB7duGKyDrBmFiZMEDfIrkJ+lC3lYCw4LZO1mUFShkwFUAzoJMGOdF2PppZBC2nkBgCXGmYXNfZ3jOImd3urCeJ5IuMlybrK48UdA2kPq+ICviAnWKjmVt5nytlQxkltG8aznTnAm+6XrdxnXqlGZVAHtu3ADmDu48ZpAPpeQXBdFh86qESbuir7GU9mSOrAG/wBolqJwX02hLQtnDEhRGjhcw3Akhd4H7jSscHRRw5e5G/Xg0y9VLJGml+AT0d2dispa0l51ETNkspDSViSCwgcJHhOr2xevFWbq1ZRoV6tuyw782ZT3N7orJD6cLtuz1Vm3lObMrOVuBRrKhCgiZ+8Y4b4pXc+mLHECLgW4DrcVFVmQKoVSFgHUMdZ9rSOPoSTkc0Z1yjpuD2sBal76WA7uFD5ADAtg9p15qw1P8J8aMXDPbsozXkIu5urKKsXNZgdkyI48pO7dxzF/SLduIg0BE9YSqHrGL5y0QMszqskHugAWW/pPxQyHOv2YgCNGnfMHjv0A4V50ugjNtyfO/j+Dq/y5RVRiqNPiblzDq9i9hzaVyZHtCSAoCsZU6COye8cq1/R/HW2RRbzjs3IFxltvkEHMGUajUyRoN2kCuV4j6WMY2YG4Ar+0gUZSO1p2i2naO+Z0ndS6x09xCoELh0A9m4ocEaZQ0+3BGhMkTpAkVr1fRY+oV8S9r7qIxdVkhHQ94nVrGxhdd8g7Vu1dj7YsWBDFgsCcpzBcu7QyNa5bcxkAEpc1mOzvIgEA7jBI8xXmzentzDvnsKlljElBx1zcdAZGnCNKjien+JICpee2oVly2yUHby9YTlInOVDNwJ1gVfSYZ9Kmou7Dqc66iSctqB/8XU7gxO/gNOPGiNq58PcNt11Co0oyuO2gdRmQkeyw40qxe37lx87ksTEliSWIAEyTPADuERQz7Qad59PlXoLLL2cbihtjNoIhgEtIBGijQqDrDsAQZETI48qHvbQK5SQVDKWEjeJgEcx2WoJ8fLExAJnKDuHIFgT7zPvq19pLGisDwOcHjvPY1MaaR8zuS8snSHWRduybKM8HUKJKiBlnSNSG48DX1KxilH8Jnj2vgABFfVLnIdI7sL6ch5H5VIX05HyPyoIYZDxPmPnUhg1+8fP9a7qRkF9cvf5H5VFbqAzx7gfyFDfVl+/6/rXhwa/e9f1o2AzmP6AYW7ce4XvhnZmMQRLEkx9nuk86X3fo2scL90eNsH8xWy+prz+P/wAqrbCL31OiA7ZiD9HFv/8AZb/uf/vUb30dW57OJMd9vXv/AIq2j4Ve/wA69OCtgahp9N3rS7cPQWzCXfo+WeziNO+2Z/8ANUMR0DQRlxBJ45rYHwc1tjaTl6n51UwTl8fnT7UPQ7ZjMP8AR5cdsq3UJPPs+rMAKvb6OOrkX7+QjdlRbgPvF0Vv9gYq2lwEwPGfnV3SnG2nMgKdOAPxk1i8a1VRopLho5K3RIzpdWPA/CaIPQ+3lEYgluINqAP6s+vlWkuuvIeVRt3BO4eX6VcsMa2EnuT2T9EFq9bDnHqk8DZmPf1tQ2v9ESWllMfbuHgvVlZPj1hitjsPHqEiP/CJ9QhorH4yY1/8Ij/268Ss3drU6v0v4OzTHTZyPHdCDaHavoWPBYZY72DekUt/y8eNxPWum9I8RJHaB04JEeaDWkJPf+/KvahhTW5xORkr3R4D2boPipHwJqFvYBJ1uKPcTWtcnmarnvq3hiTqZlX2EeDg+41D/BG+8PI/KtRcPfQzGpWKI7EL7DPBp9zD8qidiPzHkflT6a+Jp9mIWIP8Ffn6H5VYuxDG/Xwp3UgKTxRBNiP/AAFufp+tetsPQdozx0Hzp6f3+5qph4VCxobEy7D/ABf7f1ozDdF1uOqi6VkxLLMf2nXyowfv9zRWCvEMDy/fGm8SFbJba+jMYbKTiM4Yfw2mH/mNIr3RwDdcJ8Uj/wBVbTb+02uhZjQcx86z9x+8eYrLt7m8ZRePdbihdgji7f2//aoHYX4j/b+tN+s8POoG74VagjICtdHlI9tp8BHxple6AMlsXGuqAY0GrQe4SOHOvrFwzwp7tG4TZGtvcNBvgbtZnifOn2lZWpJcGPv7CWeyzAfy/rXibAXize4Ue8/s1DKeXrWnbj6M7YAdgj75/t/WvG2GODnyHzpkuHY8PUVW1k8vUUduPoTbF3+Dj7/oPnXlzZS8G84+dHm3+5qBHd60duPoVsBGzB970ojE4KyQMgdTxJcMD4DIseZqZHdUSvd8flS7cfQ7ZLCYWwo+0R3PMXAnpkb419VRUcv35V9S7cfQWztIfx9K96zx9KXC7rGvPhzHd31MP+/2K3omw7rO/wCFRLj9xQhu/v8AYqDYqDu9f0pUMLLjkfMfOq2uDl6ihfr34d/f+lVNtAa9n1/SigL2deXrUndIHZHn3UEcX3ev6V9cxGm4+dOgPbgXkKoKryFeXGHL1qvTl6mmhjfZNhCdcun7+6ant2ygEiJ3b515eyJqvZCKSJB9zEVZtmysbmnUCXJiBPlWL/5DXJlrsT+/lUbY1/617fUfsmq7UT+prST2LXJptmWlK6lfNv8A40RicMv3l/3fKlmF2hkUQG/vPhuqGJ2+Z3N/3hnnyry1GTyWdba0le1bI5jTkGHxpMwH7mr8btUvvn3sT8fGlrYg9/nXqR4OBlzH9/s1WT3en61Wbv7molqpiPX8KpY91TaqTUjPpr2aia+oAmD31NR31SBUwKTBFpX8RqDDvNfFO+oFKhFH3vorBGGHbj3x8aFW3ROGsieNMlh+0Lug+0Df1A/kKUM/ePP9KYYywFHOlrgVDNI/8SJYcxUCw7qllrzLQhE7TCeH791ML9wFR8loPDqJ3etNXRSh0I9/751aExG0fuK8Hvq64BNeRTEeJ4n0+dVse/4UbZtg0PetUyXyDl+/4VE3O+pNbqspQBFrnfUC/fXrJUGFSB8W76+qBAr6kB//2Q=="/>
          <p:cNvSpPr>
            <a:spLocks noChangeAspect="1" noChangeArrowheads="1"/>
          </p:cNvSpPr>
          <p:nvPr/>
        </p:nvSpPr>
        <p:spPr bwMode="auto">
          <a:xfrm>
            <a:off x="63500" y="-650875"/>
            <a:ext cx="3400425" cy="1343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http://t3.gstatic.com/images?q=tbn:ANd9GcQliz3mjsIcTh3RDZGn5-HGLrrqlM8KGZTOKqjC6Q8ilZ6cZ5JHN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733800"/>
            <a:ext cx="4234790" cy="21240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1040" name="Picture 16" descr="http://t0.gstatic.com/images?q=tbn:ANd9GcQ2i6mZFGv7BFaHrflothq7wgL-JZ1htbWkwR3hKEl3Qo-GyJwmV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2537" y="2471737"/>
            <a:ext cx="2524125" cy="25241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1044" name="Picture 20" descr="http://t0.gstatic.com/images?q=tbn:ANd9GcRB70jgeFj0ryrGSRb7BwSO3cm_6fytzV7n6v8eXJKT_RZoJMT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9712" y="1143000"/>
            <a:ext cx="4211864" cy="236653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12" name="TextBox 11"/>
          <p:cNvSpPr txBox="1"/>
          <p:nvPr/>
        </p:nvSpPr>
        <p:spPr>
          <a:xfrm>
            <a:off x="1066799" y="958334"/>
            <a:ext cx="289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MILLENIUM DOME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52537" y="1447800"/>
            <a:ext cx="2024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O2 Arena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Plastics in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58482"/>
            <a:ext cx="4724400" cy="4974336"/>
          </a:xfrm>
        </p:spPr>
        <p:txBody>
          <a:bodyPr>
            <a:normAutofit/>
          </a:bodyPr>
          <a:lstStyle/>
          <a:p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Ethylene </a:t>
            </a:r>
            <a:r>
              <a:rPr lang="en-US" sz="2200" b="1" dirty="0" err="1">
                <a:solidFill>
                  <a:srgbClr val="0070C0"/>
                </a:solidFill>
                <a:latin typeface="Calibri" pitchFamily="34" charset="0"/>
              </a:rPr>
              <a:t>tetrafluoroethylene</a:t>
            </a:r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 (ETFE)</a:t>
            </a:r>
          </a:p>
          <a:p>
            <a:endParaRPr lang="en-US" sz="2200" b="1" dirty="0">
              <a:latin typeface="Calibri" pitchFamily="34" charset="0"/>
            </a:endParaRPr>
          </a:p>
          <a:p>
            <a:pPr lvl="1"/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Strong, shatter proof, half the cost and 1% of the weight of equivalent glass</a:t>
            </a:r>
          </a:p>
          <a:p>
            <a:pPr lvl="1"/>
            <a:r>
              <a:rPr lang="en-US" sz="2400" dirty="0">
                <a:solidFill>
                  <a:schemeClr val="tx1"/>
                </a:solidFill>
                <a:latin typeface="Calibri" pitchFamily="34" charset="0"/>
              </a:rPr>
              <a:t>High corrosion resistance and high strength and excellent chemical resistance </a:t>
            </a:r>
          </a:p>
          <a:p>
            <a:pPr lvl="1"/>
            <a:r>
              <a:rPr lang="en-US" sz="2400" b="1" dirty="0">
                <a:solidFill>
                  <a:srgbClr val="0070C0"/>
                </a:solidFill>
                <a:latin typeface="Calibri" pitchFamily="34" charset="0"/>
              </a:rPr>
              <a:t>Able to stretch to 3 times its length without losing elasticity</a:t>
            </a:r>
          </a:p>
          <a:p>
            <a:pPr lvl="1"/>
            <a:r>
              <a:rPr lang="en-US" sz="2400" dirty="0">
                <a:solidFill>
                  <a:schemeClr val="tx1"/>
                </a:solidFill>
                <a:latin typeface="Calibri" pitchFamily="34" charset="0"/>
              </a:rPr>
              <a:t>Used for roofing application </a:t>
            </a:r>
          </a:p>
        </p:txBody>
      </p:sp>
      <p:pic>
        <p:nvPicPr>
          <p:cNvPr id="1026" name="Picture 2" descr="http://www.robaid.com/wp-content/gallery/architecture1/eden_projec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447800"/>
            <a:ext cx="3657600" cy="27432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1028" name="Picture 4" descr="http://images.businessweek.com/ss/07/04/0423_efte/image/11-earthpar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4267200"/>
            <a:ext cx="3657600" cy="253218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800100" y="6232763"/>
            <a:ext cx="3581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The Eden Project (Cornwall)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/>
          </a:bodyPr>
          <a:lstStyle/>
          <a:p>
            <a:r>
              <a:rPr lang="en-GB" dirty="0"/>
              <a:t>Other Thermoplastics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4336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Polymethyl methacrylate (PMMA)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Commonly known as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acrylic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Available in translucent, transparent, clear or brightly coloured sheets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for decorative signs, roof lights  light fittings, bath and shower tray.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Polycarbonate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High impact resistance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, good optical transparency and low ignitability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for roof lights, roof domes, smoking shelters, covered walkways and road barriers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Acrylonitrile butadiene styrene  (ABS)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Expensive but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tough and retain strength at low temperatures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to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manufacture moulded components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, rainwater and drainage goods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Nylons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for the manufacture of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small components where low friction required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. 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Tough and strong but tend to be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embrittled on prolonged exposure to sunlight</a:t>
            </a:r>
          </a:p>
          <a:p>
            <a:endParaRPr lang="en-US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84"/>
            <a:ext cx="9139228" cy="686158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24800" y="-3584"/>
            <a:ext cx="1219200" cy="114658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212703" y="-19080"/>
            <a:ext cx="12954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8311634" y="1354574"/>
            <a:ext cx="12954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0" y="6050440"/>
            <a:ext cx="913922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7" y="-23648"/>
            <a:ext cx="9165952" cy="688164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-1" y="6050440"/>
            <a:ext cx="917815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20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584"/>
            <a:ext cx="9144000" cy="686516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00" y="6400800"/>
            <a:ext cx="913922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577" y="5784869"/>
            <a:ext cx="1903423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248400" y="990600"/>
            <a:ext cx="2667000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81900" y="3962400"/>
            <a:ext cx="1485900" cy="6858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915400" y="1219200"/>
            <a:ext cx="76200" cy="29107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5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4896310" cy="322024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310" y="-1"/>
            <a:ext cx="4257675" cy="33682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38267"/>
            <a:ext cx="6400800" cy="40197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3368207"/>
            <a:ext cx="4648200" cy="348979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83" y="6440269"/>
            <a:ext cx="913922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96309" y="2753097"/>
            <a:ext cx="425820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027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0" y="2743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https://mashable.com/video/recycled-plastic-road-bike-path-netherlands/?</a:t>
            </a:r>
            <a:r>
              <a:rPr lang="en-GB" dirty="0" smtClean="0">
                <a:hlinkClick r:id="rId2"/>
              </a:rPr>
              <a:t>europe=true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05000" y="1524000"/>
            <a:ext cx="5791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PLASTIC ROAD INNOVATION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67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Autofit/>
          </a:bodyPr>
          <a:lstStyle/>
          <a:p>
            <a:r>
              <a:rPr lang="en-US" sz="3600" dirty="0"/>
              <a:t>Plastics in construction –</a:t>
            </a:r>
            <a:br>
              <a:rPr lang="en-US" sz="3600" dirty="0"/>
            </a:br>
            <a:r>
              <a:rPr lang="en-US" sz="3600" dirty="0"/>
              <a:t> </a:t>
            </a:r>
            <a:r>
              <a:rPr lang="en-US" sz="3600" b="1" dirty="0">
                <a:solidFill>
                  <a:srgbClr val="0070C0"/>
                </a:solidFill>
                <a:latin typeface="Calibri" pitchFamily="34" charset="0"/>
              </a:rPr>
              <a:t>2. Thermosetting plastics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74336"/>
          </a:xfrm>
        </p:spPr>
        <p:txBody>
          <a:bodyPr>
            <a:normAutofit lnSpcReduction="10000"/>
          </a:bodyPr>
          <a:lstStyle/>
          <a:p>
            <a:endParaRPr lang="en-US" sz="2200" b="1" dirty="0"/>
          </a:p>
          <a:p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Phenol formaldehyde (PF)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Commonly known as ‘Bakelite’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Mainly used for the</a:t>
            </a:r>
            <a:r>
              <a:rPr lang="en-US" sz="1800" dirty="0">
                <a:latin typeface="Calibri" pitchFamily="34" charset="0"/>
              </a:rPr>
              <a:t>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production of laminates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by hot pressing of layers of resin-impregnated paper, fabric or glass fibers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Urea formaldehyde (UF)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Clear in colour which enables production in a</a:t>
            </a:r>
            <a:r>
              <a:rPr lang="en-US" sz="1800" dirty="0">
                <a:latin typeface="Calibri" pitchFamily="34" charset="0"/>
              </a:rPr>
              <a:t>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range of colours including white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for manufacture of electrical components </a:t>
            </a:r>
            <a:r>
              <a:rPr lang="en-US" sz="1800" dirty="0">
                <a:latin typeface="Calibri" pitchFamily="34" charset="0"/>
              </a:rPr>
              <a:t>(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light switches</a:t>
            </a:r>
            <a:r>
              <a:rPr lang="en-US" sz="1800" dirty="0">
                <a:latin typeface="Calibri" pitchFamily="34" charset="0"/>
              </a:rPr>
              <a:t>)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and moulded components</a:t>
            </a:r>
            <a:r>
              <a:rPr lang="en-US" sz="1800" dirty="0">
                <a:latin typeface="Calibri" pitchFamily="34" charset="0"/>
              </a:rPr>
              <a:t> (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WC seats</a:t>
            </a:r>
            <a:r>
              <a:rPr lang="en-US" sz="1800" dirty="0">
                <a:latin typeface="Calibri" pitchFamily="34" charset="0"/>
              </a:rPr>
              <a:t>)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Resistant to ignition, but produces fishy smell on burning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Melamine formaldehyde (MF)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Available in clear and other colours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Hard wearing, durable and resistant to heat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Used for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surface laminates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over cheaper brown phenol formaldehyde layers in the production of working surface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0" y="6389870"/>
            <a:ext cx="74653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indent="0">
              <a:buNone/>
            </a:pPr>
            <a:r>
              <a:rPr lang="en-US" b="1" dirty="0">
                <a:solidFill>
                  <a:srgbClr val="0070C0"/>
                </a:solidFill>
              </a:rPr>
              <a:t>Exterior cladding using the </a:t>
            </a:r>
            <a:r>
              <a:rPr lang="en-US" b="1" dirty="0" err="1">
                <a:solidFill>
                  <a:srgbClr val="0070C0"/>
                </a:solidFill>
              </a:rPr>
              <a:t>phenolics</a:t>
            </a:r>
            <a:r>
              <a:rPr lang="en-US" b="1" dirty="0">
                <a:solidFill>
                  <a:srgbClr val="0070C0"/>
                </a:solidFill>
              </a:rPr>
              <a:t> is replacing timber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5334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Plastics in construction –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>
                <a:solidFill>
                  <a:srgbClr val="0070C0"/>
                </a:solidFill>
              </a:rPr>
              <a:t>3. Elastomeric -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6629400" cy="4821936"/>
          </a:xfrm>
        </p:spPr>
        <p:txBody>
          <a:bodyPr>
            <a:normAutofit fontScale="92500" lnSpcReduction="10000"/>
          </a:bodyPr>
          <a:lstStyle/>
          <a:p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Natural rubber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Usually reinforced with carbon and treated with anti oxidants to prevent degradation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Used for flooring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and in </a:t>
            </a:r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anti vibration bearings 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in buildings </a:t>
            </a:r>
          </a:p>
          <a:p>
            <a:r>
              <a:rPr lang="en-US" sz="2200" b="1" dirty="0">
                <a:solidFill>
                  <a:srgbClr val="0070C0"/>
                </a:solidFill>
                <a:latin typeface="Calibri" pitchFamily="34" charset="0"/>
              </a:rPr>
              <a:t>Neoprene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Resistant to chemical attack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Used for seals and gasket systems, diving suits.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Only available in black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Ethylene propylene </a:t>
            </a:r>
            <a:r>
              <a:rPr lang="en-US" sz="2000" b="1" dirty="0" err="1">
                <a:solidFill>
                  <a:srgbClr val="0070C0"/>
                </a:solidFill>
                <a:latin typeface="Calibri" pitchFamily="34" charset="0"/>
              </a:rPr>
              <a:t>diene</a:t>
            </a:r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 monomer (EPDM)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Available in any colour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High elongation properties and good weathering resistance to UV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Used as gaskets and weather strips</a:t>
            </a:r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r>
              <a:rPr lang="en-US" sz="2000" b="1" dirty="0">
                <a:solidFill>
                  <a:srgbClr val="0070C0"/>
                </a:solidFill>
                <a:latin typeface="Calibri" pitchFamily="34" charset="0"/>
              </a:rPr>
              <a:t>Butyl rubber</a:t>
            </a:r>
          </a:p>
          <a:p>
            <a:pPr lvl="1"/>
            <a:r>
              <a:rPr lang="en-US" sz="1800" dirty="0">
                <a:solidFill>
                  <a:schemeClr val="tx1"/>
                </a:solidFill>
                <a:latin typeface="Calibri" pitchFamily="34" charset="0"/>
              </a:rPr>
              <a:t>Good chemical and weathering resistance</a:t>
            </a:r>
          </a:p>
          <a:p>
            <a:pPr lvl="1"/>
            <a:r>
              <a:rPr lang="en-US" sz="1800" b="1" dirty="0">
                <a:solidFill>
                  <a:srgbClr val="0070C0"/>
                </a:solidFill>
                <a:latin typeface="Calibri" pitchFamily="34" charset="0"/>
              </a:rPr>
              <a:t>Used as liners in landfill sites and decorative water features</a:t>
            </a:r>
          </a:p>
          <a:p>
            <a:pPr lvl="1"/>
            <a:endParaRPr lang="en-US" sz="1800" dirty="0"/>
          </a:p>
          <a:p>
            <a:endParaRPr lang="en-US" sz="1800" dirty="0"/>
          </a:p>
          <a:p>
            <a:endParaRPr lang="en-US" sz="2000" dirty="0"/>
          </a:p>
          <a:p>
            <a:endParaRPr lang="en-US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5240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Recycling of plastics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133244"/>
              </p:ext>
            </p:extLst>
          </p:nvPr>
        </p:nvGraphicFramePr>
        <p:xfrm>
          <a:off x="381000" y="1447800"/>
          <a:ext cx="8153400" cy="4975860"/>
        </p:xfrm>
        <a:graphic>
          <a:graphicData uri="http://schemas.openxmlformats.org/drawingml/2006/table">
            <a:tbl>
              <a:tblPr/>
              <a:tblGrid>
                <a:gridCol w="8153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659630">
                <a:tc>
                  <a:txBody>
                    <a:bodyPr/>
                    <a:lstStyle/>
                    <a:p>
                      <a:pPr algn="just">
                        <a:buFont typeface="Wingdings" pitchFamily="2" charset="2"/>
                        <a:buChar char="§"/>
                      </a:pPr>
                      <a:r>
                        <a:rPr lang="en-GB" baseline="0" dirty="0"/>
                        <a:t> </a:t>
                      </a:r>
                      <a:r>
                        <a:rPr lang="en-GB" baseline="0" dirty="0">
                          <a:latin typeface="Calibri" pitchFamily="34" charset="0"/>
                        </a:rPr>
                        <a:t>Some </a:t>
                      </a:r>
                      <a:r>
                        <a:rPr lang="en-GB" dirty="0">
                          <a:latin typeface="Calibri" pitchFamily="34" charset="0"/>
                        </a:rPr>
                        <a:t>plastics can be recycled, however the extent to which they are recycled depends upon </a:t>
                      </a:r>
                      <a:r>
                        <a:rPr lang="en-GB" b="1" dirty="0">
                          <a:solidFill>
                            <a:srgbClr val="0070C0"/>
                          </a:solidFill>
                          <a:latin typeface="Calibri" pitchFamily="34" charset="0"/>
                        </a:rPr>
                        <a:t>technical, economic and logistic factors. </a:t>
                      </a:r>
                      <a:r>
                        <a:rPr lang="en-GB" dirty="0">
                          <a:latin typeface="Calibri" pitchFamily="34" charset="0"/>
                        </a:rPr>
                        <a:t>Almost all moulding companies recycle their own plastics waste in house. </a:t>
                      </a: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endParaRPr lang="en-GB" dirty="0">
                        <a:latin typeface="Calibri" pitchFamily="34" charset="0"/>
                      </a:endParaRP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r>
                        <a:rPr kumimoji="0" lang="en-GB" sz="1800" kern="1200" dirty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Plastics never fully degrade, with estimates for degradation  ranging from 450 to 1000 years,</a:t>
                      </a:r>
                      <a:endParaRPr lang="en-GB" dirty="0">
                        <a:latin typeface="Calibri" pitchFamily="34" charset="0"/>
                      </a:endParaRPr>
                    </a:p>
                    <a:p>
                      <a:pPr algn="just">
                        <a:buFont typeface="Wingdings" pitchFamily="2" charset="2"/>
                        <a:buNone/>
                      </a:pPr>
                      <a:endParaRPr lang="en-GB" dirty="0">
                        <a:latin typeface="Calibri" pitchFamily="34" charset="0"/>
                      </a:endParaRP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r>
                        <a:rPr lang="en-GB" baseline="0" dirty="0">
                          <a:latin typeface="Calibri" pitchFamily="34" charset="0"/>
                        </a:rPr>
                        <a:t> A</a:t>
                      </a:r>
                      <a:r>
                        <a:rPr lang="en-GB" dirty="0">
                          <a:latin typeface="Calibri" pitchFamily="34" charset="0"/>
                        </a:rPr>
                        <a:t>s a valuable and finite resource, the optimum recovery route for most plastic items at the ‘end-of-life’ is to be recycled, preferably back into a product that can then be recycled again and again.</a:t>
                      </a:r>
                    </a:p>
                    <a:p>
                      <a:pPr algn="just"/>
                      <a:endParaRPr lang="en-GB" dirty="0">
                        <a:latin typeface="Calibri" pitchFamily="34" charset="0"/>
                      </a:endParaRP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r>
                        <a:rPr lang="en-GB" dirty="0">
                          <a:latin typeface="Calibri" pitchFamily="34" charset="0"/>
                        </a:rPr>
                        <a:t> The UK uses over 5 million tonnes of plastic each year,</a:t>
                      </a:r>
                      <a:r>
                        <a:rPr lang="en-GB" baseline="0" dirty="0">
                          <a:latin typeface="Calibri" pitchFamily="34" charset="0"/>
                        </a:rPr>
                        <a:t> </a:t>
                      </a:r>
                      <a:r>
                        <a:rPr lang="en-GB" dirty="0">
                          <a:latin typeface="Calibri" pitchFamily="34" charset="0"/>
                        </a:rPr>
                        <a:t>of which an estimated </a:t>
                      </a:r>
                    </a:p>
                    <a:p>
                      <a:pPr algn="just">
                        <a:buFont typeface="Wingdings" pitchFamily="2" charset="2"/>
                        <a:buNone/>
                      </a:pPr>
                      <a:r>
                        <a:rPr lang="en-GB" baseline="0" dirty="0">
                          <a:latin typeface="Calibri" pitchFamily="34" charset="0"/>
                        </a:rPr>
                        <a:t>   </a:t>
                      </a:r>
                      <a:r>
                        <a:rPr lang="en-GB" dirty="0">
                          <a:latin typeface="Calibri" pitchFamily="34" charset="0"/>
                        </a:rPr>
                        <a:t>24 – 32% is currently being recovered or recycled.</a:t>
                      </a: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endParaRPr lang="en-GB" dirty="0">
                        <a:latin typeface="Calibri" pitchFamily="34" charset="0"/>
                      </a:endParaRPr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endParaRPr lang="en-GB" dirty="0"/>
                    </a:p>
                    <a:p>
                      <a:pPr algn="just">
                        <a:buFont typeface="Wingdings" pitchFamily="2" charset="2"/>
                        <a:buChar char="§"/>
                      </a:pPr>
                      <a:endParaRPr lang="en-GB" dirty="0"/>
                    </a:p>
                    <a:p>
                      <a:pPr algn="just">
                        <a:buFont typeface="Wingdings" pitchFamily="2" charset="2"/>
                        <a:buNone/>
                      </a:pPr>
                      <a:endParaRPr lang="en-GB" dirty="0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838200" y="5334000"/>
            <a:ext cx="8001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With packaging production at 38% of the market...........</a:t>
            </a:r>
          </a:p>
          <a:p>
            <a:r>
              <a:rPr lang="en-GB" b="1" dirty="0">
                <a:solidFill>
                  <a:srgbClr val="0070C0"/>
                </a:solidFill>
              </a:rPr>
              <a:t>Where does all the plastic waste go?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Recycling of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077200" cy="45537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1900" b="1" dirty="0">
                <a:solidFill>
                  <a:srgbClr val="0070C0"/>
                </a:solidFill>
                <a:latin typeface="Calibri" pitchFamily="34" charset="0"/>
              </a:rPr>
              <a:t>In the past few years the UK has seen rapid growth in the volumes of plastics collected and separated for recycling across both the public and private sector. </a:t>
            </a:r>
          </a:p>
          <a:p>
            <a:endParaRPr lang="en-GB" sz="1900" dirty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These newly available tonnages of waste plastics present the industry with the challenge of how best to convert a waste resource into valuable new materials and product.</a:t>
            </a:r>
          </a:p>
          <a:p>
            <a:endParaRPr lang="en-GB" sz="1900" dirty="0">
              <a:latin typeface="Calibri" pitchFamily="34" charset="0"/>
            </a:endParaRPr>
          </a:p>
          <a:p>
            <a:pPr>
              <a:buNone/>
            </a:pPr>
            <a:r>
              <a:rPr lang="en-GB" sz="1900" b="1" dirty="0">
                <a:solidFill>
                  <a:srgbClr val="0070C0"/>
                </a:solidFill>
                <a:latin typeface="Calibri" pitchFamily="34" charset="0"/>
              </a:rPr>
              <a:t>There are many benefits to be gained by the responsible recycling of plastics;</a:t>
            </a:r>
            <a:r>
              <a:rPr lang="en-GB" sz="1900" dirty="0">
                <a:latin typeface="Calibri" pitchFamily="34" charset="0"/>
              </a:rPr>
              <a:t/>
            </a:r>
            <a:br>
              <a:rPr lang="en-GB" sz="1900" dirty="0">
                <a:latin typeface="Calibri" pitchFamily="34" charset="0"/>
              </a:rPr>
            </a:br>
            <a:endParaRPr lang="en-GB" sz="1900" dirty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Provides a sustainable source of raw materials to industry </a:t>
            </a: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Greatly reduces the environmental impact of plastic-rich products </a:t>
            </a: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Minimises the amount of plastic being sent to the UK’s diminishing landfill sites </a:t>
            </a: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Consumes less energy than producing new, virgin polymers </a:t>
            </a:r>
          </a:p>
          <a:p>
            <a:pPr>
              <a:buFont typeface="Wingdings" pitchFamily="2" charset="2"/>
              <a:buChar char="§"/>
            </a:pPr>
            <a:r>
              <a:rPr lang="en-GB" sz="1900" dirty="0">
                <a:latin typeface="Calibri" pitchFamily="34" charset="0"/>
              </a:rPr>
              <a:t>Encourages a more sustainable industry and lifestyle </a:t>
            </a:r>
          </a:p>
          <a:p>
            <a:endParaRPr lang="en-GB" sz="19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3943</TotalTime>
  <Words>3658</Words>
  <Application>Microsoft Office PowerPoint</Application>
  <PresentationFormat>On-screen Show (4:3)</PresentationFormat>
  <Paragraphs>519</Paragraphs>
  <Slides>58</Slides>
  <Notes>0</Notes>
  <HiddenSlides>12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Arial</vt:lpstr>
      <vt:lpstr>Calibri</vt:lpstr>
      <vt:lpstr>Constantia</vt:lpstr>
      <vt:lpstr>Georgia</vt:lpstr>
      <vt:lpstr>Lucida Sans Unicode</vt:lpstr>
      <vt:lpstr>Times New Roman</vt:lpstr>
      <vt:lpstr>Verdana</vt:lpstr>
      <vt:lpstr>Wingdings</vt:lpstr>
      <vt:lpstr>Wingdings 2</vt:lpstr>
      <vt:lpstr>Flow</vt:lpstr>
      <vt:lpstr>PLASTICS IN USE  </vt:lpstr>
      <vt:lpstr>Overview of the Plastics Industry in the UK</vt:lpstr>
      <vt:lpstr>Plastics in Use</vt:lpstr>
      <vt:lpstr>Benefits of Plastics ?</vt:lpstr>
      <vt:lpstr>PowerPoint Presentation</vt:lpstr>
      <vt:lpstr>PowerPoint Presentation</vt:lpstr>
      <vt:lpstr> History of Plastics</vt:lpstr>
      <vt:lpstr>  History of Plastics</vt:lpstr>
      <vt:lpstr>Plastics</vt:lpstr>
      <vt:lpstr>Plastics groups</vt:lpstr>
      <vt:lpstr>Plastics in construction</vt:lpstr>
      <vt:lpstr>PowerPoint Presentation</vt:lpstr>
      <vt:lpstr>Production Process</vt:lpstr>
      <vt:lpstr>1. Injection Moulding</vt:lpstr>
      <vt:lpstr>1. Injection Moulding process</vt:lpstr>
      <vt:lpstr>Injection Moulding process</vt:lpstr>
      <vt:lpstr>2. Vacuum Forming</vt:lpstr>
      <vt:lpstr>2. Vacuum Forming</vt:lpstr>
      <vt:lpstr>3. Extrusion – Profiles &amp; Sheet</vt:lpstr>
      <vt:lpstr>3. Extrusion – Profiles &amp; Sheet</vt:lpstr>
      <vt:lpstr>3. Extrusion – Profiles &amp; Sheet</vt:lpstr>
      <vt:lpstr>4. Rotational Moulding</vt:lpstr>
      <vt:lpstr>4. Rotational Moulding Process</vt:lpstr>
      <vt:lpstr>4. Rotational Moulding Process</vt:lpstr>
      <vt:lpstr>PowerPoint Presentation</vt:lpstr>
      <vt:lpstr>   Additives</vt:lpstr>
      <vt:lpstr>   Additives</vt:lpstr>
      <vt:lpstr>PowerPoint Presentation</vt:lpstr>
      <vt:lpstr>   Properties of Plastics</vt:lpstr>
      <vt:lpstr>  Properties of Plastics</vt:lpstr>
      <vt:lpstr>  Properties of Plastics</vt:lpstr>
      <vt:lpstr> Properties of Plastics    Fire Resistance </vt:lpstr>
      <vt:lpstr>Properties of Plastics</vt:lpstr>
      <vt:lpstr>Mechnical Properties of Plastics</vt:lpstr>
      <vt:lpstr>Mechanical Properties of Plastics</vt:lpstr>
      <vt:lpstr>  Mechanical Properties of Plastics</vt:lpstr>
      <vt:lpstr> Properties of Plastics</vt:lpstr>
      <vt:lpstr>   Properties of Plastics</vt:lpstr>
      <vt:lpstr>  Plastics in construction    1. Thermoplastics in use - examples</vt:lpstr>
      <vt:lpstr>Properties of Plastics</vt:lpstr>
      <vt:lpstr>Plastics in construction</vt:lpstr>
      <vt:lpstr>                Example Uses</vt:lpstr>
      <vt:lpstr>Plastics in construction</vt:lpstr>
      <vt:lpstr>Plastics in construction</vt:lpstr>
      <vt:lpstr>Plastics in construction</vt:lpstr>
      <vt:lpstr>Plastics in construction</vt:lpstr>
      <vt:lpstr>PowerPoint Presentation</vt:lpstr>
      <vt:lpstr>Plastics in construction</vt:lpstr>
      <vt:lpstr>Other Thermoplastics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Plastics in construction –  2. Thermosetting plastics examples</vt:lpstr>
      <vt:lpstr>Plastics in construction –  3. Elastomeric - examples</vt:lpstr>
      <vt:lpstr>    Recycling of plastics  </vt:lpstr>
      <vt:lpstr>      Recycling of plastics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PLASTICS IN CONSTRUCTION Faculty of Applied Design and Engineering School of The Built and Natural Environment</dc:title>
  <dc:creator>Vista</dc:creator>
  <cp:lastModifiedBy>Alan Nantel</cp:lastModifiedBy>
  <cp:revision>263</cp:revision>
  <cp:lastPrinted>2018-11-20T09:30:19Z</cp:lastPrinted>
  <dcterms:created xsi:type="dcterms:W3CDTF">2011-12-05T14:00:58Z</dcterms:created>
  <dcterms:modified xsi:type="dcterms:W3CDTF">2019-11-28T08:14:39Z</dcterms:modified>
</cp:coreProperties>
</file>