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20000"/>
    <p:restoredTop autoAdjust="0" sz="91499"/>
  </p:normalViewPr>
  <p:slideViewPr>
    <p:cSldViewPr snapToGrid="0">
      <p:cViewPr varScale="1">
        <p:scale>
          <a:sx d="100" n="70"/>
          <a:sy d="100" n="70"/>
        </p:scale>
        <p:origin x="78" y="864"/>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21" Target="slides/slide15.xml" Type="http://schemas.openxmlformats.org/officeDocument/2006/relationships/slide"/><Relationship Id="rId19" Target="slides/slide13.xml" Type="http://schemas.openxmlformats.org/officeDocument/2006/relationships/slide"/><Relationship Id="rId20" Target="slides/slide14.xml" Type="http://schemas.openxmlformats.org/officeDocument/2006/relationships/slide"/><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22" Target="slides/slide16.xml" Type="http://schemas.openxmlformats.org/officeDocument/2006/relationships/slide"/><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IN" lang="en-IN"/>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73EA3BF1-2207-4D9E-BF3F-CA371970304E}" type="datetimeFigureOut">
              <a:rPr altLang="en-IN" lang="en-IN" smtClean="0"/>
              <a:t>22-11-2025</a:t>
            </a:fld>
            <a:endParaRPr altLang="en-IN" lang="en-IN"/>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IN" lang="en-IN"/>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IN" lang="en-IN"/>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IN" lang="en-IN"/>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1DE11767-45AF-43A3-92BD-CD1DB631EF84}" type="slidenum">
              <a:rPr altLang="en-IN" lang="en-IN" smtClean="0"/>
              <a:t>‹#›</a:t>
            </a:fld>
            <a:endParaRPr altLang="en-IN" lang="en-IN"/>
          </a:p>
        </p:txBody>
      </p:sp>
    </p:spTree>
    <p:extLst>
      <p:ext uri="{BB962C8B-B14F-4D97-AF65-F5344CB8AC3E}">
        <p14:creationId xmlns:p14="http://schemas.microsoft.com/office/powerpoint/2010/main" val="841278316"/>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3.xml" Type="http://schemas.openxmlformats.org/officeDocument/2006/relationships/slide"/><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2" Target="../slides/slide14.xml" Type="http://schemas.openxmlformats.org/officeDocument/2006/relationships/slide"/><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2" Target="../slides/slide15.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aseline="0" dirty="0" i="0" lang="en-US" strike="noStrike" u="none">
                <a:latin charset="0" panose="02020603050405020304" pitchFamily="18" typeface="Times New Roman"/>
              </a:rPr>
              <a:t>This presentation demonstrates how M&amp;S Food uses </a:t>
            </a:r>
            <a:r>
              <a:rPr baseline="0" dirty="0" err="1" i="0" lang="en-US" strike="noStrike" u="none">
                <a:latin charset="0" panose="02020603050405020304" pitchFamily="18" typeface="Times New Roman"/>
              </a:rPr>
              <a:t>digitalisation</a:t>
            </a:r>
            <a:r>
              <a:rPr baseline="0" dirty="0" i="0" lang="en-US" strike="noStrike" u="none">
                <a:latin charset="0" panose="02020603050405020304" pitchFamily="18" typeface="Times New Roman"/>
              </a:rPr>
              <a:t> and social networks to promote CRM. It brings out the role of data-based insights in </a:t>
            </a:r>
            <a:r>
              <a:rPr baseline="0" dirty="0" err="1" i="0" lang="en-US" strike="noStrike" u="none">
                <a:latin charset="0" panose="02020603050405020304" pitchFamily="18" typeface="Times New Roman"/>
              </a:rPr>
              <a:t>personalising</a:t>
            </a:r>
            <a:r>
              <a:rPr baseline="0" dirty="0" i="0" lang="en-US" strike="noStrike" u="none">
                <a:latin charset="0" panose="02020603050405020304" pitchFamily="18" typeface="Times New Roman"/>
              </a:rPr>
              <a:t> communication, enhancing customer interactions, and resulting in loyalty. We are going to evaluate the efficiency of these strategies, identify which points can be improved, and discuss their effect on the long-term business outcomes.</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3</a:t>
            </a:fld>
            <a:endParaRPr altLang="en-IN" lang="en-IN"/>
          </a:p>
        </p:txBody>
      </p:sp>
    </p:spTree>
    <p:extLst>
      <p:ext uri="{BB962C8B-B14F-4D97-AF65-F5344CB8AC3E}">
        <p14:creationId xmlns:p14="http://schemas.microsoft.com/office/powerpoint/2010/main" val="2660737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aseline="0" dirty="0" i="0" lang="en-US" strike="noStrike" u="none">
                <a:latin charset="0" panose="02020603050405020304" pitchFamily="18" typeface="Times New Roman"/>
              </a:rPr>
              <a:t/>
            </a:r>
            <a:br>
              <a:rPr baseline="0" dirty="0" i="0" lang="en-US" strike="noStrike" u="none">
                <a:latin charset="0" panose="02020603050405020304" pitchFamily="18" typeface="Times New Roman"/>
              </a:rPr>
            </a:br>
            <a:r>
              <a:rPr baseline="0" dirty="0" i="0" lang="en-US" strike="noStrike" u="none">
                <a:latin charset="0" panose="02020603050405020304" pitchFamily="18" typeface="Times New Roman"/>
              </a:rPr>
              <a:t>Digital media encompasses any online device M&amp;S Food </a:t>
            </a:r>
            <a:r>
              <a:rPr baseline="0" dirty="0" err="1" i="0" lang="en-US" strike="noStrike" u="none">
                <a:latin charset="0" panose="02020603050405020304" pitchFamily="18" typeface="Times New Roman"/>
              </a:rPr>
              <a:t>utilises</a:t>
            </a:r>
            <a:r>
              <a:rPr baseline="0" dirty="0" i="0" lang="en-US" strike="noStrike" u="none">
                <a:latin charset="0" panose="02020603050405020304" pitchFamily="18" typeface="Times New Roman"/>
              </a:rPr>
              <a:t> to connect with customers, gather data and customize opportunities. It enables the firm to monitor </a:t>
            </a:r>
            <a:r>
              <a:rPr baseline="0" dirty="0" err="1" i="0" lang="en-US" strike="noStrike" u="none">
                <a:latin charset="0" panose="02020603050405020304" pitchFamily="18" typeface="Times New Roman"/>
              </a:rPr>
              <a:t>behaviour</a:t>
            </a:r>
            <a:r>
              <a:rPr baseline="0" dirty="0" i="0" lang="en-US" strike="noStrike" u="none">
                <a:latin charset="0" panose="02020603050405020304" pitchFamily="18" typeface="Times New Roman"/>
              </a:rPr>
              <a:t>, </a:t>
            </a:r>
            <a:r>
              <a:rPr baseline="0" dirty="0" err="1" i="0" lang="en-US" strike="noStrike" u="none">
                <a:latin charset="0" panose="02020603050405020304" pitchFamily="18" typeface="Times New Roman"/>
              </a:rPr>
              <a:t>customise</a:t>
            </a:r>
            <a:r>
              <a:rPr baseline="0" dirty="0" i="0" lang="en-US" strike="noStrike" u="none">
                <a:latin charset="0" panose="02020603050405020304" pitchFamily="18" typeface="Times New Roman"/>
              </a:rPr>
              <a:t> communication as well and enhance loyalty. The effective </a:t>
            </a:r>
            <a:r>
              <a:rPr baseline="0" dirty="0" err="1" i="0" lang="en-US" strike="noStrike" u="none">
                <a:latin charset="0" panose="02020603050405020304" pitchFamily="18" typeface="Times New Roman"/>
              </a:rPr>
              <a:t>utilisation</a:t>
            </a:r>
            <a:r>
              <a:rPr baseline="0" dirty="0" i="0" lang="en-US" strike="noStrike" u="none">
                <a:latin charset="0" panose="02020603050405020304" pitchFamily="18" typeface="Times New Roman"/>
              </a:rPr>
              <a:t> of digital media will assist with CRM objectives and create long-term relationships with customers.</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4</a:t>
            </a:fld>
            <a:endParaRPr altLang="en-IN" lang="en-IN"/>
          </a:p>
        </p:txBody>
      </p:sp>
    </p:spTree>
    <p:extLst>
      <p:ext uri="{BB962C8B-B14F-4D97-AF65-F5344CB8AC3E}">
        <p14:creationId xmlns:p14="http://schemas.microsoft.com/office/powerpoint/2010/main" val="229667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0" baseline="0" dirty="0" i="0" lang="en-US" strike="noStrike" u="none">
                <a:solidFill>
                  <a:srgbClr val="FF0000"/>
                </a:solidFill>
                <a:latin charset="0" panose="02020603050405020304" pitchFamily="18" typeface="Times New Roman"/>
              </a:rPr>
              <a:t/>
            </a:r>
            <a:br>
              <a:rPr b="0" baseline="0" dirty="0" i="0" lang="en-US" strike="noStrike" u="none">
                <a:solidFill>
                  <a:srgbClr val="FF0000"/>
                </a:solidFill>
                <a:latin charset="0" panose="02020603050405020304" pitchFamily="18" typeface="Times New Roman"/>
              </a:rPr>
            </a:br>
            <a:r>
              <a:rPr b="0" baseline="0" dirty="0" i="0" lang="en-US" strike="noStrike" u="none">
                <a:solidFill>
                  <a:srgbClr val="111111"/>
                </a:solidFill>
                <a:latin charset="0" panose="02020603050405020304" pitchFamily="18" typeface="Times New Roman"/>
              </a:rPr>
              <a:t>Social media gives M&amp;S Food a chance to engage customers one-on-one, post content, and receive real-time feedback.</a:t>
            </a:r>
            <a:r>
              <a:rPr b="0" baseline="0" dirty="0" i="0" lang="en-US" strike="noStrike" u="none">
                <a:solidFill>
                  <a:srgbClr val="FF0000"/>
                </a:solidFill>
                <a:latin charset="0" panose="02020603050405020304" pitchFamily="18" typeface="Times New Roman"/>
              </a:rPr>
              <a:t> </a:t>
            </a:r>
            <a:r>
              <a:rPr b="0" baseline="0" dirty="0" i="0" lang="en-US" strike="noStrike" u="none">
                <a:solidFill>
                  <a:srgbClr val="111111"/>
                </a:solidFill>
                <a:latin charset="0" panose="02020603050405020304" pitchFamily="18" typeface="Times New Roman"/>
              </a:rPr>
              <a:t>They enhance community participation, raise brand awareness and offer information on tastes and trends.</a:t>
            </a:r>
            <a:r>
              <a:rPr b="0" baseline="0" dirty="0" i="0" lang="en-US" strike="noStrike" u="none">
                <a:solidFill>
                  <a:srgbClr val="FF0000"/>
                </a:solidFill>
                <a:latin charset="0" panose="02020603050405020304" pitchFamily="18" typeface="Times New Roman"/>
              </a:rPr>
              <a:t> </a:t>
            </a:r>
            <a:r>
              <a:rPr b="0" baseline="0" dirty="0" i="0" lang="en-US" strike="noStrike" u="none">
                <a:solidFill>
                  <a:srgbClr val="111111"/>
                </a:solidFill>
                <a:latin charset="0" panose="02020603050405020304" pitchFamily="18" typeface="Times New Roman"/>
              </a:rPr>
              <a:t>Social media is the complement of digital media to provide enduring and loyal customer relationships.</a:t>
            </a:r>
          </a:p>
          <a:p>
            <a:endParaRPr altLang="en-IN" b="0"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5</a:t>
            </a:fld>
            <a:endParaRPr altLang="en-IN" lang="en-IN"/>
          </a:p>
        </p:txBody>
      </p:sp>
    </p:spTree>
    <p:extLst>
      <p:ext uri="{BB962C8B-B14F-4D97-AF65-F5344CB8AC3E}">
        <p14:creationId xmlns:p14="http://schemas.microsoft.com/office/powerpoint/2010/main" val="2745935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aseline="0" dirty="0" i="0" lang="en-US" strike="noStrike" u="none">
                <a:latin charset="0" panose="02020603050405020304" pitchFamily="18" typeface="Times New Roman"/>
              </a:rPr>
              <a:t>Social media collaborates with digital in CRM to develop valuable relationships. They enable M&amp;S Food to tailor offers, interact with customers in real-time and learn. Through the integration of the platforms, the business has ensured loyalty, enhanced satisfaction and long-term and sustainable customer relationships.</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6</a:t>
            </a:fld>
            <a:endParaRPr altLang="en-IN" lang="en-IN"/>
          </a:p>
        </p:txBody>
      </p:sp>
    </p:spTree>
    <p:extLst>
      <p:ext uri="{BB962C8B-B14F-4D97-AF65-F5344CB8AC3E}">
        <p14:creationId xmlns:p14="http://schemas.microsoft.com/office/powerpoint/2010/main" val="1047146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
            </a:r>
            <a:br>
              <a:rPr b="1" baseline="0" dirty="0" i="0" lang="en-US" strike="noStrike" u="none">
                <a:latin charset="0" panose="02020603050405020304" pitchFamily="18" typeface="Times New Roman"/>
              </a:rPr>
            </a:br>
            <a:r>
              <a:rPr b="1" baseline="0" dirty="0" i="0" lang="en-US" strike="noStrike" u="none">
                <a:latin charset="0" panose="02020603050405020304" pitchFamily="18" typeface="Times New Roman"/>
              </a:rPr>
              <a:t>M&amp;S Food uses the digital platforms to provide customers with </a:t>
            </a:r>
            <a:r>
              <a:rPr b="1" baseline="0" dirty="0" err="1" i="0" lang="en-US" strike="noStrike" u="none">
                <a:latin charset="0" panose="02020603050405020304" pitchFamily="18" typeface="Times New Roman"/>
              </a:rPr>
              <a:t>personalised</a:t>
            </a:r>
            <a:r>
              <a:rPr b="1" baseline="0" dirty="0" i="0" lang="en-US" strike="noStrike" u="none">
                <a:latin charset="0" panose="02020603050405020304" pitchFamily="18" typeface="Times New Roman"/>
              </a:rPr>
              <a:t> convenient experiences. Customers are able to shop online, get </a:t>
            </a:r>
            <a:r>
              <a:rPr b="1" baseline="0" dirty="0" err="1" i="0" lang="en-US" strike="noStrike" u="none">
                <a:latin charset="0" panose="02020603050405020304" pitchFamily="18" typeface="Times New Roman"/>
              </a:rPr>
              <a:t>personalised</a:t>
            </a:r>
            <a:r>
              <a:rPr b="1" baseline="0" dirty="0" i="0" lang="en-US" strike="noStrike" u="none">
                <a:latin charset="0" panose="02020603050405020304" pitchFamily="18" typeface="Times New Roman"/>
              </a:rPr>
              <a:t> offers and loyalty points via the site, app and Ocado joint venture. Customers are also updated with email campaigns and customers enjoy flexibility with click-and-collect services. Combined, these platforms enhance CRM and customer interaction.</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7</a:t>
            </a:fld>
            <a:endParaRPr altLang="en-IN" lang="en-IN"/>
          </a:p>
        </p:txBody>
      </p:sp>
    </p:spTree>
    <p:extLst>
      <p:ext uri="{BB962C8B-B14F-4D97-AF65-F5344CB8AC3E}">
        <p14:creationId xmlns:p14="http://schemas.microsoft.com/office/powerpoint/2010/main" val="1308537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M&amp;S Food uses various social media platforms to improve visibility and engagement with customers. Instagram and </a:t>
            </a:r>
            <a:r>
              <a:rPr b="1" baseline="0" dirty="0" err="1" i="0" lang="en-US" strike="noStrike" u="none">
                <a:latin charset="0" panose="02020603050405020304" pitchFamily="18" typeface="Times New Roman"/>
              </a:rPr>
              <a:t>Tik</a:t>
            </a:r>
            <a:r>
              <a:rPr b="1" baseline="0" dirty="0" i="0" lang="en-US" strike="noStrike" u="none">
                <a:latin charset="0" panose="02020603050405020304" pitchFamily="18" typeface="Times New Roman"/>
              </a:rPr>
              <a:t> Tok play an important role in the </a:t>
            </a:r>
            <a:r>
              <a:rPr b="1" baseline="0" dirty="0" err="1" i="0" lang="en-US" strike="noStrike" u="none">
                <a:latin charset="0" panose="02020603050405020304" pitchFamily="18" typeface="Times New Roman"/>
              </a:rPr>
              <a:t>visualisation</a:t>
            </a:r>
            <a:r>
              <a:rPr b="1" baseline="0" dirty="0" i="0" lang="en-US" strike="noStrike" u="none">
                <a:latin charset="0" panose="02020603050405020304" pitchFamily="18" typeface="Times New Roman"/>
              </a:rPr>
              <a:t> of content due to the appeal of recipe videos and backstage messages that appeal to a younger generation. Facebook makes communication more extended such as promotions and announcements to the customers. </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8</a:t>
            </a:fld>
            <a:endParaRPr altLang="en-IN" lang="en-IN"/>
          </a:p>
        </p:txBody>
      </p:sp>
    </p:spTree>
    <p:extLst>
      <p:ext uri="{BB962C8B-B14F-4D97-AF65-F5344CB8AC3E}">
        <p14:creationId xmlns:p14="http://schemas.microsoft.com/office/powerpoint/2010/main" val="3777821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M&amp;S Food ensures the creation of sustainable relationships with its Sparks loyalty </a:t>
            </a:r>
            <a:r>
              <a:rPr b="1" baseline="0" dirty="0" err="1" i="0" lang="en-US" strike="noStrike" u="none">
                <a:latin charset="0" panose="02020603050405020304" pitchFamily="18" typeface="Times New Roman"/>
              </a:rPr>
              <a:t>programme</a:t>
            </a:r>
            <a:r>
              <a:rPr b="1" baseline="0" dirty="0" i="0" lang="en-US" strike="noStrike" u="none">
                <a:latin charset="0" panose="02020603050405020304" pitchFamily="18" typeface="Times New Roman"/>
              </a:rPr>
              <a:t> by </a:t>
            </a:r>
            <a:r>
              <a:rPr b="1" baseline="0" dirty="0" err="1" i="0" lang="en-US" strike="noStrike" u="none">
                <a:latin charset="0" panose="02020603050405020304" pitchFamily="18" typeface="Times New Roman"/>
              </a:rPr>
              <a:t>personalising</a:t>
            </a:r>
            <a:r>
              <a:rPr b="1" baseline="0" dirty="0" i="0" lang="en-US" strike="noStrike" u="none">
                <a:latin charset="0" panose="02020603050405020304" pitchFamily="18" typeface="Times New Roman"/>
              </a:rPr>
              <a:t> the offers depending on the preferences of the customer. Frequent electronic channel interactions such as apps and </a:t>
            </a:r>
            <a:r>
              <a:rPr b="1" baseline="0" dirty="0" err="1" i="0" lang="en-US" strike="noStrike" u="none">
                <a:latin charset="0" panose="02020603050405020304" pitchFamily="18" typeface="Times New Roman"/>
              </a:rPr>
              <a:t>personalised</a:t>
            </a:r>
            <a:r>
              <a:rPr b="1" baseline="0" dirty="0" i="0" lang="en-US" strike="noStrike" u="none">
                <a:latin charset="0" panose="02020603050405020304" pitchFamily="18" typeface="Times New Roman"/>
              </a:rPr>
              <a:t> emails helps in keeping the customers updated and interested. Social media allows customers to leave their views, surveys, reviews, and comments, which give an insightful idea of what customers expect and are worried about. </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9</a:t>
            </a:fld>
            <a:endParaRPr altLang="en-IN" lang="en-IN"/>
          </a:p>
        </p:txBody>
      </p:sp>
    </p:spTree>
    <p:extLst>
      <p:ext uri="{BB962C8B-B14F-4D97-AF65-F5344CB8AC3E}">
        <p14:creationId xmlns:p14="http://schemas.microsoft.com/office/powerpoint/2010/main" val="902631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M&amp;S Food improves customer experience when making sure that the online and the in-store service experience seems to be seamless and convenient. The M&amp;S app and the site also provide the </a:t>
            </a:r>
            <a:r>
              <a:rPr b="1" baseline="0" dirty="0" err="1" i="0" lang="en-US" strike="noStrike" u="none">
                <a:latin charset="0" panose="02020603050405020304" pitchFamily="18" typeface="Times New Roman"/>
              </a:rPr>
              <a:t>personalisation</a:t>
            </a:r>
            <a:r>
              <a:rPr b="1" baseline="0" dirty="0" i="0" lang="en-US" strike="noStrike" u="none">
                <a:latin charset="0" panose="02020603050405020304" pitchFamily="18" typeface="Times New Roman"/>
              </a:rPr>
              <a:t> of the recommendations as well as easy navigation to the goods, thus keeping the customer fast in locating the desired item. </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10</a:t>
            </a:fld>
            <a:endParaRPr altLang="en-IN" lang="en-IN"/>
          </a:p>
        </p:txBody>
      </p:sp>
    </p:spTree>
    <p:extLst>
      <p:ext uri="{BB962C8B-B14F-4D97-AF65-F5344CB8AC3E}">
        <p14:creationId xmlns:p14="http://schemas.microsoft.com/office/powerpoint/2010/main" val="3141114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The digital and social media strategies facilitate </a:t>
            </a:r>
            <a:r>
              <a:rPr b="1" baseline="0" dirty="0" err="1" i="0" lang="en-US" strike="noStrike" u="none">
                <a:latin charset="0" panose="02020603050405020304" pitchFamily="18" typeface="Times New Roman"/>
              </a:rPr>
              <a:t>organisational</a:t>
            </a:r>
            <a:r>
              <a:rPr b="1" baseline="0" dirty="0" i="0" lang="en-US" strike="noStrike" u="none">
                <a:latin charset="0" panose="02020603050405020304" pitchFamily="18" typeface="Times New Roman"/>
              </a:rPr>
              <a:t> performance by allowing M&amp;S Food to access customers with more efficiency and effectiveness. Targeted Sparks will promote spending and recurrence of visit. The use of social media campaigns increases the visibility of the brand as well as attracting new customers at a relatively low cost. Ocado Internet shopping increases sales. A data analysis will help M&amp;S refine campaigns, eliminate unproductive expenses, and increase conversion levels.</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11</a:t>
            </a:fld>
            <a:endParaRPr altLang="en-IN" lang="en-IN"/>
          </a:p>
        </p:txBody>
      </p:sp>
    </p:spTree>
    <p:extLst>
      <p:ext uri="{BB962C8B-B14F-4D97-AF65-F5344CB8AC3E}">
        <p14:creationId xmlns:p14="http://schemas.microsoft.com/office/powerpoint/2010/main" val="901561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The CRM strengths of M&amp;S Food are a variety of digital existence that guarantees uninterrupted communication on different platforms. The Sparks </a:t>
            </a:r>
            <a:r>
              <a:rPr b="1" baseline="0" dirty="0" err="1" i="0" lang="en-US" strike="noStrike" u="none">
                <a:latin charset="0" panose="02020603050405020304" pitchFamily="18" typeface="Times New Roman"/>
              </a:rPr>
              <a:t>programme</a:t>
            </a:r>
            <a:r>
              <a:rPr b="1" baseline="0" dirty="0" i="0" lang="en-US" strike="noStrike" u="none">
                <a:latin charset="0" panose="02020603050405020304" pitchFamily="18" typeface="Times New Roman"/>
              </a:rPr>
              <a:t> is another significant benefit as it provides </a:t>
            </a:r>
            <a:r>
              <a:rPr b="1" baseline="0" dirty="0" err="1" i="0" lang="en-US" strike="noStrike" u="none">
                <a:latin charset="0" panose="02020603050405020304" pitchFamily="18" typeface="Times New Roman"/>
              </a:rPr>
              <a:t>personalised</a:t>
            </a:r>
            <a:r>
              <a:rPr b="1" baseline="0" dirty="0" i="0" lang="en-US" strike="noStrike" u="none">
                <a:latin charset="0" panose="02020603050405020304" pitchFamily="18" typeface="Times New Roman"/>
              </a:rPr>
              <a:t> rewards to enhance loyalty. Visual content of high quality, particularly in Instagram and </a:t>
            </a:r>
            <a:r>
              <a:rPr b="1" baseline="0" dirty="0" err="1" i="0" lang="en-US" strike="noStrike" u="none">
                <a:latin charset="0" panose="02020603050405020304" pitchFamily="18" typeface="Times New Roman"/>
              </a:rPr>
              <a:t>Tik</a:t>
            </a:r>
            <a:r>
              <a:rPr b="1" baseline="0" dirty="0" i="0" lang="en-US" strike="noStrike" u="none">
                <a:latin charset="0" panose="02020603050405020304" pitchFamily="18" typeface="Times New Roman"/>
              </a:rPr>
              <a:t> Tok, can be used in differentiating the brand. </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12</a:t>
            </a:fld>
            <a:endParaRPr altLang="en-IN" lang="en-IN"/>
          </a:p>
        </p:txBody>
      </p:sp>
    </p:spTree>
    <p:extLst>
      <p:ext uri="{BB962C8B-B14F-4D97-AF65-F5344CB8AC3E}">
        <p14:creationId xmlns:p14="http://schemas.microsoft.com/office/powerpoint/2010/main" val="2421096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Despite M&amp;S Food's success in its online activities, it has various weaknesses that limit its competitive influence. High prices restrict the access of young and price-sensitive clients. As M&amp;S </a:t>
            </a:r>
            <a:r>
              <a:rPr b="1" baseline="0" dirty="0" err="1" i="0" lang="en-US" strike="noStrike" u="none">
                <a:latin charset="0" panose="02020603050405020304" pitchFamily="18" typeface="Times New Roman"/>
              </a:rPr>
              <a:t>utilises</a:t>
            </a:r>
            <a:r>
              <a:rPr b="1" baseline="0" dirty="0" i="0" lang="en-US" strike="noStrike" u="none">
                <a:latin charset="0" panose="02020603050405020304" pitchFamily="18" typeface="Times New Roman"/>
              </a:rPr>
              <a:t> </a:t>
            </a:r>
            <a:r>
              <a:rPr b="1" baseline="0" dirty="0" err="1" i="0" lang="en-US" strike="noStrike" u="none">
                <a:latin charset="0" panose="02020603050405020304" pitchFamily="18" typeface="Times New Roman"/>
              </a:rPr>
              <a:t>TikTok</a:t>
            </a:r>
            <a:r>
              <a:rPr b="1" baseline="0" dirty="0" i="0" lang="en-US" strike="noStrike" u="none">
                <a:latin charset="0" panose="02020603050405020304" pitchFamily="18" typeface="Times New Roman"/>
              </a:rPr>
              <a:t>, the level of interaction is lower compared to competitors who are driven by trends. Using Ocado makes M&amp;S less in control of online shopping experience features. Besides, rivals with high-tech AI </a:t>
            </a:r>
            <a:r>
              <a:rPr b="1" baseline="0" dirty="0" err="1" i="0" lang="en-US" strike="noStrike" u="none">
                <a:latin charset="0" panose="02020603050405020304" pitchFamily="18" typeface="Times New Roman"/>
              </a:rPr>
              <a:t>personalisation</a:t>
            </a:r>
            <a:r>
              <a:rPr b="1" baseline="0" dirty="0" i="0" lang="en-US" strike="noStrike" u="none">
                <a:latin charset="0" panose="02020603050405020304" pitchFamily="18" typeface="Times New Roman"/>
              </a:rPr>
              <a:t> can compete with M&amp;S in direct marketing.</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13</a:t>
            </a:fld>
            <a:endParaRPr altLang="en-IN" lang="en-IN"/>
          </a:p>
        </p:txBody>
      </p:sp>
    </p:spTree>
    <p:extLst>
      <p:ext uri="{BB962C8B-B14F-4D97-AF65-F5344CB8AC3E}">
        <p14:creationId xmlns:p14="http://schemas.microsoft.com/office/powerpoint/2010/main" val="34153525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M&amp;S Food needs to dedicate more resources to enhancing the content of </a:t>
            </a:r>
            <a:r>
              <a:rPr b="1" baseline="0" dirty="0" err="1" i="0" lang="en-US" strike="noStrike" u="none">
                <a:latin charset="0" panose="02020603050405020304" pitchFamily="18" typeface="Times New Roman"/>
              </a:rPr>
              <a:t>TikTok</a:t>
            </a:r>
            <a:r>
              <a:rPr b="1" baseline="0" dirty="0" i="0" lang="en-US" strike="noStrike" u="none">
                <a:latin charset="0" panose="02020603050405020304" pitchFamily="18" typeface="Times New Roman"/>
              </a:rPr>
              <a:t> and collaborating with influencers that would attract younger buyers and boost their digital performance. </a:t>
            </a:r>
            <a:r>
              <a:rPr b="1" baseline="0" dirty="0" err="1" i="0" lang="en-US" strike="noStrike" u="none">
                <a:latin charset="0" panose="02020603050405020304" pitchFamily="18" typeface="Times New Roman"/>
              </a:rPr>
              <a:t>Personalisation</a:t>
            </a:r>
            <a:r>
              <a:rPr b="1" baseline="0" dirty="0" i="0" lang="en-US" strike="noStrike" u="none">
                <a:latin charset="0" panose="02020603050405020304" pitchFamily="18" typeface="Times New Roman"/>
              </a:rPr>
              <a:t> could be improved by adding gamified rewards and AI-based recommendations to the Sparks app. Regular reporting on the success of sustainability can enhance consumer confidence among the more aware ones. By launching cheap healthy lines the target market can be expanded.</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14</a:t>
            </a:fld>
            <a:endParaRPr altLang="en-IN" lang="en-IN"/>
          </a:p>
        </p:txBody>
      </p:sp>
    </p:spTree>
    <p:extLst>
      <p:ext uri="{BB962C8B-B14F-4D97-AF65-F5344CB8AC3E}">
        <p14:creationId xmlns:p14="http://schemas.microsoft.com/office/powerpoint/2010/main" val="29429585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b="1" baseline="0" dirty="0" i="0" lang="en-US" strike="noStrike" u="none">
                <a:latin charset="0" panose="02020603050405020304" pitchFamily="18" typeface="Times New Roman"/>
              </a:rPr>
              <a:t>Finally, digital media and social media is also a critical instrument of handling customer relationships. M&amp;S Food has managed to use these platforms to build on engagements, loyalty, and improve overall performance. The brand can adapt to the expectations of customers through the Sparks </a:t>
            </a:r>
            <a:r>
              <a:rPr b="1" baseline="0" dirty="0" err="1" i="0" lang="en-US" strike="noStrike" u="none">
                <a:latin charset="0" panose="02020603050405020304" pitchFamily="18" typeface="Times New Roman"/>
              </a:rPr>
              <a:t>programme</a:t>
            </a:r>
            <a:r>
              <a:rPr b="1" baseline="0" dirty="0" i="0" lang="en-US" strike="noStrike" u="none">
                <a:latin charset="0" panose="02020603050405020304" pitchFamily="18" typeface="Times New Roman"/>
              </a:rPr>
              <a:t> and data-driven strategies to </a:t>
            </a:r>
            <a:r>
              <a:rPr b="1" baseline="0" dirty="0" err="1" i="0" lang="en-US" strike="noStrike" u="none">
                <a:latin charset="0" panose="02020603050405020304" pitchFamily="18" typeface="Times New Roman"/>
              </a:rPr>
              <a:t>personalise</a:t>
            </a:r>
            <a:r>
              <a:rPr b="1" baseline="0" dirty="0" i="0" lang="en-US" strike="noStrike" u="none">
                <a:latin charset="0" panose="02020603050405020304" pitchFamily="18" typeface="Times New Roman"/>
              </a:rPr>
              <a:t> their experience. Social media makes the brands more visible and increases brand trust.</a:t>
            </a:r>
          </a:p>
          <a:p>
            <a:endParaRPr altLang="en-IN" dirty="0" lang="en-IN"/>
          </a:p>
        </p:txBody>
      </p:sp>
      <p:sp>
        <p:nvSpPr>
          <p:cNvPr id="4" name="Slide Number Placeholder 3"/>
          <p:cNvSpPr>
            <a:spLocks noGrp="1"/>
          </p:cNvSpPr>
          <p:nvPr>
            <p:ph idx="5" sz="quarter" type="sldNum"/>
          </p:nvPr>
        </p:nvSpPr>
        <p:spPr/>
        <p:txBody>
          <a:bodyPr numCol="1"/>
          <a:lstStyle/>
          <a:p>
            <a:fld id="{1DE11767-45AF-43A3-92BD-CD1DB631EF84}" type="slidenum">
              <a:rPr altLang="en-IN" lang="en-IN" smtClean="0"/>
              <a:t>15</a:t>
            </a:fld>
            <a:endParaRPr altLang="en-IN" lang="en-IN"/>
          </a:p>
        </p:txBody>
      </p:sp>
    </p:spTree>
    <p:extLst>
      <p:ext uri="{BB962C8B-B14F-4D97-AF65-F5344CB8AC3E}">
        <p14:creationId xmlns:p14="http://schemas.microsoft.com/office/powerpoint/2010/main" val="1314019476"/>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anchor="ctr" anchorCtr="1" lIns="274320" numCol="1" rIns="274320">
            <a:normAutofit/>
          </a:bodyPr>
          <a:lstStyle>
            <a:lvl1pPr algn="ctr">
              <a:defRPr sz="3800">
                <a:solidFill>
                  <a:srgbClr val="262626"/>
                </a:solidFill>
              </a:defRPr>
            </a:lvl1pPr>
          </a:lstStyle>
          <a:p>
            <a:r>
              <a:rPr lang="en-US"/>
              <a:t>Click to edit Master title style</a:t>
            </a:r>
            <a:endParaRPr dirty="0" lang="en-US"/>
          </a:p>
        </p:txBody>
      </p:sp>
      <p:sp>
        <p:nvSpPr>
          <p:cNvPr id="3" name="Subtitle 2"/>
          <p:cNvSpPr>
            <a:spLocks noGrp="1"/>
          </p:cNvSpPr>
          <p:nvPr>
            <p:ph idx="1" type="subTitle"/>
          </p:nvPr>
        </p:nvSpPr>
        <p:spPr>
          <a:xfrm>
            <a:off x="2695194" y="4352544"/>
            <a:ext cx="6801612" cy="1239894"/>
          </a:xfrm>
          <a:noFill/>
        </p:spPr>
        <p:txBody>
          <a:bodyPr numCol="1">
            <a:normAutofit/>
          </a:bodyPr>
          <a:lstStyle>
            <a:lvl1pPr algn="ctr" indent="0" marL="0">
              <a:buNone/>
              <a:defRPr sz="2000">
                <a:solidFill>
                  <a:schemeClr val="tx1">
                    <a:lumMod val="75000"/>
                    <a:lumOff val="25000"/>
                  </a:schemeClr>
                </a:solidFill>
              </a:defRPr>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7" name="Date Placeholder 6"/>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1787876887"/>
      </p:ext>
    </p:extLst>
  </p:cSld>
  <p:clrMapOvr>
    <a:overrideClrMapping accent1="accent1" accent2="accent2" accent3="accent3" accent4="accent4" accent5="accent5" accent6="accent6" bg1="dk1" bg2="dk2" folHlink="folHlink" hlink="hlink" tx1="lt1" tx2="lt2"/>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97677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anchor="ctr" anchorCtr="1" lIns="274320" numCol="1" rIns="274320">
            <a:normAutofit/>
          </a:bodyPr>
          <a:lstStyle>
            <a:lvl1pPr>
              <a:defRPr sz="3800">
                <a:solidFill>
                  <a:srgbClr val="262626"/>
                </a:solidFill>
              </a:defRPr>
            </a:lvl1pPr>
          </a:lstStyle>
          <a:p>
            <a:r>
              <a:rPr lang="en-US"/>
              <a:t>Click to edit Master title style</a:t>
            </a:r>
            <a:endParaRPr dirty="0" lang="en-US"/>
          </a:p>
        </p:txBody>
      </p:sp>
      <p:sp>
        <p:nvSpPr>
          <p:cNvPr id="3" name="Text Placeholder 2"/>
          <p:cNvSpPr>
            <a:spLocks noGrp="1"/>
          </p:cNvSpPr>
          <p:nvPr>
            <p:ph idx="1" type="body"/>
          </p:nvPr>
        </p:nvSpPr>
        <p:spPr>
          <a:xfrm>
            <a:off x="2695194" y="4352465"/>
            <a:ext cx="6801612" cy="1265082"/>
          </a:xfrm>
        </p:spPr>
        <p:txBody>
          <a:bodyPr anchor="t" anchorCtr="1" numCol="1">
            <a:normAutofit/>
          </a:bodyPr>
          <a:lstStyle>
            <a:lvl1pPr indent="0" marL="0">
              <a:buNone/>
              <a:defRPr sz="2000">
                <a:solidFill>
                  <a:schemeClr val="tx1"/>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964250698"/>
      </p:ext>
    </p:extLst>
  </p:cSld>
  <p:clrMapOvr>
    <a:overrideClrMapping accent1="accent1" accent2="accent2" accent3="accent3" accent4="accent4" accent5="accent5" accent6="accent6" bg1="dk1" bg2="dk2" folHlink="folHlink" hlink="hlink" tx1="lt1" tx2="lt2"/>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581912" y="2638044"/>
            <a:ext cx="4271771" cy="310198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338315" y="2638044"/>
            <a:ext cx="4270247" cy="3101982"/>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8" name="Date Placeholder 7"/>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9" name="Footer Placeholder 8"/>
          <p:cNvSpPr>
            <a:spLocks noGrp="1"/>
          </p:cNvSpPr>
          <p:nvPr>
            <p:ph idx="11" sz="quarter" type="ftr"/>
          </p:nvPr>
        </p:nvSpPr>
        <p:spPr/>
        <p:txBody>
          <a:bodyPr numCol="1"/>
          <a:lstStyle/>
          <a:p>
            <a:endParaRPr altLang="en-IN" lang="en-IN"/>
          </a:p>
        </p:txBody>
      </p:sp>
      <p:sp>
        <p:nvSpPr>
          <p:cNvPr id="10" name="Slide Number Placeholder 9"/>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4232814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3" name="Text Placeholder 2"/>
          <p:cNvSpPr>
            <a:spLocks noGrp="1"/>
          </p:cNvSpPr>
          <p:nvPr>
            <p:ph idx="1" type="body"/>
          </p:nvPr>
        </p:nvSpPr>
        <p:spPr>
          <a:xfrm>
            <a:off x="1583436" y="2313433"/>
            <a:ext cx="4270248" cy="704087"/>
          </a:xfrm>
        </p:spPr>
        <p:txBody>
          <a:bodyPr anchor="b" anchorCtr="1" numCol="1">
            <a:normAutofit/>
          </a:bodyPr>
          <a:lstStyle>
            <a:lvl1pPr algn="ctr" indent="0" marL="0">
              <a:buNone/>
              <a:defRPr b="0" baseline="0" cap="all" spc="100" sz="1900">
                <a:solidFill>
                  <a:schemeClr val="accent2">
                    <a:lumMod val="75000"/>
                  </a:schemeClr>
                </a:solidFill>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1583436" y="3143250"/>
            <a:ext cx="4270248" cy="2596776"/>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6" name="Content Placeholder 5"/>
          <p:cNvSpPr>
            <a:spLocks noGrp="1"/>
          </p:cNvSpPr>
          <p:nvPr>
            <p:ph idx="4" sz="quarter"/>
          </p:nvPr>
        </p:nvSpPr>
        <p:spPr>
          <a:xfrm>
            <a:off x="6338316" y="3143250"/>
            <a:ext cx="4253484" cy="2596776"/>
          </a:xfrm>
        </p:spPr>
        <p:txBody>
          <a:bodyPr numCol="1"/>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11" name="Text Placeholder 4"/>
          <p:cNvSpPr>
            <a:spLocks noGrp="1"/>
          </p:cNvSpPr>
          <p:nvPr>
            <p:ph idx="13" sz="quarter" type="body"/>
          </p:nvPr>
        </p:nvSpPr>
        <p:spPr>
          <a:xfrm>
            <a:off x="6338316" y="2313433"/>
            <a:ext cx="4270248" cy="704087"/>
          </a:xfrm>
        </p:spPr>
        <p:txBody>
          <a:bodyPr anchor="b" anchorCtr="1" numCol="1">
            <a:normAutofit/>
          </a:bodyPr>
          <a:lstStyle>
            <a:lvl1pPr algn="ctr" indent="0" marL="0">
              <a:buNone/>
              <a:defRPr b="0" baseline="0" cap="all" spc="100" sz="1900">
                <a:solidFill>
                  <a:schemeClr val="accent2">
                    <a:lumMod val="75000"/>
                  </a:schemeClr>
                </a:solidFill>
              </a:defRPr>
            </a:lvl1pPr>
            <a:lvl2pPr indent="0" marL="457200">
              <a:buNone/>
              <a:defRPr b="1" sz="19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7" name="Date Placeholder 6"/>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4C9BEB4B-7AB4-4C89-AE2D-186C585E6133}" type="slidenum">
              <a:rPr altLang="en-IN" lang="en-IN" smtClean="0"/>
              <a:t>‹#›</a:t>
            </a:fld>
            <a:endParaRPr altLang="en-IN" lang="en-IN"/>
          </a:p>
        </p:txBody>
      </p:sp>
      <p:sp>
        <p:nvSpPr>
          <p:cNvPr id="10" name="Title 9"/>
          <p:cNvSpPr>
            <a:spLocks noGrp="1"/>
          </p:cNvSpPr>
          <p:nvPr>
            <p:ph type="title"/>
          </p:nvPr>
        </p:nvSpPr>
        <p:spPr/>
        <p:txBody>
          <a:bodyPr numCol="1"/>
          <a:lstStyle/>
          <a:p>
            <a:r>
              <a:rPr lang="en-US"/>
              <a:t>Click to edit Master title style</a:t>
            </a:r>
            <a:endParaRPr dirty="0" lang="en-US"/>
          </a:p>
        </p:txBody>
      </p:sp>
    </p:spTree>
    <p:extLst>
      <p:ext uri="{BB962C8B-B14F-4D97-AF65-F5344CB8AC3E}">
        <p14:creationId xmlns:p14="http://schemas.microsoft.com/office/powerpoint/2010/main" val="346740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4" name="Footer Placeholder 3"/>
          <p:cNvSpPr>
            <a:spLocks noGrp="1"/>
          </p:cNvSpPr>
          <p:nvPr>
            <p:ph idx="11" sz="quarter" type="ftr"/>
          </p:nvPr>
        </p:nvSpPr>
        <p:spPr/>
        <p:txBody>
          <a:bodyPr numCol="1"/>
          <a:lstStyle/>
          <a:p>
            <a:endParaRPr altLang="en-IN" lang="en-IN"/>
          </a:p>
        </p:txBody>
      </p:sp>
      <p:sp>
        <p:nvSpPr>
          <p:cNvPr id="5" name="Slide Number Placeholder 4"/>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181615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3" name="Footer Placeholder 2"/>
          <p:cNvSpPr>
            <a:spLocks noGrp="1"/>
          </p:cNvSpPr>
          <p:nvPr>
            <p:ph idx="11" sz="quarter" type="ftr"/>
          </p:nvPr>
        </p:nvSpPr>
        <p:spPr/>
        <p:txBody>
          <a:bodyPr numCol="1"/>
          <a:lstStyle/>
          <a:p>
            <a:endParaRPr altLang="en-IN" lang="en-IN"/>
          </a:p>
        </p:txBody>
      </p:sp>
      <p:sp>
        <p:nvSpPr>
          <p:cNvPr id="4" name="Slide Number Placeholder 3"/>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172888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numCol="1">
            <a:normAutofit/>
          </a:bodyPr>
          <a:lstStyle>
            <a:lvl1pPr>
              <a:defRPr sz="2200">
                <a:solidFill>
                  <a:srgbClr val="262626"/>
                </a:solidFill>
              </a:defRPr>
            </a:lvl1pPr>
          </a:lstStyle>
          <a:p>
            <a:r>
              <a:rPr lang="en-US"/>
              <a:t>Click to edit Master title style</a:t>
            </a:r>
            <a:endParaRPr dirty="0" lang="en-US"/>
          </a:p>
        </p:txBody>
      </p:sp>
      <p:sp>
        <p:nvSpPr>
          <p:cNvPr id="3" name="Content Placeholder 2"/>
          <p:cNvSpPr>
            <a:spLocks noGrp="1"/>
          </p:cNvSpPr>
          <p:nvPr>
            <p:ph idx="1"/>
          </p:nvPr>
        </p:nvSpPr>
        <p:spPr>
          <a:xfrm>
            <a:off x="6736080" y="804672"/>
            <a:ext cx="4815840" cy="5248656"/>
          </a:xfrm>
        </p:spPr>
        <p:txBody>
          <a:bodyPr numCol="1">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115568" y="3549918"/>
            <a:ext cx="3794760" cy="2194036"/>
          </a:xfrm>
        </p:spPr>
        <p:txBody>
          <a:bodyPr anchor="t" anchorCtr="1" numCol="1">
            <a:normAutofit/>
          </a:bodyPr>
          <a:lstStyle>
            <a:lvl1pPr algn="ctr" indent="0" marL="0">
              <a:buNone/>
              <a:defRPr sz="1500">
                <a:solidFill>
                  <a:srgbClr val="FFFFFF"/>
                </a:solidFill>
              </a:defRPr>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9" name="Date Placeholder 8"/>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10" name="Footer Placeholder 9"/>
          <p:cNvSpPr>
            <a:spLocks noGrp="1"/>
          </p:cNvSpPr>
          <p:nvPr>
            <p:ph idx="11" sz="quarter" type="ftr"/>
          </p:nvPr>
        </p:nvSpPr>
        <p:spPr>
          <a:xfrm>
            <a:off x="804672" y="6236208"/>
            <a:ext cx="5124797" cy="320040"/>
          </a:xfrm>
        </p:spPr>
        <p:txBody>
          <a:bodyPr numCol="1"/>
          <a:lstStyle>
            <a:lvl1pPr>
              <a:defRPr>
                <a:solidFill>
                  <a:srgbClr val="FFFFFF">
                    <a:alpha val="70000"/>
                  </a:srgbClr>
                </a:solidFill>
              </a:defRPr>
            </a:lvl1pPr>
          </a:lstStyle>
          <a:p>
            <a:endParaRPr altLang="en-IN" lang="en-IN"/>
          </a:p>
        </p:txBody>
      </p:sp>
      <p:sp>
        <p:nvSpPr>
          <p:cNvPr id="11" name="Slide Number Placeholder 10"/>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3429547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numCol="1">
            <a:noAutofit/>
          </a:bodyPr>
          <a:lstStyle>
            <a:lvl1pPr>
              <a:defRPr sz="2200">
                <a:solidFill>
                  <a:srgbClr val="262626"/>
                </a:solidFill>
              </a:defRPr>
            </a:lvl1pPr>
          </a:lstStyle>
          <a:p>
            <a:r>
              <a:rPr lang="en-US"/>
              <a:t>Click to edit Master title style</a:t>
            </a:r>
            <a:endParaRPr dirty="0" lang="en-US"/>
          </a:p>
        </p:txBody>
      </p:sp>
      <p:sp>
        <p:nvSpPr>
          <p:cNvPr id="3" name="Picture Placeholder 2"/>
          <p:cNvSpPr>
            <a:spLocks noChangeAspect="1" noGrp="1"/>
          </p:cNvSpPr>
          <p:nvPr>
            <p:ph idx="1" type="pic"/>
          </p:nvPr>
        </p:nvSpPr>
        <p:spPr>
          <a:xfrm>
            <a:off x="6095999" y="0"/>
            <a:ext cx="6102097" cy="6858000"/>
          </a:xfrm>
          <a:solidFill>
            <a:schemeClr val="bg1">
              <a:lumMod val="75000"/>
            </a:schemeClr>
          </a:solidFill>
        </p:spPr>
        <p:txBody>
          <a:bodyPr anchor="t" numCol="1"/>
          <a:lstStyle>
            <a:lvl1pPr indent="0" marL="0">
              <a:buNone/>
              <a:defRPr sz="3200">
                <a:solidFill>
                  <a:schemeClr val="bg1">
                    <a:lumMod val="85000"/>
                    <a:lumOff val="15000"/>
                  </a:schemeClr>
                </a:solidFill>
              </a:defRPr>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4" name="Text Placeholder 3"/>
          <p:cNvSpPr>
            <a:spLocks noGrp="1"/>
          </p:cNvSpPr>
          <p:nvPr>
            <p:ph idx="2" sz="half" type="body"/>
          </p:nvPr>
        </p:nvSpPr>
        <p:spPr>
          <a:xfrm>
            <a:off x="1115568" y="3549918"/>
            <a:ext cx="3794760" cy="2194037"/>
          </a:xfrm>
        </p:spPr>
        <p:txBody>
          <a:bodyPr anchor="t" anchorCtr="1" numCol="1">
            <a:normAutofit/>
          </a:bodyPr>
          <a:lstStyle>
            <a:lvl1pPr algn="ctr" indent="0" marL="0">
              <a:buNone/>
              <a:defRPr sz="1500">
                <a:solidFill>
                  <a:srgbClr val="FFFFFF"/>
                </a:solidFill>
              </a:defRPr>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8" name="Date Placeholder 7"/>
          <p:cNvSpPr>
            <a:spLocks noGrp="1"/>
          </p:cNvSpPr>
          <p:nvPr>
            <p:ph idx="10" sz="half" type="dt"/>
          </p:nvPr>
        </p:nvSpPr>
        <p:spPr/>
        <p:txBody>
          <a:bodyPr numCol="1"/>
          <a:lstStyle>
            <a:lvl1pPr>
              <a:defRPr>
                <a:solidFill>
                  <a:srgbClr val="FFFFFF"/>
                </a:solidFill>
                <a:effectLst>
                  <a:outerShdw algn="tl" blurRad="50800" dir="2700000" dist="38100" rotWithShape="0">
                    <a:prstClr val="black">
                      <a:alpha val="43000"/>
                    </a:prstClr>
                  </a:outerShdw>
                </a:effectLst>
              </a:defRPr>
            </a:lvl1pPr>
          </a:lstStyle>
          <a:p>
            <a:fld id="{9E91D47B-D189-4889-9B59-9D82D5AE1CBC}" type="datetimeFigureOut">
              <a:rPr altLang="en-IN" lang="en-IN" smtClean="0"/>
              <a:t>22-11-2025</a:t>
            </a:fld>
            <a:endParaRPr altLang="en-IN" lang="en-IN"/>
          </a:p>
        </p:txBody>
      </p:sp>
      <p:sp>
        <p:nvSpPr>
          <p:cNvPr id="9" name="Footer Placeholder 8"/>
          <p:cNvSpPr>
            <a:spLocks noGrp="1"/>
          </p:cNvSpPr>
          <p:nvPr>
            <p:ph idx="11" sz="quarter" type="ftr"/>
          </p:nvPr>
        </p:nvSpPr>
        <p:spPr>
          <a:xfrm>
            <a:off x="804672" y="6236208"/>
            <a:ext cx="5124797" cy="320040"/>
          </a:xfrm>
        </p:spPr>
        <p:txBody>
          <a:bodyPr numCol="1"/>
          <a:lstStyle>
            <a:lvl1pPr>
              <a:defRPr>
                <a:solidFill>
                  <a:srgbClr val="FFFFFF">
                    <a:alpha val="70000"/>
                  </a:srgbClr>
                </a:solidFill>
              </a:defRPr>
            </a:lvl1pPr>
          </a:lstStyle>
          <a:p>
            <a:endParaRPr altLang="en-IN" lang="en-IN"/>
          </a:p>
        </p:txBody>
      </p:sp>
      <p:sp>
        <p:nvSpPr>
          <p:cNvPr id="10" name="Slide Number Placeholder 9"/>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3548370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240163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653112" y="937260"/>
            <a:ext cx="1298608" cy="4983480"/>
          </a:xfrm>
        </p:spPr>
        <p:txBody>
          <a:bodyP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2231136" y="937260"/>
            <a:ext cx="6198489" cy="4983480"/>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2369250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58D76BA-7C1C-4D6E-B2B3-6C6F21A000C1}"/>
              </a:ext>
            </a:extLst>
          </p:cNvPr>
          <p:cNvSpPr>
            <a:spLocks noGrp="1"/>
          </p:cNvSpPr>
          <p:nvPr>
            <p:ph type="title"/>
          </p:nvPr>
        </p:nvSpPr>
        <p:spPr/>
        <p:txBody>
          <a:bodyPr numCol="1"/>
          <a:lstStyle/>
          <a:p>
            <a:r>
              <a:rPr lang="en-US"/>
              <a:t>Click to edit Master title style</a:t>
            </a:r>
            <a:endParaRPr altLang="en-IN" lang="en-IN"/>
          </a:p>
        </p:txBody>
      </p:sp>
      <p:sp>
        <p:nvSpPr>
          <p:cNvPr id="3" name="Text Placeholder 2">
            <a:extLst>
              <a:ext uri="{FF2B5EF4-FFF2-40B4-BE49-F238E27FC236}">
                <a16:creationId xmlns="" xmlns:a16="http://schemas.microsoft.com/office/drawing/2014/main" id="{E7D1D534-C580-47EC-B681-4BCB69B5DA3D}"/>
              </a:ext>
            </a:extLst>
          </p:cNvPr>
          <p:cNvSpPr>
            <a:spLocks noGrp="1"/>
          </p:cNvSpPr>
          <p:nvPr>
            <p:ph idx="1" type="body"/>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IN" lang="en-IN"/>
          </a:p>
        </p:txBody>
      </p:sp>
      <p:sp>
        <p:nvSpPr>
          <p:cNvPr id="4" name="Date Placeholder 3">
            <a:extLst>
              <a:ext uri="{FF2B5EF4-FFF2-40B4-BE49-F238E27FC236}">
                <a16:creationId xmlns="" xmlns:a16="http://schemas.microsoft.com/office/drawing/2014/main" id="{893B29B9-5493-4CDB-8017-6321E417D0AB}"/>
              </a:ext>
            </a:extLst>
          </p:cNvPr>
          <p:cNvSpPr>
            <a:spLocks noGrp="1"/>
          </p:cNvSpPr>
          <p:nvPr>
            <p:ph idx="10" sz="half" type="dt"/>
          </p:nvPr>
        </p:nvSpPr>
        <p:spPr/>
        <p:txBody>
          <a:bodyPr numCol="1"/>
          <a:lstStyle/>
          <a:p>
            <a:fld id="{9E91D47B-D189-4889-9B59-9D82D5AE1CBC}" type="datetimeFigureOut">
              <a:rPr altLang="en-IN" lang="en-IN" smtClean="0"/>
              <a:t>22-11-2025</a:t>
            </a:fld>
            <a:endParaRPr altLang="en-IN" lang="en-IN"/>
          </a:p>
        </p:txBody>
      </p:sp>
      <p:sp>
        <p:nvSpPr>
          <p:cNvPr id="5" name="Footer Placeholder 4">
            <a:extLst>
              <a:ext uri="{FF2B5EF4-FFF2-40B4-BE49-F238E27FC236}">
                <a16:creationId xmlns="" xmlns:a16="http://schemas.microsoft.com/office/drawing/2014/main" id="{1E7D0559-B402-4086-B9DF-5CDC351A0091}"/>
              </a:ext>
            </a:extLst>
          </p:cNvPr>
          <p:cNvSpPr>
            <a:spLocks noGrp="1"/>
          </p:cNvSpPr>
          <p:nvPr>
            <p:ph idx="11" sz="quarter" type="ftr"/>
          </p:nvPr>
        </p:nvSpPr>
        <p:spPr/>
        <p:txBody>
          <a:bodyPr numCol="1"/>
          <a:lstStyle/>
          <a:p>
            <a:endParaRPr altLang="en-IN" lang="en-IN"/>
          </a:p>
        </p:txBody>
      </p:sp>
      <p:sp>
        <p:nvSpPr>
          <p:cNvPr id="6" name="Slide Number Placeholder 5">
            <a:extLst>
              <a:ext uri="{FF2B5EF4-FFF2-40B4-BE49-F238E27FC236}">
                <a16:creationId xmlns="" xmlns:a16="http://schemas.microsoft.com/office/drawing/2014/main" id="{90EAA394-A59B-422C-9334-90E289FC422B}"/>
              </a:ext>
            </a:extLst>
          </p:cNvPr>
          <p:cNvSpPr>
            <a:spLocks noGrp="1"/>
          </p:cNvSpPr>
          <p:nvPr>
            <p:ph idx="12" sz="quarter" type="sldNum"/>
          </p:nvPr>
        </p:nvSpPr>
        <p:spPr/>
        <p:txBody>
          <a:bodyPr numCol="1"/>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1483782109"/>
      </p:ext>
    </p:extLst>
  </p:cSld>
  <p:clrMapOvr>
    <a:masterClrMapping/>
  </p:clrMapOvr>
</p:sldLayout>
</file>

<file path=ppt/slideMasters/_rels/slideMaster1.xml.rels><?xml version="1.0" encoding="UTF-8" standalone="yes"?><Relationships xmlns="http://schemas.openxmlformats.org/package/2006/relationships"><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cap="sq" w="31750">
            <a:solidFill>
              <a:srgbClr val="404040"/>
            </a:solidFill>
            <a:miter lim="800000"/>
          </a:ln>
        </p:spPr>
        <p:txBody>
          <a:bodyPr anchor="ctr" bIns="182880" lIns="182880" numCol="1" rIns="182880" rtlCol="0" tIns="18288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2231136" y="2638044"/>
            <a:ext cx="7729728" cy="3101983"/>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7821429" y="6238816"/>
            <a:ext cx="2753746" cy="323968"/>
          </a:xfrm>
          <a:prstGeom prst="rect">
            <a:avLst/>
          </a:prstGeom>
        </p:spPr>
        <p:txBody>
          <a:bodyPr anchor="ctr" bIns="45720" lIns="91440" numCol="1" rIns="91440" rtlCol="0" tIns="45720" vert="horz"/>
          <a:lstStyle>
            <a:lvl1pPr algn="r">
              <a:defRPr sz="1050">
                <a:solidFill>
                  <a:schemeClr val="tx1">
                    <a:alpha val="70000"/>
                  </a:schemeClr>
                </a:solidFill>
              </a:defRPr>
            </a:lvl1pPr>
          </a:lstStyle>
          <a:p>
            <a:fld id="{9E91D47B-D189-4889-9B59-9D82D5AE1CBC}" type="datetimeFigureOut">
              <a:rPr altLang="en-IN" lang="en-IN" smtClean="0"/>
              <a:t>22-11-2025</a:t>
            </a:fld>
            <a:endParaRPr altLang="en-IN" lang="en-IN"/>
          </a:p>
        </p:txBody>
      </p:sp>
      <p:sp>
        <p:nvSpPr>
          <p:cNvPr id="5" name="Footer Placeholder 4"/>
          <p:cNvSpPr>
            <a:spLocks noGrp="1"/>
          </p:cNvSpPr>
          <p:nvPr>
            <p:ph idx="3" sz="quarter" type="ftr"/>
          </p:nvPr>
        </p:nvSpPr>
        <p:spPr>
          <a:xfrm>
            <a:off x="1600200" y="6236208"/>
            <a:ext cx="5901189" cy="320040"/>
          </a:xfrm>
          <a:prstGeom prst="rect">
            <a:avLst/>
          </a:prstGeom>
        </p:spPr>
        <p:txBody>
          <a:bodyPr anchor="ctr" bIns="45720" lIns="91440" numCol="1" rIns="91440" rtlCol="0" tIns="45720" vert="horz"/>
          <a:lstStyle>
            <a:lvl1pPr algn="l">
              <a:defRPr sz="1050">
                <a:solidFill>
                  <a:schemeClr val="tx1">
                    <a:alpha val="70000"/>
                  </a:schemeClr>
                </a:solidFill>
              </a:defRPr>
            </a:lvl1pPr>
          </a:lstStyle>
          <a:p>
            <a:endParaRPr altLang="en-IN" lang="en-IN"/>
          </a:p>
        </p:txBody>
      </p:sp>
      <p:sp>
        <p:nvSpPr>
          <p:cNvPr id="6" name="Slide Number Placeholder 5"/>
          <p:cNvSpPr>
            <a:spLocks noGrp="1"/>
          </p:cNvSpPr>
          <p:nvPr>
            <p:ph idx="4" sz="quarter" type="sldNum"/>
          </p:nvPr>
        </p:nvSpPr>
        <p:spPr>
          <a:xfrm>
            <a:off x="10758922" y="6217920"/>
            <a:ext cx="365760" cy="365760"/>
          </a:xfrm>
          <a:prstGeom prst="ellipse">
            <a:avLst/>
          </a:prstGeom>
          <a:solidFill>
            <a:srgbClr val="1D1D1D">
              <a:alpha val="70000"/>
            </a:srgbClr>
          </a:solidFill>
        </p:spPr>
        <p:txBody>
          <a:bodyPr anchor="ctr" bIns="45720" lIns="18288" numCol="1" rIns="18288" rtlCol="0" tIns="45720" vert="horz">
            <a:noAutofit/>
          </a:bodyPr>
          <a:lstStyle>
            <a:lvl1pPr algn="ctr">
              <a:defRPr baseline="0" spc="0" sz="1100">
                <a:solidFill>
                  <a:srgbClr val="FFFFFF"/>
                </a:solidFill>
              </a:defRPr>
            </a:lvl1pPr>
          </a:lstStyle>
          <a:p>
            <a:fld id="{4C9BEB4B-7AB4-4C89-AE2D-186C585E6133}" type="slidenum">
              <a:rPr altLang="en-IN" lang="en-IN" smtClean="0"/>
              <a:t>‹#›</a:t>
            </a:fld>
            <a:endParaRPr altLang="en-IN" lang="en-IN"/>
          </a:p>
        </p:txBody>
      </p:sp>
    </p:spTree>
    <p:extLst>
      <p:ext uri="{BB962C8B-B14F-4D97-AF65-F5344CB8AC3E}">
        <p14:creationId xmlns:p14="http://schemas.microsoft.com/office/powerpoint/2010/main" val="643174127"/>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txStyles>
    <p:titleStyle>
      <a:lvl1pPr algn="ctr" defTabSz="914400" eaLnBrk="1" hangingPunct="1" latinLnBrk="0" rtl="0">
        <a:lnSpc>
          <a:spcPct val="90000"/>
        </a:lnSpc>
        <a:spcBef>
          <a:spcPct val="0"/>
        </a:spcBef>
        <a:buNone/>
        <a:defRPr baseline="0" cap="all" kern="1200" spc="200" sz="2800">
          <a:solidFill>
            <a:srgbClr val="262626"/>
          </a:solidFill>
          <a:latin typeface="+mj-lt"/>
          <a:ea typeface="+mj-ea"/>
          <a:cs typeface="+mj-cs"/>
        </a:defRPr>
      </a:lvl1pPr>
    </p:titleStyle>
    <p:bodyStyle>
      <a:lvl1pPr algn="l" defTabSz="914400" eaLnBrk="1" hangingPunct="1" indent="-228600" latinLnBrk="0" marL="228600" rtl="0">
        <a:lnSpc>
          <a:spcPct val="100000"/>
        </a:lnSpc>
        <a:spcBef>
          <a:spcPts val="1000"/>
        </a:spcBef>
        <a:buClr>
          <a:schemeClr val="accent2"/>
        </a:buClr>
        <a:buFont charset="0" panose="020B0604020202020204" pitchFamily="34" typeface="Arial"/>
        <a:buChar char="•"/>
        <a:defRPr kern="1200" sz="1800">
          <a:solidFill>
            <a:schemeClr val="tx1">
              <a:lumMod val="85000"/>
              <a:lumOff val="15000"/>
            </a:schemeClr>
          </a:solidFill>
          <a:latin typeface="+mn-lt"/>
          <a:ea typeface="+mn-ea"/>
          <a:cs typeface="+mn-cs"/>
        </a:defRPr>
      </a:lvl1pPr>
      <a:lvl2pPr algn="l" defTabSz="914400" eaLnBrk="1" hangingPunct="1" indent="-228600" latinLnBrk="0" marL="457200" rtl="0">
        <a:lnSpc>
          <a:spcPct val="100000"/>
        </a:lnSpc>
        <a:spcBef>
          <a:spcPts val="1000"/>
        </a:spcBef>
        <a:buClr>
          <a:schemeClr val="accent2"/>
        </a:buClr>
        <a:buFont charset="0" panose="020B0604020202020204" pitchFamily="34" typeface="Arial"/>
        <a:buChar char="•"/>
        <a:defRPr kern="1200" sz="1600">
          <a:solidFill>
            <a:schemeClr val="tx1">
              <a:lumMod val="85000"/>
              <a:lumOff val="15000"/>
            </a:schemeClr>
          </a:solidFill>
          <a:latin typeface="+mn-lt"/>
          <a:ea typeface="+mn-ea"/>
          <a:cs typeface="+mn-cs"/>
        </a:defRPr>
      </a:lvl2pPr>
      <a:lvl3pPr algn="l" defTabSz="914400" eaLnBrk="1" hangingPunct="1" indent="-228600" latinLnBrk="0" marL="685800" rtl="0">
        <a:lnSpc>
          <a:spcPct val="100000"/>
        </a:lnSpc>
        <a:spcBef>
          <a:spcPts val="1000"/>
        </a:spcBef>
        <a:buClr>
          <a:schemeClr val="accent2"/>
        </a:buClr>
        <a:buFont charset="0" panose="020B0604020202020204" pitchFamily="34" typeface="Arial"/>
        <a:buChar char="•"/>
        <a:defRPr kern="1200" sz="1600">
          <a:solidFill>
            <a:schemeClr val="tx1">
              <a:lumMod val="85000"/>
              <a:lumOff val="15000"/>
            </a:schemeClr>
          </a:solidFill>
          <a:latin typeface="+mn-lt"/>
          <a:ea typeface="+mn-ea"/>
          <a:cs typeface="+mn-cs"/>
        </a:defRPr>
      </a:lvl3pPr>
      <a:lvl4pPr algn="l" defTabSz="914400" eaLnBrk="1" hangingPunct="1" indent="-228600" latinLnBrk="0" marL="914400" rtl="0">
        <a:lnSpc>
          <a:spcPct val="100000"/>
        </a:lnSpc>
        <a:spcBef>
          <a:spcPts val="1000"/>
        </a:spcBef>
        <a:buClr>
          <a:schemeClr val="accent2"/>
        </a:buClr>
        <a:buFont charset="0" panose="020B0604020202020204" pitchFamily="34" typeface="Arial"/>
        <a:buChar char="•"/>
        <a:defRPr kern="1200" sz="1600">
          <a:solidFill>
            <a:schemeClr val="tx1">
              <a:lumMod val="85000"/>
              <a:lumOff val="15000"/>
            </a:schemeClr>
          </a:solidFill>
          <a:latin typeface="+mn-lt"/>
          <a:ea typeface="+mn-ea"/>
          <a:cs typeface="+mn-cs"/>
        </a:defRPr>
      </a:lvl4pPr>
      <a:lvl5pPr algn="l" defTabSz="914400" eaLnBrk="1" hangingPunct="1" indent="-228600" latinLnBrk="0" marL="1143000" rtl="0">
        <a:lnSpc>
          <a:spcPct val="100000"/>
        </a:lnSpc>
        <a:spcBef>
          <a:spcPts val="1000"/>
        </a:spcBef>
        <a:buClr>
          <a:schemeClr val="accent2"/>
        </a:buClr>
        <a:buFont charset="0" panose="020B0604020202020204" pitchFamily="34" typeface="Arial"/>
        <a:buChar char="•"/>
        <a:defRPr kern="1200" sz="1600">
          <a:solidFill>
            <a:schemeClr val="tx1">
              <a:lumMod val="85000"/>
              <a:lumOff val="15000"/>
            </a:schemeClr>
          </a:solidFill>
          <a:latin typeface="+mn-lt"/>
          <a:ea typeface="+mn-ea"/>
          <a:cs typeface="+mn-cs"/>
        </a:defRPr>
      </a:lvl5pPr>
      <a:lvl6pPr algn="l" defTabSz="914400" eaLnBrk="1" hangingPunct="1" indent="-228600" latinLnBrk="0" marL="1312863" rtl="0">
        <a:lnSpc>
          <a:spcPct val="100000"/>
        </a:lnSpc>
        <a:spcBef>
          <a:spcPts val="1000"/>
        </a:spcBef>
        <a:buClr>
          <a:schemeClr val="accent2"/>
        </a:buClr>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1484313" rtl="0">
        <a:lnSpc>
          <a:spcPct val="100000"/>
        </a:lnSpc>
        <a:spcBef>
          <a:spcPts val="1000"/>
        </a:spcBef>
        <a:buClr>
          <a:schemeClr val="accent2"/>
        </a:buClr>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1657350" rtl="0">
        <a:lnSpc>
          <a:spcPct val="100000"/>
        </a:lnSpc>
        <a:spcBef>
          <a:spcPts val="1000"/>
        </a:spcBef>
        <a:buClr>
          <a:schemeClr val="accent2"/>
        </a:buClr>
        <a:buFont charset="0" panose="020B0604020202020204" pitchFamily="34" typeface="Arial"/>
        <a:buChar char="•"/>
        <a:defRPr baseline="0" kern="1200" sz="1600">
          <a:solidFill>
            <a:schemeClr val="tx1"/>
          </a:solidFill>
          <a:latin typeface="+mn-lt"/>
          <a:ea typeface="+mn-ea"/>
          <a:cs typeface="+mn-cs"/>
        </a:defRPr>
      </a:lvl8pPr>
      <a:lvl9pPr algn="l" defTabSz="914400" eaLnBrk="1" hangingPunct="1" indent="-228600" latinLnBrk="0" marL="1882775" rtl="0">
        <a:lnSpc>
          <a:spcPct val="100000"/>
        </a:lnSpc>
        <a:spcBef>
          <a:spcPts val="1000"/>
        </a:spcBef>
        <a:buClr>
          <a:schemeClr val="accent2"/>
        </a:buClr>
        <a:buFont charset="0" panose="020B0604020202020204" pitchFamily="34" typeface="Arial"/>
        <a:buChar char="•"/>
        <a:defRPr baseline="0"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1.pn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1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2.png" Type="http://schemas.openxmlformats.org/officeDocument/2006/relationships/image"/><Relationship Id="rId2" Target="../notesSlides/notesSlide1.xml" Type="http://schemas.openxmlformats.org/officeDocument/2006/relationships/notesSlide"/><Relationship Id="rId1" Target="../slideLayouts/slideLayout1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1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4.png" Type="http://schemas.openxmlformats.org/officeDocument/2006/relationships/image"/><Relationship Id="rId2" Target="../notesSlides/notesSlide3.xml" Type="http://schemas.openxmlformats.org/officeDocument/2006/relationships/notesSlide"/><Relationship Id="rId1" Target="../slideLayouts/slideLayout1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5.png" Type="http://schemas.openxmlformats.org/officeDocument/2006/relationships/image"/><Relationship Id="rId2" Target="../notesSlides/notesSlide4.xml" Type="http://schemas.openxmlformats.org/officeDocument/2006/relationships/notesSlide"/><Relationship Id="rId1" Target="../slideLayouts/slideLayout1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6.png" Type="http://schemas.openxmlformats.org/officeDocument/2006/relationships/image"/><Relationship Id="rId2" Target="../notesSlides/notesSlide5.xml" Type="http://schemas.openxmlformats.org/officeDocument/2006/relationships/notesSlide"/><Relationship Id="rId1" Target="../slideLayouts/slideLayout1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7.png" Type="http://schemas.openxmlformats.org/officeDocument/2006/relationships/image"/><Relationship Id="rId2" Target="../notesSlides/notesSlide6.xml" Type="http://schemas.openxmlformats.org/officeDocument/2006/relationships/notesSlide"/><Relationship Id="rId1" Target="../slideLayouts/slideLayout1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8.png" Type="http://schemas.openxmlformats.org/officeDocument/2006/relationships/image"/><Relationship Id="rId2" Target="../notesSlides/notesSlide7.xml" Type="http://schemas.openxmlformats.org/officeDocument/2006/relationships/notesSlide"/><Relationship Id="rId1" Target="../slideLayouts/slideLayout1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9.png" Type="http://schemas.openxmlformats.org/officeDocument/2006/relationships/image"/><Relationship Id="rId2" Target="../notesSlides/notesSlide8.xml" Type="http://schemas.openxmlformats.org/officeDocument/2006/relationships/notesSlide"/><Relationship Id="rId1" Target="../slideLayouts/slideLayout1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0.png" Type="http://schemas.openxmlformats.org/officeDocument/2006/relationships/image"/><Relationship Id="rId2" Target="../notesSlides/notesSlide9.xml" Type="http://schemas.openxmlformats.org/officeDocument/2006/relationships/notesSlide"/><Relationship Id="rId1" Target="../slideLayouts/slideLayout1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11.png" Type="http://schemas.openxmlformats.org/officeDocument/2006/relationships/image"/><Relationship Id="rId2" Target="../notesSlides/notesSlide10.xml" Type="http://schemas.openxmlformats.org/officeDocument/2006/relationships/notesSlide"/><Relationship Id="rId1" Target="../slideLayouts/slideLayout12.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2.png" Type="http://schemas.openxmlformats.org/officeDocument/2006/relationships/image"/><Relationship Id="rId2" Target="../notesSlides/notesSlide11.xml" Type="http://schemas.openxmlformats.org/officeDocument/2006/relationships/notesSlide"/><Relationship Id="rId1" Target="../slideLayouts/slideLayout12.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13.png" Type="http://schemas.openxmlformats.org/officeDocument/2006/relationships/image"/><Relationship Id="rId2" Target="../notesSlides/notesSlide12.xml" Type="http://schemas.openxmlformats.org/officeDocument/2006/relationships/notesSlide"/><Relationship Id="rId1" Target="../slideLayouts/slideLayout12.xml" Type="http://schemas.openxmlformats.org/officeDocument/2006/relationships/slideLayout"/></Relationships>
</file>

<file path=ppt/slides/_rels/slide15.xml.rels><?xml version="1.0" encoding="UTF-8" standalone="yes"?><Relationships xmlns="http://schemas.openxmlformats.org/package/2006/relationships"><Relationship Id="rId3" Target="../media/image14.png" Type="http://schemas.openxmlformats.org/officeDocument/2006/relationships/image"/><Relationship Id="rId2" Target="../notesSlides/notesSlide13.xml" Type="http://schemas.openxmlformats.org/officeDocument/2006/relationships/notesSlide"/><Relationship Id="rId1" Target="../slideLayouts/slideLayout12.xml" Type="http://schemas.openxmlformats.org/officeDocument/2006/relationships/slideLayout"/></Relationships>
</file>

<file path=ppt/slides/_rels/slide16.xml.rels><?xml version="1.0" encoding="UTF-8" standalone="yes"?><Relationships xmlns="http://schemas.openxmlformats.org/package/2006/relationships"><Relationship Id="rId1" Target="../slideLayouts/slideLayout1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alphaModFix amt="40000"/>
            <a:lum/>
          </a:blip>
          <a:srcRect/>
          <a:stretch>
            <a:fillRect b="-9000" t="-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40620D-22A2-4974-94D9-02CAADD9E72D}"/>
              </a:ext>
            </a:extLst>
          </p:cNvPr>
          <p:cNvSpPr>
            <a:spLocks noGrp="1"/>
          </p:cNvSpPr>
          <p:nvPr>
            <p:ph type="ctrTitle"/>
          </p:nvPr>
        </p:nvSpPr>
        <p:spPr>
          <a:xfrm>
            <a:off x="1254595" y="1620405"/>
            <a:ext cx="8991600" cy="1645891"/>
          </a:xfrm>
        </p:spPr>
        <p:txBody>
          <a:bodyPr numCol="1">
            <a:normAutofit fontScale="90000"/>
          </a:bodyPr>
          <a:lstStyle/>
          <a:p>
            <a:r>
              <a:rPr b="1" dirty="0" lang="en-US"/>
              <a:t>Building Sustainable Customer Relationships at M&amp;S Food </a:t>
            </a:r>
            <a:endParaRPr altLang="en-IN" dirty="0" lang="en-IN"/>
          </a:p>
        </p:txBody>
      </p:sp>
      <p:sp>
        <p:nvSpPr>
          <p:cNvPr id="3" name="Subtitle 2">
            <a:extLst>
              <a:ext uri="{FF2B5EF4-FFF2-40B4-BE49-F238E27FC236}">
                <a16:creationId xmlns="" xmlns:a16="http://schemas.microsoft.com/office/drawing/2014/main" id="{08EAD855-BA80-4D69-8650-86F4EF04C287}"/>
              </a:ext>
            </a:extLst>
          </p:cNvPr>
          <p:cNvSpPr>
            <a:spLocks noGrp="1"/>
          </p:cNvSpPr>
          <p:nvPr>
            <p:ph idx="1" type="subTitle"/>
          </p:nvPr>
        </p:nvSpPr>
        <p:spPr>
          <a:xfrm>
            <a:off x="333599" y="3447227"/>
            <a:ext cx="11161515" cy="3164342"/>
          </a:xfrm>
        </p:spPr>
        <p:txBody>
          <a:bodyPr numCol="1">
            <a:noAutofit/>
          </a:bodyPr>
          <a:lstStyle/>
          <a:p>
            <a:r>
              <a:rPr altLang="en-IN" b="1" dirty="0" i="1" lang="en-IN" sz="2400">
                <a:solidFill>
                  <a:schemeClr val="bg1"/>
                </a:solidFill>
              </a:rPr>
              <a:t>Student ID: 2311511</a:t>
            </a:r>
          </a:p>
          <a:p>
            <a:r>
              <a:rPr altLang="en-IN" b="1" dirty="0" i="1" lang="en-IN" sz="2400">
                <a:solidFill>
                  <a:schemeClr val="bg1"/>
                </a:solidFill>
              </a:rPr>
              <a:t>Student Name: Bogdan Basenco</a:t>
            </a:r>
          </a:p>
          <a:p>
            <a:r>
              <a:rPr b="1" i="1" sz="2400">
                <a:solidFill>
                  <a:srgbClr val="000000"/>
                </a:solidFill>
              </a:rPr>
              <a:t>Module code: BMSW5007</a:t>
            </a:r>
          </a:p>
          <a:p>
            <a:r>
              <a:rPr b="1" i="1" sz="2400">
                <a:solidFill>
                  <a:schemeClr val="bg1"/>
                </a:solidFill>
              </a:rPr>
              <a:t>Module name: BUILDING A SUSTAINABLE MARKETING RELATIONSHIP</a:t>
            </a:r>
          </a:p>
          <a:p>
            <a:r>
              <a:rPr b="1" i="1" sz="2400">
                <a:solidFill>
                  <a:schemeClr val="bg1"/>
                </a:solidFill>
              </a:rPr>
              <a:t>Lecturer name: Gwyneth Jones</a:t>
            </a:r>
            <a:r>
              <a:rPr sz="2400">
                <a:solidFill>
                  <a:schemeClr val="bg1"/>
                </a:solidFill>
              </a:rPr>
              <a:t> </a:t>
            </a:r>
          </a:p>
        </p:txBody>
      </p:sp>
    </p:spTree>
    <p:extLst>
      <p:ext uri="{BB962C8B-B14F-4D97-AF65-F5344CB8AC3E}">
        <p14:creationId xmlns:p14="http://schemas.microsoft.com/office/powerpoint/2010/main" val="4050876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496A210-E366-43BB-A5D4-BEB8CFEE6F83}"/>
              </a:ext>
            </a:extLst>
          </p:cNvPr>
          <p:cNvSpPr>
            <a:spLocks noGrp="1"/>
          </p:cNvSpPr>
          <p:nvPr>
            <p:ph type="title"/>
          </p:nvPr>
        </p:nvSpPr>
        <p:spPr/>
        <p:txBody>
          <a:bodyPr numCol="1"/>
          <a:lstStyle/>
          <a:p>
            <a:pPr algn="ctr" marR="0" rtl="0"/>
            <a:r>
              <a:rPr altLang="en-IN" b="1" baseline="0" dirty="0" i="0" lang="en-IN" strike="noStrike" u="none">
                <a:latin charset="0" panose="02020603050405020304" pitchFamily="18" typeface="Times New Roman"/>
              </a:rPr>
              <a:t>Agenda </a:t>
            </a:r>
          </a:p>
        </p:txBody>
      </p:sp>
      <p:sp>
        <p:nvSpPr>
          <p:cNvPr id="4" name="Rectangle 1">
            <a:extLst>
              <a:ext uri="{FF2B5EF4-FFF2-40B4-BE49-F238E27FC236}">
                <a16:creationId xmlns="" xmlns:a16="http://schemas.microsoft.com/office/drawing/2014/main" id="{1B4C15E6-8CCD-4F03-B145-E1C7DEAC1C04}"/>
              </a:ext>
            </a:extLst>
          </p:cNvPr>
          <p:cNvSpPr>
            <a:spLocks noChangeArrowheads="1" noGrp="1"/>
          </p:cNvSpPr>
          <p:nvPr>
            <p:ph idx="1" type="body"/>
          </p:nvPr>
        </p:nvSpPr>
        <p:spPr>
          <a:xfrm>
            <a:off x="262466" y="2293234"/>
            <a:ext cx="11667067"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nchor="ctr" anchorCtr="0" bIns="45720" compatLnSpc="1" lIns="91440" numCol="1" rIns="91440" tIns="45720" vert="horz" wrap="square">
            <a:prstTxWarp prst="textNoShape">
              <a:avLst/>
            </a:prstTxWarp>
            <a:spAutoFit/>
          </a:bodyPr>
          <a:lstStyle/>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Introduction</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What is Digital Media?</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What is Social Media?</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Digital &amp; Social Media in CRM</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Digital Platforms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Social Media Platforms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Developing and Sustaining Customer Relationships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Enhancing Customer Experience</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Supporting </a:t>
            </a:r>
            <a:r>
              <a:rPr b="1" baseline="0" cap="none" dirty="0" err="1" i="0" kumimoji="0" lang="en-US" normalizeH="0" strike="noStrike" sz="2000" u="none">
                <a:ln>
                  <a:noFill/>
                </a:ln>
                <a:solidFill>
                  <a:schemeClr val="tx1"/>
                </a:solidFill>
                <a:effectLst/>
                <a:latin charset="0" panose="020B0604020202020204" pitchFamily="34" typeface="Arial"/>
              </a:rPr>
              <a:t>Organisational</a:t>
            </a:r>
            <a:r>
              <a:rPr b="1" baseline="0" cap="none" dirty="0" i="0" kumimoji="0" lang="en-US" normalizeH="0" strike="noStrike" sz="2000" u="none">
                <a:ln>
                  <a:noFill/>
                </a:ln>
                <a:solidFill>
                  <a:schemeClr val="tx1"/>
                </a:solidFill>
                <a:effectLst/>
                <a:latin charset="0" panose="020B0604020202020204" pitchFamily="34" typeface="Arial"/>
              </a:rPr>
              <a:t> Performance</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Critical Evaluation: Strengths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Critical Evaluation: Weaknesses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Recommendations</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Conclusion</a:t>
            </a:r>
            <a:endParaRPr b="0" baseline="0" cap="none" dirty="0" i="0" kumimoji="0" lang="en-US" normalizeH="0" strike="noStrike" sz="2000" u="none">
              <a:ln>
                <a:noFill/>
              </a:ln>
              <a:solidFill>
                <a:schemeClr val="tx1"/>
              </a:solidFill>
              <a:effectLst/>
              <a:latin charset="0" panose="020B0604020202020204" pitchFamily="34" typeface="Arial"/>
            </a:endParaRPr>
          </a:p>
          <a:p>
            <a:pPr algn="ctr" defTabSz="914400" eaLnBrk="0" fontAlgn="base" hangingPunct="0" indent="0" latinLnBrk="0" lvl="0" marL="0" marR="0" rtl="0">
              <a:lnSpc>
                <a:spcPct val="100000"/>
              </a:lnSpc>
              <a:spcBef>
                <a:spcPct val="0"/>
              </a:spcBef>
              <a:spcAft>
                <a:spcPct val="0"/>
              </a:spcAft>
              <a:buClrTx/>
              <a:buSzTx/>
              <a:buFontTx/>
              <a:buChar char="•"/>
              <a:tabLst/>
            </a:pPr>
            <a:r>
              <a:rPr b="1" baseline="0" cap="none" dirty="0" i="0" kumimoji="0" lang="en-US" normalizeH="0" strike="noStrike" sz="2000" u="none">
                <a:ln>
                  <a:noFill/>
                </a:ln>
                <a:solidFill>
                  <a:schemeClr val="tx1"/>
                </a:solidFill>
                <a:effectLst/>
                <a:latin charset="0" panose="020B0604020202020204" pitchFamily="34" typeface="Arial"/>
              </a:rPr>
              <a:t>Reference List</a:t>
            </a:r>
            <a:endParaRPr b="0" baseline="0" cap="none" dirty="0" i="0" kumimoji="0" lang="en-US" normalizeH="0" strike="noStrike" sz="2000" u="none">
              <a:ln>
                <a:noFill/>
              </a:ln>
              <a:solidFill>
                <a:schemeClr val="tx1"/>
              </a:solidFill>
              <a:effectLst/>
              <a:latin charset="0" panose="020B0604020202020204" pitchFamily="34" typeface="Arial"/>
            </a:endParaRPr>
          </a:p>
        </p:txBody>
      </p:sp>
    </p:spTree>
    <p:extLst>
      <p:ext uri="{BB962C8B-B14F-4D97-AF65-F5344CB8AC3E}">
        <p14:creationId xmlns:p14="http://schemas.microsoft.com/office/powerpoint/2010/main" val="3165853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524C701-B9D4-4753-86F8-57AEF06F5C6F}"/>
              </a:ext>
            </a:extLst>
          </p:cNvPr>
          <p:cNvSpPr>
            <a:spLocks noGrp="1"/>
          </p:cNvSpPr>
          <p:nvPr>
            <p:ph type="title"/>
          </p:nvPr>
        </p:nvSpPr>
        <p:spPr/>
        <p:txBody>
          <a:bodyPr numCol="1">
            <a:normAutofit fontScale="90000"/>
          </a:bodyPr>
          <a:lstStyle/>
          <a:p>
            <a:pPr algn="ctr"/>
            <a:r>
              <a:rPr altLang="en-IN" b="1" baseline="0" dirty="0" i="0" lang="en-IN" strike="noStrike" sz="3200" u="none">
                <a:latin charset="0" panose="02020603050405020304" pitchFamily="18" typeface="Times New Roman"/>
              </a:rPr>
              <a:t>Task 1 – Definitions (Digital &amp; Social Media in CRM)</a:t>
            </a:r>
            <a:br>
              <a:rPr altLang="en-IN" b="1" baseline="0" dirty="0" i="0" lang="en-IN" strike="noStrike" sz="3200" u="none">
                <a:latin charset="0" panose="02020603050405020304" pitchFamily="18" typeface="Times New Roman"/>
              </a:rPr>
            </a:br>
            <a:r>
              <a:rPr altLang="en-IN" b="1" baseline="0" dirty="0" i="0" lang="en-IN" strike="noStrike" sz="3200" u="none">
                <a:latin charset="0" panose="02020603050405020304" pitchFamily="18" typeface="Times New Roman"/>
              </a:rPr>
              <a:t>Introduction</a:t>
            </a:r>
          </a:p>
        </p:txBody>
      </p:sp>
      <p:sp>
        <p:nvSpPr>
          <p:cNvPr id="3" name="Text Placeholder 2">
            <a:extLst>
              <a:ext uri="{FF2B5EF4-FFF2-40B4-BE49-F238E27FC236}">
                <a16:creationId xmlns="" xmlns:a16="http://schemas.microsoft.com/office/drawing/2014/main" id="{18B6E056-BF91-4BBD-9E7C-DD7BBD6A7342}"/>
              </a:ext>
            </a:extLst>
          </p:cNvPr>
          <p:cNvSpPr>
            <a:spLocks noGrp="1"/>
          </p:cNvSpPr>
          <p:nvPr>
            <p:ph idx="1" type="body"/>
          </p:nvPr>
        </p:nvSpPr>
        <p:spPr>
          <a:xfrm>
            <a:off x="430045" y="2490262"/>
            <a:ext cx="5047119" cy="3101983"/>
          </a:xfrm>
        </p:spPr>
        <p:txBody>
          <a:bodyPr numCol="1">
            <a:normAutofit fontScale="85000" lnSpcReduction="20000"/>
          </a:bodyPr>
          <a:lstStyle/>
          <a:p>
            <a:pPr algn="just">
              <a:lnSpc>
                <a:spcPct val="150000"/>
              </a:lnSpc>
            </a:pPr>
            <a:r>
              <a:rPr baseline="0" dirty="0" i="0" lang="en-US" strike="noStrike" sz="1600" u="none"/>
              <a:t>This presentation describes how M&amp;S Food leverages digital platforms and social media to improve its relationship with its customers.</a:t>
            </a:r>
          </a:p>
          <a:p>
            <a:pPr algn="just">
              <a:lnSpc>
                <a:spcPct val="150000"/>
              </a:lnSpc>
            </a:pPr>
            <a:r>
              <a:rPr baseline="0" dirty="0" i="0" lang="en-US" strike="noStrike" sz="1600" u="none"/>
              <a:t>It demonstrates the use of online tools in gathering customer data, which is </a:t>
            </a:r>
            <a:r>
              <a:rPr baseline="0" dirty="0" err="1" i="0" lang="en-US" strike="noStrike" sz="1600" u="none"/>
              <a:t>analysed</a:t>
            </a:r>
            <a:r>
              <a:rPr baseline="0" dirty="0" i="0" lang="en-US" strike="noStrike" sz="1600" u="none"/>
              <a:t> to </a:t>
            </a:r>
            <a:r>
              <a:rPr baseline="0" dirty="0" err="1" i="0" lang="en-US" strike="noStrike" sz="1600" u="none"/>
              <a:t>customise</a:t>
            </a:r>
            <a:r>
              <a:rPr baseline="0" dirty="0" i="0" lang="en-US" strike="noStrike" sz="1600" u="none"/>
              <a:t> experiences.</a:t>
            </a:r>
          </a:p>
          <a:p>
            <a:pPr algn="just">
              <a:lnSpc>
                <a:spcPct val="150000"/>
              </a:lnSpc>
            </a:pPr>
            <a:r>
              <a:rPr baseline="0" dirty="0" i="0" lang="en-US" strike="noStrike" sz="1600" u="none"/>
              <a:t>It compares the effectiveness of these strategies to customer satisfaction, customer loyalty, and business performance.</a:t>
            </a:r>
          </a:p>
          <a:p>
            <a:pPr algn="just">
              <a:lnSpc>
                <a:spcPct val="150000"/>
              </a:lnSpc>
            </a:pPr>
            <a:r>
              <a:rPr baseline="0" dirty="0" i="0" lang="en-US" strike="noStrike" sz="1600" u="none"/>
              <a:t>It outlines the strengths, weaknesses and opportunities of enhancing digital CRM practices.</a:t>
            </a:r>
          </a:p>
        </p:txBody>
      </p:sp>
      <p:pic>
        <p:nvPicPr>
          <p:cNvPr id="4" name="Picture 3">
            <a:extLst>
              <a:ext uri="{FF2B5EF4-FFF2-40B4-BE49-F238E27FC236}">
                <a16:creationId xmlns="" xmlns:a16="http://schemas.microsoft.com/office/drawing/2014/main" id="{FA0EA547-7CCC-497C-BFA2-6D890D705A7C}"/>
              </a:ext>
            </a:extLst>
          </p:cNvPr>
          <p:cNvPicPr>
            <a:picLocks noChangeAspect="1"/>
          </p:cNvPicPr>
          <p:nvPr/>
        </p:nvPicPr>
        <p:blipFill>
          <a:blip r:embed="rId3"/>
          <a:stretch>
            <a:fillRect/>
          </a:stretch>
        </p:blipFill>
        <p:spPr>
          <a:xfrm>
            <a:off x="7765576" y="3147182"/>
            <a:ext cx="3179919" cy="1981851"/>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363944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EF66997-4F79-4233-B984-ED73C8AC3720}"/>
              </a:ext>
            </a:extLst>
          </p:cNvPr>
          <p:cNvSpPr>
            <a:spLocks noGrp="1"/>
          </p:cNvSpPr>
          <p:nvPr>
            <p:ph type="title"/>
          </p:nvPr>
        </p:nvSpPr>
        <p:spPr/>
        <p:txBody>
          <a:bodyPr numCol="1">
            <a:normAutofit/>
          </a:bodyPr>
          <a:lstStyle/>
          <a:p>
            <a:pPr algn="ctr" marR="0" rtl="0"/>
            <a:r>
              <a:rPr altLang="en-IN" b="1" baseline="0" dirty="0" i="0" lang="en-IN" strike="noStrike" sz="3200" u="none">
                <a:latin charset="0" panose="02020603050405020304" pitchFamily="18" typeface="Times New Roman"/>
              </a:rPr>
              <a:t>What is Digital Media?</a:t>
            </a:r>
          </a:p>
        </p:txBody>
      </p:sp>
      <p:sp>
        <p:nvSpPr>
          <p:cNvPr id="3" name="Text Placeholder 2">
            <a:extLst>
              <a:ext uri="{FF2B5EF4-FFF2-40B4-BE49-F238E27FC236}">
                <a16:creationId xmlns="" xmlns:a16="http://schemas.microsoft.com/office/drawing/2014/main" id="{372D7612-8FC5-466A-8D6F-777FBDF92DA1}"/>
              </a:ext>
            </a:extLst>
          </p:cNvPr>
          <p:cNvSpPr>
            <a:spLocks noGrp="1"/>
          </p:cNvSpPr>
          <p:nvPr>
            <p:ph idx="1" type="body"/>
          </p:nvPr>
        </p:nvSpPr>
        <p:spPr>
          <a:xfrm>
            <a:off x="365391" y="2499499"/>
            <a:ext cx="5977352" cy="4021374"/>
          </a:xfrm>
        </p:spPr>
        <p:txBody>
          <a:bodyPr numCol="1">
            <a:noAutofit/>
          </a:bodyPr>
          <a:lstStyle/>
          <a:p>
            <a:pPr algn="just" lvl="0" marR="0" rtl="0">
              <a:lnSpc>
                <a:spcPct val="150000"/>
              </a:lnSpc>
            </a:pPr>
            <a:r>
              <a:rPr dirty="0" lang="en-US" sz="1400"/>
              <a:t>Online platforms, tools, and technologies that are used to reach customers are also referred to as digital media (Sharma and Ashfaq, 2023).</a:t>
            </a:r>
          </a:p>
          <a:p>
            <a:pPr algn="just" lvl="0" marR="0" rtl="0">
              <a:lnSpc>
                <a:spcPct val="150000"/>
              </a:lnSpc>
            </a:pPr>
            <a:r>
              <a:rPr dirty="0" lang="en-US" sz="1400"/>
              <a:t>Incorporates websites, mobile applications, email newsletters/ emails, online shopping portals, and e-commerce advertising.</a:t>
            </a:r>
          </a:p>
          <a:p>
            <a:pPr algn="just" lvl="0" marR="0" rtl="0">
              <a:lnSpc>
                <a:spcPct val="150000"/>
              </a:lnSpc>
            </a:pPr>
            <a:r>
              <a:rPr dirty="0" lang="en-US" sz="1400"/>
              <a:t>Allows gathering and processing of customer data in order to interpret </a:t>
            </a:r>
            <a:r>
              <a:rPr dirty="0" err="1" lang="en-US" sz="1400"/>
              <a:t>behaviours</a:t>
            </a:r>
            <a:r>
              <a:rPr dirty="0" lang="en-US" sz="1400"/>
              <a:t> and preferences.</a:t>
            </a:r>
          </a:p>
          <a:p>
            <a:pPr algn="just" lvl="0" marR="0" rtl="0">
              <a:lnSpc>
                <a:spcPct val="150000"/>
              </a:lnSpc>
            </a:pPr>
            <a:r>
              <a:rPr dirty="0" lang="en-US" sz="1400"/>
              <a:t>Facilitates </a:t>
            </a:r>
            <a:r>
              <a:rPr dirty="0" err="1" lang="en-US" sz="1400"/>
              <a:t>customised</a:t>
            </a:r>
            <a:r>
              <a:rPr dirty="0" lang="en-US" sz="1400"/>
              <a:t> marketing campaigns, special offers, and promotions.</a:t>
            </a:r>
          </a:p>
          <a:p>
            <a:pPr algn="just" lvl="0" marR="0" rtl="0">
              <a:lnSpc>
                <a:spcPct val="150000"/>
              </a:lnSpc>
            </a:pPr>
            <a:r>
              <a:rPr dirty="0" lang="en-US" sz="1400"/>
              <a:t>Improves customer experiences, contact, and retention of customers in various touchpoints. </a:t>
            </a:r>
          </a:p>
        </p:txBody>
      </p:sp>
      <p:pic>
        <p:nvPicPr>
          <p:cNvPr id="4" name="Picture 3">
            <a:extLst>
              <a:ext uri="{FF2B5EF4-FFF2-40B4-BE49-F238E27FC236}">
                <a16:creationId xmlns="" xmlns:a16="http://schemas.microsoft.com/office/drawing/2014/main" id="{973493B5-83B3-4788-9FA7-6AF648D34111}"/>
              </a:ext>
            </a:extLst>
          </p:cNvPr>
          <p:cNvPicPr>
            <a:picLocks noChangeAspect="1"/>
          </p:cNvPicPr>
          <p:nvPr/>
        </p:nvPicPr>
        <p:blipFill>
          <a:blip r:embed="rId3"/>
          <a:stretch>
            <a:fillRect/>
          </a:stretch>
        </p:blipFill>
        <p:spPr>
          <a:xfrm>
            <a:off x="6821715" y="2499499"/>
            <a:ext cx="4455531" cy="3148505"/>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690470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954ED4-E0A3-4593-A7E3-6F8B94AD4893}"/>
              </a:ext>
            </a:extLst>
          </p:cNvPr>
          <p:cNvSpPr>
            <a:spLocks noGrp="1"/>
          </p:cNvSpPr>
          <p:nvPr>
            <p:ph type="title"/>
          </p:nvPr>
        </p:nvSpPr>
        <p:spPr/>
        <p:txBody>
          <a:bodyPr numCol="1"/>
          <a:lstStyle/>
          <a:p>
            <a:pPr marR="0" rtl="0"/>
            <a:r>
              <a:rPr b="1" baseline="0" dirty="0" i="0" lang="en-US" strike="noStrike" u="none">
                <a:latin charset="0" panose="02020603050405020304" pitchFamily="18" typeface="Times New Roman"/>
              </a:rPr>
              <a:t>What is Social Media?</a:t>
            </a:r>
          </a:p>
        </p:txBody>
      </p:sp>
      <p:sp>
        <p:nvSpPr>
          <p:cNvPr id="3" name="Text Placeholder 2">
            <a:extLst>
              <a:ext uri="{FF2B5EF4-FFF2-40B4-BE49-F238E27FC236}">
                <a16:creationId xmlns="" xmlns:a16="http://schemas.microsoft.com/office/drawing/2014/main" id="{D2B2DE17-4788-408F-BFBB-B538CB7E68DB}"/>
              </a:ext>
            </a:extLst>
          </p:cNvPr>
          <p:cNvSpPr>
            <a:spLocks noGrp="1"/>
          </p:cNvSpPr>
          <p:nvPr>
            <p:ph idx="1" type="body"/>
          </p:nvPr>
        </p:nvSpPr>
        <p:spPr>
          <a:xfrm>
            <a:off x="300735" y="2527208"/>
            <a:ext cx="6183191" cy="3513374"/>
          </a:xfrm>
        </p:spPr>
        <p:txBody>
          <a:bodyPr numCol="1">
            <a:noAutofit/>
          </a:bodyPr>
          <a:lstStyle/>
          <a:p>
            <a:pPr algn="just" lvl="0" marR="0" rtl="0">
              <a:lnSpc>
                <a:spcPct val="150000"/>
              </a:lnSpc>
            </a:pPr>
            <a:r>
              <a:rPr dirty="0" lang="en-US" sz="1400"/>
              <a:t>Social media are interactive online mediums in which participants create, exchange and interact.</a:t>
            </a:r>
          </a:p>
          <a:p>
            <a:pPr algn="just" lvl="0" marR="0" rtl="0">
              <a:lnSpc>
                <a:spcPct val="150000"/>
              </a:lnSpc>
            </a:pPr>
            <a:r>
              <a:rPr dirty="0" lang="en-US" sz="1400"/>
              <a:t>Instagram, Facebook, X (Twitter), </a:t>
            </a:r>
            <a:r>
              <a:rPr dirty="0" err="1" lang="en-US" sz="1400"/>
              <a:t>TikTok</a:t>
            </a:r>
            <a:r>
              <a:rPr dirty="0" lang="en-US" sz="1400"/>
              <a:t>, and YouTube are examples.</a:t>
            </a:r>
          </a:p>
          <a:p>
            <a:pPr algn="just" lvl="0" marR="0" rtl="0">
              <a:lnSpc>
                <a:spcPct val="150000"/>
              </a:lnSpc>
            </a:pPr>
            <a:r>
              <a:rPr dirty="0" lang="en-US" sz="1400"/>
              <a:t>Facilitates a close communication between the brand and customers; this would enable two-way communication (</a:t>
            </a:r>
            <a:r>
              <a:rPr dirty="0" err="1" lang="en-US" sz="1400"/>
              <a:t>Gunawan</a:t>
            </a:r>
            <a:r>
              <a:rPr dirty="0" lang="en-US" sz="1400"/>
              <a:t> et al. 2023).</a:t>
            </a:r>
          </a:p>
          <a:p>
            <a:pPr algn="just" lvl="0" marR="0" rtl="0">
              <a:lnSpc>
                <a:spcPct val="150000"/>
              </a:lnSpc>
            </a:pPr>
            <a:r>
              <a:rPr dirty="0" err="1" lang="en-US" sz="1400"/>
              <a:t>Favours</a:t>
            </a:r>
            <a:r>
              <a:rPr dirty="0" lang="en-US" sz="1400"/>
              <a:t> community development, brand narration, and instant feedback.</a:t>
            </a:r>
          </a:p>
          <a:p>
            <a:pPr algn="just" lvl="0" marR="0" rtl="0">
              <a:lnSpc>
                <a:spcPct val="150000"/>
              </a:lnSpc>
            </a:pPr>
            <a:r>
              <a:rPr dirty="0" lang="en-US" sz="1400"/>
              <a:t>Aids businesses such as M&amp;S Food to know the customer preferences and trends.</a:t>
            </a:r>
          </a:p>
        </p:txBody>
      </p:sp>
      <p:pic>
        <p:nvPicPr>
          <p:cNvPr id="5" name="Picture 4">
            <a:extLst>
              <a:ext uri="{FF2B5EF4-FFF2-40B4-BE49-F238E27FC236}">
                <a16:creationId xmlns="" xmlns:a16="http://schemas.microsoft.com/office/drawing/2014/main" id="{F6647BF4-AA51-45A2-A0A8-2F0F74794004}"/>
              </a:ext>
            </a:extLst>
          </p:cNvPr>
          <p:cNvPicPr>
            <a:picLocks noChangeAspect="1"/>
          </p:cNvPicPr>
          <p:nvPr/>
        </p:nvPicPr>
        <p:blipFill>
          <a:blip r:embed="rId3"/>
          <a:stretch>
            <a:fillRect/>
          </a:stretch>
        </p:blipFill>
        <p:spPr>
          <a:xfrm>
            <a:off x="7986096" y="3234519"/>
            <a:ext cx="3520660" cy="2467396"/>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1781990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15D7255-331C-4C06-B3B3-5E999DD94EE6}"/>
              </a:ext>
            </a:extLst>
          </p:cNvPr>
          <p:cNvSpPr>
            <a:spLocks noGrp="1"/>
          </p:cNvSpPr>
          <p:nvPr>
            <p:ph type="title"/>
          </p:nvPr>
        </p:nvSpPr>
        <p:spPr/>
        <p:txBody>
          <a:bodyPr numCol="1"/>
          <a:lstStyle/>
          <a:p>
            <a:pPr marR="0" rtl="0"/>
            <a:r>
              <a:rPr altLang="en-IN" b="1" baseline="0" dirty="0" i="0" lang="en-IN" strike="noStrike" u="none">
                <a:latin charset="0" panose="02020603050405020304" pitchFamily="18" typeface="Times New Roman"/>
              </a:rPr>
              <a:t>Digital &amp; Social Media in CRM</a:t>
            </a:r>
          </a:p>
        </p:txBody>
      </p:sp>
      <p:sp>
        <p:nvSpPr>
          <p:cNvPr id="3" name="Text Placeholder 2">
            <a:extLst>
              <a:ext uri="{FF2B5EF4-FFF2-40B4-BE49-F238E27FC236}">
                <a16:creationId xmlns="" xmlns:a16="http://schemas.microsoft.com/office/drawing/2014/main" id="{969DB323-0DEE-4EF7-BA22-AEFE4C097CF1}"/>
              </a:ext>
            </a:extLst>
          </p:cNvPr>
          <p:cNvSpPr>
            <a:spLocks noGrp="1"/>
          </p:cNvSpPr>
          <p:nvPr>
            <p:ph idx="1" type="body"/>
          </p:nvPr>
        </p:nvSpPr>
        <p:spPr>
          <a:xfrm>
            <a:off x="256093" y="2453317"/>
            <a:ext cx="6720440" cy="3101983"/>
          </a:xfrm>
        </p:spPr>
        <p:txBody>
          <a:bodyPr numCol="1">
            <a:noAutofit/>
          </a:bodyPr>
          <a:lstStyle/>
          <a:p>
            <a:pPr algn="just" lvl="0" marR="0" rtl="0">
              <a:lnSpc>
                <a:spcPct val="170000"/>
              </a:lnSpc>
            </a:pPr>
            <a:r>
              <a:rPr dirty="0" lang="en-US" sz="1600"/>
              <a:t>Customer relationships are managed through the use of both digital and social media.</a:t>
            </a:r>
          </a:p>
          <a:p>
            <a:pPr algn="just" lvl="0" marR="0" rtl="0">
              <a:lnSpc>
                <a:spcPct val="170000"/>
              </a:lnSpc>
            </a:pPr>
            <a:r>
              <a:rPr dirty="0" lang="en-US" sz="1600"/>
              <a:t>Empower </a:t>
            </a:r>
            <a:r>
              <a:rPr dirty="0" err="1" lang="en-US" sz="1600"/>
              <a:t>personalisation</a:t>
            </a:r>
            <a:r>
              <a:rPr dirty="0" lang="en-US" sz="1600"/>
              <a:t> based on data, itself providing </a:t>
            </a:r>
            <a:r>
              <a:rPr dirty="0" err="1" lang="en-US" sz="1600"/>
              <a:t>personalised</a:t>
            </a:r>
            <a:r>
              <a:rPr dirty="0" lang="en-US" sz="1600"/>
              <a:t> offers and communication (</a:t>
            </a:r>
            <a:r>
              <a:rPr dirty="0" err="1" lang="en-US" sz="1600"/>
              <a:t>Hamzat</a:t>
            </a:r>
            <a:r>
              <a:rPr dirty="0" lang="en-US" sz="1600"/>
              <a:t> et al. 2023).</a:t>
            </a:r>
          </a:p>
          <a:p>
            <a:pPr algn="just" lvl="0" marR="0" rtl="0">
              <a:lnSpc>
                <a:spcPct val="170000"/>
              </a:lnSpc>
            </a:pPr>
            <a:r>
              <a:rPr dirty="0" lang="en-US" sz="1600"/>
              <a:t>Encourage two-way communication, where customers can provide feedback and communicate with the brand.</a:t>
            </a:r>
          </a:p>
          <a:p>
            <a:pPr algn="just" lvl="0" marR="0" rtl="0">
              <a:lnSpc>
                <a:spcPct val="170000"/>
              </a:lnSpc>
            </a:pPr>
            <a:r>
              <a:rPr dirty="0" lang="en-US" sz="1600"/>
              <a:t>Improve customer satisfaction, customer experience, and customer loyalty.</a:t>
            </a:r>
          </a:p>
          <a:p>
            <a:pPr algn="just" lvl="0" marR="0" rtl="0">
              <a:lnSpc>
                <a:spcPct val="170000"/>
              </a:lnSpc>
            </a:pPr>
            <a:r>
              <a:rPr dirty="0" lang="en-US" sz="1600"/>
              <a:t>Enhance brand perception, loyalty, and customer attachment.</a:t>
            </a:r>
          </a:p>
        </p:txBody>
      </p:sp>
      <p:pic>
        <p:nvPicPr>
          <p:cNvPr id="4" name="Picture 3">
            <a:extLst>
              <a:ext uri="{FF2B5EF4-FFF2-40B4-BE49-F238E27FC236}">
                <a16:creationId xmlns="" xmlns:a16="http://schemas.microsoft.com/office/drawing/2014/main" id="{E40B02A9-361C-48BD-83C5-A0CF43B0B364}"/>
              </a:ext>
            </a:extLst>
          </p:cNvPr>
          <p:cNvPicPr>
            <a:picLocks noChangeAspect="1"/>
          </p:cNvPicPr>
          <p:nvPr/>
        </p:nvPicPr>
        <p:blipFill>
          <a:blip r:embed="rId3"/>
          <a:stretch>
            <a:fillRect/>
          </a:stretch>
        </p:blipFill>
        <p:spPr>
          <a:xfrm>
            <a:off x="7097776" y="2453317"/>
            <a:ext cx="4867456" cy="3761216"/>
          </a:xfrm>
          <a:prstGeom prst="rect">
            <a:avLst/>
          </a:prstGeom>
        </p:spPr>
      </p:pic>
    </p:spTree>
    <p:extLst>
      <p:ext uri="{BB962C8B-B14F-4D97-AF65-F5344CB8AC3E}">
        <p14:creationId xmlns:p14="http://schemas.microsoft.com/office/powerpoint/2010/main" val="3733574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E1F16DE-D4AB-4B91-9A5F-6EA2E8258933}"/>
              </a:ext>
            </a:extLst>
          </p:cNvPr>
          <p:cNvSpPr>
            <a:spLocks noGrp="1"/>
          </p:cNvSpPr>
          <p:nvPr>
            <p:ph type="title"/>
          </p:nvPr>
        </p:nvSpPr>
        <p:spPr/>
        <p:txBody>
          <a:bodyPr numCol="1">
            <a:normAutofit fontScale="90000"/>
          </a:bodyPr>
          <a:lstStyle/>
          <a:p>
            <a:r>
              <a:rPr b="1" dirty="0" lang="en-US">
                <a:latin charset="0" panose="02020603050405020304" pitchFamily="18" typeface="Times New Roman"/>
              </a:rPr>
              <a:t>Task 2 – M&amp;S Food: Use of Digital &amp; Social Media</a:t>
            </a:r>
            <a:r>
              <a:rPr altLang="en-IN" b="1" baseline="0" dirty="0" i="0" lang="en-IN" strike="noStrike" u="none">
                <a:latin charset="0" panose="02020603050405020304" pitchFamily="18" typeface="Times New Roman"/>
              </a:rPr>
              <a:t/>
            </a:r>
            <a:br>
              <a:rPr altLang="en-IN" b="1" baseline="0" dirty="0" i="0" lang="en-IN" strike="noStrike" u="none">
                <a:latin charset="0" panose="02020603050405020304" pitchFamily="18" typeface="Times New Roman"/>
              </a:rPr>
            </a:br>
            <a:r>
              <a:rPr altLang="en-IN" b="1" baseline="0" dirty="0" i="0" lang="en-IN" strike="noStrike" u="none">
                <a:latin charset="0" panose="02020603050405020304" pitchFamily="18" typeface="Times New Roman"/>
              </a:rPr>
              <a:t>Digital Platforms</a:t>
            </a:r>
          </a:p>
        </p:txBody>
      </p:sp>
      <p:sp>
        <p:nvSpPr>
          <p:cNvPr id="3" name="Text Placeholder 2">
            <a:extLst>
              <a:ext uri="{FF2B5EF4-FFF2-40B4-BE49-F238E27FC236}">
                <a16:creationId xmlns="" xmlns:a16="http://schemas.microsoft.com/office/drawing/2014/main" id="{7E54E0CA-2B42-4F5A-968F-4C4F3EA0E1F5}"/>
              </a:ext>
            </a:extLst>
          </p:cNvPr>
          <p:cNvSpPr>
            <a:spLocks noGrp="1"/>
          </p:cNvSpPr>
          <p:nvPr>
            <p:ph idx="1" type="body"/>
          </p:nvPr>
        </p:nvSpPr>
        <p:spPr>
          <a:xfrm>
            <a:off x="283803" y="2536444"/>
            <a:ext cx="6083130" cy="3101983"/>
          </a:xfrm>
        </p:spPr>
        <p:txBody>
          <a:bodyPr numCol="1">
            <a:noAutofit/>
          </a:bodyPr>
          <a:lstStyle/>
          <a:p>
            <a:pPr algn="just" lvl="0" marR="0" rtl="0">
              <a:lnSpc>
                <a:spcPct val="160000"/>
              </a:lnSpc>
            </a:pPr>
            <a:r>
              <a:rPr dirty="0" lang="en-US" sz="1400"/>
              <a:t>M&amp;S Food relies on online platforms to interact with customers and make online sales.</a:t>
            </a:r>
          </a:p>
          <a:p>
            <a:pPr algn="just" lvl="0" marR="0" rtl="0">
              <a:lnSpc>
                <a:spcPct val="160000"/>
              </a:lnSpc>
            </a:pPr>
            <a:r>
              <a:rPr dirty="0" lang="en-US" sz="1400"/>
              <a:t>The product information and convenient shopping are offered through the website and online store (</a:t>
            </a:r>
            <a:r>
              <a:rPr dirty="0" err="1" lang="en-US" sz="1400"/>
              <a:t>Alkharabsheh</a:t>
            </a:r>
            <a:r>
              <a:rPr dirty="0" lang="en-US" sz="1400"/>
              <a:t> and Zhen, 2021).</a:t>
            </a:r>
          </a:p>
          <a:p>
            <a:pPr algn="just" lvl="0" marR="0" rtl="0">
              <a:lnSpc>
                <a:spcPct val="160000"/>
              </a:lnSpc>
            </a:pPr>
            <a:r>
              <a:rPr dirty="0" err="1" lang="en-US" sz="1400"/>
              <a:t>Personalised</a:t>
            </a:r>
            <a:r>
              <a:rPr dirty="0" lang="en-US" sz="1400"/>
              <a:t> deals, digital receipts, and loyalty rewards are available in the Mobile app in Sparks.</a:t>
            </a:r>
          </a:p>
          <a:p>
            <a:pPr algn="just" lvl="0" marR="0" rtl="0">
              <a:lnSpc>
                <a:spcPct val="160000"/>
              </a:lnSpc>
            </a:pPr>
            <a:r>
              <a:rPr dirty="0" lang="en-US" sz="1400"/>
              <a:t>The e-commerce alliance, such as Ocado, increases the distribution and delivery.</a:t>
            </a:r>
          </a:p>
          <a:p>
            <a:pPr algn="just" lvl="0" marR="0" rtl="0">
              <a:lnSpc>
                <a:spcPct val="160000"/>
              </a:lnSpc>
            </a:pPr>
            <a:r>
              <a:rPr dirty="0" lang="en-US" sz="1400"/>
              <a:t>Through email campaigns, customers are kept informed of the offers, promotions, and new products.</a:t>
            </a:r>
          </a:p>
        </p:txBody>
      </p:sp>
      <p:pic>
        <p:nvPicPr>
          <p:cNvPr id="4" name="Picture 3">
            <a:extLst>
              <a:ext uri="{FF2B5EF4-FFF2-40B4-BE49-F238E27FC236}">
                <a16:creationId xmlns="" xmlns:a16="http://schemas.microsoft.com/office/drawing/2014/main" id="{2833CC47-C8EF-4C23-BB0D-C67A52C6B669}"/>
              </a:ext>
            </a:extLst>
          </p:cNvPr>
          <p:cNvPicPr>
            <a:picLocks noChangeAspect="1"/>
          </p:cNvPicPr>
          <p:nvPr/>
        </p:nvPicPr>
        <p:blipFill>
          <a:blip r:embed="rId3"/>
          <a:stretch>
            <a:fillRect/>
          </a:stretch>
        </p:blipFill>
        <p:spPr>
          <a:xfrm>
            <a:off x="7246961" y="3210133"/>
            <a:ext cx="4316966" cy="2428294"/>
          </a:xfrm>
          <a:prstGeom prst="round2DiagRect">
            <a:avLst>
              <a:gd fmla="val 16667" name="adj1"/>
              <a:gd fmla="val 0" name="adj2"/>
            </a:avLst>
          </a:prstGeom>
          <a:ln cap="sq" w="88900">
            <a:solidFill>
              <a:srgbClr val="FFFFFF"/>
            </a:solidFill>
            <a:miter lim="800000"/>
          </a:ln>
          <a:effectLst>
            <a:outerShdw algn="tl" blurRad="254000" rotWithShape="0">
              <a:srgbClr val="000000">
                <a:alpha val="43000"/>
              </a:srgbClr>
            </a:outerShdw>
          </a:effectLst>
        </p:spPr>
      </p:pic>
    </p:spTree>
    <p:extLst>
      <p:ext uri="{BB962C8B-B14F-4D97-AF65-F5344CB8AC3E}">
        <p14:creationId xmlns:p14="http://schemas.microsoft.com/office/powerpoint/2010/main" val="465203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AFA8EC-1D60-49E4-AEFF-B2ECB483922C}"/>
              </a:ext>
            </a:extLst>
          </p:cNvPr>
          <p:cNvSpPr>
            <a:spLocks noGrp="1"/>
          </p:cNvSpPr>
          <p:nvPr>
            <p:ph type="title"/>
          </p:nvPr>
        </p:nvSpPr>
        <p:spPr/>
        <p:txBody>
          <a:bodyPr numCol="1"/>
          <a:lstStyle/>
          <a:p>
            <a:pPr marR="0" rtl="0"/>
            <a:r>
              <a:rPr altLang="es-ES" b="1" baseline="0" dirty="0" i="0" lang="es-ES" strike="noStrike" u="none">
                <a:latin charset="0" panose="02020603050405020304" pitchFamily="18" typeface="Times New Roman"/>
              </a:rPr>
              <a:t>Social Media </a:t>
            </a:r>
            <a:r>
              <a:rPr altLang="es-ES" b="1" baseline="0" dirty="0" err="1" i="0" lang="es-ES" strike="noStrike" u="none">
                <a:latin charset="0" panose="02020603050405020304" pitchFamily="18" typeface="Times New Roman"/>
              </a:rPr>
              <a:t>PlatformS</a:t>
            </a:r>
            <a:endParaRPr altLang="es-ES" b="1" baseline="0" dirty="0" i="0" lang="es-ES" strike="noStrike" u="none">
              <a:latin charset="0" panose="02020603050405020304" pitchFamily="18" typeface="Times New Roman"/>
            </a:endParaRPr>
          </a:p>
        </p:txBody>
      </p:sp>
      <p:sp>
        <p:nvSpPr>
          <p:cNvPr id="3" name="Text Placeholder 2">
            <a:extLst>
              <a:ext uri="{FF2B5EF4-FFF2-40B4-BE49-F238E27FC236}">
                <a16:creationId xmlns="" xmlns:a16="http://schemas.microsoft.com/office/drawing/2014/main" id="{C11B353E-48DF-4D83-AB34-A6A9C35088AF}"/>
              </a:ext>
            </a:extLst>
          </p:cNvPr>
          <p:cNvSpPr>
            <a:spLocks noGrp="1"/>
          </p:cNvSpPr>
          <p:nvPr>
            <p:ph idx="1" type="body"/>
          </p:nvPr>
        </p:nvSpPr>
        <p:spPr>
          <a:xfrm>
            <a:off x="182203" y="2333244"/>
            <a:ext cx="7539397" cy="3101983"/>
          </a:xfrm>
        </p:spPr>
        <p:txBody>
          <a:bodyPr numCol="1">
            <a:noAutofit/>
          </a:bodyPr>
          <a:lstStyle/>
          <a:p>
            <a:pPr algn="just" lvl="0" marR="0" rtl="0">
              <a:lnSpc>
                <a:spcPct val="170000"/>
              </a:lnSpc>
            </a:pPr>
            <a:r>
              <a:rPr dirty="0" lang="en-US" sz="1400"/>
              <a:t>M&amp;S Food is also active on Instagram, Facebook, </a:t>
            </a:r>
            <a:r>
              <a:rPr dirty="0" err="1" lang="en-US" sz="1400"/>
              <a:t>TikTok</a:t>
            </a:r>
            <a:r>
              <a:rPr dirty="0" lang="en-US" sz="1400"/>
              <a:t>, X, and YouTube platforms to attract different audiences.</a:t>
            </a:r>
          </a:p>
          <a:p>
            <a:pPr algn="just" lvl="0" marR="0" rtl="0">
              <a:lnSpc>
                <a:spcPct val="170000"/>
              </a:lnSpc>
            </a:pPr>
            <a:r>
              <a:rPr dirty="0" err="1" lang="en-US" sz="1400"/>
              <a:t>Tik</a:t>
            </a:r>
            <a:r>
              <a:rPr dirty="0" lang="en-US" sz="1400"/>
              <a:t> Tok and Instagram are oriented on recipe videos, product spotlights, and short-term material.</a:t>
            </a:r>
          </a:p>
          <a:p>
            <a:pPr algn="just" lvl="0" marR="0" rtl="0">
              <a:lnSpc>
                <a:spcPct val="170000"/>
              </a:lnSpc>
            </a:pPr>
            <a:r>
              <a:rPr dirty="0" lang="en-US" sz="1400"/>
              <a:t>Facebook offers updates, offers, and posts by the communities.</a:t>
            </a:r>
          </a:p>
          <a:p>
            <a:pPr algn="just" lvl="0" marR="0" rtl="0">
              <a:lnSpc>
                <a:spcPct val="170000"/>
              </a:lnSpc>
            </a:pPr>
            <a:r>
              <a:rPr dirty="0" lang="en-US" sz="1400"/>
              <a:t>YouTube promotes long-form content, including demonstrations and campaigns on cooking (</a:t>
            </a:r>
            <a:r>
              <a:rPr dirty="0" err="1" lang="en-US" sz="1400"/>
              <a:t>Waheed</a:t>
            </a:r>
            <a:r>
              <a:rPr dirty="0" lang="en-US" sz="1400"/>
              <a:t> and Kumar, 2025).</a:t>
            </a:r>
          </a:p>
          <a:p>
            <a:pPr algn="just" lvl="0" marR="0" rtl="0">
              <a:lnSpc>
                <a:spcPct val="170000"/>
              </a:lnSpc>
            </a:pPr>
            <a:r>
              <a:rPr dirty="0" lang="en-US" sz="1400"/>
              <a:t>M&amp;S has influencers to expand the reach and enhance authenticity.</a:t>
            </a:r>
          </a:p>
          <a:p>
            <a:pPr algn="just" lvl="0" marR="0" rtl="0">
              <a:lnSpc>
                <a:spcPct val="170000"/>
              </a:lnSpc>
            </a:pPr>
            <a:r>
              <a:rPr dirty="0" lang="en-US" sz="1400"/>
              <a:t>The platforms will aid in creating brand awareness, fostering interactions, and facilitating customer engagement.</a:t>
            </a:r>
          </a:p>
          <a:p>
            <a:pPr algn="just" lvl="0" marR="0" rtl="0">
              <a:lnSpc>
                <a:spcPct val="170000"/>
              </a:lnSpc>
            </a:pPr>
            <a:r>
              <a:rPr altLang="en-IN" dirty="0" lang="en-IN" sz="1400"/>
              <a:t>Speaker Notes: </a:t>
            </a:r>
          </a:p>
        </p:txBody>
      </p:sp>
      <p:pic>
        <p:nvPicPr>
          <p:cNvPr id="4" name="Picture 3">
            <a:extLst>
              <a:ext uri="{FF2B5EF4-FFF2-40B4-BE49-F238E27FC236}">
                <a16:creationId xmlns="" xmlns:a16="http://schemas.microsoft.com/office/drawing/2014/main" id="{F5798D87-5844-4FE1-A25A-6061BA340D42}"/>
              </a:ext>
            </a:extLst>
          </p:cNvPr>
          <p:cNvPicPr>
            <a:picLocks noChangeAspect="1"/>
          </p:cNvPicPr>
          <p:nvPr/>
        </p:nvPicPr>
        <p:blipFill>
          <a:blip r:embed="rId3"/>
          <a:stretch>
            <a:fillRect/>
          </a:stretch>
        </p:blipFill>
        <p:spPr>
          <a:xfrm>
            <a:off x="8790211" y="3193575"/>
            <a:ext cx="3037891" cy="3037891"/>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1974837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10BCACC-AE3E-4E44-A89F-025E93DB1B34}"/>
              </a:ext>
            </a:extLst>
          </p:cNvPr>
          <p:cNvSpPr>
            <a:spLocks noGrp="1"/>
          </p:cNvSpPr>
          <p:nvPr>
            <p:ph type="title"/>
          </p:nvPr>
        </p:nvSpPr>
        <p:spPr/>
        <p:txBody>
          <a:bodyPr numCol="1">
            <a:normAutofit/>
          </a:bodyPr>
          <a:lstStyle/>
          <a:p>
            <a:pPr marR="0" rtl="0"/>
            <a:r>
              <a:rPr b="1" baseline="0" dirty="0" i="0" lang="en-US" strike="noStrike" u="none">
                <a:latin charset="0" panose="02020603050405020304" pitchFamily="18" typeface="Times New Roman"/>
              </a:rPr>
              <a:t>Developing and Sustaining Customer Relationships</a:t>
            </a:r>
          </a:p>
        </p:txBody>
      </p:sp>
      <p:sp>
        <p:nvSpPr>
          <p:cNvPr id="3" name="Text Placeholder 2">
            <a:extLst>
              <a:ext uri="{FF2B5EF4-FFF2-40B4-BE49-F238E27FC236}">
                <a16:creationId xmlns="" xmlns:a16="http://schemas.microsoft.com/office/drawing/2014/main" id="{4ED88B77-0FF0-4CE8-ACB4-852969819D9F}"/>
              </a:ext>
            </a:extLst>
          </p:cNvPr>
          <p:cNvSpPr>
            <a:spLocks noGrp="1"/>
          </p:cNvSpPr>
          <p:nvPr>
            <p:ph idx="1" type="body"/>
          </p:nvPr>
        </p:nvSpPr>
        <p:spPr>
          <a:xfrm>
            <a:off x="233003" y="2434844"/>
            <a:ext cx="6658864" cy="4186089"/>
          </a:xfrm>
        </p:spPr>
        <p:txBody>
          <a:bodyPr numCol="1">
            <a:normAutofit/>
          </a:bodyPr>
          <a:lstStyle/>
          <a:p>
            <a:pPr algn="just" lvl="0" marR="0" rtl="0">
              <a:lnSpc>
                <a:spcPct val="160000"/>
              </a:lnSpc>
            </a:pPr>
            <a:r>
              <a:rPr dirty="0" lang="en-US" sz="1400"/>
              <a:t>Long term relationship is an important element that is well held in the Sparks loyalty </a:t>
            </a:r>
            <a:r>
              <a:rPr dirty="0" err="1" lang="en-US" sz="1400"/>
              <a:t>programme</a:t>
            </a:r>
            <a:r>
              <a:rPr dirty="0" lang="en-US" sz="1400"/>
              <a:t>.</a:t>
            </a:r>
          </a:p>
          <a:p>
            <a:pPr algn="just" lvl="0" marR="0" rtl="0">
              <a:lnSpc>
                <a:spcPct val="160000"/>
              </a:lnSpc>
            </a:pPr>
            <a:r>
              <a:rPr dirty="0" lang="en-US" sz="1400"/>
              <a:t>Offers based on the customer purchase information are created on a personal basis.</a:t>
            </a:r>
          </a:p>
          <a:p>
            <a:pPr algn="just" lvl="0" marR="0" rtl="0">
              <a:lnSpc>
                <a:spcPct val="160000"/>
              </a:lnSpc>
            </a:pPr>
            <a:r>
              <a:rPr dirty="0" lang="en-US" sz="1400"/>
              <a:t>Through the app and email, there is constant interaction that can be done using digital communication (</a:t>
            </a:r>
            <a:r>
              <a:rPr dirty="0" err="1" lang="en-US" sz="1400"/>
              <a:t>DeFilippis</a:t>
            </a:r>
            <a:r>
              <a:rPr dirty="0" lang="en-US" sz="1400"/>
              <a:t> et al. 2022).</a:t>
            </a:r>
          </a:p>
          <a:p>
            <a:pPr algn="just" lvl="0" marR="0" rtl="0">
              <a:lnSpc>
                <a:spcPct val="160000"/>
              </a:lnSpc>
            </a:pPr>
            <a:r>
              <a:rPr dirty="0" lang="en-US" sz="1400"/>
              <a:t>Reviews and survey feedback assist in shaping product improvements amongst customers.</a:t>
            </a:r>
          </a:p>
          <a:p>
            <a:pPr algn="just" lvl="0" marR="0" rtl="0">
              <a:lnSpc>
                <a:spcPct val="160000"/>
              </a:lnSpc>
            </a:pPr>
            <a:r>
              <a:rPr dirty="0" lang="en-US" sz="1400"/>
              <a:t>The use of Social media makes the interaction with the customers emotional.</a:t>
            </a:r>
          </a:p>
          <a:p>
            <a:pPr algn="just" lvl="0" marR="0" rtl="0">
              <a:lnSpc>
                <a:spcPct val="160000"/>
              </a:lnSpc>
            </a:pPr>
            <a:r>
              <a:rPr altLang="en-IN" dirty="0" lang="en-IN" sz="1400"/>
              <a:t>Speaker Notes:</a:t>
            </a:r>
          </a:p>
        </p:txBody>
      </p:sp>
      <p:pic>
        <p:nvPicPr>
          <p:cNvPr id="4" name="Picture 3">
            <a:extLst>
              <a:ext uri="{FF2B5EF4-FFF2-40B4-BE49-F238E27FC236}">
                <a16:creationId xmlns="" xmlns:a16="http://schemas.microsoft.com/office/drawing/2014/main" id="{8383192E-651B-4272-A669-EE4F1744D88D}"/>
              </a:ext>
            </a:extLst>
          </p:cNvPr>
          <p:cNvPicPr>
            <a:picLocks noChangeAspect="1"/>
          </p:cNvPicPr>
          <p:nvPr/>
        </p:nvPicPr>
        <p:blipFill>
          <a:blip r:embed="rId3"/>
          <a:stretch>
            <a:fillRect/>
          </a:stretch>
        </p:blipFill>
        <p:spPr>
          <a:xfrm>
            <a:off x="8011236" y="3008819"/>
            <a:ext cx="3274061" cy="3259509"/>
          </a:xfrm>
          <a:prstGeom prst="ellipse">
            <a:avLst/>
          </a:prstGeom>
          <a:ln cap="rnd" w="63500">
            <a:solidFill>
              <a:srgbClr val="333333"/>
            </a:solidFill>
          </a:ln>
          <a:effectLst>
            <a:outerShdw blurRad="381000" dir="5400000" dist="292100" rotWithShape="0" sx="-80000" sy="-18000">
              <a:srgbClr val="000000">
                <a:alpha val="22000"/>
              </a:srgbClr>
            </a:outerShdw>
          </a:effectLst>
          <a:scene3d>
            <a:camera prst="orthographicFront"/>
            <a:lightRig dir="t" rig="contrasting">
              <a:rot lat="0" lon="0" rev="3000000"/>
            </a:lightRig>
          </a:scene3d>
          <a:sp3d contourW="7620">
            <a:bevelT h="31750" w="95250"/>
            <a:contourClr>
              <a:srgbClr val="333333"/>
            </a:contourClr>
          </a:sp3d>
        </p:spPr>
      </p:pic>
    </p:spTree>
    <p:extLst>
      <p:ext uri="{BB962C8B-B14F-4D97-AF65-F5344CB8AC3E}">
        <p14:creationId xmlns:p14="http://schemas.microsoft.com/office/powerpoint/2010/main" val="1583839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6B1099F-BD09-496C-9459-2C16DB2297CB}"/>
              </a:ext>
            </a:extLst>
          </p:cNvPr>
          <p:cNvSpPr>
            <a:spLocks noGrp="1"/>
          </p:cNvSpPr>
          <p:nvPr>
            <p:ph type="title"/>
          </p:nvPr>
        </p:nvSpPr>
        <p:spPr/>
        <p:txBody>
          <a:bodyPr numCol="1"/>
          <a:lstStyle/>
          <a:p>
            <a:pPr marR="0" rtl="0"/>
            <a:r>
              <a:rPr b="1" baseline="0" dirty="0" i="0" lang="en-US" strike="noStrike" u="none">
                <a:latin charset="0" panose="02020603050405020304" pitchFamily="18" typeface="Times New Roman"/>
              </a:rPr>
              <a:t>Enhancing Customer Experience</a:t>
            </a:r>
          </a:p>
        </p:txBody>
      </p:sp>
      <p:sp>
        <p:nvSpPr>
          <p:cNvPr id="3" name="Text Placeholder 2">
            <a:extLst>
              <a:ext uri="{FF2B5EF4-FFF2-40B4-BE49-F238E27FC236}">
                <a16:creationId xmlns="" xmlns:a16="http://schemas.microsoft.com/office/drawing/2014/main" id="{429A00E9-9F20-4501-9E6B-C3C7D3E38C5F}"/>
              </a:ext>
            </a:extLst>
          </p:cNvPr>
          <p:cNvSpPr>
            <a:spLocks noGrp="1"/>
          </p:cNvSpPr>
          <p:nvPr>
            <p:ph idx="1" type="body"/>
          </p:nvPr>
        </p:nvSpPr>
        <p:spPr>
          <a:xfrm>
            <a:off x="216069" y="2333244"/>
            <a:ext cx="7539398" cy="3932089"/>
          </a:xfrm>
        </p:spPr>
        <p:txBody>
          <a:bodyPr numCol="1">
            <a:normAutofit/>
          </a:bodyPr>
          <a:lstStyle/>
          <a:p>
            <a:pPr algn="just" lvl="0" marR="0" rtl="0">
              <a:lnSpc>
                <a:spcPct val="160000"/>
              </a:lnSpc>
            </a:pPr>
            <a:r>
              <a:rPr dirty="0" lang="en-US" sz="1600"/>
              <a:t>The integration of digital and physical Customer experience enhances customer experience in M&amp;S.</a:t>
            </a:r>
          </a:p>
          <a:p>
            <a:pPr algn="just" lvl="0" marR="0" rtl="0">
              <a:lnSpc>
                <a:spcPct val="160000"/>
              </a:lnSpc>
            </a:pPr>
            <a:r>
              <a:rPr dirty="0" lang="en-US" sz="1600"/>
              <a:t>The website and the app are easy to navigate and contain </a:t>
            </a:r>
            <a:r>
              <a:rPr dirty="0" err="1" lang="en-US" sz="1600"/>
              <a:t>personalised</a:t>
            </a:r>
            <a:r>
              <a:rPr dirty="0" lang="en-US" sz="1600"/>
              <a:t> content.</a:t>
            </a:r>
          </a:p>
          <a:p>
            <a:pPr algn="just" lvl="0" marR="0" rtl="0">
              <a:lnSpc>
                <a:spcPct val="160000"/>
              </a:lnSpc>
            </a:pPr>
            <a:r>
              <a:rPr dirty="0" lang="en-US" sz="1600"/>
              <a:t>Online grocery supply and delivery are improved by Ocado cooperation.</a:t>
            </a:r>
          </a:p>
          <a:p>
            <a:pPr algn="just" lvl="0" marR="0" rtl="0">
              <a:lnSpc>
                <a:spcPct val="160000"/>
              </a:lnSpc>
            </a:pPr>
            <a:r>
              <a:rPr dirty="0" lang="en-US" sz="1600"/>
              <a:t>Digital touchpoints in the stores provide a more seamless shopping experience (Deshmukh, 2025).</a:t>
            </a:r>
          </a:p>
          <a:p>
            <a:pPr algn="just" lvl="0" marR="0" rtl="0">
              <a:lnSpc>
                <a:spcPct val="160000"/>
              </a:lnSpc>
            </a:pPr>
            <a:r>
              <a:rPr dirty="0" lang="en-US" sz="1600"/>
              <a:t>Information-based insights are used to continuously improve customer experience.</a:t>
            </a:r>
          </a:p>
        </p:txBody>
      </p:sp>
      <p:pic>
        <p:nvPicPr>
          <p:cNvPr id="4" name="Picture 3">
            <a:extLst>
              <a:ext uri="{FF2B5EF4-FFF2-40B4-BE49-F238E27FC236}">
                <a16:creationId xmlns="" xmlns:a16="http://schemas.microsoft.com/office/drawing/2014/main" id="{8CF80283-3EB4-4D89-B833-67534CD0C0DE}"/>
              </a:ext>
            </a:extLst>
          </p:cNvPr>
          <p:cNvPicPr>
            <a:picLocks noChangeAspect="1"/>
          </p:cNvPicPr>
          <p:nvPr/>
        </p:nvPicPr>
        <p:blipFill>
          <a:blip r:embed="rId3"/>
          <a:stretch>
            <a:fillRect/>
          </a:stretch>
        </p:blipFill>
        <p:spPr>
          <a:xfrm>
            <a:off x="7829550" y="2524125"/>
            <a:ext cx="3962400" cy="3600450"/>
          </a:xfrm>
          <a:prstGeom prst="rect">
            <a:avLst/>
          </a:prstGeom>
        </p:spPr>
      </p:pic>
    </p:spTree>
    <p:extLst>
      <p:ext uri="{BB962C8B-B14F-4D97-AF65-F5344CB8AC3E}">
        <p14:creationId xmlns:p14="http://schemas.microsoft.com/office/powerpoint/2010/main" val="174889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DFC9581-F832-4253-9CCE-A026ED09E51A}"/>
              </a:ext>
            </a:extLst>
          </p:cNvPr>
          <p:cNvSpPr>
            <a:spLocks noGrp="1"/>
          </p:cNvSpPr>
          <p:nvPr>
            <p:ph type="title"/>
          </p:nvPr>
        </p:nvSpPr>
        <p:spPr/>
        <p:txBody>
          <a:bodyPr numCol="1">
            <a:normAutofit/>
          </a:bodyPr>
          <a:lstStyle/>
          <a:p>
            <a:pPr marR="0" rtl="0"/>
            <a:r>
              <a:rPr altLang="en-IN" b="1" baseline="0" dirty="0" i="0" lang="en-IN" strike="noStrike" u="none">
                <a:latin charset="0" panose="02020603050405020304" pitchFamily="18" typeface="Times New Roman"/>
              </a:rPr>
              <a:t>Supporting Organisational Performance</a:t>
            </a:r>
          </a:p>
        </p:txBody>
      </p:sp>
      <p:sp>
        <p:nvSpPr>
          <p:cNvPr id="3" name="Text Placeholder 2">
            <a:extLst>
              <a:ext uri="{FF2B5EF4-FFF2-40B4-BE49-F238E27FC236}">
                <a16:creationId xmlns="" xmlns:a16="http://schemas.microsoft.com/office/drawing/2014/main" id="{097E19DF-A58E-408E-8909-80C8A8F0D7F8}"/>
              </a:ext>
            </a:extLst>
          </p:cNvPr>
          <p:cNvSpPr>
            <a:spLocks noGrp="1"/>
          </p:cNvSpPr>
          <p:nvPr>
            <p:ph idx="1" type="body"/>
          </p:nvPr>
        </p:nvSpPr>
        <p:spPr>
          <a:xfrm>
            <a:off x="165269" y="2367111"/>
            <a:ext cx="7065264" cy="4287689"/>
          </a:xfrm>
        </p:spPr>
        <p:txBody>
          <a:bodyPr numCol="1">
            <a:normAutofit/>
          </a:bodyPr>
          <a:lstStyle/>
          <a:p>
            <a:pPr algn="just" lvl="0" marR="0" rtl="0">
              <a:lnSpc>
                <a:spcPct val="160000"/>
              </a:lnSpc>
            </a:pPr>
            <a:r>
              <a:rPr dirty="0" lang="en-US" sz="1600"/>
              <a:t>The increase in sales is preconditioned by digital interaction that implements online advertisement and selection of special deals (Purnomo, 2023).</a:t>
            </a:r>
          </a:p>
          <a:p>
            <a:pPr algn="just" lvl="0" marR="0" rtl="0">
              <a:lnSpc>
                <a:spcPct val="160000"/>
              </a:lnSpc>
            </a:pPr>
            <a:r>
              <a:rPr dirty="0" lang="en-US" sz="1600"/>
              <a:t>Sparks' data is useful in increasing marketing performance and campaign accuracy.</a:t>
            </a:r>
          </a:p>
          <a:p>
            <a:pPr algn="just" lvl="0" marR="0" rtl="0">
              <a:lnSpc>
                <a:spcPct val="160000"/>
              </a:lnSpc>
            </a:pPr>
            <a:r>
              <a:rPr dirty="0" lang="en-US" sz="1600"/>
              <a:t>Brand awareness and customer acquisition go up through social media presence.</a:t>
            </a:r>
          </a:p>
          <a:p>
            <a:pPr algn="just" lvl="0" marR="0" rtl="0">
              <a:lnSpc>
                <a:spcPct val="160000"/>
              </a:lnSpc>
            </a:pPr>
            <a:r>
              <a:rPr dirty="0" lang="en-US" sz="1600"/>
              <a:t>Customer journeys online enhance repeat purchase </a:t>
            </a:r>
            <a:r>
              <a:rPr dirty="0" err="1" lang="en-US" sz="1600"/>
              <a:t>behaviour</a:t>
            </a:r>
            <a:r>
              <a:rPr dirty="0" lang="en-US" sz="1600"/>
              <a:t>.</a:t>
            </a:r>
          </a:p>
          <a:p>
            <a:pPr algn="just" lvl="0" marR="0" rtl="0">
              <a:lnSpc>
                <a:spcPct val="160000"/>
              </a:lnSpc>
            </a:pPr>
            <a:r>
              <a:rPr dirty="0" lang="en-US" sz="1600"/>
              <a:t>Online marketing saves money on marketing because of being able to precisely target a market.</a:t>
            </a:r>
          </a:p>
        </p:txBody>
      </p:sp>
      <p:pic>
        <p:nvPicPr>
          <p:cNvPr id="4" name="Picture 3">
            <a:extLst>
              <a:ext uri="{FF2B5EF4-FFF2-40B4-BE49-F238E27FC236}">
                <a16:creationId xmlns="" xmlns:a16="http://schemas.microsoft.com/office/drawing/2014/main" id="{7D817A2B-489B-49B2-AFBE-79EEFBEA605B}"/>
              </a:ext>
            </a:extLst>
          </p:cNvPr>
          <p:cNvPicPr>
            <a:picLocks noChangeAspect="1"/>
          </p:cNvPicPr>
          <p:nvPr/>
        </p:nvPicPr>
        <p:blipFill>
          <a:blip r:embed="rId3"/>
          <a:stretch>
            <a:fillRect/>
          </a:stretch>
        </p:blipFill>
        <p:spPr>
          <a:xfrm>
            <a:off x="7642686" y="2367111"/>
            <a:ext cx="4070343" cy="3699860"/>
          </a:xfrm>
          <a:prstGeom prst="rect">
            <a:avLst/>
          </a:prstGeom>
        </p:spPr>
      </p:pic>
    </p:spTree>
    <p:extLst>
      <p:ext uri="{BB962C8B-B14F-4D97-AF65-F5344CB8AC3E}">
        <p14:creationId xmlns:p14="http://schemas.microsoft.com/office/powerpoint/2010/main" val="2173802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FA35E33-EC9E-4E32-AC95-0AB898B8AECA}"/>
              </a:ext>
            </a:extLst>
          </p:cNvPr>
          <p:cNvSpPr>
            <a:spLocks noGrp="1"/>
          </p:cNvSpPr>
          <p:nvPr>
            <p:ph type="title"/>
          </p:nvPr>
        </p:nvSpPr>
        <p:spPr/>
        <p:txBody>
          <a:bodyPr numCol="1"/>
          <a:lstStyle/>
          <a:p>
            <a:pPr marR="0" rtl="0"/>
            <a:r>
              <a:rPr b="1" baseline="0" dirty="0" i="0" lang="en-US" strike="noStrike" u="none">
                <a:latin charset="0" panose="02020603050405020304" pitchFamily="18" typeface="Times New Roman"/>
              </a:rPr>
              <a:t>Critical Evaluation: Strengths</a:t>
            </a:r>
          </a:p>
        </p:txBody>
      </p:sp>
      <p:sp>
        <p:nvSpPr>
          <p:cNvPr id="3" name="Text Placeholder 2">
            <a:extLst>
              <a:ext uri="{FF2B5EF4-FFF2-40B4-BE49-F238E27FC236}">
                <a16:creationId xmlns="" xmlns:a16="http://schemas.microsoft.com/office/drawing/2014/main" id="{2F305E5D-F42E-4F25-83B9-338998F06AF7}"/>
              </a:ext>
            </a:extLst>
          </p:cNvPr>
          <p:cNvSpPr>
            <a:spLocks noGrp="1"/>
          </p:cNvSpPr>
          <p:nvPr>
            <p:ph idx="1" type="body"/>
          </p:nvPr>
        </p:nvSpPr>
        <p:spPr>
          <a:xfrm>
            <a:off x="520869" y="2587244"/>
            <a:ext cx="7729728" cy="3101983"/>
          </a:xfrm>
        </p:spPr>
        <p:txBody>
          <a:bodyPr numCol="1">
            <a:noAutofit/>
          </a:bodyPr>
          <a:lstStyle/>
          <a:p>
            <a:pPr algn="just" lvl="0" marR="0" rtl="0">
              <a:lnSpc>
                <a:spcPct val="150000"/>
              </a:lnSpc>
            </a:pPr>
            <a:r>
              <a:rPr dirty="0" lang="en-US" sz="1600"/>
              <a:t>Good online presence in various platforms.</a:t>
            </a:r>
          </a:p>
          <a:p>
            <a:pPr algn="just" lvl="0" marR="0" rtl="0">
              <a:lnSpc>
                <a:spcPct val="150000"/>
              </a:lnSpc>
            </a:pPr>
            <a:r>
              <a:rPr dirty="0" lang="en-US" sz="1600"/>
              <a:t>Sparks </a:t>
            </a:r>
            <a:r>
              <a:rPr dirty="0" err="1" lang="en-US" sz="1600"/>
              <a:t>programme</a:t>
            </a:r>
            <a:r>
              <a:rPr dirty="0" lang="en-US" sz="1600"/>
              <a:t> offers very intimate experiences.</a:t>
            </a:r>
          </a:p>
          <a:p>
            <a:pPr algn="just" lvl="0" marR="0" rtl="0">
              <a:lnSpc>
                <a:spcPct val="150000"/>
              </a:lnSpc>
            </a:pPr>
            <a:r>
              <a:rPr dirty="0" lang="en-US" sz="1600"/>
              <a:t>Trust and recognition is developed when there is consistency of branding.</a:t>
            </a:r>
          </a:p>
          <a:p>
            <a:pPr algn="just" lvl="0" marR="0" rtl="0">
              <a:lnSpc>
                <a:spcPct val="150000"/>
              </a:lnSpc>
            </a:pPr>
            <a:r>
              <a:rPr dirty="0" lang="en-US" sz="1600"/>
              <a:t>Much interaction on visually pleasant forums such as Instagram (</a:t>
            </a:r>
            <a:r>
              <a:rPr dirty="0" err="1" lang="en-US" sz="1600"/>
              <a:t>Arda</a:t>
            </a:r>
            <a:r>
              <a:rPr dirty="0" lang="en-US" sz="1600"/>
              <a:t>, 2021).</a:t>
            </a:r>
          </a:p>
          <a:p>
            <a:pPr algn="just" lvl="0" marR="0" rtl="0">
              <a:lnSpc>
                <a:spcPct val="150000"/>
              </a:lnSpc>
            </a:pPr>
            <a:r>
              <a:rPr dirty="0" lang="en-US" sz="1600"/>
              <a:t>Good influencer associations increase coverage.</a:t>
            </a:r>
          </a:p>
          <a:p>
            <a:pPr algn="just" lvl="0" marR="0" rtl="0">
              <a:lnSpc>
                <a:spcPct val="150000"/>
              </a:lnSpc>
            </a:pPr>
            <a:r>
              <a:rPr dirty="0" lang="en-US" sz="1600"/>
              <a:t>Marketing that is based on data enhances precision and efficiency.</a:t>
            </a:r>
          </a:p>
          <a:p>
            <a:pPr algn="just" lvl="0" marR="0" rtl="0">
              <a:lnSpc>
                <a:spcPct val="150000"/>
              </a:lnSpc>
            </a:pPr>
            <a:r>
              <a:rPr altLang="en-IN" dirty="0" lang="en-IN" sz="1600"/>
              <a:t>Speaker Notes: </a:t>
            </a:r>
          </a:p>
        </p:txBody>
      </p:sp>
      <p:pic>
        <p:nvPicPr>
          <p:cNvPr id="4" name="Picture 3">
            <a:extLst>
              <a:ext uri="{FF2B5EF4-FFF2-40B4-BE49-F238E27FC236}">
                <a16:creationId xmlns="" xmlns:a16="http://schemas.microsoft.com/office/drawing/2014/main" id="{17011CA2-42FC-492C-A882-2347ED312460}"/>
              </a:ext>
            </a:extLst>
          </p:cNvPr>
          <p:cNvPicPr>
            <a:picLocks noChangeAspect="1"/>
          </p:cNvPicPr>
          <p:nvPr/>
        </p:nvPicPr>
        <p:blipFill>
          <a:blip r:embed="rId3"/>
          <a:stretch>
            <a:fillRect/>
          </a:stretch>
        </p:blipFill>
        <p:spPr>
          <a:xfrm>
            <a:off x="7281333" y="2282952"/>
            <a:ext cx="4910667" cy="4016248"/>
          </a:xfrm>
          <a:prstGeom prst="rect">
            <a:avLst/>
          </a:prstGeom>
        </p:spPr>
      </p:pic>
    </p:spTree>
    <p:extLst>
      <p:ext uri="{BB962C8B-B14F-4D97-AF65-F5344CB8AC3E}">
        <p14:creationId xmlns:p14="http://schemas.microsoft.com/office/powerpoint/2010/main" val="2754189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9369D2A-AC73-453B-8E25-AA8C04DF9D96}"/>
              </a:ext>
            </a:extLst>
          </p:cNvPr>
          <p:cNvSpPr>
            <a:spLocks noGrp="1"/>
          </p:cNvSpPr>
          <p:nvPr>
            <p:ph type="title"/>
          </p:nvPr>
        </p:nvSpPr>
        <p:spPr/>
        <p:txBody>
          <a:bodyPr numCol="1"/>
          <a:lstStyle/>
          <a:p>
            <a:pPr marR="0" rtl="0"/>
            <a:r>
              <a:rPr b="1" baseline="0" dirty="0" i="0" lang="en-US" strike="noStrike" u="none">
                <a:latin charset="0" panose="02020603050405020304" pitchFamily="18" typeface="Times New Roman"/>
              </a:rPr>
              <a:t>Critical Evaluation: Weaknesses</a:t>
            </a:r>
          </a:p>
        </p:txBody>
      </p:sp>
      <p:sp>
        <p:nvSpPr>
          <p:cNvPr id="3" name="Text Placeholder 2">
            <a:extLst>
              <a:ext uri="{FF2B5EF4-FFF2-40B4-BE49-F238E27FC236}">
                <a16:creationId xmlns="" xmlns:a16="http://schemas.microsoft.com/office/drawing/2014/main" id="{23581CC0-00D7-4FD0-8CDF-16FAF6E45509}"/>
              </a:ext>
            </a:extLst>
          </p:cNvPr>
          <p:cNvSpPr>
            <a:spLocks noGrp="1"/>
          </p:cNvSpPr>
          <p:nvPr>
            <p:ph idx="1" type="body"/>
          </p:nvPr>
        </p:nvSpPr>
        <p:spPr>
          <a:xfrm>
            <a:off x="368469" y="2451777"/>
            <a:ext cx="7729728" cy="3101983"/>
          </a:xfrm>
        </p:spPr>
        <p:txBody>
          <a:bodyPr numCol="1">
            <a:normAutofit/>
          </a:bodyPr>
          <a:lstStyle/>
          <a:p>
            <a:pPr algn="just" lvl="0" marR="0" rtl="0">
              <a:lnSpc>
                <a:spcPct val="150000"/>
              </a:lnSpc>
            </a:pPr>
            <a:r>
              <a:rPr dirty="0" lang="en-US" sz="1600"/>
              <a:t>High price prevents affordability among low-end clients.</a:t>
            </a:r>
          </a:p>
          <a:p>
            <a:pPr algn="just" lvl="0" marR="0" rtl="0">
              <a:lnSpc>
                <a:spcPct val="150000"/>
              </a:lnSpc>
            </a:pPr>
            <a:r>
              <a:rPr dirty="0" lang="en-US" sz="1600"/>
              <a:t>Less successful social media presence than fast competitors.</a:t>
            </a:r>
          </a:p>
          <a:p>
            <a:pPr algn="just" lvl="0" marR="0" rtl="0">
              <a:lnSpc>
                <a:spcPct val="150000"/>
              </a:lnSpc>
            </a:pPr>
            <a:r>
              <a:rPr dirty="0" lang="en-US" sz="1600"/>
              <a:t>Low level of attraction to younger users on </a:t>
            </a:r>
            <a:r>
              <a:rPr dirty="0" err="1" lang="en-US" sz="1600"/>
              <a:t>TikTok</a:t>
            </a:r>
            <a:r>
              <a:rPr dirty="0" lang="en-US" sz="1600"/>
              <a:t> (Pieter et al. 2021).</a:t>
            </a:r>
          </a:p>
          <a:p>
            <a:pPr algn="just" lvl="0" marR="0" rtl="0">
              <a:lnSpc>
                <a:spcPct val="150000"/>
              </a:lnSpc>
            </a:pPr>
            <a:r>
              <a:rPr dirty="0" lang="en-US" sz="1600"/>
              <a:t>Close dependency on Ocado as a source of online grocery.</a:t>
            </a:r>
          </a:p>
          <a:p>
            <a:pPr algn="just" lvl="0" marR="0" rtl="0">
              <a:lnSpc>
                <a:spcPct val="150000"/>
              </a:lnSpc>
            </a:pPr>
            <a:r>
              <a:rPr dirty="0" lang="en-US" sz="1600"/>
              <a:t>Digital segmentation is not as developed as other competitors with AI.</a:t>
            </a:r>
          </a:p>
          <a:p>
            <a:pPr algn="just" lvl="0" marR="0" rtl="0">
              <a:lnSpc>
                <a:spcPct val="150000"/>
              </a:lnSpc>
            </a:pPr>
            <a:r>
              <a:rPr altLang="en-IN" dirty="0" lang="en-IN" sz="1600"/>
              <a:t>Speaker Notes: </a:t>
            </a:r>
          </a:p>
        </p:txBody>
      </p:sp>
      <p:pic>
        <p:nvPicPr>
          <p:cNvPr id="4" name="Picture 3">
            <a:extLst>
              <a:ext uri="{FF2B5EF4-FFF2-40B4-BE49-F238E27FC236}">
                <a16:creationId xmlns="" xmlns:a16="http://schemas.microsoft.com/office/drawing/2014/main" id="{643D2172-34F3-4778-B176-2C2E34067DFE}"/>
              </a:ext>
            </a:extLst>
          </p:cNvPr>
          <p:cNvPicPr>
            <a:picLocks noChangeAspect="1"/>
          </p:cNvPicPr>
          <p:nvPr/>
        </p:nvPicPr>
        <p:blipFill>
          <a:blip r:embed="rId3"/>
          <a:stretch>
            <a:fillRect/>
          </a:stretch>
        </p:blipFill>
        <p:spPr>
          <a:xfrm>
            <a:off x="6668655" y="2589565"/>
            <a:ext cx="5269681" cy="2964195"/>
          </a:xfrm>
          <a:prstGeom prst="roundRect">
            <a:avLst>
              <a:gd fmla="val 8594" name="adj"/>
            </a:avLst>
          </a:prstGeom>
          <a:solidFill>
            <a:srgbClr val="FFFFFF">
              <a:shade val="85000"/>
            </a:srgbClr>
          </a:solidFill>
          <a:ln>
            <a:noFill/>
          </a:ln>
          <a:effectLst>
            <a:reflection algn="bl" blurRad="12700" dir="5400000" dist="5000" endPos="28000" rotWithShape="0" stA="38000" sy="-100000"/>
          </a:effectLst>
        </p:spPr>
      </p:pic>
    </p:spTree>
    <p:extLst>
      <p:ext uri="{BB962C8B-B14F-4D97-AF65-F5344CB8AC3E}">
        <p14:creationId xmlns:p14="http://schemas.microsoft.com/office/powerpoint/2010/main" val="20929620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E44487-FB23-4283-8E26-E81BB05F999C}"/>
              </a:ext>
            </a:extLst>
          </p:cNvPr>
          <p:cNvSpPr>
            <a:spLocks noGrp="1"/>
          </p:cNvSpPr>
          <p:nvPr>
            <p:ph type="title"/>
          </p:nvPr>
        </p:nvSpPr>
        <p:spPr/>
        <p:txBody>
          <a:bodyPr numCol="1"/>
          <a:lstStyle/>
          <a:p>
            <a:pPr marR="0" rtl="0"/>
            <a:r>
              <a:rPr altLang="en-IN" b="1" baseline="0" dirty="0" i="0" lang="en-IN" strike="noStrike" u="none">
                <a:latin charset="0" panose="02020603050405020304" pitchFamily="18" typeface="Times New Roman"/>
              </a:rPr>
              <a:t>Recommendations </a:t>
            </a:r>
          </a:p>
        </p:txBody>
      </p:sp>
      <p:sp>
        <p:nvSpPr>
          <p:cNvPr id="3" name="Text Placeholder 2">
            <a:extLst>
              <a:ext uri="{FF2B5EF4-FFF2-40B4-BE49-F238E27FC236}">
                <a16:creationId xmlns="" xmlns:a16="http://schemas.microsoft.com/office/drawing/2014/main" id="{DB892A32-D9C3-4949-B7FB-5D3CD92341D9}"/>
              </a:ext>
            </a:extLst>
          </p:cNvPr>
          <p:cNvSpPr>
            <a:spLocks noGrp="1"/>
          </p:cNvSpPr>
          <p:nvPr>
            <p:ph idx="1" type="body"/>
          </p:nvPr>
        </p:nvSpPr>
        <p:spPr>
          <a:xfrm>
            <a:off x="300736" y="2519511"/>
            <a:ext cx="7729728" cy="3101983"/>
          </a:xfrm>
        </p:spPr>
        <p:txBody>
          <a:bodyPr numCol="1">
            <a:normAutofit/>
          </a:bodyPr>
          <a:lstStyle/>
          <a:p>
            <a:pPr algn="just" lvl="0" marR="0" rtl="0">
              <a:lnSpc>
                <a:spcPct val="150000"/>
              </a:lnSpc>
            </a:pPr>
            <a:r>
              <a:rPr dirty="0" lang="en-US" sz="1600"/>
              <a:t>Increase </a:t>
            </a:r>
            <a:r>
              <a:rPr dirty="0" err="1" lang="en-US" sz="1600"/>
              <a:t>TikTok</a:t>
            </a:r>
            <a:r>
              <a:rPr dirty="0" lang="en-US" sz="1600"/>
              <a:t> efforts in order to appeal to the younger audience.</a:t>
            </a:r>
          </a:p>
          <a:p>
            <a:pPr algn="just" lvl="0" marR="0" rtl="0">
              <a:lnSpc>
                <a:spcPct val="150000"/>
              </a:lnSpc>
            </a:pPr>
            <a:r>
              <a:rPr dirty="0" lang="en-US" sz="1600"/>
              <a:t>Grow influencer partnerships with food makers (Dupuis et al. 2025).</a:t>
            </a:r>
          </a:p>
          <a:p>
            <a:pPr algn="just" lvl="0" marR="0" rtl="0">
              <a:lnSpc>
                <a:spcPct val="150000"/>
              </a:lnSpc>
            </a:pPr>
            <a:r>
              <a:rPr dirty="0" lang="en-US" sz="1600"/>
              <a:t>Gamify and AI recommend the Parks app.</a:t>
            </a:r>
          </a:p>
          <a:p>
            <a:pPr algn="just" lvl="0" marR="0" rtl="0">
              <a:lnSpc>
                <a:spcPct val="150000"/>
              </a:lnSpc>
            </a:pPr>
            <a:r>
              <a:rPr dirty="0" lang="en-US" sz="1600"/>
              <a:t>Enhance openness on sustainability advancement.</a:t>
            </a:r>
          </a:p>
          <a:p>
            <a:pPr algn="just" lvl="0" marR="0" rtl="0">
              <a:lnSpc>
                <a:spcPct val="150000"/>
              </a:lnSpc>
            </a:pPr>
            <a:r>
              <a:rPr dirty="0" lang="en-US" sz="1600"/>
              <a:t>Create more lower-cost product lines for younger consumers.</a:t>
            </a:r>
          </a:p>
          <a:p>
            <a:pPr algn="just" lvl="0" marR="0" rtl="0">
              <a:lnSpc>
                <a:spcPct val="150000"/>
              </a:lnSpc>
            </a:pPr>
            <a:r>
              <a:rPr dirty="0" lang="en-US" sz="1600"/>
              <a:t>Make more social media storytelling to build brand trust.</a:t>
            </a:r>
          </a:p>
        </p:txBody>
      </p:sp>
      <p:pic>
        <p:nvPicPr>
          <p:cNvPr id="4" name="Picture 3">
            <a:extLst>
              <a:ext uri="{FF2B5EF4-FFF2-40B4-BE49-F238E27FC236}">
                <a16:creationId xmlns="" xmlns:a16="http://schemas.microsoft.com/office/drawing/2014/main" id="{469E68E1-A25E-4857-8977-AB1C8936C608}"/>
              </a:ext>
            </a:extLst>
          </p:cNvPr>
          <p:cNvPicPr>
            <a:picLocks noChangeAspect="1"/>
          </p:cNvPicPr>
          <p:nvPr/>
        </p:nvPicPr>
        <p:blipFill>
          <a:blip r:embed="rId3"/>
          <a:stretch>
            <a:fillRect/>
          </a:stretch>
        </p:blipFill>
        <p:spPr>
          <a:xfrm>
            <a:off x="7561791" y="2569083"/>
            <a:ext cx="3333750" cy="3324225"/>
          </a:xfrm>
          <a:prstGeom prst="rect">
            <a:avLst/>
          </a:prstGeom>
        </p:spPr>
      </p:pic>
    </p:spTree>
    <p:extLst>
      <p:ext uri="{BB962C8B-B14F-4D97-AF65-F5344CB8AC3E}">
        <p14:creationId xmlns:p14="http://schemas.microsoft.com/office/powerpoint/2010/main" val="20980032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6D9008-61A6-49A8-B5DF-FEBA0A0142E3}"/>
              </a:ext>
            </a:extLst>
          </p:cNvPr>
          <p:cNvSpPr>
            <a:spLocks noGrp="1"/>
          </p:cNvSpPr>
          <p:nvPr>
            <p:ph type="title"/>
          </p:nvPr>
        </p:nvSpPr>
        <p:spPr/>
        <p:txBody>
          <a:bodyPr numCol="1"/>
          <a:lstStyle/>
          <a:p>
            <a:pPr marR="0" rtl="0"/>
            <a:r>
              <a:rPr altLang="en-IN" b="1" baseline="0" dirty="0" i="0" lang="en-IN" strike="noStrike" u="none">
                <a:latin charset="0" panose="02020603050405020304" pitchFamily="18" typeface="Times New Roman"/>
              </a:rPr>
              <a:t>Conclusion</a:t>
            </a:r>
          </a:p>
        </p:txBody>
      </p:sp>
      <p:sp>
        <p:nvSpPr>
          <p:cNvPr id="3" name="Text Placeholder 2">
            <a:extLst>
              <a:ext uri="{FF2B5EF4-FFF2-40B4-BE49-F238E27FC236}">
                <a16:creationId xmlns="" xmlns:a16="http://schemas.microsoft.com/office/drawing/2014/main" id="{28386DC9-6BF4-4F1C-8E0A-7E40F974EED0}"/>
              </a:ext>
            </a:extLst>
          </p:cNvPr>
          <p:cNvSpPr>
            <a:spLocks noGrp="1"/>
          </p:cNvSpPr>
          <p:nvPr>
            <p:ph idx="1" type="body"/>
          </p:nvPr>
        </p:nvSpPr>
        <p:spPr>
          <a:xfrm>
            <a:off x="249936" y="2536444"/>
            <a:ext cx="6286331" cy="3559556"/>
          </a:xfrm>
        </p:spPr>
        <p:txBody>
          <a:bodyPr numCol="1">
            <a:normAutofit lnSpcReduction="10000"/>
          </a:bodyPr>
          <a:lstStyle/>
          <a:p>
            <a:pPr algn="just" lvl="0" marR="0" rtl="0">
              <a:lnSpc>
                <a:spcPct val="150000"/>
              </a:lnSpc>
            </a:pPr>
            <a:r>
              <a:rPr dirty="0" lang="en-US" sz="1600"/>
              <a:t>Social and digital media have become a key point in contemporary CRM.</a:t>
            </a:r>
          </a:p>
          <a:p>
            <a:pPr algn="just" lvl="0" marR="0" rtl="0">
              <a:lnSpc>
                <a:spcPct val="150000"/>
              </a:lnSpc>
            </a:pPr>
            <a:r>
              <a:rPr dirty="0" lang="en-US" sz="1600"/>
              <a:t>M&amp;S well capture its customers using </a:t>
            </a:r>
            <a:r>
              <a:rPr dirty="0" err="1" lang="en-US" sz="1600"/>
              <a:t>personalised</a:t>
            </a:r>
            <a:r>
              <a:rPr dirty="0" lang="en-US" sz="1600"/>
              <a:t> platforms.</a:t>
            </a:r>
          </a:p>
          <a:p>
            <a:pPr algn="just" lvl="0" marR="0" rtl="0">
              <a:lnSpc>
                <a:spcPct val="150000"/>
              </a:lnSpc>
            </a:pPr>
            <a:r>
              <a:rPr dirty="0" lang="en-US" sz="1600"/>
              <a:t>Social media enhances brand awareness and loyalty.</a:t>
            </a:r>
          </a:p>
          <a:p>
            <a:pPr algn="just" lvl="0" marR="0" rtl="0">
              <a:lnSpc>
                <a:spcPct val="150000"/>
              </a:lnSpc>
            </a:pPr>
            <a:r>
              <a:rPr dirty="0" lang="en-US" sz="1600"/>
              <a:t>Loyalty and repeat purchases are improved through Sparks </a:t>
            </a:r>
            <a:r>
              <a:rPr dirty="0" err="1" lang="en-US" sz="1600"/>
              <a:t>programme</a:t>
            </a:r>
            <a:r>
              <a:rPr dirty="0" lang="en-US" sz="1600"/>
              <a:t>.</a:t>
            </a:r>
          </a:p>
          <a:p>
            <a:pPr algn="just" lvl="0" marR="0" rtl="0">
              <a:lnSpc>
                <a:spcPct val="150000"/>
              </a:lnSpc>
            </a:pPr>
            <a:r>
              <a:rPr dirty="0" lang="en-US" sz="1600"/>
              <a:t>Online approaches promote growth, performance, and customer value.</a:t>
            </a:r>
          </a:p>
          <a:p>
            <a:pPr algn="just" lvl="0" marR="0" rtl="0">
              <a:lnSpc>
                <a:spcPct val="150000"/>
              </a:lnSpc>
            </a:pPr>
            <a:r>
              <a:rPr dirty="0" lang="en-US" sz="1600"/>
              <a:t>Further innovation will make M&amp;S remain competitive.</a:t>
            </a:r>
          </a:p>
          <a:p>
            <a:pPr algn="just" lvl="0" marR="0" rtl="0">
              <a:lnSpc>
                <a:spcPct val="150000"/>
              </a:lnSpc>
            </a:pPr>
            <a:endParaRPr altLang="en" dirty="0" lang="en" sz="1600"/>
          </a:p>
        </p:txBody>
      </p:sp>
      <p:pic>
        <p:nvPicPr>
          <p:cNvPr id="4" name="Picture 3">
            <a:extLst>
              <a:ext uri="{FF2B5EF4-FFF2-40B4-BE49-F238E27FC236}">
                <a16:creationId xmlns="" xmlns:a16="http://schemas.microsoft.com/office/drawing/2014/main" id="{B4907112-96FC-4462-99AD-8C2A11AFCBA4}"/>
              </a:ext>
            </a:extLst>
          </p:cNvPr>
          <p:cNvPicPr>
            <a:picLocks noChangeAspect="1"/>
          </p:cNvPicPr>
          <p:nvPr/>
        </p:nvPicPr>
        <p:blipFill>
          <a:blip r:embed="rId3"/>
          <a:stretch>
            <a:fillRect/>
          </a:stretch>
        </p:blipFill>
        <p:spPr>
          <a:xfrm>
            <a:off x="7533564" y="2980467"/>
            <a:ext cx="3903533" cy="2027809"/>
          </a:xfrm>
          <a:prstGeom prst="rect">
            <a:avLst/>
          </a:prstGeom>
        </p:spPr>
      </p:pic>
    </p:spTree>
    <p:extLst>
      <p:ext uri="{BB962C8B-B14F-4D97-AF65-F5344CB8AC3E}">
        <p14:creationId xmlns:p14="http://schemas.microsoft.com/office/powerpoint/2010/main" val="3333300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DBF5902-1747-4BF2-8A33-6F5856EDA0A4}"/>
              </a:ext>
            </a:extLst>
          </p:cNvPr>
          <p:cNvSpPr>
            <a:spLocks noGrp="1"/>
          </p:cNvSpPr>
          <p:nvPr>
            <p:ph type="title"/>
          </p:nvPr>
        </p:nvSpPr>
        <p:spPr/>
        <p:txBody>
          <a:bodyPr numCol="1"/>
          <a:lstStyle/>
          <a:p>
            <a:pPr marR="0" rtl="0"/>
            <a:r>
              <a:rPr altLang="en-IN" b="1" baseline="0" dirty="0" i="0" lang="en-IN" strike="noStrike" u="none">
                <a:latin charset="0" panose="02020603050405020304" pitchFamily="18" typeface="Times New Roman"/>
              </a:rPr>
              <a:t>Reference list</a:t>
            </a:r>
          </a:p>
        </p:txBody>
      </p:sp>
      <p:sp>
        <p:nvSpPr>
          <p:cNvPr id="3" name="Text Placeholder 2">
            <a:extLst>
              <a:ext uri="{FF2B5EF4-FFF2-40B4-BE49-F238E27FC236}">
                <a16:creationId xmlns="" xmlns:a16="http://schemas.microsoft.com/office/drawing/2014/main" id="{72952064-DDE8-467B-A792-9F98A62AF5E5}"/>
              </a:ext>
            </a:extLst>
          </p:cNvPr>
          <p:cNvSpPr>
            <a:spLocks noGrp="1"/>
          </p:cNvSpPr>
          <p:nvPr>
            <p:ph idx="1" type="body"/>
          </p:nvPr>
        </p:nvSpPr>
        <p:spPr>
          <a:xfrm>
            <a:off x="313267" y="2350177"/>
            <a:ext cx="11565465" cy="4214396"/>
          </a:xfrm>
        </p:spPr>
        <p:txBody>
          <a:bodyPr numCol="1">
            <a:noAutofit/>
          </a:bodyPr>
          <a:lstStyle/>
          <a:p>
            <a:r>
              <a:rPr dirty="0" err="1" lang="en-US" sz="1100"/>
              <a:t>Alkharabsheh</a:t>
            </a:r>
            <a:r>
              <a:rPr dirty="0" lang="en-US" sz="1100"/>
              <a:t>, O.H.M. and Zhen, B.H., (2021), April. The impact of content marketing, social media marketing and online convenience on consumer buying decision process. In </a:t>
            </a:r>
            <a:r>
              <a:rPr dirty="0" err="1" i="1" lang="en-US" sz="1100"/>
              <a:t>CoMBInES</a:t>
            </a:r>
            <a:r>
              <a:rPr dirty="0" i="1" lang="en-US" sz="1100"/>
              <a:t>-Conference on Management, Business, Innovation, Education and Social Sciences</a:t>
            </a:r>
            <a:r>
              <a:rPr dirty="0" lang="en-US" sz="1100"/>
              <a:t> (Vol. 1, No. 1, pp. 1823-1834).</a:t>
            </a:r>
          </a:p>
          <a:p>
            <a:r>
              <a:rPr dirty="0" err="1" lang="en-US" sz="1100"/>
              <a:t>Arda</a:t>
            </a:r>
            <a:r>
              <a:rPr dirty="0" lang="en-US" sz="1100"/>
              <a:t>, B., (2021). Ephemeral social media visuals and their picturesque design: interaction and user experience in </a:t>
            </a:r>
            <a:r>
              <a:rPr dirty="0" err="1" lang="en-US" sz="1100"/>
              <a:t>instagram</a:t>
            </a:r>
            <a:r>
              <a:rPr dirty="0" lang="en-US" sz="1100"/>
              <a:t> stories. </a:t>
            </a:r>
            <a:r>
              <a:rPr dirty="0" err="1" i="1" lang="en-US" sz="1100"/>
              <a:t>Acta</a:t>
            </a:r>
            <a:r>
              <a:rPr dirty="0" i="1" lang="en-US" sz="1100"/>
              <a:t> </a:t>
            </a:r>
            <a:r>
              <a:rPr dirty="0" err="1" i="1" lang="en-US" sz="1100"/>
              <a:t>Universitatis</a:t>
            </a:r>
            <a:r>
              <a:rPr dirty="0" i="1" lang="en-US" sz="1100"/>
              <a:t> </a:t>
            </a:r>
            <a:r>
              <a:rPr dirty="0" err="1" i="1" lang="en-US" sz="1100"/>
              <a:t>Sapientiae</a:t>
            </a:r>
            <a:r>
              <a:rPr dirty="0" i="1" lang="en-US" sz="1100"/>
              <a:t>, Film and Media Studies</a:t>
            </a:r>
            <a:r>
              <a:rPr dirty="0" lang="en-US" sz="1100"/>
              <a:t>, (19), pp.156-175.</a:t>
            </a:r>
          </a:p>
          <a:p>
            <a:r>
              <a:rPr dirty="0" err="1" lang="en-US" sz="1100"/>
              <a:t>DeFilippis</a:t>
            </a:r>
            <a:r>
              <a:rPr dirty="0" lang="en-US" sz="1100"/>
              <a:t>, E., </a:t>
            </a:r>
            <a:r>
              <a:rPr dirty="0" err="1" lang="en-US" sz="1100"/>
              <a:t>Impink</a:t>
            </a:r>
            <a:r>
              <a:rPr dirty="0" lang="en-US" sz="1100"/>
              <a:t>, S.M., </a:t>
            </a:r>
            <a:r>
              <a:rPr dirty="0" err="1" lang="en-US" sz="1100"/>
              <a:t>Singell</a:t>
            </a:r>
            <a:r>
              <a:rPr dirty="0" lang="en-US" sz="1100"/>
              <a:t>, M., </a:t>
            </a:r>
            <a:r>
              <a:rPr dirty="0" err="1" lang="en-US" sz="1100"/>
              <a:t>Polzer</a:t>
            </a:r>
            <a:r>
              <a:rPr dirty="0" lang="en-US" sz="1100"/>
              <a:t>, J.T. and </a:t>
            </a:r>
            <a:r>
              <a:rPr dirty="0" err="1" lang="en-US" sz="1100"/>
              <a:t>Sadun</a:t>
            </a:r>
            <a:r>
              <a:rPr dirty="0" lang="en-US" sz="1100"/>
              <a:t>, R., (2022). The impact of COVID-19 on digital communication patterns. </a:t>
            </a:r>
            <a:r>
              <a:rPr dirty="0" i="1" lang="en-US" sz="1100"/>
              <a:t>Humanities and Social Sciences Communications</a:t>
            </a:r>
            <a:r>
              <a:rPr dirty="0" lang="en-US" sz="1100"/>
              <a:t>, </a:t>
            </a:r>
            <a:r>
              <a:rPr dirty="0" i="1" lang="en-US" sz="1100"/>
              <a:t>9</a:t>
            </a:r>
            <a:r>
              <a:rPr dirty="0" lang="en-US" sz="1100"/>
              <a:t>(1).</a:t>
            </a:r>
          </a:p>
          <a:p>
            <a:r>
              <a:rPr dirty="0" err="1" lang="en-US" sz="1100"/>
              <a:t>Deshmukh</a:t>
            </a:r>
            <a:r>
              <a:rPr dirty="0" lang="en-US" sz="1100"/>
              <a:t>, R., (2025). </a:t>
            </a:r>
            <a:r>
              <a:rPr dirty="0" err="1" lang="en-US" sz="1100"/>
              <a:t>Omnichannel</a:t>
            </a:r>
            <a:r>
              <a:rPr dirty="0" lang="en-US" sz="1100"/>
              <a:t> Sales Strategy: Enhancing Customer Experience across Digital and Physical </a:t>
            </a:r>
            <a:r>
              <a:rPr dirty="0" err="1" lang="en-US" sz="1100"/>
              <a:t>Touchpoints</a:t>
            </a:r>
            <a:r>
              <a:rPr dirty="0" lang="en-US" sz="1100"/>
              <a:t>. </a:t>
            </a:r>
            <a:r>
              <a:rPr dirty="0" i="1" lang="en-US" sz="1100"/>
              <a:t>Journal of Marketing and Sales Management ISSN: 2457-0095 (Online)</a:t>
            </a:r>
            <a:r>
              <a:rPr dirty="0" lang="en-US" sz="1100"/>
              <a:t>, </a:t>
            </a:r>
            <a:r>
              <a:rPr dirty="0" i="1" lang="en-US" sz="1100"/>
              <a:t>9</a:t>
            </a:r>
            <a:r>
              <a:rPr dirty="0" lang="en-US" sz="1100"/>
              <a:t>(1).</a:t>
            </a:r>
          </a:p>
          <a:p>
            <a:r>
              <a:rPr dirty="0" lang="en-US" sz="1100"/>
              <a:t>Dupuis, R., </a:t>
            </a:r>
            <a:r>
              <a:rPr dirty="0" err="1" lang="en-US" sz="1100"/>
              <a:t>Musicus</a:t>
            </a:r>
            <a:r>
              <a:rPr dirty="0" lang="en-US" sz="1100"/>
              <a:t>, A.A., </a:t>
            </a:r>
            <a:r>
              <a:rPr dirty="0" err="1" lang="en-US" sz="1100"/>
              <a:t>Edghill</a:t>
            </a:r>
            <a:r>
              <a:rPr dirty="0" lang="en-US" sz="1100"/>
              <a:t>, B., </a:t>
            </a:r>
            <a:r>
              <a:rPr dirty="0" err="1" lang="en-US" sz="1100"/>
              <a:t>Keteku</a:t>
            </a:r>
            <a:r>
              <a:rPr dirty="0" lang="en-US" sz="1100"/>
              <a:t>, E. and Bragg, M.A., (2025). How </a:t>
            </a:r>
            <a:r>
              <a:rPr dirty="0" err="1" lang="en-US" sz="1100"/>
              <a:t>TikTok</a:t>
            </a:r>
            <a:r>
              <a:rPr dirty="0" lang="en-US" sz="1100"/>
              <a:t> influencers disclose food and beverage brand partnerships: Descriptive study. </a:t>
            </a:r>
            <a:r>
              <a:rPr dirty="0" i="1" lang="en-US" sz="1100"/>
              <a:t>Journal of medical Internet research</a:t>
            </a:r>
            <a:r>
              <a:rPr dirty="0" lang="en-US" sz="1100"/>
              <a:t>, </a:t>
            </a:r>
            <a:r>
              <a:rPr dirty="0" i="1" lang="en-US" sz="1100"/>
              <a:t>27</a:t>
            </a:r>
            <a:r>
              <a:rPr dirty="0" lang="en-US" sz="1100"/>
              <a:t>, p.e60891.</a:t>
            </a:r>
          </a:p>
          <a:p>
            <a:r>
              <a:rPr dirty="0" err="1" lang="en-US" sz="1100"/>
              <a:t>Gunawan</a:t>
            </a:r>
            <a:r>
              <a:rPr dirty="0" lang="en-US" sz="1100"/>
              <a:t>, A.I., </a:t>
            </a:r>
            <a:r>
              <a:rPr dirty="0" err="1" lang="en-US" sz="1100"/>
              <a:t>Monoarfa</a:t>
            </a:r>
            <a:r>
              <a:rPr dirty="0" lang="en-US" sz="1100"/>
              <a:t>, H., </a:t>
            </a:r>
            <a:r>
              <a:rPr dirty="0" err="1" lang="en-US" sz="1100"/>
              <a:t>Hendrayati</a:t>
            </a:r>
            <a:r>
              <a:rPr dirty="0" lang="en-US" sz="1100"/>
              <a:t>, H., </a:t>
            </a:r>
            <a:r>
              <a:rPr dirty="0" err="1" lang="en-US" sz="1100"/>
              <a:t>Bahri</a:t>
            </a:r>
            <a:r>
              <a:rPr dirty="0" lang="en-US" sz="1100"/>
              <a:t>, K.N., </a:t>
            </a:r>
            <a:r>
              <a:rPr dirty="0" err="1" lang="en-US" sz="1100"/>
              <a:t>Rahayu</a:t>
            </a:r>
            <a:r>
              <a:rPr dirty="0" lang="en-US" sz="1100"/>
              <a:t>, A. and Huda, M., (2023). Social media user perception on communication types: Comparing one-two way of communicating brand. </a:t>
            </a:r>
            <a:r>
              <a:rPr dirty="0" i="1" lang="en-US" sz="1100"/>
              <a:t>Journal of Marketing Innovation (JMI)</a:t>
            </a:r>
            <a:r>
              <a:rPr dirty="0" lang="en-US" sz="1100"/>
              <a:t>, </a:t>
            </a:r>
            <a:r>
              <a:rPr dirty="0" i="1" lang="en-US" sz="1100"/>
              <a:t>3</a:t>
            </a:r>
            <a:r>
              <a:rPr dirty="0" lang="en-US" sz="1100"/>
              <a:t>(1).</a:t>
            </a:r>
          </a:p>
          <a:p>
            <a:r>
              <a:rPr dirty="0" err="1" lang="en-US" sz="1100"/>
              <a:t>Hamzat</a:t>
            </a:r>
            <a:r>
              <a:rPr dirty="0" lang="en-US" sz="1100"/>
              <a:t>, L., </a:t>
            </a:r>
            <a:r>
              <a:rPr dirty="0" err="1" lang="en-US" sz="1100"/>
              <a:t>Abiodun</a:t>
            </a:r>
            <a:r>
              <a:rPr dirty="0" lang="en-US" sz="1100"/>
              <a:t>, D. and Joseph, A., (2023). Empowering entrepreneurial growth through data-driven financial literacy, market research, and personalized education tool. </a:t>
            </a:r>
            <a:r>
              <a:rPr dirty="0" i="1" lang="en-US" sz="1100"/>
              <a:t>World Journal of Advanced Research and Reviews</a:t>
            </a:r>
            <a:r>
              <a:rPr dirty="0" lang="en-US" sz="1100"/>
              <a:t>, </a:t>
            </a:r>
            <a:r>
              <a:rPr dirty="0" i="1" lang="en-US" sz="1100"/>
              <a:t>19</a:t>
            </a:r>
            <a:r>
              <a:rPr dirty="0" lang="en-US" sz="1100"/>
              <a:t>, pp.1692-1711.</a:t>
            </a:r>
          </a:p>
          <a:p>
            <a:r>
              <a:rPr dirty="0" lang="en-US" sz="1100"/>
              <a:t>Pieter, G.M., Massie, J.D. and </a:t>
            </a:r>
            <a:r>
              <a:rPr dirty="0" err="1" lang="en-US" sz="1100"/>
              <a:t>Saerang</a:t>
            </a:r>
            <a:r>
              <a:rPr dirty="0" lang="en-US" sz="1100"/>
              <a:t>, R.T., (2021). Exploring the effectiveness of using </a:t>
            </a:r>
            <a:r>
              <a:rPr dirty="0" err="1" lang="en-US" sz="1100"/>
              <a:t>Tik</a:t>
            </a:r>
            <a:r>
              <a:rPr dirty="0" lang="en-US" sz="1100"/>
              <a:t> </a:t>
            </a:r>
            <a:r>
              <a:rPr dirty="0" err="1" lang="en-US" sz="1100"/>
              <a:t>Tok</a:t>
            </a:r>
            <a:r>
              <a:rPr dirty="0" lang="en-US" sz="1100"/>
              <a:t> as a media for promotion: A Case study of youth intention to buy products. </a:t>
            </a:r>
            <a:r>
              <a:rPr dirty="0" err="1" i="1" lang="en-US" sz="1100"/>
              <a:t>Jurnal</a:t>
            </a:r>
            <a:r>
              <a:rPr dirty="0" i="1" lang="en-US" sz="1100"/>
              <a:t> EMBA: </a:t>
            </a:r>
            <a:r>
              <a:rPr dirty="0" err="1" i="1" lang="en-US" sz="1100"/>
              <a:t>Jurnal</a:t>
            </a:r>
            <a:r>
              <a:rPr dirty="0" i="1" lang="en-US" sz="1100"/>
              <a:t> </a:t>
            </a:r>
            <a:r>
              <a:rPr dirty="0" err="1" i="1" lang="en-US" sz="1100"/>
              <a:t>Riset</a:t>
            </a:r>
            <a:r>
              <a:rPr dirty="0" i="1" lang="en-US" sz="1100"/>
              <a:t> </a:t>
            </a:r>
            <a:r>
              <a:rPr dirty="0" err="1" i="1" lang="en-US" sz="1100"/>
              <a:t>Ekonomi</a:t>
            </a:r>
            <a:r>
              <a:rPr dirty="0" i="1" lang="en-US" sz="1100"/>
              <a:t>, </a:t>
            </a:r>
            <a:r>
              <a:rPr dirty="0" err="1" i="1" lang="en-US" sz="1100"/>
              <a:t>Manajemen</a:t>
            </a:r>
            <a:r>
              <a:rPr dirty="0" i="1" lang="en-US" sz="1100"/>
              <a:t>, </a:t>
            </a:r>
            <a:r>
              <a:rPr dirty="0" err="1" i="1" lang="en-US" sz="1100"/>
              <a:t>Bisnis</a:t>
            </a:r>
            <a:r>
              <a:rPr dirty="0" i="1" lang="en-US" sz="1100"/>
              <a:t> </a:t>
            </a:r>
            <a:r>
              <a:rPr dirty="0" err="1" i="1" lang="en-US" sz="1100"/>
              <a:t>dan</a:t>
            </a:r>
            <a:r>
              <a:rPr dirty="0" i="1" lang="en-US" sz="1100"/>
              <a:t> </a:t>
            </a:r>
            <a:r>
              <a:rPr dirty="0" err="1" i="1" lang="en-US" sz="1100"/>
              <a:t>Akuntansi</a:t>
            </a:r>
            <a:r>
              <a:rPr dirty="0" lang="en-US" sz="1100"/>
              <a:t>, </a:t>
            </a:r>
            <a:r>
              <a:rPr dirty="0" i="1" lang="en-US" sz="1100"/>
              <a:t>9</a:t>
            </a:r>
            <a:r>
              <a:rPr dirty="0" lang="en-US" sz="1100"/>
              <a:t>(4), pp.11-20.</a:t>
            </a:r>
          </a:p>
          <a:p>
            <a:r>
              <a:rPr dirty="0" err="1" lang="en-US" sz="1100"/>
              <a:t>Purnomo</a:t>
            </a:r>
            <a:r>
              <a:rPr dirty="0" lang="en-US" sz="1100"/>
              <a:t>, Y.J., (2023). Digital marketing strategy to increase sales conversion on e-commerce platforms. </a:t>
            </a:r>
            <a:r>
              <a:rPr dirty="0" i="1" lang="en-US" sz="1100"/>
              <a:t>Journal of Contemporary Administration and Management (ADMAN)</a:t>
            </a:r>
            <a:r>
              <a:rPr dirty="0" lang="en-US" sz="1100"/>
              <a:t>, </a:t>
            </a:r>
            <a:r>
              <a:rPr dirty="0" i="1" lang="en-US" sz="1100"/>
              <a:t>1</a:t>
            </a:r>
            <a:r>
              <a:rPr dirty="0" lang="en-US" sz="1100"/>
              <a:t>(2), pp.54-62.</a:t>
            </a:r>
          </a:p>
          <a:p>
            <a:r>
              <a:rPr dirty="0" lang="en-US" sz="1100"/>
              <a:t>Sharma, M.S. and </a:t>
            </a:r>
            <a:r>
              <a:rPr dirty="0" err="1" lang="en-US" sz="1100"/>
              <a:t>Ashfaq</a:t>
            </a:r>
            <a:r>
              <a:rPr dirty="0" lang="en-US" sz="1100"/>
              <a:t>, R., (2023). Targeting the digital consumer: A study of the role of social media in modern advertising. </a:t>
            </a:r>
            <a:r>
              <a:rPr dirty="0" i="1" lang="en-US" sz="1100"/>
              <a:t>Journal of Humanities, Music and Dance (JHMD)</a:t>
            </a:r>
            <a:r>
              <a:rPr dirty="0" lang="en-US" sz="1100"/>
              <a:t>, </a:t>
            </a:r>
            <a:r>
              <a:rPr dirty="0" i="1" lang="en-US" sz="1100"/>
              <a:t>3</a:t>
            </a:r>
            <a:r>
              <a:rPr dirty="0" lang="en-US" sz="1100"/>
              <a:t>(04), pp.22-35.</a:t>
            </a:r>
          </a:p>
          <a:p>
            <a:r>
              <a:rPr dirty="0" err="1" lang="en-US" sz="1100"/>
              <a:t>Waheed</a:t>
            </a:r>
            <a:r>
              <a:rPr dirty="0" lang="en-US" sz="1100"/>
              <a:t>, S. and Kumar, S., (2025). The Role of Social Media Marketing in the Food Industry. In </a:t>
            </a:r>
            <a:r>
              <a:rPr dirty="0" i="1" lang="en-US" sz="1100"/>
              <a:t>Technological Innovations in the Food Service Industry</a:t>
            </a:r>
            <a:r>
              <a:rPr dirty="0" lang="en-US" sz="1100"/>
              <a:t> (pp. 231-270). </a:t>
            </a:r>
            <a:r>
              <a:rPr lang="en-US" sz="1100"/>
              <a:t>IGI Global Scientific Publishing.</a:t>
            </a:r>
          </a:p>
          <a:p>
            <a:pPr lvl="0" marR="0" rtl="0"/>
            <a:endParaRPr altLang="en" b="1" baseline="0" dirty="0" i="0" lang="en" strike="noStrike" sz="1100" u="none">
              <a:latin charset="0" panose="02020603050405020304" pitchFamily="18" typeface="Times New Roman"/>
            </a:endParaRPr>
          </a:p>
        </p:txBody>
      </p:sp>
    </p:spTree>
    <p:extLst>
      <p:ext uri="{BB962C8B-B14F-4D97-AF65-F5344CB8AC3E}">
        <p14:creationId xmlns:p14="http://schemas.microsoft.com/office/powerpoint/2010/main" val="416795100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panose="020B0502020104020203"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502020104020203"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algn="ctr" cap="flat" cmpd="sng" w="6350">
          <a:solidFill>
            <a:schemeClr val="phClr"/>
          </a:solidFill>
          <a:prstDash val="solid"/>
        </a:ln>
        <a:ln algn="ctr" cap="flat" cmpd="sng" w="12700">
          <a:solidFill>
            <a:schemeClr val="phClr"/>
          </a:solidFill>
          <a:prstDash val="solid"/>
        </a:ln>
        <a:ln algn="ctr" cap="flat" cmpd="sng" w="31750">
          <a:solidFill>
            <a:schemeClr val="phClr"/>
          </a:solidFill>
          <a:prstDash val="solid"/>
        </a:ln>
      </a:lnStyleLst>
      <a:effectStyleLst>
        <a:effectStyle>
          <a:effectLst/>
        </a:effectStyle>
        <a:effectStyle>
          <a:effectLst/>
        </a:effectStyle>
        <a:effectStyle>
          <a:effectLst>
            <a:outerShdw algn="ctr" blurRad="55880" dir="5400000" dist="15240" rotWithShape="0">
              <a:srgbClr val="000000">
                <a:alpha val="45000"/>
              </a:srgbClr>
            </a:outerShdw>
          </a:effectLst>
          <a:scene3d>
            <a:camera prst="orthographicFront">
              <a:rot lat="0" lon="0" rev="0"/>
            </a:camera>
            <a:lightRig dir="tl" rig="brightRoom"/>
          </a:scene3d>
          <a:sp3d prstMaterial="dkEdge">
            <a:bevelT h="0" w="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b="100000" l="50000" r="125000" t="55000"/>
          </a:path>
        </a:gradFill>
      </a:bgFillStyleLst>
    </a:fmtScheme>
  </a:themeElements>
  <a:objectDefaults/>
  <a:extraClrSchemeLst/>
  <a:extLst>
    <a:ext uri="{05A4C25C-085E-4340-85A3-A5531E510DB2}">
      <thm15:themeFamily xmlns:thm15="http://schemas.microsoft.com/office/thememl/2012/main" id="{8BEC4385-4EB9-4D53-BFB5-0EA123736B6D}" name="Parcel" vid="{4DB32801-28C0-48B0-8C1D-A9A58613615A}"/>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Parcel</Template>
  <Words>2229</Words>
  <Paragraphs>141</Paragraphs>
  <Slides>16</Slides>
  <Notes>13</Notes>
  <TotalTime>27</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Gill Sans MT</vt:lpstr>
      <vt:lpstr>Times New Roman</vt:lpstr>
      <vt:lpstr>Parcel</vt:lpstr>
      <vt:lpstr>Building Sustainable Customer Relationships at M&amp;S Food</vt:lpstr>
      <vt:lpstr>Agenda</vt:lpstr>
      <vt:lpstr>Task 1 – Definitions (Digital &amp; Social Media in CRM) Introduction</vt:lpstr>
      <vt:lpstr>What is Digital Media?</vt:lpstr>
      <vt:lpstr>What is Social Media?</vt:lpstr>
      <vt:lpstr>Digital &amp; Social Media in CRM</vt:lpstr>
      <vt:lpstr>Task 2 – M&amp;S Food: Use of Digital &amp; Social Media Digital Platforms</vt:lpstr>
      <vt:lpstr>Social Media PlatformS</vt:lpstr>
      <vt:lpstr>Developing and Sustaining Customer Relationships</vt:lpstr>
      <vt:lpstr>Enhancing Customer Experience</vt:lpstr>
      <vt:lpstr>Supporting Organisational Performance</vt:lpstr>
      <vt:lpstr>Critical Evaluation: Strengths</vt:lpstr>
      <vt:lpstr>Critical Evaluation: Weaknesses</vt:lpstr>
      <vt:lpstr>Recommendations</vt:lpstr>
      <vt:lpstr>Conclusion</vt:lpstr>
      <vt:lpstr>Reference list</vt:lpstr>
    </vt:vector>
  </TitlesOfParts>
  <LinksUpToDate>false</LinksUpToDate>
  <SharedDoc>false</SharedDoc>
  <HyperlinksChanged>false</HyperlinksChanged>
  <AppVersion>15.0000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2025-11-21T20:49:17Z</dcterms:created>
  <dcterms:modified xsi:type="dcterms:W3CDTF">2025-11-21T21:46:07Z</dcterms:modified>
</cp:coreProperties>
</file>