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4"/>
  </p:sldMasterIdLst>
  <p:notesMasterIdLst>
    <p:notesMasterId r:id="rId15"/>
  </p:notesMasterIdLst>
  <p:sldIdLst>
    <p:sldId id="256" r:id="rId5"/>
    <p:sldId id="257" r:id="rId6"/>
    <p:sldId id="261" r:id="rId7"/>
    <p:sldId id="258" r:id="rId8"/>
    <p:sldId id="259" r:id="rId9"/>
    <p:sldId id="260" r:id="rId10"/>
    <p:sldId id="262" r:id="rId11"/>
    <p:sldId id="263" r:id="rId12"/>
    <p:sldId id="264"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011B5B-4998-4572-8868-659E8C1B4A55}" v="29" dt="2019-10-16T19:22:51.6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6" autoAdjust="0"/>
    <p:restoredTop sz="94660"/>
  </p:normalViewPr>
  <p:slideViewPr>
    <p:cSldViewPr snapToGrid="0">
      <p:cViewPr varScale="1">
        <p:scale>
          <a:sx n="114" d="100"/>
          <a:sy n="114" d="100"/>
        </p:scale>
        <p:origin x="360"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0A0D5-8F98-4CC1-A28E-021F0B6B475C}" type="datetimeFigureOut">
              <a:rPr lang="en-US" smtClean="0"/>
              <a:t>10/16/2019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03C52C-5E29-41AF-BAA3-8217E886DA08}" type="slidenum">
              <a:rPr lang="en-US" smtClean="0"/>
              <a:t>‹#›</a:t>
            </a:fld>
            <a:endParaRPr lang="en-US" dirty="0"/>
          </a:p>
        </p:txBody>
      </p:sp>
    </p:spTree>
    <p:extLst>
      <p:ext uri="{BB962C8B-B14F-4D97-AF65-F5344CB8AC3E}">
        <p14:creationId xmlns:p14="http://schemas.microsoft.com/office/powerpoint/2010/main" val="1961961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3A750590-9F9A-443B-9295-A3931D8194B1}" type="datetime1">
              <a:rPr lang="en-US" smtClean="0"/>
              <a:t>10/16/2019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B75B4BE-627A-4EC1-99E1-6F1AA97AB802}"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8BFACF8-E63D-4673-A128-83547867BB7A}" type="datetime1">
              <a:rPr lang="en-US" smtClean="0"/>
              <a:t>10/16/2019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5BED6AC-4FBA-40BD-BE75-20DB64DA4BAD}" type="datetime1">
              <a:rPr lang="en-US" smtClean="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933C87-D201-458A-93C0-8EDD9AC92D93}" type="datetime1">
              <a:rPr lang="en-US" smtClean="0"/>
              <a:t>10/16/2019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6CE6829-5A25-485A-91B1-5D6D58BB9F23}" type="datetime1">
              <a:rPr lang="en-US" smtClean="0"/>
              <a:t>10/16/2019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12F5CD-23D0-4DD1-85B1-71F1825FB3EC}" type="datetime1">
              <a:rPr lang="en-US" smtClean="0"/>
              <a:t>10/16/2019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BA5035-C284-496A-B076-BA73A8FA5D8B}" type="datetime1">
              <a:rPr lang="en-US" smtClean="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0EB420-1875-490A-8C4B-7AAB939FBE08}" type="datetime1">
              <a:rPr lang="en-US" smtClean="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35805F-452B-497C-9BD6-2CDB6902F369}" type="datetime1">
              <a:rPr lang="en-US" smtClean="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D3F7C6B-C82D-4D42-9929-D6E7E11D9A64}" type="datetime1">
              <a:rPr lang="en-US" smtClean="0"/>
              <a:t>10/16/2019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0CF4779-62E8-4B21-A5D7-0AFB9DBD4358}" type="datetime1">
              <a:rPr lang="en-US" smtClean="0"/>
              <a:t>10/16/2019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5F9D3375-5CD0-4576-BF96-ADFF24726FF8}" type="datetime1">
              <a:rPr lang="en-US" smtClean="0"/>
              <a:t>10/16/2019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FACD1F8-971E-4F8C-8737-750C12E93E08}" type="datetime1">
              <a:rPr lang="en-US" smtClean="0"/>
              <a:t>10/16/2019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C7D1621-FA30-4D98-85E5-1409E6BEECDC}" type="datetime1">
              <a:rPr lang="en-US" smtClean="0"/>
              <a:t>10/16/2019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96F347-1B2F-4097-AEB5-4A26FB45D67A}"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CC1DEE0-34E5-4E0F-BEC1-4B8835F82CD1}" type="datetime1">
              <a:rPr lang="en-US" smtClean="0"/>
              <a:t>10/16/2019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9359126-4846-4E88-BDD9-5585CC877E47}" type="datetime1">
              <a:rPr lang="en-US" smtClean="0"/>
              <a:t>10/16/2019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neuvoo.co.uk/view/?id=175e4c625f92&amp;utm_campaign=google_jobs_apply&amp;utm_source=google_jobs_apply&amp;utm_medium=organic"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ogle.com/"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10.xml.rels><?xml version="1.0" encoding="UTF-8" standalone="yes"?>
<Relationships xmlns="http://schemas.openxmlformats.org/package/2006/relationships"><Relationship Id="rId3" Type="http://schemas.openxmlformats.org/officeDocument/2006/relationships/hyperlink" Target="http://www.oxfordreference.com/" TargetMode="External"/><Relationship Id="rId7" Type="http://schemas.openxmlformats.org/officeDocument/2006/relationships/hyperlink" Target="https://search-proquest-com.ezproxy.uwtsd.ac.uk/docview/1925790208?accountid=130472&amp;fbclid=IwAR2bc0Biwewmc6RshTvVbgy6Z57VVU6C2eBoo_Fg2lbdIlR5Wq5Smds_kS8&amp;rfr_id=info%3Axri%2Fsid%3Aprimo"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www.toolshero.com/management/gibbs-reflective-cycle-graham-gibbs/" TargetMode="External"/><Relationship Id="rId5" Type="http://schemas.openxmlformats.org/officeDocument/2006/relationships/hyperlink" Target="https://www.nurseryworld.co.uk/news/article/numbers-training-to-become-early-years-teachers-plummet" TargetMode="External"/><Relationship Id="rId4" Type="http://schemas.openxmlformats.org/officeDocument/2006/relationships/hyperlink" Target="https://neuvoo.co.uk/view/?id=175e4c625f92&amp;utm_campaign=google_jobs_apply&amp;utm_source=google_jobs_apply&amp;utm_medium=organi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0496C6C-A85F-426B-9ED1-3444166C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E5CD8D-E704-46A1-BC3E-9A644A9FFD4E}"/>
              </a:ext>
            </a:extLst>
          </p:cNvPr>
          <p:cNvSpPr>
            <a:spLocks noGrp="1"/>
          </p:cNvSpPr>
          <p:nvPr>
            <p:ph type="ctrTitle"/>
          </p:nvPr>
        </p:nvSpPr>
        <p:spPr>
          <a:xfrm>
            <a:off x="792483" y="821265"/>
            <a:ext cx="6098705" cy="5222117"/>
          </a:xfrm>
        </p:spPr>
        <p:txBody>
          <a:bodyPr anchor="ctr">
            <a:normAutofit/>
          </a:bodyPr>
          <a:lstStyle/>
          <a:p>
            <a:pPr algn="r"/>
            <a:r>
              <a:rPr lang="en-US" sz="5400" dirty="0"/>
              <a:t>Flying start childcare worker</a:t>
            </a:r>
          </a:p>
        </p:txBody>
      </p:sp>
      <p:cxnSp>
        <p:nvCxnSpPr>
          <p:cNvPr id="19" name="Straight Connector 18">
            <a:extLst>
              <a:ext uri="{FF2B5EF4-FFF2-40B4-BE49-F238E27FC236}">
                <a16:creationId xmlns:a16="http://schemas.microsoft.com/office/drawing/2014/main" id="{AD0EF22F-5D3C-4240-8C32-1B20803E5A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97108" y="1923563"/>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E309A740-48C5-4AE5-879B-F567D3D7ACDC}"/>
              </a:ext>
            </a:extLst>
          </p:cNvPr>
          <p:cNvSpPr>
            <a:spLocks noGrp="1"/>
          </p:cNvSpPr>
          <p:nvPr>
            <p:ph type="subTitle" idx="1"/>
          </p:nvPr>
        </p:nvSpPr>
        <p:spPr>
          <a:xfrm>
            <a:off x="7903028" y="821265"/>
            <a:ext cx="3265713" cy="5222117"/>
          </a:xfrm>
        </p:spPr>
        <p:txBody>
          <a:bodyPr anchor="ctr">
            <a:normAutofit/>
          </a:bodyPr>
          <a:lstStyle/>
          <a:p>
            <a:r>
              <a:rPr lang="en-US" dirty="0"/>
              <a:t>Natasha Fiddy </a:t>
            </a:r>
          </a:p>
          <a:p>
            <a:r>
              <a:rPr lang="en-US" dirty="0"/>
              <a:t>Student number: 1708372</a:t>
            </a:r>
          </a:p>
        </p:txBody>
      </p:sp>
      <p:pic>
        <p:nvPicPr>
          <p:cNvPr id="21" name="Picture 20">
            <a:extLst>
              <a:ext uri="{FF2B5EF4-FFF2-40B4-BE49-F238E27FC236}">
                <a16:creationId xmlns:a16="http://schemas.microsoft.com/office/drawing/2014/main" id="{D912EF34-0253-41FD-9940-D8FBB7DE74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7545075" y="2187578"/>
            <a:ext cx="6857999" cy="2482850"/>
          </a:xfrm>
          <a:prstGeom prst="rect">
            <a:avLst/>
          </a:prstGeom>
        </p:spPr>
      </p:pic>
    </p:spTree>
    <p:extLst>
      <p:ext uri="{BB962C8B-B14F-4D97-AF65-F5344CB8AC3E}">
        <p14:creationId xmlns:p14="http://schemas.microsoft.com/office/powerpoint/2010/main" val="3754664940"/>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dirty="0"/>
              <a:t>Job description</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lnSpcReduction="10000"/>
          </a:bodyPr>
          <a:lstStyle/>
          <a:p>
            <a:pPr>
              <a:lnSpc>
                <a:spcPct val="100000"/>
              </a:lnSpc>
            </a:pPr>
            <a:r>
              <a:rPr lang="en-GB" sz="2000" dirty="0"/>
              <a:t>The successful candidate will work as part of our team to provide a safe, stimulating play environment, support and facilitate children's development and where necessary, contribute to the safeguarding of children.</a:t>
            </a:r>
            <a:r>
              <a:rPr lang="en-GB" dirty="0"/>
              <a:t> (</a:t>
            </a:r>
            <a:r>
              <a:rPr lang="en-GB" dirty="0" err="1"/>
              <a:t>Neuvco</a:t>
            </a:r>
            <a:r>
              <a:rPr lang="en-GB" dirty="0"/>
              <a:t>, 2019)</a:t>
            </a:r>
          </a:p>
          <a:p>
            <a:pPr>
              <a:lnSpc>
                <a:spcPct val="100000"/>
              </a:lnSpc>
            </a:pPr>
            <a:r>
              <a:rPr lang="en-GB" sz="2000" dirty="0"/>
              <a:t>Link to job can be found here: </a:t>
            </a:r>
            <a:r>
              <a:rPr lang="en-GB" sz="2000" dirty="0">
                <a:hlinkClick r:id="rId3"/>
              </a:rPr>
              <a:t>https://neuvoo.co.uk/view/?id=175e4c625f92&amp;utm_campaign=google_jobs_apply&amp;utm_source=google_jobs_apply&amp;utm_medium=organichttps://neuvoo.co.uk/view/?id=175e4c625f92&amp;utm_campaign=google_jobs_apply&amp;utm_source=google_jobs_apply&amp;utm_medium=organic</a:t>
            </a:r>
            <a:endParaRPr lang="en-US" sz="2000" dirty="0"/>
          </a:p>
        </p:txBody>
      </p:sp>
    </p:spTree>
    <p:extLst>
      <p:ext uri="{BB962C8B-B14F-4D97-AF65-F5344CB8AC3E}">
        <p14:creationId xmlns:p14="http://schemas.microsoft.com/office/powerpoint/2010/main" val="219423319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EF7B8-1EEA-4610-B7FA-7AA1B51C4015}"/>
              </a:ext>
            </a:extLst>
          </p:cNvPr>
          <p:cNvSpPr>
            <a:spLocks noGrp="1"/>
          </p:cNvSpPr>
          <p:nvPr>
            <p:ph type="ctrTitle"/>
          </p:nvPr>
        </p:nvSpPr>
        <p:spPr>
          <a:xfrm>
            <a:off x="3796990" y="407020"/>
            <a:ext cx="7134922" cy="1750742"/>
          </a:xfrm>
        </p:spPr>
        <p:txBody>
          <a:bodyPr>
            <a:normAutofit/>
          </a:bodyPr>
          <a:lstStyle/>
          <a:p>
            <a:r>
              <a:rPr lang="en-GB" dirty="0"/>
              <a:t>Why I chose this job role</a:t>
            </a:r>
          </a:p>
        </p:txBody>
      </p:sp>
      <p:sp>
        <p:nvSpPr>
          <p:cNvPr id="3" name="Subtitle 2">
            <a:extLst>
              <a:ext uri="{FF2B5EF4-FFF2-40B4-BE49-F238E27FC236}">
                <a16:creationId xmlns:a16="http://schemas.microsoft.com/office/drawing/2014/main" id="{7C7A25E2-31E3-463E-A8EB-E91EEEC3B589}"/>
              </a:ext>
            </a:extLst>
          </p:cNvPr>
          <p:cNvSpPr>
            <a:spLocks noGrp="1"/>
          </p:cNvSpPr>
          <p:nvPr>
            <p:ph type="subTitle" idx="1"/>
          </p:nvPr>
        </p:nvSpPr>
        <p:spPr>
          <a:xfrm>
            <a:off x="1137424" y="2107580"/>
            <a:ext cx="9682976" cy="4505093"/>
          </a:xfrm>
        </p:spPr>
        <p:txBody>
          <a:bodyPr>
            <a:normAutofit fontScale="92500" lnSpcReduction="20000"/>
          </a:bodyPr>
          <a:lstStyle/>
          <a:p>
            <a:r>
              <a:rPr lang="en-GB" dirty="0"/>
              <a:t>How we work :</a:t>
            </a:r>
          </a:p>
          <a:p>
            <a:endParaRPr lang="en-GB" dirty="0"/>
          </a:p>
          <a:p>
            <a:pPr marL="342900" indent="-342900">
              <a:buFont typeface="Arial" panose="020B0604020202020204" pitchFamily="34" charset="0"/>
              <a:buChar char="•"/>
            </a:pPr>
            <a:r>
              <a:rPr lang="en-GB" dirty="0"/>
              <a:t>Action for Children does what's right, does what's needed and does what works for children in the UK. Every year, our team changes the lives of 301,000 children, young people and families.</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In partnership with Flying Start we provide high quality childcare provision for children aged 2 to 3 years in our Flying Start Playgroup in </a:t>
            </a:r>
            <a:r>
              <a:rPr lang="en-GB" dirty="0" err="1"/>
              <a:t>Caerau</a:t>
            </a:r>
            <a:r>
              <a:rPr lang="en-GB" dirty="0"/>
              <a:t>, </a:t>
            </a:r>
            <a:r>
              <a:rPr lang="en-GB" dirty="0" err="1"/>
              <a:t>Maesteg</a:t>
            </a:r>
            <a:r>
              <a:rPr lang="en-GB" dirty="0"/>
              <a:t>.</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The successful candidate will work as part of our team to provide a safe, stimulating play environment, support and facilitate children's development and where necessary, contribute to the safeguarding of children.</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We pride ourselves on being child led and are committed to ensuring that all the children we work with have a flying start in life. (</a:t>
            </a:r>
            <a:r>
              <a:rPr lang="en-GB" dirty="0" err="1"/>
              <a:t>Neuvco</a:t>
            </a:r>
            <a:r>
              <a:rPr lang="en-GB" dirty="0"/>
              <a:t>, 2019)</a:t>
            </a:r>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1259426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8A057-02AB-449A-94A1-53578110079E}"/>
              </a:ext>
            </a:extLst>
          </p:cNvPr>
          <p:cNvSpPr>
            <a:spLocks noGrp="1"/>
          </p:cNvSpPr>
          <p:nvPr>
            <p:ph type="title"/>
          </p:nvPr>
        </p:nvSpPr>
        <p:spPr>
          <a:xfrm>
            <a:off x="2895600" y="764373"/>
            <a:ext cx="8610600" cy="1293028"/>
          </a:xfrm>
        </p:spPr>
        <p:txBody>
          <a:bodyPr>
            <a:normAutofit/>
          </a:bodyPr>
          <a:lstStyle/>
          <a:p>
            <a:r>
              <a:rPr lang="en-GB" dirty="0"/>
              <a:t>Important skills an early years teacher should have:</a:t>
            </a:r>
          </a:p>
        </p:txBody>
      </p:sp>
      <p:sp>
        <p:nvSpPr>
          <p:cNvPr id="9" name="Content Placeholder 8">
            <a:extLst>
              <a:ext uri="{FF2B5EF4-FFF2-40B4-BE49-F238E27FC236}">
                <a16:creationId xmlns:a16="http://schemas.microsoft.com/office/drawing/2014/main" id="{1104C8F2-AE5C-4A03-A1BA-9B4A29093ECC}"/>
              </a:ext>
            </a:extLst>
          </p:cNvPr>
          <p:cNvSpPr>
            <a:spLocks noGrp="1"/>
          </p:cNvSpPr>
          <p:nvPr>
            <p:ph idx="1"/>
          </p:nvPr>
        </p:nvSpPr>
        <p:spPr>
          <a:xfrm>
            <a:off x="637210" y="2243151"/>
            <a:ext cx="5816600" cy="4024125"/>
          </a:xfrm>
        </p:spPr>
        <p:txBody>
          <a:bodyPr>
            <a:normAutofit/>
          </a:bodyPr>
          <a:lstStyle/>
          <a:p>
            <a:r>
              <a:rPr lang="en-US" dirty="0"/>
              <a:t>Communication and listening</a:t>
            </a:r>
          </a:p>
          <a:p>
            <a:r>
              <a:rPr lang="en-US" dirty="0"/>
              <a:t>Organization skills</a:t>
            </a:r>
          </a:p>
          <a:p>
            <a:r>
              <a:rPr lang="en-US" dirty="0"/>
              <a:t>Encourage and inspire the children</a:t>
            </a:r>
          </a:p>
          <a:p>
            <a:r>
              <a:rPr lang="en-US" dirty="0"/>
              <a:t>Be able to understand the needs of the child</a:t>
            </a:r>
          </a:p>
          <a:p>
            <a:r>
              <a:rPr lang="en-US" dirty="0"/>
              <a:t>Patience, caring, kind &amp; calm.</a:t>
            </a:r>
          </a:p>
          <a:p>
            <a:r>
              <a:rPr lang="en-US" dirty="0"/>
              <a:t>Sense of humor</a:t>
            </a:r>
          </a:p>
          <a:p>
            <a:r>
              <a:rPr lang="en-US" dirty="0"/>
              <a:t>Working independently with children. </a:t>
            </a:r>
            <a:r>
              <a:rPr lang="en-GB" dirty="0"/>
              <a:t>(Prospects, 2019)</a:t>
            </a:r>
            <a:endParaRPr lang="en-US" dirty="0"/>
          </a:p>
        </p:txBody>
      </p:sp>
      <p:pic>
        <p:nvPicPr>
          <p:cNvPr id="5" name="Content Placeholder 4" descr="A group of young children sitting around a table&#10;&#10;Description automatically generated">
            <a:extLst>
              <a:ext uri="{FF2B5EF4-FFF2-40B4-BE49-F238E27FC236}">
                <a16:creationId xmlns:a16="http://schemas.microsoft.com/office/drawing/2014/main" id="{CFD3D722-C406-45C1-AB24-CFD401EB6B47}"/>
              </a:ext>
            </a:extLst>
          </p:cNvPr>
          <p:cNvPicPr>
            <a:picLocks noChangeAspect="1"/>
          </p:cNvPicPr>
          <p:nvPr/>
        </p:nvPicPr>
        <p:blipFill rotWithShape="1">
          <a:blip r:embed="rId2"/>
          <a:srcRect l="11084" r="770"/>
          <a:stretch/>
        </p:blipFill>
        <p:spPr>
          <a:xfrm>
            <a:off x="6985000" y="2501159"/>
            <a:ext cx="4521200" cy="3410926"/>
          </a:xfrm>
          <a:prstGeom prst="rect">
            <a:avLst/>
          </a:prstGeom>
        </p:spPr>
      </p:pic>
      <p:sp>
        <p:nvSpPr>
          <p:cNvPr id="6" name="TextBox 5">
            <a:extLst>
              <a:ext uri="{FF2B5EF4-FFF2-40B4-BE49-F238E27FC236}">
                <a16:creationId xmlns:a16="http://schemas.microsoft.com/office/drawing/2014/main" id="{A031858E-2C23-4DDC-8CE5-F52BB72ED9FF}"/>
              </a:ext>
            </a:extLst>
          </p:cNvPr>
          <p:cNvSpPr txBox="1"/>
          <p:nvPr/>
        </p:nvSpPr>
        <p:spPr>
          <a:xfrm>
            <a:off x="9918147" y="5912085"/>
            <a:ext cx="2119243" cy="646331"/>
          </a:xfrm>
          <a:prstGeom prst="rect">
            <a:avLst/>
          </a:prstGeom>
          <a:noFill/>
        </p:spPr>
        <p:txBody>
          <a:bodyPr wrap="square" rtlCol="0">
            <a:spAutoFit/>
          </a:bodyPr>
          <a:lstStyle/>
          <a:p>
            <a:r>
              <a:rPr lang="en-GB" dirty="0"/>
              <a:t>(Source: Nursery World, 2018)</a:t>
            </a:r>
          </a:p>
        </p:txBody>
      </p:sp>
    </p:spTree>
    <p:extLst>
      <p:ext uri="{BB962C8B-B14F-4D97-AF65-F5344CB8AC3E}">
        <p14:creationId xmlns:p14="http://schemas.microsoft.com/office/powerpoint/2010/main" val="24216014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122FB-92B6-429F-9AE8-ECB9E0E38B0B}"/>
              </a:ext>
            </a:extLst>
          </p:cNvPr>
          <p:cNvSpPr>
            <a:spLocks noGrp="1"/>
          </p:cNvSpPr>
          <p:nvPr>
            <p:ph type="title"/>
          </p:nvPr>
        </p:nvSpPr>
        <p:spPr>
          <a:xfrm>
            <a:off x="685800" y="753533"/>
            <a:ext cx="10820399" cy="1801131"/>
          </a:xfrm>
        </p:spPr>
        <p:txBody>
          <a:bodyPr/>
          <a:lstStyle/>
          <a:p>
            <a:r>
              <a:rPr lang="en-GB" dirty="0"/>
              <a:t>Benefits of volunteering </a:t>
            </a:r>
          </a:p>
        </p:txBody>
      </p:sp>
      <p:sp>
        <p:nvSpPr>
          <p:cNvPr id="3" name="Text Placeholder 2">
            <a:extLst>
              <a:ext uri="{FF2B5EF4-FFF2-40B4-BE49-F238E27FC236}">
                <a16:creationId xmlns:a16="http://schemas.microsoft.com/office/drawing/2014/main" id="{ADC40F38-9D44-48AB-A716-E09BCD1896D0}"/>
              </a:ext>
            </a:extLst>
          </p:cNvPr>
          <p:cNvSpPr>
            <a:spLocks noGrp="1"/>
          </p:cNvSpPr>
          <p:nvPr>
            <p:ph type="body" idx="1"/>
          </p:nvPr>
        </p:nvSpPr>
        <p:spPr>
          <a:xfrm>
            <a:off x="1024467" y="3641725"/>
            <a:ext cx="10490200" cy="2674234"/>
          </a:xfrm>
        </p:spPr>
        <p:txBody>
          <a:bodyPr>
            <a:normAutofit lnSpcReduction="10000"/>
          </a:bodyPr>
          <a:lstStyle/>
          <a:p>
            <a:pPr marL="342900" indent="-342900" algn="l">
              <a:buFont typeface="Arial" panose="020B0604020202020204" pitchFamily="34" charset="0"/>
              <a:buChar char="•"/>
            </a:pPr>
            <a:r>
              <a:rPr lang="en-GB" dirty="0"/>
              <a:t>It’s proven to be good for your mental and physical health</a:t>
            </a:r>
          </a:p>
          <a:p>
            <a:pPr marL="342900" indent="-342900" algn="l">
              <a:buFont typeface="Arial" panose="020B0604020202020204" pitchFamily="34" charset="0"/>
              <a:buChar char="•"/>
            </a:pPr>
            <a:r>
              <a:rPr lang="en-GB" dirty="0"/>
              <a:t>Provides you with more opportunities and contacts to chase after your desired profession.</a:t>
            </a:r>
          </a:p>
          <a:p>
            <a:pPr marL="342900" indent="-342900" algn="l">
              <a:buFont typeface="Arial" panose="020B0604020202020204" pitchFamily="34" charset="0"/>
              <a:buChar char="•"/>
            </a:pPr>
            <a:r>
              <a:rPr lang="en-GB" dirty="0"/>
              <a:t>Shows that you have a good work ethic </a:t>
            </a:r>
          </a:p>
          <a:p>
            <a:pPr marL="342900" indent="-342900" algn="l">
              <a:buFont typeface="Arial" panose="020B0604020202020204" pitchFamily="34" charset="0"/>
              <a:buChar char="•"/>
            </a:pPr>
            <a:r>
              <a:rPr lang="en-GB" dirty="0"/>
              <a:t>Can lead to a job  </a:t>
            </a:r>
          </a:p>
          <a:p>
            <a:pPr marL="342900" indent="-342900" algn="l">
              <a:buFont typeface="Arial" panose="020B0604020202020204" pitchFamily="34" charset="0"/>
              <a:buChar char="•"/>
            </a:pPr>
            <a:r>
              <a:rPr lang="en-GB" dirty="0"/>
              <a:t>Helps to develop new skills.</a:t>
            </a:r>
          </a:p>
          <a:p>
            <a:pPr algn="l"/>
            <a:r>
              <a:rPr lang="en-GB" dirty="0"/>
              <a:t>(Anon, 2017)</a:t>
            </a:r>
          </a:p>
          <a:p>
            <a:endParaRPr lang="en-GB" dirty="0"/>
          </a:p>
        </p:txBody>
      </p:sp>
    </p:spTree>
    <p:extLst>
      <p:ext uri="{BB962C8B-B14F-4D97-AF65-F5344CB8AC3E}">
        <p14:creationId xmlns:p14="http://schemas.microsoft.com/office/powerpoint/2010/main" val="9785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DEC82-903D-407F-A9BD-941770D171F2}"/>
              </a:ext>
            </a:extLst>
          </p:cNvPr>
          <p:cNvSpPr>
            <a:spLocks noGrp="1"/>
          </p:cNvSpPr>
          <p:nvPr>
            <p:ph type="ctrTitle"/>
          </p:nvPr>
        </p:nvSpPr>
        <p:spPr>
          <a:xfrm>
            <a:off x="3220064" y="-113885"/>
            <a:ext cx="9448800" cy="1825096"/>
          </a:xfrm>
        </p:spPr>
        <p:txBody>
          <a:bodyPr/>
          <a:lstStyle/>
          <a:p>
            <a:r>
              <a:rPr lang="en-GB" dirty="0"/>
              <a:t>The Pickle jar theory</a:t>
            </a:r>
          </a:p>
        </p:txBody>
      </p:sp>
      <p:sp>
        <p:nvSpPr>
          <p:cNvPr id="3" name="Subtitle 2">
            <a:extLst>
              <a:ext uri="{FF2B5EF4-FFF2-40B4-BE49-F238E27FC236}">
                <a16:creationId xmlns:a16="http://schemas.microsoft.com/office/drawing/2014/main" id="{139B8FDA-DDE4-47F4-9F4A-5592319855F0}"/>
              </a:ext>
            </a:extLst>
          </p:cNvPr>
          <p:cNvSpPr>
            <a:spLocks noGrp="1"/>
          </p:cNvSpPr>
          <p:nvPr>
            <p:ph type="subTitle" idx="1"/>
          </p:nvPr>
        </p:nvSpPr>
        <p:spPr>
          <a:xfrm>
            <a:off x="1219895" y="2584654"/>
            <a:ext cx="5741344" cy="2233151"/>
          </a:xfrm>
        </p:spPr>
        <p:txBody>
          <a:bodyPr>
            <a:normAutofit/>
          </a:bodyPr>
          <a:lstStyle/>
          <a:p>
            <a:r>
              <a:rPr lang="en-GB" dirty="0"/>
              <a:t>The pickle jar theory explains that If we fit the important things in our lives first, we have more time for other activities too. It is sorting the important, less important and unimportant activities in our day into the right order! </a:t>
            </a:r>
          </a:p>
          <a:p>
            <a:pPr fontAlgn="base"/>
            <a:r>
              <a:rPr lang="en-GB" b="1" dirty="0"/>
              <a:t>(Mohammad, 2019)</a:t>
            </a:r>
            <a:endParaRPr lang="en-GB" dirty="0"/>
          </a:p>
          <a:p>
            <a:endParaRPr lang="en-GB" dirty="0"/>
          </a:p>
        </p:txBody>
      </p:sp>
      <p:pic>
        <p:nvPicPr>
          <p:cNvPr id="5" name="Picture 4" descr="A picture containing drawing&#10;&#10;Description automatically generated">
            <a:extLst>
              <a:ext uri="{FF2B5EF4-FFF2-40B4-BE49-F238E27FC236}">
                <a16:creationId xmlns:a16="http://schemas.microsoft.com/office/drawing/2014/main" id="{FE12DF63-303A-4F90-8A69-35009D8E41B4}"/>
              </a:ext>
            </a:extLst>
          </p:cNvPr>
          <p:cNvPicPr>
            <a:picLocks noChangeAspect="1"/>
          </p:cNvPicPr>
          <p:nvPr/>
        </p:nvPicPr>
        <p:blipFill>
          <a:blip r:embed="rId2"/>
          <a:stretch>
            <a:fillRect/>
          </a:stretch>
        </p:blipFill>
        <p:spPr>
          <a:xfrm>
            <a:off x="7944464" y="1711212"/>
            <a:ext cx="3110454" cy="4114554"/>
          </a:xfrm>
          <a:prstGeom prst="rect">
            <a:avLst/>
          </a:prstGeom>
        </p:spPr>
      </p:pic>
      <p:sp>
        <p:nvSpPr>
          <p:cNvPr id="6" name="TextBox 5">
            <a:extLst>
              <a:ext uri="{FF2B5EF4-FFF2-40B4-BE49-F238E27FC236}">
                <a16:creationId xmlns:a16="http://schemas.microsoft.com/office/drawing/2014/main" id="{DEB7A23B-7CEA-4FF8-A7BD-AB6C5317C2FA}"/>
              </a:ext>
            </a:extLst>
          </p:cNvPr>
          <p:cNvSpPr txBox="1"/>
          <p:nvPr/>
        </p:nvSpPr>
        <p:spPr>
          <a:xfrm>
            <a:off x="7767687" y="5938886"/>
            <a:ext cx="2573517" cy="646331"/>
          </a:xfrm>
          <a:prstGeom prst="rect">
            <a:avLst/>
          </a:prstGeom>
          <a:noFill/>
        </p:spPr>
        <p:txBody>
          <a:bodyPr wrap="square" rtlCol="0">
            <a:spAutoFit/>
          </a:bodyPr>
          <a:lstStyle/>
          <a:p>
            <a:r>
              <a:rPr lang="en-GB" dirty="0"/>
              <a:t> (Source: SAAJAN, 2012)</a:t>
            </a:r>
          </a:p>
        </p:txBody>
      </p:sp>
    </p:spTree>
    <p:extLst>
      <p:ext uri="{BB962C8B-B14F-4D97-AF65-F5344CB8AC3E}">
        <p14:creationId xmlns:p14="http://schemas.microsoft.com/office/powerpoint/2010/main" val="3022943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D7D48-D389-41C0-BECC-17F875C0C3FC}"/>
              </a:ext>
            </a:extLst>
          </p:cNvPr>
          <p:cNvSpPr>
            <a:spLocks noGrp="1"/>
          </p:cNvSpPr>
          <p:nvPr>
            <p:ph type="title"/>
          </p:nvPr>
        </p:nvSpPr>
        <p:spPr/>
        <p:txBody>
          <a:bodyPr/>
          <a:lstStyle/>
          <a:p>
            <a:r>
              <a:rPr lang="en-GB" dirty="0"/>
              <a:t>What I will need for the job role:</a:t>
            </a:r>
          </a:p>
        </p:txBody>
      </p:sp>
      <p:sp>
        <p:nvSpPr>
          <p:cNvPr id="12" name="Rectangle 6">
            <a:extLst>
              <a:ext uri="{FF2B5EF4-FFF2-40B4-BE49-F238E27FC236}">
                <a16:creationId xmlns:a16="http://schemas.microsoft.com/office/drawing/2014/main" id="{1EEC1F63-75DC-4AA0-BBED-F0D2097E6800}"/>
              </a:ext>
            </a:extLst>
          </p:cNvPr>
          <p:cNvSpPr txBox="1">
            <a:spLocks noChangeArrowheads="1"/>
          </p:cNvSpPr>
          <p:nvPr/>
        </p:nvSpPr>
        <p:spPr bwMode="auto">
          <a:xfrm>
            <a:off x="846589" y="3831811"/>
            <a:ext cx="10820400" cy="4024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rtlCol="0" anchor="ctr" anchorCtr="0" compatLnSpc="1">
            <a:prstTxWarp prst="textNoShape">
              <a:avLst/>
            </a:prstTxWarp>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eaLnBrk="0" fontAlgn="base" hangingPunct="0">
              <a:lnSpc>
                <a:spcPct val="100000"/>
              </a:lnSpc>
              <a:spcBef>
                <a:spcPct val="0"/>
              </a:spcBef>
              <a:spcAft>
                <a:spcPct val="0"/>
              </a:spcAft>
              <a:buFontTx/>
              <a:buNone/>
            </a:pPr>
            <a:r>
              <a:rPr lang="en-US" altLang="en-US" sz="1100" b="1">
                <a:solidFill>
                  <a:srgbClr val="000000"/>
                </a:solidFill>
                <a:latin typeface="Open Sans"/>
              </a:rPr>
              <a:t>What you'll need :</a:t>
            </a:r>
            <a:endParaRPr lang="en-US" altLang="en-US" sz="1100">
              <a:solidFill>
                <a:srgbClr val="000000"/>
              </a:solidFill>
              <a:latin typeface="Open Sans"/>
            </a:endParaRPr>
          </a:p>
          <a:p>
            <a:pPr marL="0" indent="0" eaLnBrk="0" fontAlgn="base" hangingPunct="0">
              <a:lnSpc>
                <a:spcPct val="100000"/>
              </a:lnSpc>
              <a:spcBef>
                <a:spcPct val="0"/>
              </a:spcBef>
              <a:spcAft>
                <a:spcPct val="0"/>
              </a:spcAft>
              <a:buFontTx/>
              <a:buChar char="•"/>
            </a:pPr>
            <a:r>
              <a:rPr lang="en-US" altLang="en-US" sz="1100">
                <a:solidFill>
                  <a:srgbClr val="000000"/>
                </a:solidFill>
                <a:latin typeface="Open Sans"/>
              </a:rPr>
              <a:t>Level 3 Diploma in Children's Care, Learning and Development or recognised equivalent.</a:t>
            </a:r>
          </a:p>
          <a:p>
            <a:pPr marL="0" indent="0" eaLnBrk="0" fontAlgn="base" hangingPunct="0">
              <a:lnSpc>
                <a:spcPct val="100000"/>
              </a:lnSpc>
              <a:spcBef>
                <a:spcPct val="0"/>
              </a:spcBef>
              <a:spcAft>
                <a:spcPct val="0"/>
              </a:spcAft>
              <a:buFontTx/>
              <a:buChar char="•"/>
            </a:pPr>
            <a:r>
              <a:rPr lang="en-US" altLang="en-US" sz="1100">
                <a:solidFill>
                  <a:srgbClr val="000000"/>
                </a:solidFill>
                <a:latin typeface="Open Sans"/>
              </a:rPr>
              <a:t>Experience of working in a regulated childcare setting.</a:t>
            </a:r>
          </a:p>
          <a:p>
            <a:pPr marL="0" indent="0" eaLnBrk="0" fontAlgn="base" hangingPunct="0">
              <a:lnSpc>
                <a:spcPct val="100000"/>
              </a:lnSpc>
              <a:spcBef>
                <a:spcPct val="0"/>
              </a:spcBef>
              <a:spcAft>
                <a:spcPct val="0"/>
              </a:spcAft>
              <a:buFontTx/>
              <a:buChar char="•"/>
            </a:pPr>
            <a:r>
              <a:rPr lang="en-US" altLang="en-US" sz="1100">
                <a:solidFill>
                  <a:srgbClr val="000000"/>
                </a:solidFill>
                <a:latin typeface="Open Sans"/>
              </a:rPr>
              <a:t>The ability to drive and access to a car is essential to this role.</a:t>
            </a:r>
            <a:r>
              <a:rPr lang="en-US" altLang="en-US" sz="400"/>
              <a:t> </a:t>
            </a:r>
            <a:endParaRPr lang="en-US" altLang="en-US" sz="1800">
              <a:latin typeface="Arial" panose="020B0604020202020204" pitchFamily="34" charset="0"/>
            </a:endParaRPr>
          </a:p>
        </p:txBody>
      </p:sp>
      <p:sp>
        <p:nvSpPr>
          <p:cNvPr id="13" name="Rectangle 7">
            <a:extLst>
              <a:ext uri="{FF2B5EF4-FFF2-40B4-BE49-F238E27FC236}">
                <a16:creationId xmlns:a16="http://schemas.microsoft.com/office/drawing/2014/main" id="{9D22D565-0F86-4935-8ABE-07783B0C8586}"/>
              </a:ext>
            </a:extLst>
          </p:cNvPr>
          <p:cNvSpPr>
            <a:spLocks noChangeArrowheads="1"/>
          </p:cNvSpPr>
          <p:nvPr/>
        </p:nvSpPr>
        <p:spPr bwMode="auto">
          <a:xfrm>
            <a:off x="746620" y="2474695"/>
            <a:ext cx="10091956" cy="3616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rgbClr val="000000"/>
                </a:solidFill>
                <a:effectLst/>
                <a:latin typeface="Open Sans"/>
              </a:rPr>
              <a:t>What you'll need :</a:t>
            </a:r>
            <a:endParaRPr kumimoji="0" lang="en-US" altLang="en-US" sz="1100" b="0" i="0" u="none" strike="noStrike" cap="none" normalizeH="0" baseline="0" dirty="0">
              <a:ln>
                <a:noFill/>
              </a:ln>
              <a:solidFill>
                <a:srgbClr val="000000"/>
              </a:solidFill>
              <a:effectLst/>
              <a:latin typeface="Open Sans"/>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i="0" u="none" strike="noStrike" cap="none" normalizeH="0" baseline="0" dirty="0">
                <a:ln>
                  <a:noFill/>
                </a:ln>
                <a:effectLst/>
                <a:latin typeface="Open Sans"/>
              </a:rPr>
              <a:t>Level 3 Diploma in Children's Care, Learning and    Development or </a:t>
            </a:r>
            <a:r>
              <a:rPr kumimoji="0" lang="en-US" altLang="en-US" sz="2800" i="0" u="none" strike="noStrike" cap="none" normalizeH="0" baseline="0" dirty="0" err="1">
                <a:ln>
                  <a:noFill/>
                </a:ln>
                <a:effectLst/>
                <a:latin typeface="Open Sans"/>
              </a:rPr>
              <a:t>recognised</a:t>
            </a:r>
            <a:r>
              <a:rPr kumimoji="0" lang="en-US" altLang="en-US" sz="2800" i="0" u="none" strike="noStrike" cap="none" normalizeH="0" baseline="0" dirty="0">
                <a:ln>
                  <a:noFill/>
                </a:ln>
                <a:effectLst/>
                <a:latin typeface="Open Sans"/>
              </a:rPr>
              <a:t> equivalent.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800" i="0" u="none" strike="noStrike" cap="none" normalizeH="0" baseline="0" dirty="0">
              <a:ln>
                <a:noFill/>
              </a:ln>
              <a:effectLst/>
              <a:latin typeface="Open Sans"/>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i="0" u="none" strike="noStrike" cap="none" normalizeH="0" baseline="0" dirty="0">
                <a:ln>
                  <a:noFill/>
                </a:ln>
                <a:effectLst/>
                <a:latin typeface="Open Sans"/>
              </a:rPr>
              <a:t>Experience of working in a regulated childcare setting.</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800" i="0" u="none" strike="noStrike" cap="none" normalizeH="0" baseline="0" dirty="0">
              <a:ln>
                <a:noFill/>
              </a:ln>
              <a:effectLst/>
              <a:latin typeface="Open Sans"/>
            </a:endParaRPr>
          </a:p>
          <a:p>
            <a:pPr defTabSz="914400" eaLnBrk="0" fontAlgn="base" hangingPunct="0">
              <a:spcBef>
                <a:spcPct val="0"/>
              </a:spcBef>
              <a:spcAft>
                <a:spcPct val="0"/>
              </a:spcAft>
              <a:buFontTx/>
              <a:buChar char="•"/>
            </a:pPr>
            <a:r>
              <a:rPr kumimoji="0" lang="en-US" altLang="en-US" sz="2800" i="0" u="none" strike="noStrike" cap="none" normalizeH="0" baseline="0" dirty="0">
                <a:ln>
                  <a:noFill/>
                </a:ln>
                <a:effectLst/>
                <a:latin typeface="Open Sans"/>
              </a:rPr>
              <a:t>The ability to drive and access to a car is essential to this role.</a:t>
            </a:r>
            <a:br>
              <a:rPr kumimoji="0" lang="en-US" altLang="en-US" sz="2800" i="0" u="none" strike="noStrike" cap="none" normalizeH="0" baseline="0" dirty="0">
                <a:ln>
                  <a:noFill/>
                </a:ln>
                <a:effectLst/>
                <a:latin typeface="Open Sans"/>
              </a:rPr>
            </a:br>
            <a:r>
              <a:rPr lang="en-GB" sz="2800" dirty="0"/>
              <a:t>(</a:t>
            </a:r>
            <a:r>
              <a:rPr lang="en-GB" sz="2800" dirty="0" err="1"/>
              <a:t>Neuvco</a:t>
            </a:r>
            <a:r>
              <a:rPr lang="en-GB" sz="2800" dirty="0"/>
              <a:t>, 2019)</a:t>
            </a:r>
          </a:p>
          <a:p>
            <a:pPr marL="0" marR="0" lvl="0" indent="0" algn="l" defTabSz="914400" rtl="0" eaLnBrk="0" fontAlgn="base" latinLnBrk="0" hangingPunct="0">
              <a:lnSpc>
                <a:spcPct val="100000"/>
              </a:lnSpc>
              <a:spcBef>
                <a:spcPct val="0"/>
              </a:spcBef>
              <a:spcAft>
                <a:spcPct val="0"/>
              </a:spcAft>
              <a:buClrTx/>
              <a:buSzTx/>
              <a:tabLst/>
            </a:pPr>
            <a:r>
              <a:rPr kumimoji="0" lang="en-US" altLang="en-US" sz="2800" i="0" u="none" strike="noStrike" cap="none" normalizeH="0" baseline="0" dirty="0">
                <a:ln>
                  <a:noFill/>
                </a:ln>
                <a:effectLst/>
              </a:rPr>
              <a:t> </a:t>
            </a:r>
            <a:endParaRPr kumimoji="0" lang="en-US" altLang="en-US" sz="280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849488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05951-956E-4DBE-BFED-FFC791772B98}"/>
              </a:ext>
            </a:extLst>
          </p:cNvPr>
          <p:cNvSpPr>
            <a:spLocks noGrp="1"/>
          </p:cNvSpPr>
          <p:nvPr>
            <p:ph type="title"/>
          </p:nvPr>
        </p:nvSpPr>
        <p:spPr/>
        <p:txBody>
          <a:bodyPr/>
          <a:lstStyle/>
          <a:p>
            <a:r>
              <a:rPr lang="en-GB" dirty="0"/>
              <a:t>Private tutor</a:t>
            </a:r>
          </a:p>
        </p:txBody>
      </p:sp>
      <p:sp>
        <p:nvSpPr>
          <p:cNvPr id="3" name="Content Placeholder 2">
            <a:extLst>
              <a:ext uri="{FF2B5EF4-FFF2-40B4-BE49-F238E27FC236}">
                <a16:creationId xmlns:a16="http://schemas.microsoft.com/office/drawing/2014/main" id="{804961BA-83A8-47C3-BADE-2D5BA93E84B3}"/>
              </a:ext>
            </a:extLst>
          </p:cNvPr>
          <p:cNvSpPr>
            <a:spLocks noGrp="1"/>
          </p:cNvSpPr>
          <p:nvPr>
            <p:ph idx="1"/>
          </p:nvPr>
        </p:nvSpPr>
        <p:spPr/>
        <p:txBody>
          <a:bodyPr/>
          <a:lstStyle/>
          <a:p>
            <a:endParaRPr lang="en-GB" dirty="0"/>
          </a:p>
          <a:p>
            <a:endParaRPr lang="en-GB" dirty="0"/>
          </a:p>
          <a:p>
            <a:r>
              <a:rPr lang="en-GB" dirty="0"/>
              <a:t>Knowledge of educational subjects </a:t>
            </a:r>
          </a:p>
          <a:p>
            <a:r>
              <a:rPr lang="en-GB" dirty="0"/>
              <a:t>Patience</a:t>
            </a:r>
          </a:p>
          <a:p>
            <a:r>
              <a:rPr lang="en-GB" dirty="0"/>
              <a:t>Communication skills</a:t>
            </a:r>
          </a:p>
          <a:p>
            <a:r>
              <a:rPr lang="en-GB" dirty="0"/>
              <a:t>Problem solving </a:t>
            </a:r>
          </a:p>
          <a:p>
            <a:r>
              <a:rPr lang="en-GB" dirty="0"/>
              <a:t>A strong understanding of the education system</a:t>
            </a:r>
          </a:p>
        </p:txBody>
      </p:sp>
    </p:spTree>
    <p:extLst>
      <p:ext uri="{BB962C8B-B14F-4D97-AF65-F5344CB8AC3E}">
        <p14:creationId xmlns:p14="http://schemas.microsoft.com/office/powerpoint/2010/main" val="11350172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8E41B83-C09C-4859-AB94-511A2C0BB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9E05C4E-6F76-43EC-9537-2BA7871BBE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CFAF26A0-1176-4743-A392-206908552883}"/>
              </a:ext>
            </a:extLst>
          </p:cNvPr>
          <p:cNvSpPr>
            <a:spLocks noGrp="1"/>
          </p:cNvSpPr>
          <p:nvPr>
            <p:ph type="title"/>
          </p:nvPr>
        </p:nvSpPr>
        <p:spPr>
          <a:xfrm>
            <a:off x="685799" y="764373"/>
            <a:ext cx="3977639" cy="1600200"/>
          </a:xfrm>
        </p:spPr>
        <p:txBody>
          <a:bodyPr anchor="b">
            <a:normAutofit/>
          </a:bodyPr>
          <a:lstStyle/>
          <a:p>
            <a:pPr algn="l"/>
            <a:r>
              <a:rPr lang="en-GB" sz="3200" dirty="0"/>
              <a:t>Gibbs reflective cycle </a:t>
            </a:r>
          </a:p>
        </p:txBody>
      </p:sp>
      <p:sp>
        <p:nvSpPr>
          <p:cNvPr id="3" name="Content Placeholder 2">
            <a:extLst>
              <a:ext uri="{FF2B5EF4-FFF2-40B4-BE49-F238E27FC236}">
                <a16:creationId xmlns:a16="http://schemas.microsoft.com/office/drawing/2014/main" id="{36D5D426-5AC6-4AD0-A596-B1F0EAE1D0B4}"/>
              </a:ext>
            </a:extLst>
          </p:cNvPr>
          <p:cNvSpPr>
            <a:spLocks noGrp="1"/>
          </p:cNvSpPr>
          <p:nvPr>
            <p:ph idx="1"/>
          </p:nvPr>
        </p:nvSpPr>
        <p:spPr>
          <a:xfrm>
            <a:off x="685800" y="2364573"/>
            <a:ext cx="3977639" cy="3854112"/>
          </a:xfrm>
        </p:spPr>
        <p:txBody>
          <a:bodyPr>
            <a:normAutofit/>
          </a:bodyPr>
          <a:lstStyle/>
          <a:p>
            <a:endParaRPr lang="en-GB" sz="1600" dirty="0">
              <a:hlinkClick r:id="rId3"/>
            </a:endParaRPr>
          </a:p>
          <a:p>
            <a:r>
              <a:rPr lang="en-GB" dirty="0"/>
              <a:t>(Source: Gibbs, G,1988)</a:t>
            </a:r>
            <a:endParaRPr lang="en-GB" sz="1600" dirty="0"/>
          </a:p>
        </p:txBody>
      </p:sp>
      <p:pic>
        <p:nvPicPr>
          <p:cNvPr id="5" name="Picture 4" descr="A screenshot of a cell phone&#10;&#10;Description automatically generated">
            <a:extLst>
              <a:ext uri="{FF2B5EF4-FFF2-40B4-BE49-F238E27FC236}">
                <a16:creationId xmlns:a16="http://schemas.microsoft.com/office/drawing/2014/main" id="{61FA30B4-1E0F-4D0E-BEBD-A5834D0F7913}"/>
              </a:ext>
            </a:extLst>
          </p:cNvPr>
          <p:cNvPicPr>
            <a:picLocks noChangeAspect="1"/>
          </p:cNvPicPr>
          <p:nvPr/>
        </p:nvPicPr>
        <p:blipFill rotWithShape="1">
          <a:blip r:embed="rId4"/>
          <a:srcRect l="3990" r="6470" b="1"/>
          <a:stretch/>
        </p:blipFill>
        <p:spPr>
          <a:xfrm>
            <a:off x="4972699" y="746126"/>
            <a:ext cx="6533501" cy="5472558"/>
          </a:xfrm>
          <a:prstGeom prst="rect">
            <a:avLst/>
          </a:prstGeom>
        </p:spPr>
      </p:pic>
    </p:spTree>
    <p:extLst>
      <p:ext uri="{BB962C8B-B14F-4D97-AF65-F5344CB8AC3E}">
        <p14:creationId xmlns:p14="http://schemas.microsoft.com/office/powerpoint/2010/main" val="1378516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ounded Rectangle 14">
            <a:extLst>
              <a:ext uri="{FF2B5EF4-FFF2-40B4-BE49-F238E27FC236}">
                <a16:creationId xmlns:a16="http://schemas.microsoft.com/office/drawing/2014/main" id="{934B872D-6FE9-472A-9E92-342E41DA7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488DEBA6-2ED2-4FED-8AAB-2F855348D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003">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32162F0F-A9B7-409A-AD12-ADD441861C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6697" r="55278"/>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140D477C-4872-4868-9B6A-72097D6DB05B}"/>
              </a:ext>
            </a:extLst>
          </p:cNvPr>
          <p:cNvSpPr>
            <a:spLocks noGrp="1"/>
          </p:cNvSpPr>
          <p:nvPr>
            <p:ph type="title"/>
          </p:nvPr>
        </p:nvSpPr>
        <p:spPr>
          <a:xfrm>
            <a:off x="643466" y="804334"/>
            <a:ext cx="3471333" cy="5249333"/>
          </a:xfrm>
        </p:spPr>
        <p:txBody>
          <a:bodyPr>
            <a:normAutofit/>
          </a:bodyPr>
          <a:lstStyle/>
          <a:p>
            <a:r>
              <a:rPr lang="en-GB" dirty="0">
                <a:solidFill>
                  <a:srgbClr val="FFFFFF"/>
                </a:solidFill>
              </a:rPr>
              <a:t>REFERENCES</a:t>
            </a:r>
          </a:p>
        </p:txBody>
      </p:sp>
      <p:sp>
        <p:nvSpPr>
          <p:cNvPr id="3" name="Content Placeholder 2">
            <a:extLst>
              <a:ext uri="{FF2B5EF4-FFF2-40B4-BE49-F238E27FC236}">
                <a16:creationId xmlns:a16="http://schemas.microsoft.com/office/drawing/2014/main" id="{019544D5-6B2A-47AD-A873-D5646AC80D3A}"/>
              </a:ext>
            </a:extLst>
          </p:cNvPr>
          <p:cNvSpPr>
            <a:spLocks noGrp="1"/>
          </p:cNvSpPr>
          <p:nvPr>
            <p:ph idx="1"/>
          </p:nvPr>
        </p:nvSpPr>
        <p:spPr>
          <a:xfrm>
            <a:off x="4832060" y="142613"/>
            <a:ext cx="6674140" cy="6627303"/>
          </a:xfrm>
        </p:spPr>
        <p:txBody>
          <a:bodyPr anchor="ctr">
            <a:normAutofit fontScale="92500"/>
          </a:bodyPr>
          <a:lstStyle/>
          <a:p>
            <a:endParaRPr lang="en-GB" sz="900" dirty="0">
              <a:solidFill>
                <a:schemeClr val="tx2"/>
              </a:solidFill>
            </a:endParaRPr>
          </a:p>
          <a:p>
            <a:r>
              <a:rPr lang="en-GB" sz="900" dirty="0">
                <a:solidFill>
                  <a:schemeClr val="tx2"/>
                </a:solidFill>
              </a:rPr>
              <a:t>Ansari, S. M. (2019, February 28). </a:t>
            </a:r>
            <a:r>
              <a:rPr lang="en-GB" sz="900" i="1" dirty="0">
                <a:solidFill>
                  <a:schemeClr val="tx2"/>
                </a:solidFill>
              </a:rPr>
              <a:t>Time Management - Pickle Jar Theory</a:t>
            </a:r>
            <a:r>
              <a:rPr lang="en-GB" sz="900" dirty="0">
                <a:solidFill>
                  <a:schemeClr val="tx2"/>
                </a:solidFill>
              </a:rPr>
              <a:t>. Retrieved from </a:t>
            </a:r>
            <a:r>
              <a:rPr lang="en-GB" sz="900" dirty="0" err="1">
                <a:solidFill>
                  <a:schemeClr val="tx2"/>
                </a:solidFill>
              </a:rPr>
              <a:t>Linkedin</a:t>
            </a:r>
            <a:r>
              <a:rPr lang="en-GB" sz="900" dirty="0">
                <a:solidFill>
                  <a:schemeClr val="tx2"/>
                </a:solidFill>
              </a:rPr>
              <a:t>: https://www.linkedin.com/pulse/time-management-pickle-jar-theory-shadav-mohammad-ansari</a:t>
            </a:r>
          </a:p>
          <a:p>
            <a:r>
              <a:rPr lang="en-GB" sz="900" dirty="0" err="1">
                <a:solidFill>
                  <a:schemeClr val="tx2"/>
                </a:solidFill>
              </a:rPr>
              <a:t>Bhana</a:t>
            </a:r>
            <a:r>
              <a:rPr lang="en-GB" sz="900" dirty="0">
                <a:solidFill>
                  <a:schemeClr val="tx2"/>
                </a:solidFill>
              </a:rPr>
              <a:t>, V. (2014). Interpersonal skills development in Generation Y student nurses: A literature review. </a:t>
            </a:r>
            <a:r>
              <a:rPr lang="en-GB" sz="900" i="1" dirty="0">
                <a:solidFill>
                  <a:schemeClr val="tx2"/>
                </a:solidFill>
              </a:rPr>
              <a:t>Nurse Education Today</a:t>
            </a:r>
            <a:r>
              <a:rPr lang="en-GB" sz="900" dirty="0">
                <a:solidFill>
                  <a:schemeClr val="tx2"/>
                </a:solidFill>
              </a:rPr>
              <a:t>, 34(12), pp.1430–1434.</a:t>
            </a:r>
          </a:p>
          <a:p>
            <a:r>
              <a:rPr lang="en-GB" sz="900" dirty="0" err="1">
                <a:solidFill>
                  <a:schemeClr val="tx2"/>
                </a:solidFill>
              </a:rPr>
              <a:t>Cymraeg</a:t>
            </a:r>
            <a:r>
              <a:rPr lang="en-GB" sz="900" dirty="0">
                <a:solidFill>
                  <a:schemeClr val="tx2"/>
                </a:solidFill>
              </a:rPr>
              <a:t>. (2019). </a:t>
            </a:r>
            <a:r>
              <a:rPr lang="en-GB" sz="900" i="1" dirty="0">
                <a:solidFill>
                  <a:schemeClr val="tx2"/>
                </a:solidFill>
              </a:rPr>
              <a:t>Flying Start</a:t>
            </a:r>
            <a:r>
              <a:rPr lang="en-GB" sz="900" dirty="0">
                <a:solidFill>
                  <a:schemeClr val="tx2"/>
                </a:solidFill>
              </a:rPr>
              <a:t>. Retrieved from Family Point. Cymru: https://familypoint.cymru/flying-start-wales/</a:t>
            </a:r>
          </a:p>
          <a:p>
            <a:r>
              <a:rPr lang="en-GB" sz="900" dirty="0">
                <a:solidFill>
                  <a:schemeClr val="tx2"/>
                </a:solidFill>
              </a:rPr>
              <a:t>Gibbs, G. (1988). </a:t>
            </a:r>
            <a:r>
              <a:rPr lang="en-GB" sz="900" i="1" dirty="0">
                <a:solidFill>
                  <a:schemeClr val="tx2"/>
                </a:solidFill>
              </a:rPr>
              <a:t>Learning by Doing: A Guide to Teaching and Learning Methods</a:t>
            </a:r>
            <a:r>
              <a:rPr lang="en-GB" sz="900" dirty="0">
                <a:solidFill>
                  <a:schemeClr val="tx2"/>
                </a:solidFill>
              </a:rPr>
              <a:t>. </a:t>
            </a:r>
            <a:r>
              <a:rPr lang="en-GB" sz="900" dirty="0">
                <a:solidFill>
                  <a:schemeClr val="tx2"/>
                </a:solidFill>
                <a:hlinkClick r:id="rId3"/>
              </a:rPr>
              <a:t>Oxford: Oxford Further Education Unit</a:t>
            </a:r>
            <a:endParaRPr lang="en-GB" sz="900" dirty="0">
              <a:solidFill>
                <a:schemeClr val="tx2"/>
              </a:solidFill>
            </a:endParaRPr>
          </a:p>
          <a:p>
            <a:r>
              <a:rPr lang="en-GB" sz="900" dirty="0">
                <a:solidFill>
                  <a:schemeClr val="tx2"/>
                </a:solidFill>
              </a:rPr>
              <a:t>Dicks, K. (2019). </a:t>
            </a:r>
            <a:r>
              <a:rPr lang="en-GB" sz="900" i="1" dirty="0">
                <a:solidFill>
                  <a:schemeClr val="tx2"/>
                </a:solidFill>
              </a:rPr>
              <a:t>Stress and wellbeing.</a:t>
            </a:r>
            <a:r>
              <a:rPr lang="en-GB" sz="900" dirty="0">
                <a:solidFill>
                  <a:schemeClr val="tx2"/>
                </a:solidFill>
              </a:rPr>
              <a:t> University of Wales, Swansea. (27</a:t>
            </a:r>
            <a:r>
              <a:rPr lang="en-GB" sz="900" baseline="30000" dirty="0">
                <a:solidFill>
                  <a:schemeClr val="tx2"/>
                </a:solidFill>
              </a:rPr>
              <a:t>th</a:t>
            </a:r>
            <a:r>
              <a:rPr lang="en-GB" sz="900" dirty="0">
                <a:solidFill>
                  <a:schemeClr val="tx2"/>
                </a:solidFill>
              </a:rPr>
              <a:t> of September).</a:t>
            </a:r>
          </a:p>
          <a:p>
            <a:r>
              <a:rPr lang="en-GB" sz="900" dirty="0">
                <a:solidFill>
                  <a:schemeClr val="tx2"/>
                </a:solidFill>
              </a:rPr>
              <a:t>Yates, L. Dicks, K. (2019). </a:t>
            </a:r>
            <a:r>
              <a:rPr lang="en-GB" sz="900" i="1" dirty="0">
                <a:solidFill>
                  <a:schemeClr val="tx2"/>
                </a:solidFill>
              </a:rPr>
              <a:t>Volunteering; developing skills for employment. </a:t>
            </a:r>
            <a:r>
              <a:rPr lang="en-GB" sz="900" dirty="0">
                <a:solidFill>
                  <a:schemeClr val="tx2"/>
                </a:solidFill>
              </a:rPr>
              <a:t>University of Wales, Swansea. (27</a:t>
            </a:r>
            <a:r>
              <a:rPr lang="en-GB" sz="900" baseline="30000" dirty="0">
                <a:solidFill>
                  <a:schemeClr val="tx2"/>
                </a:solidFill>
              </a:rPr>
              <a:t>th</a:t>
            </a:r>
            <a:r>
              <a:rPr lang="en-GB" sz="900" dirty="0">
                <a:solidFill>
                  <a:schemeClr val="tx2"/>
                </a:solidFill>
              </a:rPr>
              <a:t> of September).</a:t>
            </a:r>
          </a:p>
          <a:p>
            <a:r>
              <a:rPr lang="en-GB" sz="900" dirty="0">
                <a:solidFill>
                  <a:schemeClr val="tx2"/>
                </a:solidFill>
              </a:rPr>
              <a:t>NDNA. (2019). National Day </a:t>
            </a:r>
            <a:r>
              <a:rPr lang="en-GB" sz="900" dirty="0" err="1">
                <a:solidFill>
                  <a:schemeClr val="tx2"/>
                </a:solidFill>
              </a:rPr>
              <a:t>Nueseries</a:t>
            </a:r>
            <a:r>
              <a:rPr lang="en-GB" sz="900" dirty="0">
                <a:solidFill>
                  <a:schemeClr val="tx2"/>
                </a:solidFill>
              </a:rPr>
              <a:t> Association. Retrieved from Ofsted Inspection Framework 2019 - key changes for nurseries: https://www.ndna.org.uk/NDNA/Knowledge_Hub/England/OFSTED/Ofsted_Education_Inspection_Framework_update_2019_early_years.aspx</a:t>
            </a:r>
          </a:p>
          <a:p>
            <a:r>
              <a:rPr lang="en-GB" sz="900" dirty="0" err="1">
                <a:solidFill>
                  <a:schemeClr val="tx2"/>
                </a:solidFill>
              </a:rPr>
              <a:t>Neuvco</a:t>
            </a:r>
            <a:r>
              <a:rPr lang="en-GB" sz="900" dirty="0">
                <a:solidFill>
                  <a:schemeClr val="tx2"/>
                </a:solidFill>
              </a:rPr>
              <a:t>. (2019). </a:t>
            </a:r>
            <a:r>
              <a:rPr lang="en-GB" sz="900" i="1" dirty="0">
                <a:solidFill>
                  <a:schemeClr val="tx2"/>
                </a:solidFill>
              </a:rPr>
              <a:t>Flying Start Childcare Worker</a:t>
            </a:r>
            <a:r>
              <a:rPr lang="en-GB" sz="900" dirty="0">
                <a:solidFill>
                  <a:schemeClr val="tx2"/>
                </a:solidFill>
              </a:rPr>
              <a:t>. Retrieved from Now Action For Children Works: </a:t>
            </a:r>
            <a:r>
              <a:rPr lang="en-GB" sz="900" dirty="0">
                <a:solidFill>
                  <a:schemeClr val="tx2"/>
                </a:solidFill>
                <a:hlinkClick r:id="rId4"/>
              </a:rPr>
              <a:t>https://neuvoo.co.uk/view/?id=175e4c625f92&amp;utm_campaign=google_jobs_apply&amp;utm_source=google_jobs_apply&amp;utm_medium=organic</a:t>
            </a:r>
            <a:endParaRPr lang="en-GB" sz="900" dirty="0">
              <a:solidFill>
                <a:schemeClr val="tx2"/>
              </a:solidFill>
            </a:endParaRPr>
          </a:p>
          <a:p>
            <a:r>
              <a:rPr lang="en-GB" sz="900" dirty="0">
                <a:solidFill>
                  <a:schemeClr val="tx2"/>
                </a:solidFill>
              </a:rPr>
              <a:t>Nursery World. (2019, January 21). Retrieved from Education inspection framework 2019: key changes for early years: https://www.nurseryworld.co.uk/news/article/education-inspection-framework-2019-key-changes-for-early-years</a:t>
            </a:r>
          </a:p>
          <a:p>
            <a:r>
              <a:rPr lang="en-GB" sz="900" dirty="0">
                <a:solidFill>
                  <a:schemeClr val="tx2"/>
                </a:solidFill>
              </a:rPr>
              <a:t>Nursery World (2019). Numbers training to become early years teachers plummet. Retrieved </a:t>
            </a:r>
            <a:r>
              <a:rPr lang="en-GB" sz="900">
                <a:solidFill>
                  <a:schemeClr val="tx2"/>
                </a:solidFill>
              </a:rPr>
              <a:t>fro </a:t>
            </a:r>
            <a:r>
              <a:rPr lang="en-GB" sz="900" dirty="0">
                <a:solidFill>
                  <a:schemeClr val="tx2"/>
                </a:solidFill>
                <a:hlinkClick r:id="rId5"/>
              </a:rPr>
              <a:t>https://www.nurseryworld.co.uk/news/article/numbers-training-to-become-early-years-teachers-plummet</a:t>
            </a:r>
            <a:endParaRPr lang="en-GB" sz="900" dirty="0">
              <a:solidFill>
                <a:schemeClr val="tx2"/>
              </a:solidFill>
            </a:endParaRPr>
          </a:p>
          <a:p>
            <a:r>
              <a:rPr lang="en-GB" sz="900" dirty="0">
                <a:solidFill>
                  <a:schemeClr val="tx2"/>
                </a:solidFill>
              </a:rPr>
              <a:t>Mills, H. (2014). The Importance of creative arts in early childhood classrooms. Texas Child Care Quarterly, 38(1).</a:t>
            </a:r>
          </a:p>
          <a:p>
            <a:r>
              <a:rPr lang="en-GB" sz="900" dirty="0">
                <a:solidFill>
                  <a:schemeClr val="tx2"/>
                </a:solidFill>
              </a:rPr>
              <a:t>Mulder, P. (2019). Gibbs Reflective Cycle by Graham Gibbs. Retrieved from </a:t>
            </a:r>
            <a:r>
              <a:rPr lang="en-GB" sz="900" u="sng" dirty="0">
                <a:solidFill>
                  <a:schemeClr val="tx2"/>
                </a:solidFill>
                <a:hlinkClick r:id="rId6"/>
              </a:rPr>
              <a:t>https://www.toolshero.com/management/gibbs-reflective-cycle-graham-gibbs/</a:t>
            </a:r>
            <a:r>
              <a:rPr lang="en-GB" sz="900" dirty="0">
                <a:solidFill>
                  <a:schemeClr val="tx2"/>
                </a:solidFill>
              </a:rPr>
              <a:t> </a:t>
            </a:r>
          </a:p>
          <a:p>
            <a:r>
              <a:rPr lang="en-GB" sz="900" dirty="0">
                <a:solidFill>
                  <a:schemeClr val="tx2"/>
                </a:solidFill>
              </a:rPr>
              <a:t>Piaget, Jean. 1962. Play, Dreams, and Imitation. New York: Norton.  </a:t>
            </a:r>
          </a:p>
          <a:p>
            <a:r>
              <a:rPr lang="en-GB" sz="900" i="1" dirty="0">
                <a:solidFill>
                  <a:schemeClr val="tx2"/>
                </a:solidFill>
              </a:rPr>
              <a:t>Private Tutor</a:t>
            </a:r>
            <a:r>
              <a:rPr lang="en-GB" sz="900" dirty="0">
                <a:solidFill>
                  <a:schemeClr val="tx2"/>
                </a:solidFill>
              </a:rPr>
              <a:t>. (2019). Retrieved from PROSPECTS: https://www.prospects.ac.uk/job-profiles/private-tutor</a:t>
            </a:r>
          </a:p>
          <a:p>
            <a:r>
              <a:rPr lang="en-GB" sz="900" dirty="0">
                <a:solidFill>
                  <a:schemeClr val="tx2"/>
                </a:solidFill>
              </a:rPr>
              <a:t>Prospects. (2019, September). </a:t>
            </a:r>
            <a:r>
              <a:rPr lang="en-GB" sz="900" i="1" dirty="0">
                <a:solidFill>
                  <a:schemeClr val="tx2"/>
                </a:solidFill>
              </a:rPr>
              <a:t>Job Profile: Early Years Teacher</a:t>
            </a:r>
            <a:r>
              <a:rPr lang="en-GB" sz="900" dirty="0">
                <a:solidFill>
                  <a:schemeClr val="tx2"/>
                </a:solidFill>
              </a:rPr>
              <a:t>. Retrieved from https://www.prospects.ac.uk/job-profiles/early-years-teacher</a:t>
            </a:r>
          </a:p>
          <a:p>
            <a:r>
              <a:rPr lang="en-GB" sz="900" dirty="0">
                <a:solidFill>
                  <a:schemeClr val="tx2"/>
                </a:solidFill>
              </a:rPr>
              <a:t>SAAJAN. (2012). </a:t>
            </a:r>
            <a:r>
              <a:rPr lang="en-GB" sz="900" i="1" dirty="0">
                <a:solidFill>
                  <a:schemeClr val="tx2"/>
                </a:solidFill>
              </a:rPr>
              <a:t>Lesson of Life</a:t>
            </a:r>
            <a:r>
              <a:rPr lang="en-GB" sz="900" dirty="0">
                <a:solidFill>
                  <a:schemeClr val="tx2"/>
                </a:solidFill>
              </a:rPr>
              <a:t>. Retrieved from https://saajan22blog.blogspot.com/2012/10/lessoof-life.html</a:t>
            </a:r>
          </a:p>
          <a:p>
            <a:r>
              <a:rPr lang="en-GB" sz="900" dirty="0">
                <a:solidFill>
                  <a:schemeClr val="tx2"/>
                </a:solidFill>
              </a:rPr>
              <a:t>The surprising benefits of </a:t>
            </a:r>
            <a:r>
              <a:rPr lang="en-GB" sz="900" dirty="0" err="1">
                <a:solidFill>
                  <a:schemeClr val="tx2"/>
                </a:solidFill>
              </a:rPr>
              <a:t>volenteering</a:t>
            </a:r>
            <a:r>
              <a:rPr lang="en-GB" sz="900" dirty="0">
                <a:solidFill>
                  <a:schemeClr val="tx2"/>
                </a:solidFill>
              </a:rPr>
              <a:t>. 2017. Wealth Management,. Retrieved from </a:t>
            </a:r>
            <a:r>
              <a:rPr lang="en-GB" sz="900" u="sng" dirty="0">
                <a:solidFill>
                  <a:schemeClr val="tx2"/>
                </a:solidFill>
                <a:hlinkClick r:id="rId7"/>
              </a:rPr>
              <a:t>https://search-proquest-com.ezproxy.uwtsd.ac.uk/docview/1925790208?accountid=130472&amp;fbclid=IwAR2bc0Biwewmc6RshTvVbgy6Z57VVU6C2eBoo_Fg2lbdIlR5Wq5Smds_kS8&amp;rfr_id=info%3Axri%2Fsid%3Aprimo</a:t>
            </a:r>
            <a:endParaRPr lang="en-GB" sz="900" u="sng" dirty="0">
              <a:solidFill>
                <a:schemeClr val="tx2"/>
              </a:solidFill>
            </a:endParaRPr>
          </a:p>
          <a:p>
            <a:r>
              <a:rPr lang="en-GB" sz="900" dirty="0">
                <a:solidFill>
                  <a:schemeClr val="tx2"/>
                </a:solidFill>
              </a:rPr>
              <a:t>Vygotsky, Lev S. 1978. Mind in Society: The Development of Higher Psychological Processes. Cambridge, Mass.: Harvard University Press</a:t>
            </a:r>
          </a:p>
          <a:p>
            <a:r>
              <a:rPr lang="en-GB" sz="900" dirty="0">
                <a:solidFill>
                  <a:schemeClr val="tx2"/>
                </a:solidFill>
              </a:rPr>
              <a:t> </a:t>
            </a:r>
            <a:r>
              <a:rPr lang="en-GB" sz="900" dirty="0" err="1">
                <a:solidFill>
                  <a:schemeClr val="tx2"/>
                </a:solidFill>
              </a:rPr>
              <a:t>Woolfson</a:t>
            </a:r>
            <a:r>
              <a:rPr lang="en-GB" sz="900" dirty="0">
                <a:solidFill>
                  <a:schemeClr val="tx2"/>
                </a:solidFill>
              </a:rPr>
              <a:t>, R. (2000, February 16). See the funny side - virtual sense of humour. Retrieved from Nursery World: https://www.nurseryworld.co.uk/news/article/see-the-funny-side-virtual-sense-of-humour</a:t>
            </a:r>
          </a:p>
          <a:p>
            <a:endParaRPr lang="en-GB" sz="900" dirty="0">
              <a:solidFill>
                <a:schemeClr val="tx2"/>
              </a:solidFill>
            </a:endParaRPr>
          </a:p>
        </p:txBody>
      </p:sp>
    </p:spTree>
    <p:extLst>
      <p:ext uri="{BB962C8B-B14F-4D97-AF65-F5344CB8AC3E}">
        <p14:creationId xmlns:p14="http://schemas.microsoft.com/office/powerpoint/2010/main" val="2052725552"/>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AB96CC85-5758-41C0-8EFD-737AFB69121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0BEB954-4024-4CCF-A9D6-4C00FDC028D9}">
  <ds:schemaRefs>
    <ds:schemaRef ds:uri="http://schemas.microsoft.com/sharepoint/v3/contenttype/forms"/>
  </ds:schemaRefs>
</ds:datastoreItem>
</file>

<file path=customXml/itemProps3.xml><?xml version="1.0" encoding="utf-8"?>
<ds:datastoreItem xmlns:ds="http://schemas.openxmlformats.org/officeDocument/2006/customXml" ds:itemID="{4710EE66-8707-456F-8F2E-091D581CB030}">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0</TotalTime>
  <Words>667</Words>
  <Application>Microsoft Office PowerPoint</Application>
  <PresentationFormat>Widescreen</PresentationFormat>
  <Paragraphs>80</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Open Sans</vt:lpstr>
      <vt:lpstr>Vapor Trail</vt:lpstr>
      <vt:lpstr>Flying start childcare worker</vt:lpstr>
      <vt:lpstr>Job description</vt:lpstr>
      <vt:lpstr>Why I chose this job role</vt:lpstr>
      <vt:lpstr>Important skills an early years teacher should have:</vt:lpstr>
      <vt:lpstr>Benefits of volunteering </vt:lpstr>
      <vt:lpstr>The Pickle jar theory</vt:lpstr>
      <vt:lpstr>What I will need for the job role:</vt:lpstr>
      <vt:lpstr>Private tutor</vt:lpstr>
      <vt:lpstr>Gibbs reflective cycle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2019-10-15T14:02:31Z</dcterms:created>
  <dcterms:modified xsi:type="dcterms:W3CDTF">2019-10-16T19:23:30Z</dcterms:modified>
</cp:coreProperties>
</file>