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6" r:id="rId8"/>
    <p:sldId id="267" r:id="rId9"/>
    <p:sldId id="262" r:id="rId10"/>
    <p:sldId id="263" r:id="rId11"/>
    <p:sldId id="264" r:id="rId12"/>
    <p:sldId id="265"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5839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1648789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1753220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45CAF2-47C8-4C58-B4C0-0999B67E905A}" type="datetimeFigureOut">
              <a:rPr lang="en-GB" smtClean="0"/>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1133234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45CAF2-47C8-4C58-B4C0-0999B67E905A}" type="datetimeFigureOut">
              <a:rPr lang="en-GB" smtClean="0"/>
              <a:t>14/02/2025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3948258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45CAF2-47C8-4C58-B4C0-0999B67E905A}" type="datetimeFigureOut">
              <a:rPr lang="en-GB" smtClean="0"/>
              <a:t>14/02/2025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660006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5CAF2-47C8-4C58-B4C0-0999B67E905A}" type="datetimeFigureOut">
              <a:rPr lang="en-GB" smtClean="0"/>
              <a:t>14/02/2025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288505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45CAF2-47C8-4C58-B4C0-0999B67E905A}" type="datetimeFigureOut">
              <a:rPr lang="en-GB" smtClean="0"/>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3063671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45CAF2-47C8-4C58-B4C0-0999B67E905A}" type="datetimeFigureOut">
              <a:rPr lang="en-GB" smtClean="0"/>
              <a:t>14/02/2025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888126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A845CAF2-47C8-4C58-B4C0-0999B67E905A}" type="datetimeFigureOut">
              <a:rPr lang="en-GB" smtClean="0"/>
              <a:t>14/02/2025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2063498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968300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977298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22795383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64594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19575069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39087189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45CAF2-47C8-4C58-B4C0-0999B67E905A}" type="datetimeFigureOut">
              <a:rPr lang="en-GB" smtClean="0"/>
              <a:t>14/02/2025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36DE2-F9DF-4BC5-AB1C-63FFF8356947}" type="slidenum">
              <a:rPr lang="en-GB" smtClean="0"/>
              <a:t>‹#›</a:t>
            </a:fld>
            <a:endParaRPr lang="en-GB"/>
          </a:p>
        </p:txBody>
      </p:sp>
    </p:spTree>
    <p:extLst>
      <p:ext uri="{BB962C8B-B14F-4D97-AF65-F5344CB8AC3E}">
        <p14:creationId xmlns:p14="http://schemas.microsoft.com/office/powerpoint/2010/main" val="31893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845CAF2-47C8-4C58-B4C0-0999B67E905A}" type="datetimeFigureOut">
              <a:rPr lang="en-GB" smtClean="0"/>
              <a:t>14/02/2025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F7536DE2-F9DF-4BC5-AB1C-63FFF8356947}" type="slidenum">
              <a:rPr lang="en-GB" smtClean="0"/>
              <a:t>‹#›</a:t>
            </a:fld>
            <a:endParaRPr lang="en-GB"/>
          </a:p>
        </p:txBody>
      </p:sp>
    </p:spTree>
    <p:extLst>
      <p:ext uri="{BB962C8B-B14F-4D97-AF65-F5344CB8AC3E}">
        <p14:creationId xmlns:p14="http://schemas.microsoft.com/office/powerpoint/2010/main" val="14194063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v.uk/government/publications/pace-code-c-2019/pace-code-c-2019-accessible#:~:text=1.0%20The%20powers%20and%20procedures" TargetMode="External"/><Relationship Id="rId2" Type="http://schemas.openxmlformats.org/officeDocument/2006/relationships/hyperlink" Target="https://www.gov.uk/government/publications/pace-code-c-2019/pace-code-c-2019-accessible#bookmark4"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publications/pace-code-c-2019/pace-code-c-2019-accessible#bookmark1" TargetMode="External"/><Relationship Id="rId7" Type="http://schemas.openxmlformats.org/officeDocument/2006/relationships/hyperlink" Target="https://www.gov.uk/government/publications/pace-code-c-2019/pace-code-c-2019-accessible#bookmark35" TargetMode="External"/><Relationship Id="rId2" Type="http://schemas.openxmlformats.org/officeDocument/2006/relationships/hyperlink" Target="https://www.gov.uk/government/publications/pace-code-c-2019/pace-code-c-2019-accessible#bookmark0"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ace-code-c-2019/pace-code-c-2019-accessible#bookmark20" TargetMode="External"/><Relationship Id="rId5" Type="http://schemas.openxmlformats.org/officeDocument/2006/relationships/hyperlink" Target="https://www.gov.uk/government/publications/pace-code-c-2019/pace-code-c-2019-accessible#bookmark10" TargetMode="External"/><Relationship Id="rId4" Type="http://schemas.openxmlformats.org/officeDocument/2006/relationships/hyperlink" Target="https://www.gov.uk/government/publications/pace-code-c-2019/pace-code-c-2019-accessible#bookmark3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appropriateadult.org.uk/information/what-is-an-appropriate-adult#why" TargetMode="External"/><Relationship Id="rId2" Type="http://schemas.openxmlformats.org/officeDocument/2006/relationships/hyperlink" Target="https://www.google.com/search?q=national+appropriate+adult+youth+advice+video+at+police+station+you+tube#fpstate=ive&amp;vld=cid:a2de43b1,vid:TfIMbvEGv24,st: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18C46-8A71-0D80-F5CC-3F83E83F3D0D}"/>
              </a:ext>
            </a:extLst>
          </p:cNvPr>
          <p:cNvSpPr>
            <a:spLocks noGrp="1"/>
          </p:cNvSpPr>
          <p:nvPr>
            <p:ph type="ctrTitle"/>
          </p:nvPr>
        </p:nvSpPr>
        <p:spPr>
          <a:xfrm>
            <a:off x="684212" y="195532"/>
            <a:ext cx="8001000" cy="517585"/>
          </a:xfrm>
        </p:spPr>
        <p:txBody>
          <a:bodyPr>
            <a:normAutofit fontScale="90000"/>
          </a:bodyPr>
          <a:lstStyle/>
          <a:p>
            <a:r>
              <a:rPr lang="en-GB" dirty="0"/>
              <a:t>Appropriate Adults</a:t>
            </a:r>
          </a:p>
        </p:txBody>
      </p:sp>
      <p:sp>
        <p:nvSpPr>
          <p:cNvPr id="3" name="Subtitle 2">
            <a:extLst>
              <a:ext uri="{FF2B5EF4-FFF2-40B4-BE49-F238E27FC236}">
                <a16:creationId xmlns:a16="http://schemas.microsoft.com/office/drawing/2014/main" id="{3F2C3512-2F82-58EC-A75B-AA65FC4B6567}"/>
              </a:ext>
            </a:extLst>
          </p:cNvPr>
          <p:cNvSpPr>
            <a:spLocks noGrp="1"/>
          </p:cNvSpPr>
          <p:nvPr>
            <p:ph type="subTitle" idx="1"/>
          </p:nvPr>
        </p:nvSpPr>
        <p:spPr>
          <a:xfrm>
            <a:off x="684211" y="1184694"/>
            <a:ext cx="10438113" cy="5342627"/>
          </a:xfrm>
        </p:spPr>
        <p:txBody>
          <a:bodyPr>
            <a:noAutofit/>
          </a:bodyPr>
          <a:lstStyle/>
          <a:p>
            <a:pPr algn="l">
              <a:spcBef>
                <a:spcPts val="1500"/>
              </a:spcBef>
              <a:spcAft>
                <a:spcPts val="1500"/>
              </a:spcAft>
            </a:pPr>
            <a:r>
              <a:rPr lang="en-GB" sz="3200" b="0" i="0" dirty="0">
                <a:solidFill>
                  <a:schemeClr val="tx1"/>
                </a:solidFill>
                <a:effectLst/>
                <a:latin typeface="GDS Transport"/>
              </a:rPr>
              <a:t>1.7 ‘The appropriate adult’ means, in the case of a:</a:t>
            </a:r>
          </a:p>
          <a:p>
            <a:pPr algn="l">
              <a:spcBef>
                <a:spcPts val="1500"/>
              </a:spcBef>
              <a:spcAft>
                <a:spcPts val="1500"/>
              </a:spcAft>
            </a:pPr>
            <a:r>
              <a:rPr lang="en-GB" sz="3200" b="0" i="0" dirty="0">
                <a:solidFill>
                  <a:schemeClr val="tx1"/>
                </a:solidFill>
                <a:effectLst/>
                <a:latin typeface="GDS Transport"/>
              </a:rPr>
              <a:t>(a) juvenile:</a:t>
            </a:r>
          </a:p>
          <a:p>
            <a:pPr algn="l">
              <a:spcBef>
                <a:spcPts val="1500"/>
              </a:spcBef>
              <a:spcAft>
                <a:spcPts val="1500"/>
              </a:spcAft>
            </a:pPr>
            <a:r>
              <a:rPr lang="en-GB" sz="3200" b="0" i="0" dirty="0">
                <a:solidFill>
                  <a:schemeClr val="tx1"/>
                </a:solidFill>
                <a:effectLst/>
                <a:latin typeface="GDS Transport"/>
              </a:rPr>
              <a:t>(</a:t>
            </a:r>
            <a:r>
              <a:rPr lang="en-GB" sz="3200" b="0" i="0" dirty="0" err="1">
                <a:solidFill>
                  <a:schemeClr val="tx1"/>
                </a:solidFill>
                <a:effectLst/>
                <a:latin typeface="GDS Transport"/>
              </a:rPr>
              <a:t>i</a:t>
            </a:r>
            <a:r>
              <a:rPr lang="en-GB" sz="3200" b="0" i="0" dirty="0">
                <a:solidFill>
                  <a:schemeClr val="tx1"/>
                </a:solidFill>
                <a:effectLst/>
                <a:latin typeface="GDS Transport"/>
              </a:rPr>
              <a:t>) the parent, guardian or, if the juvenile is in the care of a local authority or voluntary organisation, a person representing that authority or organisation (see </a:t>
            </a:r>
            <a:r>
              <a:rPr lang="en-GB" sz="3200" b="0" i="0" dirty="0">
                <a:solidFill>
                  <a:schemeClr val="tx1"/>
                </a:solidFill>
                <a:effectLst/>
                <a:latin typeface="GDS Transport"/>
                <a:hlinkClick r:id="rId2">
                  <a:extLst>
                    <a:ext uri="{A12FA001-AC4F-418D-AE19-62706E023703}">
                      <ahyp:hlinkClr xmlns:ahyp="http://schemas.microsoft.com/office/drawing/2018/hyperlinkcolor" val="tx"/>
                    </a:ext>
                  </a:extLst>
                </a:hlinkClick>
              </a:rPr>
              <a:t>Note 1B</a:t>
            </a:r>
            <a:r>
              <a:rPr lang="en-GB" sz="3200" b="0" i="0" dirty="0">
                <a:solidFill>
                  <a:schemeClr val="tx1"/>
                </a:solidFill>
                <a:effectLst/>
                <a:latin typeface="GDS Transport"/>
              </a:rPr>
              <a:t>);</a:t>
            </a:r>
          </a:p>
          <a:p>
            <a:pPr algn="l">
              <a:spcBef>
                <a:spcPts val="1500"/>
              </a:spcBef>
              <a:spcAft>
                <a:spcPts val="1500"/>
              </a:spcAft>
            </a:pPr>
            <a:r>
              <a:rPr lang="en-GB" sz="3200" b="0" i="0" dirty="0">
                <a:solidFill>
                  <a:schemeClr val="tx1"/>
                </a:solidFill>
                <a:effectLst/>
                <a:latin typeface="GDS Transport"/>
              </a:rPr>
              <a:t>(ii) a social worker of a local authority (see </a:t>
            </a:r>
            <a:r>
              <a:rPr lang="en-GB" sz="3200" b="0" i="0" dirty="0">
                <a:solidFill>
                  <a:schemeClr val="tx1"/>
                </a:solidFill>
                <a:effectLst/>
                <a:latin typeface="GDS Transport"/>
                <a:hlinkClick r:id="rId2">
                  <a:extLst>
                    <a:ext uri="{A12FA001-AC4F-418D-AE19-62706E023703}">
                      <ahyp:hlinkClr xmlns:ahyp="http://schemas.microsoft.com/office/drawing/2018/hyperlinkcolor" val="tx"/>
                    </a:ext>
                  </a:extLst>
                </a:hlinkClick>
              </a:rPr>
              <a:t>Note 1C</a:t>
            </a:r>
            <a:r>
              <a:rPr lang="en-GB" sz="3200" b="0" i="0" dirty="0">
                <a:solidFill>
                  <a:schemeClr val="tx1"/>
                </a:solidFill>
                <a:effectLst/>
                <a:latin typeface="GDS Transport"/>
              </a:rPr>
              <a:t>);</a:t>
            </a:r>
          </a:p>
          <a:p>
            <a:pPr algn="l">
              <a:spcBef>
                <a:spcPts val="1500"/>
              </a:spcBef>
              <a:spcAft>
                <a:spcPts val="1500"/>
              </a:spcAft>
            </a:pPr>
            <a:r>
              <a:rPr lang="en-GB" sz="3200" b="0" i="0" dirty="0">
                <a:solidFill>
                  <a:schemeClr val="tx1"/>
                </a:solidFill>
                <a:effectLst/>
                <a:latin typeface="GDS Transport"/>
              </a:rPr>
              <a:t>(iii) failing these, some other responsible adult aged 18 or over…..</a:t>
            </a:r>
            <a:endParaRPr lang="en-GB" sz="3200" dirty="0">
              <a:solidFill>
                <a:schemeClr val="tx1"/>
              </a:solidFill>
            </a:endParaRPr>
          </a:p>
        </p:txBody>
      </p:sp>
      <p:sp>
        <p:nvSpPr>
          <p:cNvPr id="7" name="TextBox 6">
            <a:extLst>
              <a:ext uri="{FF2B5EF4-FFF2-40B4-BE49-F238E27FC236}">
                <a16:creationId xmlns:a16="http://schemas.microsoft.com/office/drawing/2014/main" id="{74BC1676-96FE-24FB-AC75-4AC74DD4538D}"/>
              </a:ext>
            </a:extLst>
          </p:cNvPr>
          <p:cNvSpPr txBox="1"/>
          <p:nvPr/>
        </p:nvSpPr>
        <p:spPr>
          <a:xfrm>
            <a:off x="6383547" y="6342655"/>
            <a:ext cx="7877353" cy="369332"/>
          </a:xfrm>
          <a:prstGeom prst="rect">
            <a:avLst/>
          </a:prstGeom>
          <a:noFill/>
        </p:spPr>
        <p:txBody>
          <a:bodyPr wrap="square">
            <a:spAutoFit/>
          </a:bodyPr>
          <a:lstStyle/>
          <a:p>
            <a:r>
              <a:rPr lang="fr-FR" dirty="0">
                <a:hlinkClick r:id="rId3"/>
              </a:rPr>
              <a:t>PACE Code C 2019 (accessible) - GOV.UK</a:t>
            </a:r>
            <a:endParaRPr lang="en-GB" dirty="0"/>
          </a:p>
        </p:txBody>
      </p:sp>
    </p:spTree>
    <p:extLst>
      <p:ext uri="{BB962C8B-B14F-4D97-AF65-F5344CB8AC3E}">
        <p14:creationId xmlns:p14="http://schemas.microsoft.com/office/powerpoint/2010/main" val="3272116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2F62E-7635-3CBE-7CB4-B3FCB724AC2D}"/>
              </a:ext>
            </a:extLst>
          </p:cNvPr>
          <p:cNvSpPr>
            <a:spLocks noGrp="1"/>
          </p:cNvSpPr>
          <p:nvPr>
            <p:ph idx="1"/>
          </p:nvPr>
        </p:nvSpPr>
        <p:spPr>
          <a:xfrm>
            <a:off x="684212" y="685800"/>
            <a:ext cx="8534400" cy="5582728"/>
          </a:xfrm>
        </p:spPr>
        <p:txBody>
          <a:bodyPr>
            <a:normAutofit lnSpcReduction="10000"/>
          </a:bodyPr>
          <a:lstStyle/>
          <a:p>
            <a:pPr marL="0" indent="0" algn="l">
              <a:spcBef>
                <a:spcPts val="1500"/>
              </a:spcBef>
              <a:spcAft>
                <a:spcPts val="1500"/>
              </a:spcAft>
              <a:buNone/>
            </a:pPr>
            <a:r>
              <a:rPr lang="en-GB" sz="2800" b="0" i="0" dirty="0">
                <a:solidFill>
                  <a:schemeClr val="tx1"/>
                </a:solidFill>
                <a:effectLst/>
                <a:latin typeface="GDS Transport"/>
              </a:rPr>
              <a:t>who is not:</a:t>
            </a:r>
          </a:p>
          <a:p>
            <a:pPr marL="0" indent="0" algn="l">
              <a:spcBef>
                <a:spcPts val="1500"/>
              </a:spcBef>
              <a:spcAft>
                <a:spcPts val="375"/>
              </a:spcAft>
              <a:buNone/>
            </a:pPr>
            <a:r>
              <a:rPr lang="en-GB" sz="2800" b="0" i="0" dirty="0">
                <a:solidFill>
                  <a:schemeClr val="tx1"/>
                </a:solidFill>
                <a:effectLst/>
                <a:latin typeface="GDS Transport"/>
              </a:rPr>
              <a:t>a police officer;</a:t>
            </a:r>
          </a:p>
          <a:p>
            <a:pPr marL="0" indent="0" algn="l">
              <a:spcBef>
                <a:spcPts val="1500"/>
              </a:spcBef>
              <a:spcAft>
                <a:spcPts val="375"/>
              </a:spcAft>
              <a:buNone/>
            </a:pPr>
            <a:r>
              <a:rPr lang="en-GB" sz="2800" b="0" i="0" dirty="0">
                <a:solidFill>
                  <a:schemeClr val="tx1"/>
                </a:solidFill>
                <a:effectLst/>
                <a:latin typeface="GDS Transport"/>
              </a:rPr>
              <a:t>employed by the police;</a:t>
            </a:r>
          </a:p>
          <a:p>
            <a:pPr marL="0" indent="0" algn="l">
              <a:spcBef>
                <a:spcPts val="1500"/>
              </a:spcBef>
              <a:spcAft>
                <a:spcPts val="375"/>
              </a:spcAft>
              <a:buNone/>
            </a:pPr>
            <a:r>
              <a:rPr lang="en-GB" sz="2800" b="0" i="0" dirty="0">
                <a:solidFill>
                  <a:schemeClr val="tx1"/>
                </a:solidFill>
                <a:effectLst/>
                <a:latin typeface="GDS Transport"/>
              </a:rPr>
              <a:t>under the direction or control of the chief officer of a police force; or</a:t>
            </a:r>
          </a:p>
          <a:p>
            <a:pPr marL="0" indent="0" algn="l">
              <a:spcBef>
                <a:spcPts val="1500"/>
              </a:spcBef>
              <a:spcAft>
                <a:spcPts val="375"/>
              </a:spcAft>
              <a:buNone/>
            </a:pPr>
            <a:r>
              <a:rPr lang="en-GB" sz="2800" b="0" i="0" dirty="0">
                <a:solidFill>
                  <a:schemeClr val="tx1"/>
                </a:solidFill>
                <a:effectLst/>
                <a:latin typeface="GDS Transport"/>
              </a:rPr>
              <a:t>a person who provides services under contractual arrangements (but without being employed by the chief officer of a police force), to assist that force in relation to the discharge of its chief officer’s functions,</a:t>
            </a:r>
          </a:p>
          <a:p>
            <a:pPr marL="0" indent="0" algn="l">
              <a:spcBef>
                <a:spcPts val="1500"/>
              </a:spcBef>
              <a:spcAft>
                <a:spcPts val="1500"/>
              </a:spcAft>
              <a:buNone/>
            </a:pPr>
            <a:r>
              <a:rPr lang="en-GB" sz="2800" b="0" i="0" dirty="0">
                <a:solidFill>
                  <a:schemeClr val="tx1"/>
                </a:solidFill>
                <a:effectLst/>
                <a:latin typeface="GDS Transport"/>
              </a:rPr>
              <a:t>whether or not they are on duty at the time.</a:t>
            </a:r>
          </a:p>
          <a:p>
            <a:endParaRPr lang="en-GB" dirty="0"/>
          </a:p>
        </p:txBody>
      </p:sp>
    </p:spTree>
    <p:extLst>
      <p:ext uri="{BB962C8B-B14F-4D97-AF65-F5344CB8AC3E}">
        <p14:creationId xmlns:p14="http://schemas.microsoft.com/office/powerpoint/2010/main" val="2434314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058648-594E-581F-C818-8B455840AC26}"/>
              </a:ext>
            </a:extLst>
          </p:cNvPr>
          <p:cNvSpPr>
            <a:spLocks noGrp="1"/>
          </p:cNvSpPr>
          <p:nvPr>
            <p:ph idx="1"/>
          </p:nvPr>
        </p:nvSpPr>
        <p:spPr/>
        <p:txBody>
          <a:bodyPr>
            <a:normAutofit/>
          </a:bodyPr>
          <a:lstStyle/>
          <a:p>
            <a:pPr marL="0" indent="0">
              <a:buNone/>
            </a:pPr>
            <a:r>
              <a:rPr lang="en-GB" sz="2800" b="0" i="0" dirty="0">
                <a:solidFill>
                  <a:schemeClr val="tx1"/>
                </a:solidFill>
                <a:effectLst/>
                <a:latin typeface="GDS Transport"/>
              </a:rPr>
              <a:t>(iii) failing these, some other responsible adult aged 18 or over who is other than a person described in the bullet points in sub-paragraph (b)(ii) above.</a:t>
            </a:r>
            <a:endParaRPr lang="en-GB" sz="2800" dirty="0">
              <a:solidFill>
                <a:schemeClr val="tx1"/>
              </a:solidFill>
            </a:endParaRPr>
          </a:p>
        </p:txBody>
      </p:sp>
    </p:spTree>
    <p:extLst>
      <p:ext uri="{BB962C8B-B14F-4D97-AF65-F5344CB8AC3E}">
        <p14:creationId xmlns:p14="http://schemas.microsoft.com/office/powerpoint/2010/main" val="1653731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99BA2C-D32B-5E26-E006-0A996AB14401}"/>
              </a:ext>
            </a:extLst>
          </p:cNvPr>
          <p:cNvSpPr>
            <a:spLocks noGrp="1"/>
          </p:cNvSpPr>
          <p:nvPr>
            <p:ph idx="1"/>
          </p:nvPr>
        </p:nvSpPr>
        <p:spPr>
          <a:xfrm>
            <a:off x="684211" y="685800"/>
            <a:ext cx="10443863" cy="5617234"/>
          </a:xfrm>
        </p:spPr>
        <p:txBody>
          <a:bodyPr>
            <a:normAutofit/>
          </a:bodyPr>
          <a:lstStyle/>
          <a:p>
            <a:pPr marL="0" indent="0" algn="l">
              <a:spcBef>
                <a:spcPts val="1500"/>
              </a:spcBef>
              <a:spcAft>
                <a:spcPts val="1500"/>
              </a:spcAft>
              <a:buNone/>
            </a:pPr>
            <a:r>
              <a:rPr lang="en-GB" b="0" i="0" dirty="0">
                <a:solidFill>
                  <a:schemeClr val="tx1"/>
                </a:solidFill>
                <a:effectLst/>
                <a:latin typeface="GDS Transport"/>
              </a:rPr>
              <a:t>1.7 A The role of the appropriate adult is to safeguard the rights, entitlements and welfare of juveniles and vulnerable persons (see </a:t>
            </a:r>
            <a:r>
              <a:rPr lang="en-GB" b="0" i="0" dirty="0">
                <a:solidFill>
                  <a:schemeClr val="tx1"/>
                </a:solidFill>
                <a:effectLst/>
                <a:latin typeface="GDS Transport"/>
                <a:hlinkClick r:id="rId2">
                  <a:extLst>
                    <a:ext uri="{A12FA001-AC4F-418D-AE19-62706E023703}">
                      <ahyp:hlinkClr xmlns:ahyp="http://schemas.microsoft.com/office/drawing/2018/hyperlinkcolor" val="tx"/>
                    </a:ext>
                  </a:extLst>
                </a:hlinkClick>
              </a:rPr>
              <a:t>paragraphs 1.4</a:t>
            </a:r>
            <a:r>
              <a:rPr lang="en-GB" b="0" i="0" dirty="0">
                <a:solidFill>
                  <a:schemeClr val="tx1"/>
                </a:solidFill>
                <a:effectLst/>
                <a:latin typeface="GDS Transport"/>
              </a:rPr>
              <a:t> and </a:t>
            </a:r>
            <a:r>
              <a:rPr lang="en-GB" b="0" i="0" dirty="0">
                <a:solidFill>
                  <a:schemeClr val="tx1"/>
                </a:solidFill>
                <a:effectLst/>
                <a:latin typeface="GDS Transport"/>
                <a:hlinkClick r:id="rId3">
                  <a:extLst>
                    <a:ext uri="{A12FA001-AC4F-418D-AE19-62706E023703}">
                      <ahyp:hlinkClr xmlns:ahyp="http://schemas.microsoft.com/office/drawing/2018/hyperlinkcolor" val="tx"/>
                    </a:ext>
                  </a:extLst>
                </a:hlinkClick>
              </a:rPr>
              <a:t>1.5</a:t>
            </a:r>
            <a:r>
              <a:rPr lang="en-GB" b="0" i="0" dirty="0">
                <a:solidFill>
                  <a:schemeClr val="tx1"/>
                </a:solidFill>
                <a:effectLst/>
                <a:latin typeface="GDS Transport"/>
              </a:rPr>
              <a:t>) to whom the provisions of this and any other Code of Practice apply. For this reason, the appropriate adult is expected, amongst other things, to:</a:t>
            </a:r>
          </a:p>
          <a:p>
            <a:pPr marL="0" indent="0" algn="l">
              <a:spcBef>
                <a:spcPts val="1500"/>
              </a:spcBef>
              <a:spcAft>
                <a:spcPts val="375"/>
              </a:spcAft>
              <a:buNone/>
            </a:pPr>
            <a:r>
              <a:rPr lang="en-GB" b="0" i="0" dirty="0">
                <a:solidFill>
                  <a:schemeClr val="tx1"/>
                </a:solidFill>
                <a:effectLst/>
                <a:latin typeface="GDS Transport"/>
              </a:rPr>
              <a:t>support, advise and assist them when, in accordance with this Code or any other Code of Practice, they are given or asked to provide information or participate in any procedure;</a:t>
            </a:r>
          </a:p>
          <a:p>
            <a:pPr marL="0" indent="0" algn="l">
              <a:spcBef>
                <a:spcPts val="1500"/>
              </a:spcBef>
              <a:spcAft>
                <a:spcPts val="375"/>
              </a:spcAft>
              <a:buNone/>
            </a:pPr>
            <a:r>
              <a:rPr lang="en-GB" b="0" i="0" dirty="0">
                <a:solidFill>
                  <a:schemeClr val="tx1"/>
                </a:solidFill>
                <a:effectLst/>
                <a:latin typeface="GDS Transport"/>
              </a:rPr>
              <a:t>observe whether the police are acting properly and fairly to respect their rights and entitlements, and inform an officer of the rank of inspector or above if they consider that they are not;</a:t>
            </a:r>
          </a:p>
          <a:p>
            <a:pPr marL="0" indent="0" algn="l">
              <a:spcBef>
                <a:spcPts val="1500"/>
              </a:spcBef>
              <a:spcAft>
                <a:spcPts val="375"/>
              </a:spcAft>
              <a:buNone/>
            </a:pPr>
            <a:r>
              <a:rPr lang="en-GB" b="0" i="0" dirty="0">
                <a:solidFill>
                  <a:schemeClr val="tx1"/>
                </a:solidFill>
                <a:effectLst/>
                <a:latin typeface="GDS Transport"/>
              </a:rPr>
              <a:t>assist them to communicate with the police whilst respecting their right to say nothing unless they want to as set out in the terms of the caution (see </a:t>
            </a:r>
            <a:r>
              <a:rPr lang="en-GB" b="0" i="0" dirty="0">
                <a:solidFill>
                  <a:schemeClr val="tx1"/>
                </a:solidFill>
                <a:effectLst/>
                <a:latin typeface="GDS Transport"/>
                <a:hlinkClick r:id="rId4">
                  <a:extLst>
                    <a:ext uri="{A12FA001-AC4F-418D-AE19-62706E023703}">
                      <ahyp:hlinkClr xmlns:ahyp="http://schemas.microsoft.com/office/drawing/2018/hyperlinkcolor" val="tx"/>
                    </a:ext>
                  </a:extLst>
                </a:hlinkClick>
              </a:rPr>
              <a:t>paragraphs 10.5</a:t>
            </a:r>
            <a:r>
              <a:rPr lang="en-GB" b="0" i="0" dirty="0">
                <a:solidFill>
                  <a:schemeClr val="tx1"/>
                </a:solidFill>
                <a:effectLst/>
                <a:latin typeface="GDS Transport"/>
              </a:rPr>
              <a:t> and </a:t>
            </a:r>
            <a:r>
              <a:rPr lang="en-GB" b="0" i="0" dirty="0">
                <a:solidFill>
                  <a:schemeClr val="tx1"/>
                </a:solidFill>
                <a:effectLst/>
                <a:latin typeface="GDS Transport"/>
                <a:hlinkClick r:id="rId4">
                  <a:extLst>
                    <a:ext uri="{A12FA001-AC4F-418D-AE19-62706E023703}">
                      <ahyp:hlinkClr xmlns:ahyp="http://schemas.microsoft.com/office/drawing/2018/hyperlinkcolor" val="tx"/>
                    </a:ext>
                  </a:extLst>
                </a:hlinkClick>
              </a:rPr>
              <a:t>10.6</a:t>
            </a:r>
            <a:r>
              <a:rPr lang="en-GB" b="0" i="0" dirty="0">
                <a:solidFill>
                  <a:schemeClr val="tx1"/>
                </a:solidFill>
                <a:effectLst/>
                <a:latin typeface="GDS Transport"/>
              </a:rPr>
              <a:t>);</a:t>
            </a:r>
          </a:p>
          <a:p>
            <a:pPr marL="0" indent="0" algn="l">
              <a:spcBef>
                <a:spcPts val="1500"/>
              </a:spcBef>
              <a:spcAft>
                <a:spcPts val="375"/>
              </a:spcAft>
              <a:buNone/>
            </a:pPr>
            <a:r>
              <a:rPr lang="en-GB" b="0" i="0" dirty="0">
                <a:solidFill>
                  <a:schemeClr val="tx1"/>
                </a:solidFill>
                <a:effectLst/>
                <a:latin typeface="GDS Transport"/>
              </a:rPr>
              <a:t>help them to understand their rights and ensure that those rights are protected and respected (see paragraphs </a:t>
            </a:r>
            <a:r>
              <a:rPr lang="en-GB" b="0" i="0" dirty="0">
                <a:solidFill>
                  <a:schemeClr val="tx1"/>
                </a:solidFill>
                <a:effectLst/>
                <a:latin typeface="GDS Transport"/>
                <a:hlinkClick r:id="rId5">
                  <a:extLst>
                    <a:ext uri="{A12FA001-AC4F-418D-AE19-62706E023703}">
                      <ahyp:hlinkClr xmlns:ahyp="http://schemas.microsoft.com/office/drawing/2018/hyperlinkcolor" val="tx"/>
                    </a:ext>
                  </a:extLst>
                </a:hlinkClick>
              </a:rPr>
              <a:t>3.15</a:t>
            </a:r>
            <a:r>
              <a:rPr lang="en-GB" b="0" i="0" dirty="0">
                <a:solidFill>
                  <a:schemeClr val="tx1"/>
                </a:solidFill>
                <a:effectLst/>
                <a:latin typeface="GDS Transport"/>
              </a:rPr>
              <a:t>, </a:t>
            </a:r>
            <a:r>
              <a:rPr lang="en-GB" b="0" i="0" dirty="0">
                <a:solidFill>
                  <a:schemeClr val="tx1"/>
                </a:solidFill>
                <a:effectLst/>
                <a:latin typeface="GDS Transport"/>
                <a:hlinkClick r:id="rId5">
                  <a:extLst>
                    <a:ext uri="{A12FA001-AC4F-418D-AE19-62706E023703}">
                      <ahyp:hlinkClr xmlns:ahyp="http://schemas.microsoft.com/office/drawing/2018/hyperlinkcolor" val="tx"/>
                    </a:ext>
                  </a:extLst>
                </a:hlinkClick>
              </a:rPr>
              <a:t>3.17</a:t>
            </a:r>
            <a:r>
              <a:rPr lang="en-GB" b="0" i="0" dirty="0">
                <a:solidFill>
                  <a:schemeClr val="tx1"/>
                </a:solidFill>
                <a:effectLst/>
                <a:latin typeface="GDS Transport"/>
              </a:rPr>
              <a:t>, </a:t>
            </a:r>
            <a:r>
              <a:rPr lang="en-GB" b="0" i="0" dirty="0">
                <a:solidFill>
                  <a:schemeClr val="tx1"/>
                </a:solidFill>
                <a:effectLst/>
                <a:latin typeface="GDS Transport"/>
                <a:hlinkClick r:id="rId6">
                  <a:extLst>
                    <a:ext uri="{A12FA001-AC4F-418D-AE19-62706E023703}">
                      <ahyp:hlinkClr xmlns:ahyp="http://schemas.microsoft.com/office/drawing/2018/hyperlinkcolor" val="tx"/>
                    </a:ext>
                  </a:extLst>
                </a:hlinkClick>
              </a:rPr>
              <a:t>6.5A</a:t>
            </a:r>
            <a:r>
              <a:rPr lang="en-GB" b="0" i="0" dirty="0">
                <a:solidFill>
                  <a:schemeClr val="tx1"/>
                </a:solidFill>
                <a:effectLst/>
                <a:latin typeface="GDS Transport"/>
              </a:rPr>
              <a:t> and </a:t>
            </a:r>
            <a:r>
              <a:rPr lang="en-GB" b="0" i="0" dirty="0">
                <a:solidFill>
                  <a:schemeClr val="tx1"/>
                </a:solidFill>
                <a:effectLst/>
                <a:latin typeface="GDS Transport"/>
                <a:hlinkClick r:id="rId7">
                  <a:extLst>
                    <a:ext uri="{A12FA001-AC4F-418D-AE19-62706E023703}">
                      <ahyp:hlinkClr xmlns:ahyp="http://schemas.microsoft.com/office/drawing/2018/hyperlinkcolor" val="tx"/>
                    </a:ext>
                  </a:extLst>
                </a:hlinkClick>
              </a:rPr>
              <a:t>11.17</a:t>
            </a:r>
            <a:r>
              <a:rPr lang="en-GB" b="0" i="0" dirty="0">
                <a:solidFill>
                  <a:schemeClr val="tx1"/>
                </a:solidFill>
                <a:effectLst/>
                <a:latin typeface="GDS Transport"/>
              </a:rPr>
              <a:t>).</a:t>
            </a:r>
          </a:p>
          <a:p>
            <a:endParaRPr lang="en-GB" dirty="0"/>
          </a:p>
        </p:txBody>
      </p:sp>
    </p:spTree>
    <p:extLst>
      <p:ext uri="{BB962C8B-B14F-4D97-AF65-F5344CB8AC3E}">
        <p14:creationId xmlns:p14="http://schemas.microsoft.com/office/powerpoint/2010/main" val="1356427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6B8B3-29CA-7341-B104-C2B582744CAB}"/>
              </a:ext>
            </a:extLst>
          </p:cNvPr>
          <p:cNvSpPr>
            <a:spLocks noGrp="1"/>
          </p:cNvSpPr>
          <p:nvPr>
            <p:ph type="title"/>
          </p:nvPr>
        </p:nvSpPr>
        <p:spPr>
          <a:xfrm>
            <a:off x="684212" y="241540"/>
            <a:ext cx="8534400" cy="1288211"/>
          </a:xfrm>
        </p:spPr>
        <p:txBody>
          <a:bodyPr/>
          <a:lstStyle/>
          <a:p>
            <a:r>
              <a:rPr lang="en-GB" dirty="0"/>
              <a:t>Useful video links</a:t>
            </a:r>
          </a:p>
        </p:txBody>
      </p:sp>
      <p:sp>
        <p:nvSpPr>
          <p:cNvPr id="3" name="Content Placeholder 2">
            <a:extLst>
              <a:ext uri="{FF2B5EF4-FFF2-40B4-BE49-F238E27FC236}">
                <a16:creationId xmlns:a16="http://schemas.microsoft.com/office/drawing/2014/main" id="{B88B9A6D-4BE8-E603-EC76-978E95DB9548}"/>
              </a:ext>
            </a:extLst>
          </p:cNvPr>
          <p:cNvSpPr>
            <a:spLocks noGrp="1"/>
          </p:cNvSpPr>
          <p:nvPr>
            <p:ph idx="1"/>
          </p:nvPr>
        </p:nvSpPr>
        <p:spPr>
          <a:xfrm>
            <a:off x="684212" y="3226279"/>
            <a:ext cx="8534400" cy="3390180"/>
          </a:xfrm>
        </p:spPr>
        <p:txBody>
          <a:bodyPr/>
          <a:lstStyle/>
          <a:p>
            <a:pPr marL="0" indent="0">
              <a:buNone/>
            </a:pPr>
            <a:r>
              <a:rPr lang="en-GB" dirty="0">
                <a:solidFill>
                  <a:schemeClr val="tx1"/>
                </a:solidFill>
                <a:hlinkClick r:id="rId2">
                  <a:extLst>
                    <a:ext uri="{A12FA001-AC4F-418D-AE19-62706E023703}">
                      <ahyp:hlinkClr xmlns:ahyp="http://schemas.microsoft.com/office/drawing/2018/hyperlinkcolor" val="tx"/>
                    </a:ext>
                  </a:extLst>
                </a:hlinkClick>
              </a:rPr>
              <a:t>national appropriate adult youth advice video at police station you tube - Google Search</a:t>
            </a:r>
            <a:endParaRPr lang="en-GB" dirty="0">
              <a:solidFill>
                <a:schemeClr val="tx1"/>
              </a:solidFill>
            </a:endParaRPr>
          </a:p>
          <a:p>
            <a:pPr marL="0" indent="0">
              <a:buNone/>
            </a:pPr>
            <a:endParaRPr lang="en-GB" dirty="0">
              <a:solidFill>
                <a:schemeClr val="tx1"/>
              </a:solidFill>
            </a:endParaRPr>
          </a:p>
          <a:p>
            <a:pPr marL="0" indent="0">
              <a:buNone/>
            </a:pPr>
            <a:endParaRPr lang="en-GB" dirty="0">
              <a:solidFill>
                <a:schemeClr val="tx1"/>
              </a:solidFill>
            </a:endParaRPr>
          </a:p>
          <a:p>
            <a:pPr marL="0" indent="0">
              <a:buNone/>
            </a:pPr>
            <a:r>
              <a:rPr lang="en-GB" dirty="0">
                <a:solidFill>
                  <a:schemeClr val="tx1"/>
                </a:solidFill>
                <a:hlinkClick r:id="rId3">
                  <a:extLst>
                    <a:ext uri="{A12FA001-AC4F-418D-AE19-62706E023703}">
                      <ahyp:hlinkClr xmlns:ahyp="http://schemas.microsoft.com/office/drawing/2018/hyperlinkcolor" val="tx"/>
                    </a:ext>
                  </a:extLst>
                </a:hlinkClick>
              </a:rPr>
              <a:t>About Appropriate Adults - National Appropriate Adult Network</a:t>
            </a:r>
            <a:endParaRPr lang="en-GB" dirty="0">
              <a:solidFill>
                <a:schemeClr val="tx1"/>
              </a:solidFill>
            </a:endParaRPr>
          </a:p>
        </p:txBody>
      </p:sp>
    </p:spTree>
    <p:extLst>
      <p:ext uri="{BB962C8B-B14F-4D97-AF65-F5344CB8AC3E}">
        <p14:creationId xmlns:p14="http://schemas.microsoft.com/office/powerpoint/2010/main" val="2403942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8A335-77D1-8B6D-E1E5-F0C33A693976}"/>
              </a:ext>
            </a:extLst>
          </p:cNvPr>
          <p:cNvSpPr>
            <a:spLocks noGrp="1"/>
          </p:cNvSpPr>
          <p:nvPr>
            <p:ph type="title"/>
          </p:nvPr>
        </p:nvSpPr>
        <p:spPr>
          <a:xfrm>
            <a:off x="684212" y="161027"/>
            <a:ext cx="8534400" cy="937404"/>
          </a:xfrm>
        </p:spPr>
        <p:txBody>
          <a:bodyPr/>
          <a:lstStyle/>
          <a:p>
            <a:r>
              <a:rPr lang="en-GB" dirty="0"/>
              <a:t>Solicitors</a:t>
            </a:r>
          </a:p>
        </p:txBody>
      </p:sp>
      <p:sp>
        <p:nvSpPr>
          <p:cNvPr id="3" name="Content Placeholder 2">
            <a:extLst>
              <a:ext uri="{FF2B5EF4-FFF2-40B4-BE49-F238E27FC236}">
                <a16:creationId xmlns:a16="http://schemas.microsoft.com/office/drawing/2014/main" id="{2CE7C54F-14DB-5F65-44E1-CECF6BC9E3F0}"/>
              </a:ext>
            </a:extLst>
          </p:cNvPr>
          <p:cNvSpPr>
            <a:spLocks noGrp="1"/>
          </p:cNvSpPr>
          <p:nvPr>
            <p:ph idx="1"/>
          </p:nvPr>
        </p:nvSpPr>
        <p:spPr>
          <a:xfrm>
            <a:off x="684212" y="1207698"/>
            <a:ext cx="8534400" cy="5296619"/>
          </a:xfrm>
        </p:spPr>
        <p:txBody>
          <a:bodyPr>
            <a:noAutofit/>
          </a:bodyPr>
          <a:lstStyle/>
          <a:p>
            <a:pPr marL="0" indent="0">
              <a:buNone/>
            </a:pPr>
            <a:r>
              <a:rPr lang="en-GB" sz="2800" b="0" i="0" dirty="0">
                <a:solidFill>
                  <a:schemeClr val="tx1"/>
                </a:solidFill>
                <a:effectLst/>
                <a:latin typeface="GDS Transport"/>
              </a:rPr>
              <a:t>6.1 Unless Annex B* applies, all detainees must be informed that they may at any time consult and communicate privately with a solicitor, whether in person, in writing or by telephone, </a:t>
            </a:r>
            <a:r>
              <a:rPr lang="en-GB" sz="2800" b="1" i="0" dirty="0">
                <a:solidFill>
                  <a:schemeClr val="tx1"/>
                </a:solidFill>
                <a:effectLst/>
                <a:latin typeface="GDS Transport"/>
              </a:rPr>
              <a:t>and that free independent legal advice is available, </a:t>
            </a:r>
            <a:r>
              <a:rPr lang="en-GB" sz="2800" i="0" dirty="0">
                <a:solidFill>
                  <a:schemeClr val="tx1"/>
                </a:solidFill>
                <a:effectLst/>
                <a:latin typeface="GDS Transport"/>
              </a:rPr>
              <a:t>(Solicitor or accredited legal representative).</a:t>
            </a:r>
          </a:p>
          <a:p>
            <a:pPr marL="0" indent="0">
              <a:buNone/>
            </a:pPr>
            <a:r>
              <a:rPr lang="en-GB" sz="2800" dirty="0">
                <a:solidFill>
                  <a:schemeClr val="tx1"/>
                </a:solidFill>
                <a:latin typeface="GDS Transport"/>
              </a:rPr>
              <a:t>A poster with the right must be prominently displayed in the custody</a:t>
            </a:r>
          </a:p>
          <a:p>
            <a:pPr marL="0" indent="0">
              <a:buNone/>
            </a:pPr>
            <a:r>
              <a:rPr lang="en-GB" sz="2800" dirty="0">
                <a:solidFill>
                  <a:schemeClr val="tx1"/>
                </a:solidFill>
                <a:latin typeface="GDS Transport"/>
              </a:rPr>
              <a:t>No police officer should do anything to dissuade a detainee from having a solicitor.</a:t>
            </a:r>
          </a:p>
          <a:p>
            <a:pPr marL="0" indent="0">
              <a:buNone/>
            </a:pPr>
            <a:r>
              <a:rPr lang="en-GB" sz="2800" dirty="0">
                <a:solidFill>
                  <a:schemeClr val="tx1"/>
                </a:solidFill>
                <a:latin typeface="GDS Transport"/>
              </a:rPr>
              <a:t>An appropriate adult may request a solicitor to attend on behalf of the detainee if it is their best interests even if they object however they cannot be forced to have one.</a:t>
            </a:r>
            <a:endParaRPr lang="en-GB" sz="2800" dirty="0">
              <a:solidFill>
                <a:schemeClr val="tx1"/>
              </a:solidFill>
            </a:endParaRPr>
          </a:p>
        </p:txBody>
      </p:sp>
    </p:spTree>
    <p:extLst>
      <p:ext uri="{BB962C8B-B14F-4D97-AF65-F5344CB8AC3E}">
        <p14:creationId xmlns:p14="http://schemas.microsoft.com/office/powerpoint/2010/main" val="193899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08922F-8FD4-0388-66EC-950402EE8524}"/>
              </a:ext>
            </a:extLst>
          </p:cNvPr>
          <p:cNvSpPr>
            <a:spLocks noGrp="1"/>
          </p:cNvSpPr>
          <p:nvPr>
            <p:ph idx="1"/>
          </p:nvPr>
        </p:nvSpPr>
        <p:spPr>
          <a:xfrm>
            <a:off x="684212" y="685800"/>
            <a:ext cx="8534400" cy="5761008"/>
          </a:xfrm>
        </p:spPr>
        <p:txBody>
          <a:bodyPr>
            <a:normAutofit/>
          </a:bodyPr>
          <a:lstStyle/>
          <a:p>
            <a:r>
              <a:rPr lang="en-GB" sz="2800" b="0" i="0" dirty="0">
                <a:solidFill>
                  <a:schemeClr val="tx1"/>
                </a:solidFill>
                <a:effectLst/>
                <a:latin typeface="GDS Transport"/>
              </a:rPr>
              <a:t>6D The solicitor’s only role in the police station is to protect and advance the legal rights of their client. On occasions this may require the solicitor to give advice which has the effect of the client avoiding giving evidence which strengthens a prosecution case. The solicitor may intervene in order to seek clarification, challenge an improper question to their client or the manner in which it is put, advise their client not to reply to particular questions, or if they wish to give their client further legal advice. </a:t>
            </a:r>
          </a:p>
        </p:txBody>
      </p:sp>
    </p:spTree>
    <p:extLst>
      <p:ext uri="{BB962C8B-B14F-4D97-AF65-F5344CB8AC3E}">
        <p14:creationId xmlns:p14="http://schemas.microsoft.com/office/powerpoint/2010/main" val="2940033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32CE81-F312-BB64-3327-5F1A02DFEF5F}"/>
              </a:ext>
            </a:extLst>
          </p:cNvPr>
          <p:cNvSpPr>
            <a:spLocks noGrp="1"/>
          </p:cNvSpPr>
          <p:nvPr>
            <p:ph idx="1"/>
          </p:nvPr>
        </p:nvSpPr>
        <p:spPr/>
        <p:txBody>
          <a:bodyPr/>
          <a:lstStyle/>
          <a:p>
            <a:r>
              <a:rPr lang="en-GB" sz="2800" b="0" i="0" dirty="0">
                <a:solidFill>
                  <a:schemeClr val="tx1"/>
                </a:solidFill>
                <a:effectLst/>
                <a:latin typeface="GDS Transport"/>
              </a:rPr>
              <a:t>Paragraph 6.9 only applies if the solicitor’s approach or conduct prevents or unreasonably obstructs proper questions being put to the suspect or the suspect’s response being recorded. Examples of unacceptable conduct include answering questions on a suspect’s behalf or providing written replies for the suspect to quote.</a:t>
            </a:r>
            <a:endParaRPr lang="en-GB" sz="2800" dirty="0">
              <a:solidFill>
                <a:schemeClr val="tx1"/>
              </a:solidFill>
            </a:endParaRPr>
          </a:p>
          <a:p>
            <a:endParaRPr lang="en-GB" dirty="0"/>
          </a:p>
        </p:txBody>
      </p:sp>
    </p:spTree>
    <p:extLst>
      <p:ext uri="{BB962C8B-B14F-4D97-AF65-F5344CB8AC3E}">
        <p14:creationId xmlns:p14="http://schemas.microsoft.com/office/powerpoint/2010/main" val="4238576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29AA-59A5-6838-8E94-32D9B9513DCA}"/>
              </a:ext>
            </a:extLst>
          </p:cNvPr>
          <p:cNvSpPr>
            <a:spLocks noGrp="1"/>
          </p:cNvSpPr>
          <p:nvPr>
            <p:ph type="title"/>
          </p:nvPr>
        </p:nvSpPr>
        <p:spPr>
          <a:xfrm>
            <a:off x="684212" y="362310"/>
            <a:ext cx="8534400" cy="799381"/>
          </a:xfrm>
        </p:spPr>
        <p:txBody>
          <a:bodyPr/>
          <a:lstStyle/>
          <a:p>
            <a:r>
              <a:rPr lang="en-GB" dirty="0"/>
              <a:t>*Annex B</a:t>
            </a:r>
          </a:p>
        </p:txBody>
      </p:sp>
      <p:sp>
        <p:nvSpPr>
          <p:cNvPr id="3" name="Content Placeholder 2">
            <a:extLst>
              <a:ext uri="{FF2B5EF4-FFF2-40B4-BE49-F238E27FC236}">
                <a16:creationId xmlns:a16="http://schemas.microsoft.com/office/drawing/2014/main" id="{A0EE15ED-E73C-2F18-E808-8C67EB1B4DFE}"/>
              </a:ext>
            </a:extLst>
          </p:cNvPr>
          <p:cNvSpPr>
            <a:spLocks noGrp="1"/>
          </p:cNvSpPr>
          <p:nvPr>
            <p:ph idx="1"/>
          </p:nvPr>
        </p:nvSpPr>
        <p:spPr>
          <a:xfrm>
            <a:off x="684212" y="1242204"/>
            <a:ext cx="8534400" cy="5509404"/>
          </a:xfrm>
        </p:spPr>
        <p:txBody>
          <a:bodyPr/>
          <a:lstStyle/>
          <a:p>
            <a:pPr marL="0" indent="0">
              <a:buNone/>
            </a:pPr>
            <a:r>
              <a:rPr lang="en-GB" dirty="0">
                <a:solidFill>
                  <a:schemeClr val="tx1"/>
                </a:solidFill>
              </a:rPr>
              <a:t>An interview without the legal advisor may continue if…</a:t>
            </a:r>
          </a:p>
          <a:p>
            <a:pPr marL="0" indent="0">
              <a:buNone/>
            </a:pPr>
            <a:endParaRPr lang="en-GB" dirty="0">
              <a:solidFill>
                <a:schemeClr val="tx1"/>
              </a:solidFill>
            </a:endParaRPr>
          </a:p>
          <a:p>
            <a:pPr marL="0" indent="0">
              <a:buNone/>
            </a:pPr>
            <a:r>
              <a:rPr lang="en-GB" dirty="0">
                <a:solidFill>
                  <a:schemeClr val="tx1"/>
                </a:solidFill>
              </a:rPr>
              <a:t>Supt has reasonable grounds for believing that delay would …</a:t>
            </a:r>
          </a:p>
          <a:p>
            <a:pPr marL="0" indent="0">
              <a:buNone/>
            </a:pPr>
            <a:endParaRPr lang="en-GB" dirty="0">
              <a:solidFill>
                <a:schemeClr val="tx1"/>
              </a:solidFill>
            </a:endParaRPr>
          </a:p>
          <a:p>
            <a:pPr marL="0" indent="0">
              <a:buNone/>
            </a:pPr>
            <a:r>
              <a:rPr lang="en-GB" dirty="0">
                <a:solidFill>
                  <a:schemeClr val="tx1"/>
                </a:solidFill>
              </a:rPr>
              <a:t>Lead to interference with , or harm to, evidence connected with an offence;</a:t>
            </a:r>
          </a:p>
          <a:p>
            <a:pPr marL="0" indent="0">
              <a:buNone/>
            </a:pPr>
            <a:r>
              <a:rPr lang="en-GB" dirty="0">
                <a:solidFill>
                  <a:schemeClr val="tx1"/>
                </a:solidFill>
              </a:rPr>
              <a:t>Lead to interference with, or physical harm to , other people;</a:t>
            </a:r>
          </a:p>
          <a:p>
            <a:pPr marL="0" indent="0">
              <a:buNone/>
            </a:pPr>
            <a:r>
              <a:rPr lang="en-GB" dirty="0">
                <a:solidFill>
                  <a:schemeClr val="tx1"/>
                </a:solidFill>
              </a:rPr>
              <a:t>Lead to serious loss of , or damage to, property;</a:t>
            </a:r>
          </a:p>
          <a:p>
            <a:pPr marL="0" indent="0">
              <a:buNone/>
            </a:pPr>
            <a:r>
              <a:rPr lang="en-GB" dirty="0">
                <a:solidFill>
                  <a:schemeClr val="tx1"/>
                </a:solidFill>
              </a:rPr>
              <a:t>Lead to alerting other people suspected of having committed and offence but not yet arrested for it;</a:t>
            </a:r>
          </a:p>
          <a:p>
            <a:pPr marL="0" indent="0">
              <a:buNone/>
            </a:pPr>
            <a:r>
              <a:rPr lang="en-GB" dirty="0">
                <a:solidFill>
                  <a:schemeClr val="tx1"/>
                </a:solidFill>
              </a:rPr>
              <a:t>Hinder the recovery of property obtained in consequence of the commission of an offence.</a:t>
            </a:r>
          </a:p>
        </p:txBody>
      </p:sp>
    </p:spTree>
    <p:extLst>
      <p:ext uri="{BB962C8B-B14F-4D97-AF65-F5344CB8AC3E}">
        <p14:creationId xmlns:p14="http://schemas.microsoft.com/office/powerpoint/2010/main" val="1098643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9CB3F9-83C8-B33C-3197-F8679A519218}"/>
              </a:ext>
            </a:extLst>
          </p:cNvPr>
          <p:cNvSpPr>
            <a:spLocks noGrp="1"/>
          </p:cNvSpPr>
          <p:nvPr>
            <p:ph idx="1"/>
          </p:nvPr>
        </p:nvSpPr>
        <p:spPr/>
        <p:txBody>
          <a:bodyPr>
            <a:normAutofit/>
          </a:bodyPr>
          <a:lstStyle/>
          <a:p>
            <a:pPr marL="0" indent="0">
              <a:buNone/>
            </a:pPr>
            <a:r>
              <a:rPr lang="en-GB" sz="2800" dirty="0">
                <a:solidFill>
                  <a:schemeClr val="tx1"/>
                </a:solidFill>
              </a:rPr>
              <a:t>Once that necessity to interview lapses there is no power to interview without the solicitor and…</a:t>
            </a:r>
          </a:p>
          <a:p>
            <a:pPr marL="0" indent="0">
              <a:buNone/>
            </a:pPr>
            <a:endParaRPr lang="en-GB" sz="2800" dirty="0">
              <a:solidFill>
                <a:schemeClr val="tx1"/>
              </a:solidFill>
            </a:endParaRPr>
          </a:p>
          <a:p>
            <a:pPr marL="0" indent="0">
              <a:buNone/>
            </a:pPr>
            <a:r>
              <a:rPr lang="en-GB" sz="2800" dirty="0">
                <a:solidFill>
                  <a:schemeClr val="tx1"/>
                </a:solidFill>
              </a:rPr>
              <a:t>As they have not had legal advice no adverse inferences may be drawn</a:t>
            </a:r>
          </a:p>
        </p:txBody>
      </p:sp>
    </p:spTree>
    <p:extLst>
      <p:ext uri="{BB962C8B-B14F-4D97-AF65-F5344CB8AC3E}">
        <p14:creationId xmlns:p14="http://schemas.microsoft.com/office/powerpoint/2010/main" val="2213622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625CE-9B24-DE2A-2A49-E61A967F8239}"/>
              </a:ext>
            </a:extLst>
          </p:cNvPr>
          <p:cNvSpPr>
            <a:spLocks noGrp="1"/>
          </p:cNvSpPr>
          <p:nvPr>
            <p:ph idx="1"/>
          </p:nvPr>
        </p:nvSpPr>
        <p:spPr>
          <a:xfrm>
            <a:off x="684212" y="685800"/>
            <a:ext cx="8534400" cy="5651740"/>
          </a:xfrm>
        </p:spPr>
        <p:txBody>
          <a:bodyPr>
            <a:noAutofit/>
          </a:bodyPr>
          <a:lstStyle/>
          <a:p>
            <a:pPr marL="0" indent="0">
              <a:buNone/>
            </a:pPr>
            <a:r>
              <a:rPr lang="en-GB" sz="2400" dirty="0">
                <a:solidFill>
                  <a:schemeClr val="tx1"/>
                </a:solidFill>
              </a:rPr>
              <a:t>The suspect's solicitor is given initial disclosure.</a:t>
            </a:r>
          </a:p>
          <a:p>
            <a:pPr marL="0" indent="0">
              <a:buNone/>
            </a:pPr>
            <a:endParaRPr lang="en-GB" sz="2400" dirty="0">
              <a:solidFill>
                <a:schemeClr val="tx1"/>
              </a:solidFill>
            </a:endParaRPr>
          </a:p>
          <a:p>
            <a:pPr marL="0" indent="0">
              <a:buNone/>
            </a:pPr>
            <a:r>
              <a:rPr lang="en-GB" sz="2400" dirty="0">
                <a:solidFill>
                  <a:schemeClr val="tx1"/>
                </a:solidFill>
              </a:rPr>
              <a:t>This is where the interviewing officer informs the solicitor why the suspect has been arrested and disclosure what evidence is held by police.</a:t>
            </a:r>
          </a:p>
          <a:p>
            <a:pPr marL="0" indent="0">
              <a:buNone/>
            </a:pPr>
            <a:endParaRPr lang="en-GB" sz="2400" dirty="0">
              <a:solidFill>
                <a:schemeClr val="tx1"/>
              </a:solidFill>
            </a:endParaRPr>
          </a:p>
          <a:p>
            <a:pPr marL="0" indent="0">
              <a:buNone/>
            </a:pPr>
            <a:r>
              <a:rPr lang="en-GB" sz="2400" dirty="0">
                <a:solidFill>
                  <a:schemeClr val="tx1"/>
                </a:solidFill>
              </a:rPr>
              <a:t>This has to be enough so that the solicitor can advise their client but they are not provided with all of the Information.</a:t>
            </a:r>
          </a:p>
          <a:p>
            <a:pPr marL="0" indent="0">
              <a:buNone/>
            </a:pPr>
            <a:endParaRPr lang="en-GB" sz="2400" dirty="0">
              <a:solidFill>
                <a:schemeClr val="tx1"/>
              </a:solidFill>
            </a:endParaRPr>
          </a:p>
          <a:p>
            <a:pPr marL="0" indent="0">
              <a:buNone/>
            </a:pPr>
            <a:r>
              <a:rPr lang="en-GB" sz="2400" dirty="0">
                <a:solidFill>
                  <a:schemeClr val="tx1"/>
                </a:solidFill>
              </a:rPr>
              <a:t>The solicitor will then meet with the suspect in privacy.</a:t>
            </a:r>
          </a:p>
          <a:p>
            <a:pPr marL="0" indent="0">
              <a:buNone/>
            </a:pPr>
            <a:endParaRPr lang="en-GB" sz="2400" dirty="0">
              <a:solidFill>
                <a:schemeClr val="tx1"/>
              </a:solidFill>
            </a:endParaRPr>
          </a:p>
          <a:p>
            <a:pPr marL="0" indent="0">
              <a:buNone/>
            </a:pPr>
            <a:r>
              <a:rPr lang="en-GB" sz="2400" dirty="0">
                <a:solidFill>
                  <a:schemeClr val="tx1"/>
                </a:solidFill>
              </a:rPr>
              <a:t>The detainee is then entitled have their solicitor with them in interview.</a:t>
            </a:r>
          </a:p>
        </p:txBody>
      </p:sp>
    </p:spTree>
    <p:extLst>
      <p:ext uri="{BB962C8B-B14F-4D97-AF65-F5344CB8AC3E}">
        <p14:creationId xmlns:p14="http://schemas.microsoft.com/office/powerpoint/2010/main" val="2154913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8E569-11CC-FC37-1D73-2936A8990A77}"/>
              </a:ext>
            </a:extLst>
          </p:cNvPr>
          <p:cNvSpPr>
            <a:spLocks noGrp="1"/>
          </p:cNvSpPr>
          <p:nvPr>
            <p:ph idx="1"/>
          </p:nvPr>
        </p:nvSpPr>
        <p:spPr>
          <a:xfrm>
            <a:off x="684212" y="685800"/>
            <a:ext cx="8534400" cy="5145657"/>
          </a:xfrm>
        </p:spPr>
        <p:txBody>
          <a:bodyPr>
            <a:normAutofit fontScale="40000" lnSpcReduction="20000"/>
          </a:bodyPr>
          <a:lstStyle/>
          <a:p>
            <a:pPr marL="0" indent="0">
              <a:buNone/>
            </a:pPr>
            <a:r>
              <a:rPr lang="en-GB" sz="5800" dirty="0">
                <a:solidFill>
                  <a:schemeClr val="tx1"/>
                </a:solidFill>
              </a:rPr>
              <a:t>The solicitor is there to provide advice to his client.</a:t>
            </a:r>
          </a:p>
          <a:p>
            <a:pPr marL="0" indent="0">
              <a:buNone/>
            </a:pPr>
            <a:r>
              <a:rPr lang="en-GB" sz="5800" dirty="0">
                <a:solidFill>
                  <a:schemeClr val="tx1"/>
                </a:solidFill>
              </a:rPr>
              <a:t>He is not to answer for him or obstruct the interview</a:t>
            </a:r>
          </a:p>
          <a:p>
            <a:pPr marL="0" indent="0">
              <a:buNone/>
            </a:pPr>
            <a:endParaRPr lang="en-GB" sz="5800" dirty="0">
              <a:solidFill>
                <a:schemeClr val="tx1"/>
              </a:solidFill>
            </a:endParaRPr>
          </a:p>
          <a:p>
            <a:pPr marL="0" indent="0">
              <a:buNone/>
            </a:pPr>
            <a:r>
              <a:rPr lang="en-GB" sz="5800" dirty="0">
                <a:solidFill>
                  <a:schemeClr val="tx1"/>
                </a:solidFill>
              </a:rPr>
              <a:t>If the solicitor or legal representative answers for his client, is obstructive or inappropriate they may be removed from the interview.</a:t>
            </a:r>
          </a:p>
          <a:p>
            <a:pPr marL="0" indent="0">
              <a:buNone/>
            </a:pPr>
            <a:endParaRPr lang="en-GB" sz="5800" dirty="0">
              <a:solidFill>
                <a:schemeClr val="tx1"/>
              </a:solidFill>
            </a:endParaRPr>
          </a:p>
          <a:p>
            <a:pPr marL="0" indent="0">
              <a:buNone/>
            </a:pPr>
            <a:r>
              <a:rPr lang="en-GB" sz="5800" dirty="0">
                <a:solidFill>
                  <a:schemeClr val="tx1"/>
                </a:solidFill>
              </a:rPr>
              <a:t>The custody Inspector will then speak with the solicitor and if they do not desist, inform them that a report will be made to their governing body.  </a:t>
            </a:r>
          </a:p>
          <a:p>
            <a:pPr marL="0" indent="0">
              <a:buNone/>
            </a:pPr>
            <a:endParaRPr lang="en-GB" sz="5800" dirty="0">
              <a:solidFill>
                <a:schemeClr val="tx1"/>
              </a:solidFill>
            </a:endParaRPr>
          </a:p>
          <a:p>
            <a:pPr marL="0" indent="0">
              <a:buNone/>
            </a:pPr>
            <a:r>
              <a:rPr lang="en-GB" sz="5800" dirty="0">
                <a:solidFill>
                  <a:schemeClr val="tx1"/>
                </a:solidFill>
              </a:rPr>
              <a:t>When a solicitor is removed, a replacement one is arranged prior to the interview taking place.</a:t>
            </a:r>
          </a:p>
          <a:p>
            <a:endParaRPr lang="en-GB" dirty="0"/>
          </a:p>
        </p:txBody>
      </p:sp>
    </p:spTree>
    <p:extLst>
      <p:ext uri="{BB962C8B-B14F-4D97-AF65-F5344CB8AC3E}">
        <p14:creationId xmlns:p14="http://schemas.microsoft.com/office/powerpoint/2010/main" val="2695926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8D64D0-1021-C748-0E62-86C444C87D5F}"/>
              </a:ext>
            </a:extLst>
          </p:cNvPr>
          <p:cNvSpPr>
            <a:spLocks noGrp="1"/>
          </p:cNvSpPr>
          <p:nvPr>
            <p:ph idx="1"/>
          </p:nvPr>
        </p:nvSpPr>
        <p:spPr>
          <a:xfrm>
            <a:off x="684212" y="685800"/>
            <a:ext cx="10397856" cy="5467709"/>
          </a:xfrm>
        </p:spPr>
        <p:txBody>
          <a:bodyPr>
            <a:normAutofit/>
          </a:bodyPr>
          <a:lstStyle/>
          <a:p>
            <a:pPr marL="0" indent="0">
              <a:buNone/>
            </a:pPr>
            <a:r>
              <a:rPr lang="en-GB" sz="2800" dirty="0">
                <a:solidFill>
                  <a:schemeClr val="tx1"/>
                </a:solidFill>
              </a:rPr>
              <a:t>A detainee does not have to give a reason for declining a solicitor but if they requested one and changed their mind, an Inspector must ask them for a reason and record this on the custody record.</a:t>
            </a:r>
          </a:p>
        </p:txBody>
      </p:sp>
    </p:spTree>
    <p:extLst>
      <p:ext uri="{BB962C8B-B14F-4D97-AF65-F5344CB8AC3E}">
        <p14:creationId xmlns:p14="http://schemas.microsoft.com/office/powerpoint/2010/main" val="2623041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CA0C8-B63C-5483-A79E-6362B0DC6EEC}"/>
              </a:ext>
            </a:extLst>
          </p:cNvPr>
          <p:cNvSpPr>
            <a:spLocks noGrp="1"/>
          </p:cNvSpPr>
          <p:nvPr>
            <p:ph type="title"/>
          </p:nvPr>
        </p:nvSpPr>
        <p:spPr>
          <a:xfrm>
            <a:off x="684212" y="500333"/>
            <a:ext cx="8534400" cy="1500996"/>
          </a:xfrm>
        </p:spPr>
        <p:txBody>
          <a:bodyPr/>
          <a:lstStyle/>
          <a:p>
            <a:r>
              <a:rPr lang="en-GB" dirty="0"/>
              <a:t>Task</a:t>
            </a:r>
          </a:p>
        </p:txBody>
      </p:sp>
      <p:sp>
        <p:nvSpPr>
          <p:cNvPr id="3" name="Content Placeholder 2">
            <a:extLst>
              <a:ext uri="{FF2B5EF4-FFF2-40B4-BE49-F238E27FC236}">
                <a16:creationId xmlns:a16="http://schemas.microsoft.com/office/drawing/2014/main" id="{54DC9872-5B15-BBA0-E8EE-2C76694E0AD4}"/>
              </a:ext>
            </a:extLst>
          </p:cNvPr>
          <p:cNvSpPr>
            <a:spLocks noGrp="1"/>
          </p:cNvSpPr>
          <p:nvPr>
            <p:ph idx="1"/>
          </p:nvPr>
        </p:nvSpPr>
        <p:spPr>
          <a:xfrm>
            <a:off x="684212" y="2001328"/>
            <a:ext cx="8534400" cy="4497237"/>
          </a:xfrm>
        </p:spPr>
        <p:txBody>
          <a:bodyPr>
            <a:normAutofit fontScale="92500" lnSpcReduction="10000"/>
          </a:bodyPr>
          <a:lstStyle/>
          <a:p>
            <a:pPr marL="0" indent="0">
              <a:buNone/>
            </a:pPr>
            <a:r>
              <a:rPr lang="en-GB" dirty="0">
                <a:solidFill>
                  <a:schemeClr val="tx1"/>
                </a:solidFill>
              </a:rPr>
              <a:t>Having just studied solicitors and appropriate adults, think back to the role play and ask yourself the following questions….</a:t>
            </a:r>
          </a:p>
          <a:p>
            <a:pPr marL="0" indent="0">
              <a:buNone/>
            </a:pPr>
            <a:endParaRPr lang="en-GB" dirty="0">
              <a:solidFill>
                <a:schemeClr val="tx1"/>
              </a:solidFill>
            </a:endParaRPr>
          </a:p>
          <a:p>
            <a:pPr marL="0" indent="0">
              <a:buNone/>
            </a:pPr>
            <a:r>
              <a:rPr lang="en-GB" dirty="0">
                <a:solidFill>
                  <a:schemeClr val="tx1"/>
                </a:solidFill>
              </a:rPr>
              <a:t>1. Had the suspect refused to have someone informed of their arrest could the custody sergeant have done so anyway (think age).</a:t>
            </a:r>
          </a:p>
          <a:p>
            <a:pPr marL="0" indent="0">
              <a:buNone/>
            </a:pPr>
            <a:r>
              <a:rPr lang="en-GB" dirty="0">
                <a:solidFill>
                  <a:schemeClr val="tx1"/>
                </a:solidFill>
              </a:rPr>
              <a:t>2. Why did the suspect need an appropriate adult?</a:t>
            </a:r>
          </a:p>
          <a:p>
            <a:pPr marL="0" indent="0">
              <a:buNone/>
            </a:pPr>
            <a:r>
              <a:rPr lang="en-GB" dirty="0">
                <a:solidFill>
                  <a:schemeClr val="tx1"/>
                </a:solidFill>
              </a:rPr>
              <a:t>3. Did the appropriate adult fulfil their requirements under pace.</a:t>
            </a:r>
          </a:p>
          <a:p>
            <a:pPr marL="0" indent="0">
              <a:buNone/>
            </a:pPr>
            <a:r>
              <a:rPr lang="en-GB" dirty="0">
                <a:solidFill>
                  <a:schemeClr val="tx1"/>
                </a:solidFill>
              </a:rPr>
              <a:t>4. If you felt that they did not, what could / should have been considered or actions taken that may have reduced this likelihood?</a:t>
            </a:r>
          </a:p>
          <a:p>
            <a:pPr marL="0" indent="0">
              <a:buNone/>
            </a:pPr>
            <a:r>
              <a:rPr lang="en-GB" dirty="0">
                <a:solidFill>
                  <a:schemeClr val="tx1"/>
                </a:solidFill>
              </a:rPr>
              <a:t>5. Was the solicitor professional?</a:t>
            </a:r>
          </a:p>
          <a:p>
            <a:pPr marL="0" indent="0">
              <a:buNone/>
            </a:pPr>
            <a:r>
              <a:rPr lang="en-GB" dirty="0">
                <a:solidFill>
                  <a:schemeClr val="tx1"/>
                </a:solidFill>
              </a:rPr>
              <a:t>6. Name three things that they did that was in contravention of PACE Codes of Practice 1984</a:t>
            </a:r>
          </a:p>
          <a:p>
            <a:pPr marL="0" indent="0">
              <a:buNone/>
            </a:pPr>
            <a:endParaRPr lang="en-GB" dirty="0"/>
          </a:p>
        </p:txBody>
      </p:sp>
    </p:spTree>
    <p:extLst>
      <p:ext uri="{BB962C8B-B14F-4D97-AF65-F5344CB8AC3E}">
        <p14:creationId xmlns:p14="http://schemas.microsoft.com/office/powerpoint/2010/main" val="155778390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1137</Words>
  <Application>Microsoft Office PowerPoint</Application>
  <PresentationFormat>Widescreen</PresentationFormat>
  <Paragraphs>71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GDS Transport</vt:lpstr>
      <vt:lpstr>Century Gothic</vt:lpstr>
      <vt:lpstr>Wingdings 3</vt:lpstr>
      <vt:lpstr>Slice</vt:lpstr>
      <vt:lpstr>Appropriate Adults</vt:lpstr>
      <vt:lpstr>PowerPoint Presentation</vt:lpstr>
      <vt:lpstr>PowerPoint Presentation</vt:lpstr>
      <vt:lpstr>PowerPoint Presentation</vt:lpstr>
      <vt:lpstr>Useful video links</vt:lpstr>
      <vt:lpstr>Solicitors</vt:lpstr>
      <vt:lpstr>PowerPoint Presentation</vt:lpstr>
      <vt:lpstr>PowerPoint Presentation</vt:lpstr>
      <vt:lpstr>*Annex B</vt:lpstr>
      <vt:lpstr>PowerPoint Presentation</vt:lpstr>
      <vt:lpstr>PowerPoint Presentation</vt:lpstr>
      <vt:lpstr>PowerPoint Presentation</vt:lpstr>
      <vt:lpstr>PowerPoint Presentation</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7</cp:revision>
  <dcterms:created xsi:type="dcterms:W3CDTF">2025-02-14T12:12:47Z</dcterms:created>
  <dcterms:modified xsi:type="dcterms:W3CDTF">2025-02-14T16:30:52Z</dcterms:modified>
</cp:coreProperties>
</file>