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5"/>
  </p:handoutMasterIdLst>
  <p:sldIdLst>
    <p:sldId id="256" r:id="rId2"/>
    <p:sldId id="282" r:id="rId3"/>
    <p:sldId id="281" r:id="rId4"/>
    <p:sldId id="283" r:id="rId5"/>
    <p:sldId id="284" r:id="rId6"/>
    <p:sldId id="276" r:id="rId7"/>
    <p:sldId id="272" r:id="rId8"/>
    <p:sldId id="273" r:id="rId9"/>
    <p:sldId id="285" r:id="rId10"/>
    <p:sldId id="286" r:id="rId11"/>
    <p:sldId id="293" r:id="rId12"/>
    <p:sldId id="274" r:id="rId13"/>
    <p:sldId id="275" r:id="rId14"/>
    <p:sldId id="271" r:id="rId15"/>
    <p:sldId id="277" r:id="rId16"/>
    <p:sldId id="288" r:id="rId17"/>
    <p:sldId id="278" r:id="rId18"/>
    <p:sldId id="280" r:id="rId19"/>
    <p:sldId id="290" r:id="rId20"/>
    <p:sldId id="296" r:id="rId21"/>
    <p:sldId id="295" r:id="rId22"/>
    <p:sldId id="294" r:id="rId23"/>
    <p:sldId id="300" r:id="rId24"/>
    <p:sldId id="299" r:id="rId25"/>
    <p:sldId id="298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292" r:id="rId34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8479" autoAdjust="0"/>
    <p:restoredTop sz="94660"/>
  </p:normalViewPr>
  <p:slideViewPr>
    <p:cSldViewPr>
      <p:cViewPr varScale="1">
        <p:scale>
          <a:sx n="60" d="100"/>
          <a:sy n="60" d="100"/>
        </p:scale>
        <p:origin x="-533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17186-B58A-4C36-B9C5-2C00843B8432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EE4FD6-527C-499E-B3B3-D453996C60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823800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google.co.uk/url?sa=i&amp;rct=j&amp;q=&amp;esrc=s&amp;frm=1&amp;source=images&amp;cd=&amp;cad=rja&amp;docid=5238y3m55j2FIM&amp;tbnid=kejcLRCdYC08dM:&amp;ved=0CAUQjRw&amp;url=http%3A%2F%2Fwww.clipartpal.com%2Fclipart%2Fcartoon%2Fcartoon_266741.html&amp;ei=F98cUbi_BuTE0QXsuoDoCA&amp;psig=AFQjCNGJP85uEo76k2ROsLQCbRDwpC1wug&amp;ust=1360932890706604" TargetMode="Externa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google.co.uk/url?sa=i&amp;rct=j&amp;q=&amp;esrc=s&amp;frm=1&amp;source=images&amp;cd=&amp;cad=rja&amp;docid=rTilZKg0nnY_HM&amp;tbnid=Fd4kLCJJIVcz7M:&amp;ved=0CAUQjRw&amp;url=http://funnyjunk.com/funny_pictures/3535124/rainbow+dash/&amp;ei=j9UbUdKUIq_Z0QW9l4CgAg&amp;psig=AFQjCNGiKtL_HOncc1QP5_C3JrjOuuie1g&amp;ust=1360865035693677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url?sa=i&amp;rct=j&amp;q=&amp;esrc=s&amp;frm=1&amp;source=images&amp;cd=&amp;cad=rja&amp;docid=5Mzfd2COepggrM&amp;tbnid=uo46FVxzu0BmqM:&amp;ved=0CAUQjRw&amp;url=http://depositphotos.com/2261204/stock-illustration-Various-cartoon-vehicles.html&amp;ei=1tcbUemqCq_Z0QW9l4CgAg&amp;psig=AFQjCNFNAvTyQsdFRVfinvr9D6CHqwAx7w&amp;ust=136086559794905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www.google.co.uk/url?sa=i&amp;rct=j&amp;q=&amp;esrc=s&amp;frm=1&amp;source=images&amp;cd=&amp;cad=rja&amp;docid=wzg3viBGBXrQuM&amp;tbnid=rCjs5VwoZF15uM:&amp;ved=0CAUQjRw&amp;url=http://tilopinion.wordpress.com/2010/05/07/mujhe-in-aaropiyon-se-bachaoooo/&amp;ei=v9kbUZ7LD6iW0QXU6IHACA&amp;psig=AFQjCNEizdoYINNM4WNdrGUcjUoJBG5uyw&amp;ust=1360866102853709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LowDHZLEDbSz4M&amp;tbnid=67poTmdiRz6iqM:&amp;ved=0CAUQjRw&amp;url=http://www.do2learn.com/games/safetygames/streetsafety/printouts/walkatwalksign.htm&amp;ei=9NYbUY_vI4mA0AXD8IGoCA&amp;psig=AFQjCNGYu0SwZkr40Rl71g5uRekdjaSwGw&amp;ust=1360865387669383" TargetMode="External"/><Relationship Id="rId3" Type="http://schemas.openxmlformats.org/officeDocument/2006/relationships/image" Target="../media/image16.png"/><Relationship Id="rId7" Type="http://schemas.openxmlformats.org/officeDocument/2006/relationships/image" Target="../media/image18.jpeg"/><Relationship Id="rId2" Type="http://schemas.openxmlformats.org/officeDocument/2006/relationships/hyperlink" Target="http://www.google.co.uk/url?sa=i&amp;rct=j&amp;q=&amp;esrc=s&amp;frm=1&amp;source=images&amp;cd=&amp;cad=rja&amp;docid=dXiG2463GVVlQM&amp;tbnid=2g41oT_Z9nUnAM:&amp;ved=0CAUQjRw&amp;url=http://krekkers.nl/2012/bus-naar-de-halve-finale-asics-open/&amp;ei=WdYbUaugE8i20QWIl4HYBA&amp;psig=AFQjCNGZ0pFi0oZydZArkbgL4UepQgTiJg&amp;ust=13608652386236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N43Q_eQDz2vNGM&amp;tbnid=7y5eQc_OtyPIgM:&amp;ved=0CAUQjRw&amp;url=http://depositphotos.com/3659287/stock-photo-Airport-sign.html&amp;ei=stYbUdGGGsna0QWojIHQDQ&amp;psig=AFQjCNGYtkk09vdXphBULiB0kDiVqeVY8A&amp;ust=1360865327506221" TargetMode="External"/><Relationship Id="rId5" Type="http://schemas.openxmlformats.org/officeDocument/2006/relationships/image" Target="../media/image17.gif"/><Relationship Id="rId4" Type="http://schemas.openxmlformats.org/officeDocument/2006/relationships/hyperlink" Target="http://www.google.co.uk/url?sa=i&amp;rct=j&amp;q=&amp;esrc=s&amp;frm=1&amp;source=images&amp;cd=&amp;cad=rja&amp;docid=EUZgp4maSN6xpM&amp;tbnid=_xlE3D38pwQgPM:&amp;ved=0CAUQjRw&amp;url=http://etc.usf.edu/clipart/74500/74530/74530_163_i-7_c.htm&amp;ei=g9YbUbKSG_HB0gWq8YGwBg&amp;psig=AFQjCNEAyuz9nzpOpkVdkmnowDRMS45sIg&amp;ust=1360865279646682" TargetMode="External"/><Relationship Id="rId9" Type="http://schemas.openxmlformats.org/officeDocument/2006/relationships/image" Target="../media/image19.gi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o.uk/url?sa=i&amp;rct=j&amp;q=&amp;esrc=s&amp;frm=1&amp;source=images&amp;cd=&amp;cad=rja&amp;docid=TGsogFJkJ1wQ0M&amp;tbnid=vAE0QbN02IrivM:&amp;ved=0CAUQjRw&amp;url=http://textanova.com/make-long-distance-relationships-work/&amp;ei=5dkbUfGbF8Wo0AW4lICQBA&amp;psig=AFQjCNFK-Inmiz1QvqWvK_8ZZgqcSzXenQ&amp;ust=136086614683401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http://www.google.co.uk/url?sa=i&amp;rct=j&amp;q=&amp;esrc=s&amp;frm=1&amp;source=images&amp;cd=&amp;cad=rja&amp;docid=aDSv2x12U3mI4M&amp;tbnid=SMbVFeDWZyQbIM:&amp;ved=&amp;url=http://www.parkmedical.org.uk/opening-times.aspx&amp;ei=_dkbUfzBFsG60QWav4HoAg&amp;psig=AFQjCNFxfwxRRC1T4rrCAsMh8D1X8lZMAw&amp;ust=1360866173850189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google.co.uk/url?sa=i&amp;rct=j&amp;q=&amp;esrc=s&amp;frm=1&amp;source=images&amp;cd=&amp;cad=rja&amp;docid=tUxHY8VDHVErPM&amp;tbnid=xc5Lkdw-Uz0AXM:&amp;ved=0CAUQjRw&amp;url=http%3A%2F%2Fhollystephenswrites.blogspot.com%2F2012_03_01_archive.html&amp;ei=3N4cUdWjFuGk0QXH5YC4Dw&amp;psig=AFQjCNGJP85uEo76k2ROsLQCbRDwpC1wug&amp;ust=1360932890706604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 dirty="0" smtClean="0"/>
              <a:t>Making an appointment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 err="1" smtClean="0"/>
              <a:t>Jīntiān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yuè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？今天几月几号？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2" descr="C:\Users\LENOVO\Desktop\images101212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357298"/>
            <a:ext cx="6332538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3419872" y="1571612"/>
            <a:ext cx="572412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shàng</a:t>
            </a:r>
            <a:r>
              <a:rPr lang="en-US" altLang="zh-CN" sz="2800" b="1" dirty="0" smtClean="0"/>
              <a:t> k</a:t>
            </a:r>
            <a:r>
              <a:rPr lang="it-IT" altLang="zh-CN" sz="2800" b="1" dirty="0" smtClean="0"/>
              <a:t>è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上课  </a:t>
            </a:r>
            <a:r>
              <a:rPr lang="en-US" altLang="zh-CN" sz="2800" b="1" dirty="0" smtClean="0"/>
              <a:t>to go to class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xià</a:t>
            </a:r>
            <a:r>
              <a:rPr lang="en-US" altLang="zh-CN" sz="2800" b="1" dirty="0" smtClean="0"/>
              <a:t> k</a:t>
            </a:r>
            <a:r>
              <a:rPr lang="it-IT" altLang="zh-CN" sz="2800" b="1" dirty="0" smtClean="0"/>
              <a:t>è 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下课      </a:t>
            </a:r>
            <a:r>
              <a:rPr lang="en-US" altLang="zh-CN" sz="2800" b="1" dirty="0" smtClean="0"/>
              <a:t>class is over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/>
              <a:t>shàng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bān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上班 </a:t>
            </a:r>
            <a:r>
              <a:rPr lang="en-US" altLang="zh-CN" sz="2800" b="1" dirty="0" smtClean="0"/>
              <a:t>to go to work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/>
              <a:t>xià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bān</a:t>
            </a:r>
            <a:r>
              <a:rPr lang="en-US" altLang="zh-CN" sz="2800" b="1" dirty="0" smtClean="0"/>
              <a:t>   </a:t>
            </a:r>
            <a:r>
              <a:rPr lang="zh-CN" altLang="en-US" sz="2800" b="1" dirty="0" smtClean="0"/>
              <a:t>下班 </a:t>
            </a:r>
            <a:r>
              <a:rPr lang="en-US" altLang="zh-CN" sz="2800" b="1" dirty="0" smtClean="0"/>
              <a:t>to get off work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shuì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jiào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睡觉    </a:t>
            </a:r>
            <a:r>
              <a:rPr lang="en-US" altLang="zh-CN" sz="2800" b="1" dirty="0" smtClean="0"/>
              <a:t>to go to bed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smtClean="0"/>
              <a:t>q</a:t>
            </a:r>
            <a:r>
              <a:rPr lang="it-IT" altLang="zh-CN" sz="2800" b="1" dirty="0" smtClean="0"/>
              <a:t>ǐ </a:t>
            </a:r>
            <a:r>
              <a:rPr lang="en-US" altLang="zh-CN" sz="2800" b="1" dirty="0" err="1" smtClean="0"/>
              <a:t>chuáng</a:t>
            </a:r>
            <a:r>
              <a:rPr lang="zh-CN" altLang="en-US" sz="2800" b="1" dirty="0" smtClean="0"/>
              <a:t>  起床   </a:t>
            </a:r>
            <a:r>
              <a:rPr lang="en-US" altLang="zh-CN" sz="2800" b="1" dirty="0" smtClean="0"/>
              <a:t>to get up </a:t>
            </a:r>
          </a:p>
          <a:p>
            <a:pPr>
              <a:lnSpc>
                <a:spcPct val="150000"/>
              </a:lnSpc>
              <a:buFontTx/>
              <a:buNone/>
            </a:pP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r>
              <a:rPr lang="en-US" altLang="zh-CN" sz="2800" b="1" dirty="0" smtClean="0"/>
              <a:t>  </a:t>
            </a:r>
            <a:r>
              <a:rPr lang="zh-CN" altLang="en-US" sz="2800" b="1" dirty="0" smtClean="0"/>
              <a:t>回家   </a:t>
            </a:r>
            <a:r>
              <a:rPr lang="en-US" altLang="zh-CN" sz="2800" b="1" dirty="0" smtClean="0"/>
              <a:t>to go home</a:t>
            </a:r>
          </a:p>
        </p:txBody>
      </p:sp>
      <p:sp>
        <p:nvSpPr>
          <p:cNvPr id="5" name="矩形 4"/>
          <p:cNvSpPr/>
          <p:nvPr/>
        </p:nvSpPr>
        <p:spPr>
          <a:xfrm>
            <a:off x="214282" y="2071678"/>
            <a:ext cx="35004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800" b="1" dirty="0" err="1" smtClean="0">
                <a:solidFill>
                  <a:srgbClr val="C00000"/>
                </a:solidFill>
              </a:rPr>
              <a:t>sh</a:t>
            </a:r>
            <a:r>
              <a:rPr lang="en-GB" altLang="zh-CN" sz="2800" b="1" dirty="0" smtClean="0">
                <a:solidFill>
                  <a:srgbClr val="C00000"/>
                </a:solidFill>
              </a:rPr>
              <a:t>é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nme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Shíhou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zh-CN" altLang="en-US" sz="2800" b="1" dirty="0" smtClean="0">
                <a:solidFill>
                  <a:srgbClr val="C00000"/>
                </a:solidFill>
              </a:rPr>
              <a:t>什么时候</a:t>
            </a: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when</a:t>
            </a:r>
          </a:p>
          <a:p>
            <a:pPr>
              <a:buFontTx/>
              <a:buNone/>
            </a:pPr>
            <a:endParaRPr lang="en-US" altLang="zh-CN" sz="28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j</a:t>
            </a:r>
            <a:r>
              <a:rPr lang="it-IT" altLang="zh-CN" sz="2800" b="1" dirty="0" smtClean="0">
                <a:solidFill>
                  <a:srgbClr val="C00000"/>
                </a:solidFill>
              </a:rPr>
              <a:t>ǐ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diǎn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 </a:t>
            </a:r>
            <a:r>
              <a:rPr lang="zh-CN" altLang="en-US" sz="2800" b="1" dirty="0" smtClean="0">
                <a:solidFill>
                  <a:srgbClr val="C00000"/>
                </a:solidFill>
              </a:rPr>
              <a:t>几点</a:t>
            </a:r>
          </a:p>
          <a:p>
            <a:pPr>
              <a:buFontTx/>
              <a:buNone/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What time</a:t>
            </a:r>
            <a:endParaRPr lang="en-US" altLang="zh-CN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Oval 4"/>
          <p:cNvSpPr>
            <a:spLocks noChangeArrowheads="1"/>
          </p:cNvSpPr>
          <p:nvPr/>
        </p:nvSpPr>
        <p:spPr bwMode="auto">
          <a:xfrm>
            <a:off x="1000100" y="2428868"/>
            <a:ext cx="6985000" cy="33845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zh-CN" altLang="zh-CN">
              <a:solidFill>
                <a:schemeClr val="bg1"/>
              </a:solidFill>
            </a:endParaRP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42875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zh-CN" altLang="en-US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it-IT" altLang="zh-CN" dirty="0" smtClean="0"/>
              <a:t> </a:t>
            </a:r>
            <a:r>
              <a:rPr lang="en-US" altLang="zh-CN" dirty="0" smtClean="0"/>
              <a:t>                                  </a:t>
            </a: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                                    </a:t>
            </a:r>
            <a:r>
              <a:rPr lang="en-US" altLang="zh-CN" dirty="0" smtClean="0"/>
              <a:t>                  </a:t>
            </a:r>
            <a:endParaRPr lang="en-US" altLang="zh-CN" dirty="0"/>
          </a:p>
        </p:txBody>
      </p:sp>
      <p:sp>
        <p:nvSpPr>
          <p:cNvPr id="118789" name="Line 5"/>
          <p:cNvSpPr>
            <a:spLocks noChangeShapeType="1"/>
          </p:cNvSpPr>
          <p:nvPr/>
        </p:nvSpPr>
        <p:spPr bwMode="auto">
          <a:xfrm flipH="1">
            <a:off x="4357686" y="2643182"/>
            <a:ext cx="73025" cy="35290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18790" name="Rectangle 6"/>
          <p:cNvSpPr>
            <a:spLocks noChangeArrowheads="1"/>
          </p:cNvSpPr>
          <p:nvPr/>
        </p:nvSpPr>
        <p:spPr bwMode="auto">
          <a:xfrm>
            <a:off x="7143736" y="3571876"/>
            <a:ext cx="2000264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200" b="1" dirty="0"/>
              <a:t>  </a:t>
            </a:r>
            <a:r>
              <a:rPr lang="en-US" altLang="zh-CN" sz="3200" b="1" dirty="0" smtClean="0"/>
              <a:t>y</a:t>
            </a:r>
            <a:r>
              <a:rPr lang="it-IT" altLang="zh-CN" sz="3200" b="1" dirty="0" smtClean="0"/>
              <a:t>í</a:t>
            </a:r>
            <a:r>
              <a:rPr lang="en-US" altLang="zh-CN" sz="3200" b="1" dirty="0" err="1" smtClean="0"/>
              <a:t>nháng</a:t>
            </a:r>
            <a:endParaRPr lang="en-US" altLang="zh-CN" sz="3200" b="1" dirty="0" smtClean="0"/>
          </a:p>
          <a:p>
            <a:pPr algn="ctr"/>
            <a:r>
              <a:rPr lang="zh-CN" altLang="en-US" sz="3200" b="1" dirty="0" smtClean="0"/>
              <a:t>银行</a:t>
            </a:r>
            <a:r>
              <a:rPr lang="en-US" altLang="zh-CN" sz="3200" b="1" dirty="0" smtClean="0"/>
              <a:t> </a:t>
            </a:r>
            <a:r>
              <a:rPr lang="en-US" altLang="zh-CN" sz="3200" i="1" dirty="0" smtClean="0"/>
              <a:t> </a:t>
            </a:r>
            <a:endParaRPr lang="en-US" altLang="zh-CN" sz="3200" i="1" dirty="0"/>
          </a:p>
        </p:txBody>
      </p:sp>
      <p:sp>
        <p:nvSpPr>
          <p:cNvPr id="118792" name="Oval 8"/>
          <p:cNvSpPr>
            <a:spLocks noChangeArrowheads="1"/>
          </p:cNvSpPr>
          <p:nvPr/>
        </p:nvSpPr>
        <p:spPr bwMode="auto">
          <a:xfrm>
            <a:off x="3133723" y="1318476"/>
            <a:ext cx="2447925" cy="1293814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yóujú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邮局</a:t>
            </a:r>
            <a:endParaRPr lang="en-US" altLang="zh-CN" sz="3600" b="1" dirty="0"/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3214678" y="5715016"/>
            <a:ext cx="2571768" cy="1142984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b="1" dirty="0" err="1"/>
              <a:t>c</a:t>
            </a:r>
            <a:r>
              <a:rPr lang="en-US" altLang="zh-CN" sz="3600" b="1" dirty="0" err="1" smtClean="0"/>
              <a:t>hāosh</a:t>
            </a:r>
            <a:r>
              <a:rPr lang="it-IT" altLang="zh-CN" sz="3600" b="1" dirty="0"/>
              <a:t>ì</a:t>
            </a:r>
            <a:r>
              <a:rPr lang="it-IT" altLang="zh-CN" dirty="0"/>
              <a:t> </a:t>
            </a:r>
            <a:endParaRPr lang="it-IT" altLang="zh-CN" dirty="0" smtClean="0"/>
          </a:p>
          <a:p>
            <a:pPr algn="ctr"/>
            <a:r>
              <a:rPr lang="en-US" altLang="zh-CN" sz="2800" b="1" dirty="0" smtClean="0"/>
              <a:t>supermarket</a:t>
            </a:r>
            <a:endParaRPr lang="en-US" altLang="zh-CN" sz="2800" b="1" dirty="0"/>
          </a:p>
        </p:txBody>
      </p:sp>
      <p:sp>
        <p:nvSpPr>
          <p:cNvPr id="118794" name="Rectangle 10"/>
          <p:cNvSpPr>
            <a:spLocks noChangeArrowheads="1"/>
          </p:cNvSpPr>
          <p:nvPr/>
        </p:nvSpPr>
        <p:spPr bwMode="auto">
          <a:xfrm>
            <a:off x="611560" y="3679033"/>
            <a:ext cx="1571636" cy="85725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zh-CN" sz="3600" dirty="0" err="1" smtClean="0"/>
              <a:t>jiā</a:t>
            </a:r>
            <a:r>
              <a:rPr lang="zh-CN" altLang="en-US" sz="3600" dirty="0" smtClean="0"/>
              <a:t>家</a:t>
            </a:r>
            <a:endParaRPr lang="en-US" altLang="zh-CN" sz="3600" dirty="0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3357554" y="3500438"/>
            <a:ext cx="2232025" cy="121444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zh-CN" sz="3600" b="1" kern="2000" dirty="0" err="1" smtClean="0"/>
              <a:t>xuéxiào</a:t>
            </a:r>
            <a:endParaRPr lang="en-GB" altLang="zh-CN" sz="3600" b="1" kern="2000" dirty="0" smtClean="0"/>
          </a:p>
          <a:p>
            <a:pPr algn="ctr"/>
            <a:r>
              <a:rPr lang="zh-CN" altLang="en-US" sz="3600" b="1" kern="2000" dirty="0" smtClean="0"/>
              <a:t>学校</a:t>
            </a:r>
            <a:endParaRPr lang="en-US" altLang="zh-CN" dirty="0"/>
          </a:p>
        </p:txBody>
      </p:sp>
      <p:sp>
        <p:nvSpPr>
          <p:cNvPr id="11" name="Line 5"/>
          <p:cNvSpPr>
            <a:spLocks noChangeShapeType="1"/>
          </p:cNvSpPr>
          <p:nvPr/>
        </p:nvSpPr>
        <p:spPr bwMode="auto">
          <a:xfrm flipV="1">
            <a:off x="2357422" y="4071940"/>
            <a:ext cx="4714908" cy="4571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85414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US" altLang="zh-CN" sz="4400" dirty="0" smtClean="0">
                <a:solidFill>
                  <a:schemeClr val="tx1"/>
                </a:solidFill>
              </a:rPr>
              <a:t>······</a:t>
            </a:r>
            <a:r>
              <a:rPr lang="en-US" altLang="zh-CN" sz="4400" dirty="0" err="1" smtClean="0">
                <a:solidFill>
                  <a:schemeClr val="tx1"/>
                </a:solidFill>
              </a:rPr>
              <a:t>zài</a:t>
            </a:r>
            <a:r>
              <a:rPr lang="en-US" altLang="zh-CN" sz="4400" dirty="0" smtClean="0">
                <a:solidFill>
                  <a:schemeClr val="tx1"/>
                </a:solidFill>
              </a:rPr>
              <a:t> </a:t>
            </a:r>
            <a:r>
              <a:rPr lang="en-US" altLang="zh-CN" sz="4400" dirty="0" err="1">
                <a:solidFill>
                  <a:schemeClr val="tx1"/>
                </a:solidFill>
              </a:rPr>
              <a:t>nǎr</a:t>
            </a:r>
            <a:r>
              <a:rPr lang="en-US" altLang="zh-CN" sz="4400" dirty="0">
                <a:solidFill>
                  <a:schemeClr val="tx1"/>
                </a:solidFill>
              </a:rPr>
              <a:t> </a:t>
            </a:r>
            <a:r>
              <a:rPr lang="zh-CN" altLang="en-US" sz="4400" dirty="0">
                <a:solidFill>
                  <a:schemeClr val="tx1"/>
                </a:solidFill>
              </a:rPr>
              <a:t>？</a:t>
            </a:r>
            <a:r>
              <a:rPr lang="en-US" altLang="zh-CN" sz="4400" dirty="0"/>
              <a:t/>
            </a:r>
            <a:br>
              <a:rPr lang="en-US" altLang="zh-CN" sz="4400" dirty="0"/>
            </a:br>
            <a:endParaRPr lang="zh-CN" altLang="en-US" dirty="0"/>
          </a:p>
        </p:txBody>
      </p:sp>
      <p:pic>
        <p:nvPicPr>
          <p:cNvPr id="28675" name="Picture 2" descr="C:\Users\LENOVO\Desktop\maptext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123728" y="1412776"/>
            <a:ext cx="4286280" cy="5143536"/>
          </a:xfrm>
          <a:noFill/>
        </p:spPr>
      </p:pic>
      <p:sp>
        <p:nvSpPr>
          <p:cNvPr id="3" name="Rectangle 2"/>
          <p:cNvSpPr/>
          <p:nvPr/>
        </p:nvSpPr>
        <p:spPr>
          <a:xfrm>
            <a:off x="6588224" y="5013176"/>
            <a:ext cx="1293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Yīnggélán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109027" y="2564904"/>
            <a:ext cx="1063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Sūgélán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864095" y="5661248"/>
            <a:ext cx="145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indent="0">
              <a:buNone/>
            </a:pPr>
            <a:r>
              <a:rPr lang="en-US" altLang="zh-CN" b="1" dirty="0" err="1" smtClean="0"/>
              <a:t>Wēi`ěrshì</a:t>
            </a:r>
            <a:r>
              <a:rPr lang="en-US" altLang="zh-CN" b="1" dirty="0" smtClean="0"/>
              <a:t> </a:t>
            </a:r>
            <a:endParaRPr lang="en-US" altLang="zh-CN" b="1" dirty="0"/>
          </a:p>
        </p:txBody>
      </p:sp>
      <p:sp>
        <p:nvSpPr>
          <p:cNvPr id="6" name="Rectangle 5"/>
          <p:cNvSpPr/>
          <p:nvPr/>
        </p:nvSpPr>
        <p:spPr>
          <a:xfrm>
            <a:off x="2086478" y="3244334"/>
            <a:ext cx="15552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 err="1"/>
              <a:t>Běi`ài`ěrlán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altLang="zh-CN" sz="3600" b="1" kern="2000" dirty="0" err="1" smtClean="0">
                <a:solidFill>
                  <a:schemeClr val="tx1"/>
                </a:solidFill>
              </a:rPr>
              <a:t>Nǐde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diànhuà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hàomǎ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shì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GB" altLang="zh-CN" sz="3600" b="1" kern="2000" dirty="0" err="1" smtClean="0">
                <a:solidFill>
                  <a:schemeClr val="tx1"/>
                </a:solidFill>
              </a:rPr>
              <a:t>duōshao</a:t>
            </a:r>
            <a:r>
              <a:rPr lang="en-GB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zh-CN" altLang="en-GB" sz="3600" b="1" kern="2000" dirty="0" smtClean="0">
                <a:solidFill>
                  <a:schemeClr val="tx1"/>
                </a:solidFill>
              </a:rPr>
              <a:t>？</a:t>
            </a:r>
          </a:p>
          <a:p>
            <a:pPr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你的电话号码是多少？</a:t>
            </a:r>
            <a:endParaRPr lang="zh-CN" altLang="en-GB" sz="3600" b="1" kern="2000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kern="2000" dirty="0" smtClean="0">
                <a:solidFill>
                  <a:schemeClr val="tx1"/>
                </a:solidFill>
              </a:rPr>
              <a:t>What is your telephone number?</a:t>
            </a:r>
            <a:endParaRPr lang="en-GB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22530" name="Picture 2" descr="电话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42852"/>
            <a:ext cx="5715000" cy="30718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diànhuà</a:t>
            </a:r>
            <a:r>
              <a:rPr lang="en-GB" altLang="zh-CN" sz="3200" b="1" dirty="0" smtClean="0"/>
              <a:t>   </a:t>
            </a:r>
            <a:r>
              <a:rPr lang="zh-CN" altLang="en-US" sz="3200" b="1" dirty="0" smtClean="0"/>
              <a:t>   电话       </a:t>
            </a:r>
            <a:r>
              <a:rPr lang="en-US" altLang="zh-CN" sz="3200" b="1" dirty="0" smtClean="0"/>
              <a:t>telephone    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shǒujī</a:t>
            </a:r>
            <a:r>
              <a:rPr lang="en-US" altLang="zh-CN" sz="3200" b="1" dirty="0" smtClean="0"/>
              <a:t>         </a:t>
            </a:r>
            <a:r>
              <a:rPr lang="zh-CN" altLang="en-US" sz="3200" b="1" dirty="0" smtClean="0"/>
              <a:t>手机       </a:t>
            </a:r>
            <a:r>
              <a:rPr lang="en-US" altLang="zh-CN" sz="3200" b="1" dirty="0" smtClean="0"/>
              <a:t> mobile phone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hàomǎ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号码      </a:t>
            </a:r>
            <a:r>
              <a:rPr lang="en-US" altLang="zh-CN" sz="3200" b="1" dirty="0" smtClean="0"/>
              <a:t>  number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duōshao</a:t>
            </a:r>
            <a:r>
              <a:rPr lang="en-US" altLang="zh-CN" sz="3200" b="1" dirty="0" smtClean="0"/>
              <a:t>     </a:t>
            </a:r>
            <a:r>
              <a:rPr lang="zh-CN" altLang="en-US" sz="3200" b="1" dirty="0" smtClean="0"/>
              <a:t>多少  </a:t>
            </a:r>
            <a:r>
              <a:rPr lang="en-US" altLang="zh-CN" sz="3200" b="1" dirty="0" smtClean="0"/>
              <a:t>how many, how much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zuìjìn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最近      </a:t>
            </a:r>
            <a:r>
              <a:rPr lang="en-US" altLang="zh-CN" sz="3200" b="1" dirty="0" smtClean="0"/>
              <a:t>  recently  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máng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忙      </a:t>
            </a:r>
            <a:r>
              <a:rPr lang="en-US" altLang="zh-CN" sz="3200" b="1" dirty="0" smtClean="0"/>
              <a:t>      busy</a:t>
            </a:r>
          </a:p>
        </p:txBody>
      </p:sp>
    </p:spTree>
    <p:extLst>
      <p:ext uri="{BB962C8B-B14F-4D97-AF65-F5344CB8AC3E}">
        <p14:creationId xmlns="" xmlns:p14="http://schemas.microsoft.com/office/powerpoint/2010/main" val="239345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229600" cy="479286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qù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      去   </a:t>
            </a:r>
            <a:r>
              <a:rPr lang="en-US" altLang="zh-CN" sz="3200" b="1" dirty="0" smtClean="0"/>
              <a:t>         to go</a:t>
            </a:r>
            <a:endParaRPr lang="en-GB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yǒu</a:t>
            </a:r>
            <a:r>
              <a:rPr lang="en-US" altLang="zh-CN" sz="3200" b="1" dirty="0" smtClean="0"/>
              <a:t>          </a:t>
            </a:r>
            <a:r>
              <a:rPr lang="zh-CN" altLang="en-US" sz="3200" b="1" dirty="0" smtClean="0"/>
              <a:t>    有        </a:t>
            </a:r>
            <a:r>
              <a:rPr lang="en-US" altLang="zh-CN" sz="3200" b="1" dirty="0" smtClean="0"/>
              <a:t>    to have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kòngr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空儿         </a:t>
            </a:r>
            <a:r>
              <a:rPr lang="en-US" altLang="zh-CN" sz="3200" b="1" dirty="0" smtClean="0"/>
              <a:t> free time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yǒu</a:t>
            </a: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kòngr</a:t>
            </a:r>
            <a:r>
              <a:rPr lang="en-GB" altLang="zh-CN" sz="3200" b="1" kern="2000" dirty="0" smtClean="0"/>
              <a:t>    </a:t>
            </a:r>
            <a:r>
              <a:rPr lang="zh-CN" altLang="en-US" sz="3200" b="1" kern="2000" dirty="0" smtClean="0"/>
              <a:t>有空儿   </a:t>
            </a:r>
            <a:r>
              <a:rPr lang="en-US" altLang="zh-CN" sz="3200" b="1" kern="2000" dirty="0" smtClean="0"/>
              <a:t>to have free time</a:t>
            </a:r>
            <a:endParaRPr lang="en-GB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gěi</a:t>
            </a:r>
            <a:r>
              <a:rPr lang="en-GB" altLang="zh-CN" sz="3200" b="1" kern="2000" dirty="0" smtClean="0"/>
              <a:t>         </a:t>
            </a:r>
            <a:r>
              <a:rPr lang="en-US" altLang="zh-CN" sz="3200" b="1" dirty="0" smtClean="0"/>
              <a:t>   </a:t>
            </a:r>
            <a:r>
              <a:rPr lang="zh-CN" altLang="en-US" sz="3200" b="1" dirty="0" smtClean="0"/>
              <a:t>   给     </a:t>
            </a:r>
            <a:r>
              <a:rPr lang="en-US" altLang="zh-CN" sz="3200" b="1" dirty="0" smtClean="0"/>
              <a:t>        to, for </a:t>
            </a:r>
          </a:p>
          <a:p>
            <a:pPr>
              <a:lnSpc>
                <a:spcPct val="150000"/>
              </a:lnSpc>
            </a:pPr>
            <a:r>
              <a:rPr lang="en-GB" altLang="zh-CN" sz="3200" b="1" kern="2000" dirty="0" err="1" smtClean="0"/>
              <a:t>dǎ</a:t>
            </a:r>
            <a:r>
              <a:rPr lang="en-US" altLang="zh-CN" sz="3200" b="1" dirty="0" smtClean="0"/>
              <a:t>                 </a:t>
            </a:r>
            <a:r>
              <a:rPr lang="zh-CN" altLang="en-US" sz="3200" b="1" dirty="0" smtClean="0"/>
              <a:t>打 </a:t>
            </a:r>
            <a:r>
              <a:rPr lang="en-US" altLang="zh-CN" sz="3200" b="1" dirty="0" smtClean="0"/>
              <a:t>  to make a phone call</a:t>
            </a:r>
          </a:p>
        </p:txBody>
      </p:sp>
    </p:spTree>
    <p:extLst>
      <p:ext uri="{BB962C8B-B14F-4D97-AF65-F5344CB8AC3E}">
        <p14:creationId xmlns="" xmlns:p14="http://schemas.microsoft.com/office/powerpoint/2010/main" val="100731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50" name="Picture 6" descr="emai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85325">
            <a:off x="4452013" y="3927350"/>
            <a:ext cx="1779588" cy="2349500"/>
          </a:xfrm>
          <a:prstGeom prst="rect">
            <a:avLst/>
          </a:prstGeom>
          <a:noFill/>
        </p:spPr>
      </p:pic>
      <p:pic>
        <p:nvPicPr>
          <p:cNvPr id="134151" name="Picture 7" descr="mai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571876"/>
            <a:ext cx="2700338" cy="2681287"/>
          </a:xfrm>
          <a:prstGeom prst="rect">
            <a:avLst/>
          </a:prstGeom>
          <a:noFill/>
        </p:spPr>
      </p:pic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 b="1" dirty="0" err="1"/>
              <a:t>Dǎ</a:t>
            </a:r>
            <a:r>
              <a:rPr lang="en-US" altLang="zh-CN" sz="4000" b="1" dirty="0"/>
              <a:t>  </a:t>
            </a:r>
            <a:r>
              <a:rPr lang="en-US" altLang="zh-CN" sz="4000" b="1" dirty="0" err="1"/>
              <a:t>diànhuà</a:t>
            </a:r>
            <a:r>
              <a:rPr lang="en-US" altLang="zh-CN" sz="4000" b="1" dirty="0"/>
              <a:t> / </a:t>
            </a:r>
            <a:r>
              <a:rPr lang="en-US" altLang="zh-CN" sz="4000" b="1" dirty="0" err="1"/>
              <a:t>fā</a:t>
            </a:r>
            <a:r>
              <a:rPr lang="en-US" altLang="zh-CN" sz="4000" b="1" dirty="0"/>
              <a:t> e-mail</a:t>
            </a:r>
            <a:r>
              <a:rPr lang="en-US" altLang="zh-CN" sz="4000" dirty="0"/>
              <a:t> </a:t>
            </a:r>
            <a:br>
              <a:rPr lang="en-US" altLang="zh-CN" sz="4000" dirty="0"/>
            </a:br>
            <a:r>
              <a:rPr lang="zh-CN" altLang="en-US" sz="4000" dirty="0"/>
              <a:t>打电话</a:t>
            </a:r>
            <a:r>
              <a:rPr lang="en-US" altLang="zh-CN" sz="4000" dirty="0"/>
              <a:t>/</a:t>
            </a:r>
            <a:r>
              <a:rPr lang="zh-CN" altLang="en-US" sz="4000" dirty="0"/>
              <a:t>发</a:t>
            </a:r>
            <a:r>
              <a:rPr lang="en-US" altLang="zh-CN" sz="4000" dirty="0"/>
              <a:t>e-mail 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714348" y="1428736"/>
            <a:ext cx="7772400" cy="45720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dirty="0"/>
              <a:t>             </a:t>
            </a:r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r>
              <a:rPr lang="en-US" altLang="zh-CN" dirty="0"/>
              <a:t>                   </a:t>
            </a:r>
            <a:r>
              <a:rPr lang="en-US" altLang="zh-CN" dirty="0" smtClean="0"/>
              <a:t>         </a:t>
            </a:r>
            <a:r>
              <a:rPr lang="en-US" altLang="zh-CN" sz="4800" b="1" dirty="0"/>
              <a:t>g</a:t>
            </a:r>
            <a:r>
              <a:rPr lang="it-IT" altLang="zh-CN" sz="4800" b="1" dirty="0"/>
              <a:t>ě</a:t>
            </a:r>
            <a:r>
              <a:rPr lang="en-US" altLang="zh-CN" sz="4800" b="1" dirty="0" err="1"/>
              <a:t>i</a:t>
            </a:r>
            <a:r>
              <a:rPr lang="en-US" altLang="zh-CN" sz="4800" b="1" dirty="0"/>
              <a:t>               </a:t>
            </a:r>
          </a:p>
          <a:p>
            <a:pPr>
              <a:buFontTx/>
              <a:buNone/>
            </a:pPr>
            <a:r>
              <a:rPr lang="en-US" altLang="zh-CN" sz="4800" b="1" dirty="0"/>
              <a:t>          </a:t>
            </a:r>
            <a:r>
              <a:rPr lang="en-US" altLang="zh-CN" sz="4800" b="1" dirty="0" smtClean="0"/>
              <a:t>     </a:t>
            </a:r>
            <a:r>
              <a:rPr lang="zh-CN" altLang="en-US" sz="4800" b="1" dirty="0" smtClean="0"/>
              <a:t>给 </a:t>
            </a:r>
            <a:r>
              <a:rPr lang="en-US" altLang="zh-CN" sz="3600" b="1" dirty="0"/>
              <a:t>to</a:t>
            </a:r>
          </a:p>
        </p:txBody>
      </p:sp>
      <p:pic>
        <p:nvPicPr>
          <p:cNvPr id="134148" name="Picture 4" descr="call 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7224" y="1643050"/>
            <a:ext cx="1536700" cy="1871662"/>
          </a:xfrm>
          <a:prstGeom prst="rect">
            <a:avLst/>
          </a:prstGeom>
          <a:noFill/>
        </p:spPr>
      </p:pic>
      <p:pic>
        <p:nvPicPr>
          <p:cNvPr id="134149" name="Picture 5" descr="call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34342">
            <a:off x="4204994" y="1490359"/>
            <a:ext cx="1873250" cy="1873250"/>
          </a:xfrm>
          <a:prstGeom prst="rect">
            <a:avLst/>
          </a:prstGeom>
          <a:noFill/>
        </p:spPr>
      </p:pic>
      <p:sp>
        <p:nvSpPr>
          <p:cNvPr id="134152" name="Line 8"/>
          <p:cNvSpPr>
            <a:spLocks noChangeShapeType="1"/>
          </p:cNvSpPr>
          <p:nvPr/>
        </p:nvSpPr>
        <p:spPr bwMode="auto">
          <a:xfrm flipV="1">
            <a:off x="2928926" y="2143116"/>
            <a:ext cx="1223963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  <p:sp>
        <p:nvSpPr>
          <p:cNvPr id="134153" name="Line 9"/>
          <p:cNvSpPr>
            <a:spLocks noChangeShapeType="1"/>
          </p:cNvSpPr>
          <p:nvPr/>
        </p:nvSpPr>
        <p:spPr bwMode="auto">
          <a:xfrm>
            <a:off x="2143108" y="4429132"/>
            <a:ext cx="2232025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b</a:t>
            </a:r>
            <a:r>
              <a:rPr lang="en-US" altLang="zh-CN" sz="2800" b="1" dirty="0" smtClean="0"/>
              <a:t>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    </a:t>
            </a:r>
            <a:r>
              <a:rPr lang="zh-CN" altLang="en-US" sz="2800" b="1" kern="2000" dirty="0" smtClean="0"/>
              <a:t>远不远？</a:t>
            </a:r>
            <a:endParaRPr lang="en-US" altLang="zh-CN" sz="2800" b="1" kern="2000" dirty="0" smtClean="0"/>
          </a:p>
          <a:p>
            <a:r>
              <a:rPr lang="en-GB" altLang="zh-CN" sz="2800" b="1" kern="2000" dirty="0" err="1" smtClean="0"/>
              <a:t>Yuǎn</a:t>
            </a:r>
            <a:r>
              <a:rPr lang="en-GB" altLang="zh-CN" sz="2800" b="1" kern="2000" dirty="0" smtClean="0"/>
              <a:t> ma?                 </a:t>
            </a:r>
            <a:r>
              <a:rPr lang="zh-CN" altLang="en-US" sz="2800" b="1" kern="2000" dirty="0" smtClean="0"/>
              <a:t>远吗？</a:t>
            </a:r>
            <a:endParaRPr lang="en-GB" altLang="zh-CN" sz="2800" b="1" kern="2000" dirty="0" smtClean="0"/>
          </a:p>
          <a:p>
            <a:endParaRPr lang="en-GB" altLang="zh-CN" sz="2800" b="1" kern="2000" dirty="0" smtClean="0"/>
          </a:p>
          <a:p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zh-CN" altLang="en-US" sz="2800" b="1" kern="2000" dirty="0" smtClean="0"/>
              <a:t>？</a:t>
            </a:r>
            <a:r>
              <a:rPr lang="en-GB" altLang="zh-CN" sz="2800" b="1" kern="2000" dirty="0" smtClean="0"/>
              <a:t>    </a:t>
            </a:r>
            <a:r>
              <a:rPr lang="zh-CN" altLang="en-US" sz="2800" b="1" kern="2000" dirty="0" smtClean="0"/>
              <a:t>忙不忙？</a:t>
            </a:r>
            <a:endParaRPr lang="en-US" altLang="zh-CN" sz="2800" b="1" dirty="0" smtClean="0"/>
          </a:p>
          <a:p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 ma?               </a:t>
            </a:r>
            <a:r>
              <a:rPr lang="zh-CN" altLang="en-US" sz="2800" b="1" kern="2000" dirty="0" smtClean="0"/>
              <a:t>忙吗？</a:t>
            </a:r>
            <a:endParaRPr lang="en-US" altLang="zh-CN" sz="2800" b="1" kern="2000" dirty="0" smtClean="0"/>
          </a:p>
          <a:p>
            <a:endParaRPr lang="en-GB" altLang="zh-CN" sz="2800" b="1" kern="2000" dirty="0" smtClean="0"/>
          </a:p>
          <a:p>
            <a:r>
              <a:rPr lang="en-GB" altLang="zh-CN" sz="2800" b="1" kern="2000" dirty="0" err="1"/>
              <a:t>H</a:t>
            </a:r>
            <a:r>
              <a:rPr lang="en-GB" altLang="zh-CN" sz="2800" b="1" kern="2000" dirty="0" err="1" smtClean="0"/>
              <a:t>ǎo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?            </a:t>
            </a:r>
            <a:r>
              <a:rPr lang="zh-CN" altLang="en-US" sz="2800" b="1" kern="2000" dirty="0" smtClean="0"/>
              <a:t>好不好</a:t>
            </a:r>
            <a:r>
              <a:rPr lang="en-GB" altLang="zh-CN" sz="2800" b="1" kern="2000" dirty="0" smtClean="0"/>
              <a:t> ?</a:t>
            </a:r>
          </a:p>
          <a:p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ma?                  </a:t>
            </a:r>
            <a:r>
              <a:rPr lang="zh-CN" altLang="en-US" sz="2800" b="1" kern="2000" dirty="0" smtClean="0"/>
              <a:t>好吗？</a:t>
            </a:r>
            <a:endParaRPr lang="en-US" altLang="zh-CN" sz="2800" b="1" kern="2000" dirty="0" smtClean="0"/>
          </a:p>
          <a:p>
            <a:endParaRPr lang="en-US" altLang="zh-CN" sz="2800" b="1" kern="2000" dirty="0" smtClean="0"/>
          </a:p>
          <a:p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méi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zh-CN" altLang="en-US" sz="2800" b="1" kern="2000" dirty="0" smtClean="0"/>
              <a:t>？          有没有？</a:t>
            </a:r>
            <a:endParaRPr lang="en-US" altLang="zh-CN" sz="2800" b="1" kern="2000" dirty="0" smtClean="0"/>
          </a:p>
          <a:p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ma?                    </a:t>
            </a:r>
            <a:r>
              <a:rPr lang="zh-CN" altLang="en-US" sz="2800" b="1" kern="2000" dirty="0" smtClean="0"/>
              <a:t>有吗？</a:t>
            </a:r>
            <a:endParaRPr lang="en-US" altLang="zh-CN" sz="2800" b="1" kern="2000" dirty="0" smtClean="0"/>
          </a:p>
          <a:p>
            <a:endParaRPr lang="en-US" altLang="zh-CN" sz="2800" b="1" kern="2000" dirty="0" smtClean="0"/>
          </a:p>
          <a:p>
            <a:endParaRPr lang="en-US" altLang="zh-CN" sz="2800" b="1" kern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How to read number: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sz="3200" dirty="0"/>
              <a:t>0:  </a:t>
            </a:r>
            <a:r>
              <a:rPr lang="en-US" sz="3200" dirty="0" err="1"/>
              <a:t>líng</a:t>
            </a:r>
            <a:r>
              <a:rPr lang="en-US" sz="3200" dirty="0"/>
              <a:t> </a:t>
            </a:r>
          </a:p>
          <a:p>
            <a:r>
              <a:rPr lang="en-US" sz="3200" dirty="0" smtClean="0"/>
              <a:t>1:  </a:t>
            </a:r>
            <a:r>
              <a:rPr lang="en-US" sz="3200" dirty="0" err="1" smtClean="0"/>
              <a:t>yāo</a:t>
            </a:r>
            <a:r>
              <a:rPr lang="en-US" sz="3200" dirty="0" smtClean="0"/>
              <a:t> </a:t>
            </a:r>
          </a:p>
          <a:p>
            <a:endParaRPr lang="en-US" dirty="0" smtClean="0"/>
          </a:p>
          <a:p>
            <a:r>
              <a:rPr lang="en-US" sz="3200" dirty="0" smtClean="0"/>
              <a:t>2187709</a:t>
            </a:r>
          </a:p>
          <a:p>
            <a:r>
              <a:rPr lang="en-US" sz="3200" dirty="0" smtClean="0"/>
              <a:t>18942369971</a:t>
            </a:r>
          </a:p>
          <a:p>
            <a:r>
              <a:rPr lang="en-US" sz="3200" dirty="0" smtClean="0"/>
              <a:t>02480593436</a:t>
            </a:r>
          </a:p>
          <a:p>
            <a:r>
              <a:rPr lang="en-US" sz="3200" dirty="0" smtClean="0"/>
              <a:t>07552759811</a:t>
            </a:r>
            <a:endParaRPr lang="en-GB" sz="3200" dirty="0"/>
          </a:p>
        </p:txBody>
      </p:sp>
    </p:spTree>
    <p:extLst>
      <p:ext uri="{BB962C8B-B14F-4D97-AF65-F5344CB8AC3E}">
        <p14:creationId xmlns="" xmlns:p14="http://schemas.microsoft.com/office/powerpoint/2010/main" val="71961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0" y="1357298"/>
            <a:ext cx="9144000" cy="464999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zuìjìn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   你最近忙不忙</a:t>
            </a:r>
            <a:r>
              <a:rPr lang="zh-CN" altLang="en-US" sz="2800" b="1" dirty="0" smtClean="0"/>
              <a:t>？</a:t>
            </a:r>
            <a:endParaRPr lang="zh-CN" altLang="en-GB" sz="2800" b="1" dirty="0" smtClean="0"/>
          </a:p>
          <a:p>
            <a:pPr>
              <a:lnSpc>
                <a:spcPct val="150000"/>
              </a:lnSpc>
            </a:pPr>
            <a:r>
              <a:rPr lang="en-US" altLang="zh-CN" sz="2800" b="1" kern="2000" dirty="0" smtClean="0"/>
              <a:t>W</a:t>
            </a:r>
            <a:r>
              <a:rPr lang="en-GB" altLang="zh-CN" sz="2800" b="1" kern="2000" dirty="0" smtClean="0"/>
              <a:t>ǒ </a:t>
            </a:r>
            <a:r>
              <a:rPr lang="en-GB" altLang="zh-CN" sz="2800" b="1" kern="2000" dirty="0" err="1" smtClean="0"/>
              <a:t>xiànzài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shàng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kè</a:t>
            </a:r>
            <a:r>
              <a:rPr lang="zh-CN" altLang="en-US" sz="2800" b="1" kern="2000" dirty="0" smtClean="0"/>
              <a:t>。</a:t>
            </a:r>
            <a:r>
              <a:rPr lang="zh-CN" altLang="en-GB" sz="2800" b="1" kern="2000" dirty="0" smtClean="0"/>
              <a:t>  </a:t>
            </a:r>
            <a:r>
              <a:rPr lang="zh-CN" altLang="en-US" sz="2800" b="1" kern="2000" dirty="0" smtClean="0"/>
              <a:t>我现在去上课。</a:t>
            </a:r>
            <a:endParaRPr lang="en-US" altLang="zh-CN" sz="28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kòngr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gěi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zh-CN" altLang="en-US" sz="2800" b="1" kern="2000" dirty="0" smtClean="0"/>
              <a:t>你有空儿给我打电话。</a:t>
            </a:r>
            <a:endParaRPr lang="en-GB" altLang="zh-CN" sz="28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800" b="1" kern="2000" dirty="0" err="1" smtClean="0"/>
              <a:t>Nǐde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hàomǎ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duōshao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你的电话号码是多少？</a:t>
            </a:r>
            <a:endParaRPr lang="en-US" altLang="zh-CN" sz="2800" b="1" kern="2000" dirty="0" smtClean="0"/>
          </a:p>
          <a:p>
            <a:pPr>
              <a:lnSpc>
                <a:spcPct val="150000"/>
              </a:lnSpc>
            </a:pPr>
            <a:endParaRPr lang="en-US" sz="2800" b="1" kern="2000" dirty="0" smtClean="0"/>
          </a:p>
          <a:p>
            <a:pPr>
              <a:lnSpc>
                <a:spcPct val="150000"/>
              </a:lnSpc>
            </a:pPr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246261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14282" y="1285860"/>
            <a:ext cx="8715436" cy="500066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Mǎkè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</a:t>
            </a:r>
            <a:r>
              <a:rPr lang="zh-CN" altLang="en-US" sz="2800" b="1" kern="2000" dirty="0" smtClean="0"/>
              <a:t>你好，马克！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Dàwèi</a:t>
            </a:r>
            <a:r>
              <a:rPr lang="zh-CN" altLang="en-GB" sz="2800" b="1" kern="2000" dirty="0" smtClean="0"/>
              <a:t>！     </a:t>
            </a:r>
            <a:r>
              <a:rPr lang="zh-CN" altLang="en-US" sz="2800" b="1" kern="2000" dirty="0" smtClean="0"/>
              <a:t>你好，大卫！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zuìjìn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你最近忙不忙？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bù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Nǐne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</a:t>
            </a:r>
            <a:r>
              <a:rPr lang="zh-CN" altLang="en-US" sz="2800" b="1" kern="2000" dirty="0" smtClean="0"/>
              <a:t>不忙，你呢？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hěn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máng</a:t>
            </a:r>
            <a:r>
              <a:rPr lang="zh-CN" altLang="en-GB" sz="2800" b="1" kern="2000" dirty="0" smtClean="0"/>
              <a:t>。</a:t>
            </a:r>
            <a:r>
              <a:rPr lang="en-US" altLang="zh-CN" sz="2800" b="1" kern="2000" dirty="0" smtClean="0"/>
              <a:t>W</a:t>
            </a:r>
            <a:r>
              <a:rPr lang="en-GB" altLang="zh-CN" sz="2800" b="1" kern="2000" dirty="0" smtClean="0"/>
              <a:t>ǒ </a:t>
            </a:r>
            <a:r>
              <a:rPr lang="en-GB" altLang="zh-CN" sz="2800" b="1" kern="2000" dirty="0" err="1" smtClean="0"/>
              <a:t>xiànzài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qù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shàng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kè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kòngr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gěi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</a:t>
            </a:r>
            <a:r>
              <a:rPr lang="zh-CN" altLang="en-US" sz="2800" b="1" kern="2000" dirty="0" smtClean="0"/>
              <a:t>我很忙。我现在去上课，你有空儿给我打电话。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Nǐde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diànhuà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hàomǎ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duōshǎo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</a:t>
            </a:r>
            <a:r>
              <a:rPr lang="zh-CN" altLang="en-US" sz="2800" b="1" kern="2000" dirty="0" smtClean="0"/>
              <a:t>你的电话号码是多少？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Wǒde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shǒujī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hàomǎ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13400665217</a:t>
            </a:r>
            <a:r>
              <a:rPr lang="zh-CN" altLang="en-US" sz="2800" b="1" kern="2000" dirty="0" smtClean="0"/>
              <a:t>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  <a:buNone/>
            </a:pPr>
            <a:r>
              <a:rPr lang="en-US" altLang="zh-CN" sz="2800" b="1" kern="2000" dirty="0" smtClean="0"/>
              <a:t>   </a:t>
            </a:r>
            <a:r>
              <a:rPr lang="zh-CN" altLang="en-US" sz="2800" b="1" kern="2000" dirty="0" smtClean="0"/>
              <a:t>我的手机号码是</a:t>
            </a:r>
            <a:r>
              <a:rPr lang="en-US" altLang="zh-CN" sz="2800" b="1" kern="2000" dirty="0" smtClean="0"/>
              <a:t>13400665217</a:t>
            </a:r>
            <a:r>
              <a:rPr lang="zh-CN" altLang="en-US" sz="2800" b="1" kern="2000" dirty="0" smtClean="0"/>
              <a:t>。</a:t>
            </a:r>
            <a:endParaRPr lang="en-GB" altLang="zh-CN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="" xmlns:p14="http://schemas.microsoft.com/office/powerpoint/2010/main" val="374883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r>
              <a:rPr lang="en-US" altLang="zh-CN" sz="2800" b="1" dirty="0" err="1" smtClean="0">
                <a:solidFill>
                  <a:schemeClr val="tx1"/>
                </a:solidFill>
              </a:rPr>
              <a:t>Wǒmen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liùdiǎn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zài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xuéxiào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ménkǒu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jiàn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 </a:t>
            </a:r>
            <a:r>
              <a:rPr lang="en-US" altLang="zh-CN" sz="2800" b="1" dirty="0" err="1" smtClean="0">
                <a:solidFill>
                  <a:schemeClr val="tx1"/>
                </a:solidFill>
              </a:rPr>
              <a:t>miàn</a:t>
            </a:r>
            <a:r>
              <a:rPr lang="en-US" altLang="zh-CN" sz="2800" b="1" dirty="0" smtClean="0">
                <a:solidFill>
                  <a:schemeClr val="tx1"/>
                </a:solidFill>
              </a:rPr>
              <a:t>. </a:t>
            </a:r>
          </a:p>
          <a:p>
            <a:r>
              <a:rPr lang="zh-CN" altLang="en-US" sz="3600" b="1" dirty="0" smtClean="0">
                <a:solidFill>
                  <a:schemeClr val="tx1"/>
                </a:solidFill>
              </a:rPr>
              <a:t>我们六点在学校门口见面。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r>
              <a:rPr lang="en-US" altLang="zh-CN" sz="2800" b="1" dirty="0" smtClean="0">
                <a:solidFill>
                  <a:schemeClr val="tx1"/>
                </a:solidFill>
              </a:rPr>
              <a:t>We`ll meet at the school gate at 6 o`clock. </a:t>
            </a: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7410" name="Picture 2" descr="http://img1.3lian.com/img2011/05/76/s/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85728"/>
            <a:ext cx="2309815" cy="2857520"/>
          </a:xfrm>
          <a:prstGeom prst="rect">
            <a:avLst/>
          </a:prstGeom>
          <a:noFill/>
        </p:spPr>
      </p:pic>
      <p:pic>
        <p:nvPicPr>
          <p:cNvPr id="4" name="Picture 2" descr="http://img1.3lian.com/img2011/w09/920/2/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071546"/>
            <a:ext cx="3357586" cy="1928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2513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85720" y="1214422"/>
            <a:ext cx="8643998" cy="4792869"/>
          </a:xfrm>
        </p:spPr>
        <p:txBody>
          <a:bodyPr>
            <a:noAutofit/>
          </a:bodyPr>
          <a:lstStyle/>
          <a:p>
            <a:r>
              <a:rPr lang="en-GB" altLang="zh-CN" sz="3200" b="1" kern="2000" dirty="0" err="1" smtClean="0"/>
              <a:t>wéi</a:t>
            </a:r>
            <a:r>
              <a:rPr lang="en-US" altLang="zh-CN" sz="3200" b="1" dirty="0" smtClean="0"/>
              <a:t>                  </a:t>
            </a:r>
            <a:r>
              <a:rPr lang="zh-CN" altLang="en-US" sz="3200" b="1" dirty="0" smtClean="0"/>
              <a:t>喂         </a:t>
            </a:r>
            <a:r>
              <a:rPr lang="en-US" altLang="zh-CN" sz="3200" b="1" dirty="0" smtClean="0"/>
              <a:t>    hello</a:t>
            </a:r>
          </a:p>
          <a:p>
            <a:r>
              <a:rPr lang="en-GB" altLang="zh-CN" sz="3200" b="1" kern="2000" dirty="0" err="1" smtClean="0"/>
              <a:t>shíjiān</a:t>
            </a:r>
            <a:r>
              <a:rPr lang="en-US" altLang="zh-CN" sz="3200" b="1" dirty="0" smtClean="0"/>
              <a:t>            </a:t>
            </a:r>
            <a:r>
              <a:rPr lang="zh-CN" altLang="en-US" sz="3200" b="1" dirty="0" smtClean="0"/>
              <a:t>时间</a:t>
            </a:r>
            <a:r>
              <a:rPr lang="en-US" altLang="zh-CN" sz="3200" b="1" dirty="0" smtClean="0"/>
              <a:t>           time</a:t>
            </a:r>
          </a:p>
          <a:p>
            <a:r>
              <a:rPr lang="en-GB" altLang="zh-CN" sz="3200" b="1" kern="2000" dirty="0" err="1" smtClean="0"/>
              <a:t>yǒu</a:t>
            </a: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shíjiān</a:t>
            </a:r>
            <a:r>
              <a:rPr lang="en-GB" altLang="zh-CN" sz="3200" b="1" kern="2000" dirty="0" smtClean="0"/>
              <a:t>    </a:t>
            </a:r>
            <a:r>
              <a:rPr lang="zh-CN" altLang="en-US" sz="3200" b="1" kern="2000" dirty="0" smtClean="0"/>
              <a:t>有时间   </a:t>
            </a:r>
            <a:r>
              <a:rPr lang="en-US" altLang="zh-CN" sz="3200" b="1" kern="2000" dirty="0" smtClean="0"/>
              <a:t>to have free time</a:t>
            </a:r>
            <a:endParaRPr lang="en-GB" altLang="zh-CN" sz="3200" b="1" kern="2000" dirty="0" smtClean="0"/>
          </a:p>
          <a:p>
            <a:r>
              <a:rPr lang="en-GB" altLang="zh-CN" sz="3200" b="1" kern="2000" dirty="0" smtClean="0"/>
              <a:t>y</a:t>
            </a:r>
            <a:r>
              <a:rPr lang="en-US" altLang="zh-CN" sz="3200" b="1" dirty="0" smtClean="0"/>
              <a:t>ì</a:t>
            </a:r>
            <a:r>
              <a:rPr lang="en-GB" altLang="zh-CN" sz="3200" b="1" kern="2000" dirty="0" err="1" smtClean="0"/>
              <a:t>qǐ</a:t>
            </a:r>
            <a:r>
              <a:rPr lang="en-GB" altLang="zh-CN" sz="3200" b="1" kern="2000" dirty="0" smtClean="0"/>
              <a:t>                 </a:t>
            </a:r>
            <a:r>
              <a:rPr lang="zh-CN" altLang="en-US" sz="3200" b="1" kern="2000" dirty="0" smtClean="0"/>
              <a:t>一起     </a:t>
            </a:r>
            <a:r>
              <a:rPr lang="zh-CN" altLang="en-US" sz="3200" b="1" dirty="0" smtClean="0"/>
              <a:t>     </a:t>
            </a:r>
            <a:r>
              <a:rPr lang="en-US" altLang="zh-CN" sz="3200" b="1" dirty="0" smtClean="0"/>
              <a:t> together</a:t>
            </a:r>
          </a:p>
          <a:p>
            <a:r>
              <a:rPr lang="en-GB" altLang="zh-CN" sz="3200" b="1" kern="2000" dirty="0" err="1" smtClean="0"/>
              <a:t>chī</a:t>
            </a:r>
            <a:r>
              <a:rPr lang="en-GB" altLang="zh-CN" sz="3200" b="1" kern="2000" dirty="0" smtClean="0"/>
              <a:t> </a:t>
            </a:r>
            <a:r>
              <a:rPr lang="en-GB" altLang="zh-CN" sz="3200" b="1" kern="2000" dirty="0" err="1" smtClean="0"/>
              <a:t>fàn</a:t>
            </a:r>
            <a:r>
              <a:rPr lang="en-GB" altLang="zh-CN" sz="3200" b="1" kern="2000" dirty="0" smtClean="0"/>
              <a:t>            </a:t>
            </a:r>
            <a:r>
              <a:rPr lang="zh-CN" altLang="en-US" sz="3200" b="1" kern="2000" dirty="0" smtClean="0"/>
              <a:t>吃饭        </a:t>
            </a:r>
            <a:r>
              <a:rPr lang="en-US" altLang="zh-CN" sz="3200" b="1" kern="2000" dirty="0" smtClean="0"/>
              <a:t>  to eat meal</a:t>
            </a:r>
          </a:p>
          <a:p>
            <a:r>
              <a:rPr lang="en-US" altLang="zh-CN" sz="3200" b="1" kern="2000" dirty="0" err="1" smtClean="0"/>
              <a:t>zǎoshang</a:t>
            </a:r>
            <a:r>
              <a:rPr lang="en-US" altLang="zh-CN" sz="3200" b="1" kern="2000" dirty="0" smtClean="0"/>
              <a:t>       </a:t>
            </a:r>
            <a:r>
              <a:rPr lang="zh-CN" altLang="en-US" sz="3200" b="1" kern="2000" dirty="0" smtClean="0">
                <a:solidFill>
                  <a:srgbClr val="FF0000"/>
                </a:solidFill>
              </a:rPr>
              <a:t>早上</a:t>
            </a:r>
            <a:r>
              <a:rPr lang="zh-CN" altLang="en-US" sz="3200" b="1" kern="2000" dirty="0" smtClean="0"/>
              <a:t>     </a:t>
            </a:r>
            <a:r>
              <a:rPr lang="en-US" altLang="zh-CN" sz="3200" b="1" kern="2000" dirty="0" smtClean="0"/>
              <a:t>in the morning</a:t>
            </a:r>
          </a:p>
          <a:p>
            <a:r>
              <a:rPr lang="en-US" altLang="zh-CN" sz="3200" b="1" dirty="0" err="1" smtClean="0"/>
              <a:t>chī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zǎo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fàn</a:t>
            </a:r>
            <a:r>
              <a:rPr lang="en-US" altLang="zh-CN" sz="3200" b="1" dirty="0" smtClean="0"/>
              <a:t>     </a:t>
            </a:r>
            <a:r>
              <a:rPr lang="zh-CN" altLang="en-US" sz="3200" b="1" dirty="0" smtClean="0"/>
              <a:t>吃</a:t>
            </a:r>
            <a:r>
              <a:rPr lang="zh-CN" altLang="en-US" sz="3200" b="1" dirty="0" smtClean="0">
                <a:solidFill>
                  <a:srgbClr val="FF0000"/>
                </a:solidFill>
              </a:rPr>
              <a:t>早</a:t>
            </a:r>
            <a:r>
              <a:rPr lang="zh-CN" altLang="en-US" sz="3200" b="1" dirty="0" smtClean="0"/>
              <a:t>饭  </a:t>
            </a:r>
            <a:r>
              <a:rPr lang="en-US" altLang="zh-CN" sz="3200" b="1" dirty="0" smtClean="0"/>
              <a:t>to have breakfast</a:t>
            </a:r>
          </a:p>
        </p:txBody>
      </p:sp>
    </p:spTree>
    <p:extLst>
      <p:ext uri="{BB962C8B-B14F-4D97-AF65-F5344CB8AC3E}">
        <p14:creationId xmlns="" xmlns:p14="http://schemas.microsoft.com/office/powerpoint/2010/main" val="74129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sz="2800" b="1" dirty="0" err="1" smtClean="0"/>
              <a:t>zhōngwǔ</a:t>
            </a:r>
            <a:r>
              <a:rPr lang="en-US" altLang="zh-CN" sz="2800" b="1" dirty="0" smtClean="0"/>
              <a:t>  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中午</a:t>
            </a:r>
            <a:r>
              <a:rPr lang="zh-CN" altLang="en-US" sz="2800" b="1" dirty="0" smtClean="0"/>
              <a:t>        </a:t>
            </a:r>
            <a:r>
              <a:rPr lang="en-US" altLang="zh-CN" sz="2800" b="1" dirty="0" smtClean="0"/>
              <a:t>at noon </a:t>
            </a:r>
          </a:p>
          <a:p>
            <a:r>
              <a:rPr lang="en-US" altLang="zh-CN" sz="2800" b="1" dirty="0" err="1" smtClean="0"/>
              <a:t>chī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wǔ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fàn</a:t>
            </a:r>
            <a:r>
              <a:rPr lang="en-US" altLang="zh-CN" sz="2800" b="1" dirty="0" smtClean="0"/>
              <a:t>      </a:t>
            </a:r>
            <a:r>
              <a:rPr lang="zh-CN" altLang="en-US" sz="2800" b="1" dirty="0" smtClean="0"/>
              <a:t>吃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午</a:t>
            </a:r>
            <a:r>
              <a:rPr lang="zh-CN" altLang="en-US" sz="2800" b="1" dirty="0" smtClean="0"/>
              <a:t>饭     </a:t>
            </a:r>
            <a:r>
              <a:rPr lang="en-US" altLang="zh-CN" sz="2800" b="1" dirty="0" smtClean="0"/>
              <a:t>to have lunch</a:t>
            </a:r>
          </a:p>
          <a:p>
            <a:r>
              <a:rPr lang="en-US" altLang="zh-CN" sz="2800" b="1" dirty="0" err="1" smtClean="0"/>
              <a:t>wǎnshang</a:t>
            </a:r>
            <a:r>
              <a:rPr lang="en-US" altLang="zh-CN" sz="2800" b="1" dirty="0" smtClean="0"/>
              <a:t> 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晚上</a:t>
            </a:r>
            <a:r>
              <a:rPr lang="zh-CN" altLang="en-US" sz="2800" b="1" dirty="0" smtClean="0"/>
              <a:t>        </a:t>
            </a:r>
            <a:r>
              <a:rPr lang="en-US" altLang="zh-CN" sz="2800" b="1" dirty="0" smtClean="0"/>
              <a:t>in the evening </a:t>
            </a:r>
          </a:p>
          <a:p>
            <a:r>
              <a:rPr lang="en-US" altLang="zh-CN" sz="2800" b="1" dirty="0" err="1" smtClean="0"/>
              <a:t>chī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wǎn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fàn</a:t>
            </a:r>
            <a:r>
              <a:rPr lang="en-US" altLang="zh-CN" sz="2800" b="1" dirty="0" smtClean="0"/>
              <a:t>    </a:t>
            </a:r>
            <a:r>
              <a:rPr lang="zh-CN" altLang="en-US" sz="2800" b="1" dirty="0" smtClean="0"/>
              <a:t>吃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晚</a:t>
            </a:r>
            <a:r>
              <a:rPr lang="zh-CN" altLang="en-US" sz="2800" b="1" dirty="0" smtClean="0"/>
              <a:t>饭     </a:t>
            </a:r>
            <a:r>
              <a:rPr lang="en-US" altLang="zh-CN" sz="2800" b="1" dirty="0" smtClean="0"/>
              <a:t>to have dinner</a:t>
            </a:r>
          </a:p>
          <a:p>
            <a:endParaRPr lang="en-GB" altLang="zh-CN" sz="2800" b="1" kern="2000" dirty="0" smtClean="0"/>
          </a:p>
          <a:p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miàn</a:t>
            </a:r>
            <a:r>
              <a:rPr lang="en-US" altLang="zh-CN" sz="2800" b="1" dirty="0" smtClean="0"/>
              <a:t>        </a:t>
            </a:r>
            <a:r>
              <a:rPr lang="zh-CN" altLang="en-US" sz="2800" b="1" dirty="0" smtClean="0"/>
              <a:t>见面         </a:t>
            </a:r>
            <a:r>
              <a:rPr lang="en-US" altLang="zh-CN" sz="2800" b="1" dirty="0" smtClean="0"/>
              <a:t> to meet </a:t>
            </a:r>
          </a:p>
          <a:p>
            <a:r>
              <a:rPr lang="en-GB" altLang="zh-CN" sz="2800" b="1" kern="2000" dirty="0" err="1" smtClean="0"/>
              <a:t>ménkǒu</a:t>
            </a:r>
            <a:r>
              <a:rPr lang="en-US" altLang="zh-CN" sz="2800" b="1" dirty="0" smtClean="0"/>
              <a:t>          </a:t>
            </a:r>
            <a:r>
              <a:rPr lang="zh-CN" altLang="en-US" sz="2800" b="1" dirty="0" smtClean="0"/>
              <a:t>门口            </a:t>
            </a:r>
            <a:r>
              <a:rPr lang="en-US" altLang="zh-CN" sz="2800" b="1" dirty="0" smtClean="0"/>
              <a:t>gate</a:t>
            </a:r>
          </a:p>
          <a:p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 </a:t>
            </a:r>
            <a:r>
              <a:rPr lang="zh-CN" altLang="en-US" sz="2800" b="1" kern="2000" dirty="0" smtClean="0"/>
              <a:t>明天见  </a:t>
            </a:r>
            <a:r>
              <a:rPr lang="en-US" altLang="zh-CN" sz="2800" b="1" kern="2000" dirty="0" smtClean="0"/>
              <a:t>see you tomorrow</a:t>
            </a:r>
            <a:r>
              <a:rPr lang="en-GB" altLang="zh-CN" sz="2800" b="1" kern="2000" dirty="0" smtClean="0"/>
              <a:t>  </a:t>
            </a:r>
            <a:endParaRPr lang="en-US" altLang="zh-CN" sz="2800" b="1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85720" y="1214422"/>
            <a:ext cx="8572560" cy="479286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altLang="zh-CN" sz="2400" b="1" kern="2000" dirty="0" err="1" smtClean="0"/>
              <a:t>Nǐ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míngtiān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wǎnshang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yǒu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méi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yǒu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shíjiān</a:t>
            </a:r>
            <a:r>
              <a:rPr lang="zh-CN" altLang="en-GB" sz="2400" b="1" kern="2000" dirty="0" smtClean="0"/>
              <a:t>？</a:t>
            </a:r>
            <a:r>
              <a:rPr lang="zh-CN" altLang="en-US" sz="2400" b="1" kern="2000" dirty="0" smtClean="0"/>
              <a:t>你明天晚上有没有时间？</a:t>
            </a:r>
            <a:r>
              <a:rPr lang="zh-CN" altLang="en-GB" sz="2400" b="1" kern="2000" dirty="0" smtClean="0"/>
              <a:t> </a:t>
            </a:r>
            <a:endParaRPr lang="en-US" altLang="zh-CN" sz="2400" b="1" kern="2000" dirty="0" smtClean="0"/>
          </a:p>
          <a:p>
            <a:pPr>
              <a:lnSpc>
                <a:spcPct val="120000"/>
              </a:lnSpc>
            </a:pPr>
            <a:r>
              <a:rPr lang="en-US" altLang="zh-CN" sz="2400" b="1" kern="2000" dirty="0" smtClean="0">
                <a:solidFill>
                  <a:srgbClr val="C00000"/>
                </a:solidFill>
              </a:rPr>
              <a:t>Do you have free time tomorrow evening?</a:t>
            </a:r>
            <a:endParaRPr lang="en-GB" altLang="zh-CN" sz="24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400" b="1" kern="2000" dirty="0" err="1" smtClean="0"/>
              <a:t>Wǒmen</a:t>
            </a:r>
            <a:r>
              <a:rPr lang="en-GB" altLang="zh-CN" sz="2400" b="1" kern="2000" dirty="0" smtClean="0"/>
              <a:t> y</a:t>
            </a:r>
            <a:r>
              <a:rPr lang="en-US" altLang="zh-CN" sz="2400" b="1" dirty="0" smtClean="0"/>
              <a:t>ì</a:t>
            </a:r>
            <a:r>
              <a:rPr lang="en-GB" altLang="zh-CN" sz="2400" b="1" kern="2000" dirty="0" err="1" smtClean="0"/>
              <a:t>qǐ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chī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fàn</a:t>
            </a:r>
            <a:r>
              <a:rPr lang="en-GB" altLang="zh-CN" sz="2400" b="1" kern="2000" dirty="0" smtClean="0"/>
              <a:t> , </a:t>
            </a:r>
            <a:r>
              <a:rPr lang="en-GB" altLang="zh-CN" sz="2400" b="1" kern="2000" dirty="0" err="1" smtClean="0"/>
              <a:t>hǎo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bu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hǎo</a:t>
            </a:r>
            <a:r>
              <a:rPr lang="zh-CN" altLang="en-GB" sz="2400" b="1" kern="2000" dirty="0" smtClean="0"/>
              <a:t>？</a:t>
            </a:r>
            <a:r>
              <a:rPr lang="zh-CN" altLang="en-US" sz="2400" b="1" kern="2000" dirty="0" smtClean="0"/>
              <a:t>我们一起吃饭</a:t>
            </a:r>
            <a:r>
              <a:rPr lang="en-US" altLang="zh-CN" sz="2400" b="1" kern="2000" dirty="0" smtClean="0"/>
              <a:t>,</a:t>
            </a:r>
            <a:r>
              <a:rPr lang="zh-CN" altLang="en-US" sz="2400" b="1" kern="2000" dirty="0" smtClean="0"/>
              <a:t>好不好？</a:t>
            </a:r>
            <a:endParaRPr lang="zh-CN" altLang="en-GB" sz="2400" b="1" kern="2000" dirty="0"/>
          </a:p>
          <a:p>
            <a:pPr>
              <a:lnSpc>
                <a:spcPct val="150000"/>
              </a:lnSpc>
            </a:pPr>
            <a:r>
              <a:rPr lang="en-US" sz="2400" b="1" kern="2000" dirty="0" smtClean="0">
                <a:solidFill>
                  <a:srgbClr val="C00000"/>
                </a:solidFill>
              </a:rPr>
              <a:t>Would you like to have dinner with me?</a:t>
            </a:r>
            <a:endParaRPr lang="en-GB" altLang="zh-CN" sz="24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400" b="1" kern="2000" dirty="0" err="1" smtClean="0"/>
              <a:t>Zài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nǎr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jiàn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miàn</a:t>
            </a:r>
            <a:r>
              <a:rPr lang="en-GB" altLang="zh-CN" sz="2400" b="1" kern="2000" dirty="0" smtClean="0"/>
              <a:t> </a:t>
            </a:r>
            <a:r>
              <a:rPr lang="zh-CN" altLang="en-GB" sz="2400" b="1" kern="2000" dirty="0" smtClean="0"/>
              <a:t>？</a:t>
            </a:r>
            <a:r>
              <a:rPr lang="zh-CN" altLang="en-US" sz="2400" b="1" kern="2000" dirty="0" smtClean="0"/>
              <a:t>在哪儿见面？</a:t>
            </a:r>
            <a:endParaRPr lang="en-US" altLang="zh-CN" sz="2400" b="1" kern="2000" dirty="0" smtClean="0"/>
          </a:p>
          <a:p>
            <a:pPr>
              <a:lnSpc>
                <a:spcPct val="150000"/>
              </a:lnSpc>
            </a:pPr>
            <a:r>
              <a:rPr lang="en-US" sz="2400" b="1" kern="2000" dirty="0" smtClean="0">
                <a:solidFill>
                  <a:srgbClr val="C00000"/>
                </a:solidFill>
              </a:rPr>
              <a:t>Where shall we meet?</a:t>
            </a:r>
            <a:endParaRPr lang="en-US" sz="2400" b="1" kern="2000" dirty="0" smtClean="0"/>
          </a:p>
          <a:p>
            <a:pPr>
              <a:lnSpc>
                <a:spcPct val="150000"/>
              </a:lnSpc>
            </a:pPr>
            <a:r>
              <a:rPr lang="en-GB" altLang="zh-CN" sz="2400" b="1" kern="2000" dirty="0" err="1" smtClean="0"/>
              <a:t>Zài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xuéxiào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ménkǒu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jiàn</a:t>
            </a:r>
            <a:r>
              <a:rPr lang="en-GB" altLang="zh-CN" sz="2400" b="1" kern="2000" dirty="0" smtClean="0"/>
              <a:t> </a:t>
            </a:r>
            <a:r>
              <a:rPr lang="en-GB" altLang="zh-CN" sz="2400" b="1" kern="2000" dirty="0" err="1" smtClean="0"/>
              <a:t>miàn</a:t>
            </a:r>
            <a:r>
              <a:rPr lang="en-GB" altLang="zh-CN" sz="2400" b="1" kern="2000" dirty="0" smtClean="0"/>
              <a:t> </a:t>
            </a:r>
            <a:r>
              <a:rPr lang="zh-CN" altLang="en-GB" sz="2400" b="1" kern="2000" dirty="0" smtClean="0"/>
              <a:t>。</a:t>
            </a:r>
            <a:r>
              <a:rPr lang="zh-CN" altLang="en-US" sz="2400" b="1" kern="2000" dirty="0" smtClean="0"/>
              <a:t>在学校门口见面。</a:t>
            </a:r>
            <a:endParaRPr lang="en-US" altLang="zh-CN" sz="2400" b="1" kern="2000" dirty="0" smtClean="0"/>
          </a:p>
          <a:p>
            <a:pPr>
              <a:lnSpc>
                <a:spcPct val="150000"/>
              </a:lnSpc>
            </a:pPr>
            <a:r>
              <a:rPr lang="en-US" sz="2400" b="1" kern="2000" dirty="0" smtClean="0">
                <a:solidFill>
                  <a:srgbClr val="C00000"/>
                </a:solidFill>
              </a:rPr>
              <a:t>We`ll meet at the school gate.</a:t>
            </a:r>
          </a:p>
          <a:p>
            <a:pPr>
              <a:lnSpc>
                <a:spcPct val="150000"/>
              </a:lnSpc>
            </a:pPr>
            <a:endParaRPr lang="en-GB" sz="2400" b="1" dirty="0"/>
          </a:p>
        </p:txBody>
      </p:sp>
    </p:spTree>
    <p:extLst>
      <p:ext uri="{BB962C8B-B14F-4D97-AF65-F5344CB8AC3E}">
        <p14:creationId xmlns="" xmlns:p14="http://schemas.microsoft.com/office/powerpoint/2010/main" val="213944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zh-CN" dirty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14282" y="1285860"/>
            <a:ext cx="8715436" cy="500066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Wéi</a:t>
            </a:r>
            <a:r>
              <a:rPr lang="zh-CN" altLang="en-GB" sz="2800" b="1" kern="2000" dirty="0" smtClean="0"/>
              <a:t>！ </a:t>
            </a:r>
            <a:r>
              <a:rPr lang="zh-CN" altLang="en-US" sz="2800" b="1" kern="2000" dirty="0" smtClean="0"/>
              <a:t>喂！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Mǎkè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wǒ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shì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Dàwèi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</a:t>
            </a:r>
            <a:r>
              <a:rPr lang="zh-CN" altLang="en-US" sz="2800" b="1" kern="2000" dirty="0" smtClean="0"/>
              <a:t>你好，马克，我是大卫。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，</a:t>
            </a:r>
            <a:r>
              <a:rPr lang="en-GB" altLang="zh-CN" sz="2800" b="1" kern="2000" dirty="0" err="1" smtClean="0"/>
              <a:t>Dàwèi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zh-CN" altLang="en-US" sz="2800" b="1" kern="2000" dirty="0" smtClean="0"/>
              <a:t>你好，大卫。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Nǐ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wǎnshang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méi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shíjiān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你明天晚上有没有时间？</a:t>
            </a:r>
            <a:r>
              <a:rPr lang="zh-CN" altLang="en-GB" sz="2800" b="1" kern="2000" dirty="0" smtClean="0"/>
              <a:t> 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Yǒu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    </a:t>
            </a:r>
            <a:r>
              <a:rPr lang="zh-CN" altLang="en-US" sz="2800" b="1" kern="2000" dirty="0" smtClean="0"/>
              <a:t>有。</a:t>
            </a:r>
            <a:r>
              <a:rPr lang="zh-CN" altLang="en-GB" sz="2800" b="1" kern="2000" dirty="0" smtClean="0"/>
              <a:t> 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Wǒmen</a:t>
            </a:r>
            <a:r>
              <a:rPr lang="en-GB" altLang="zh-CN" sz="2800" b="1" kern="2000" dirty="0" smtClean="0"/>
              <a:t> y</a:t>
            </a:r>
            <a:r>
              <a:rPr lang="en-US" altLang="zh-CN" sz="2800" b="1" dirty="0" smtClean="0"/>
              <a:t>ì</a:t>
            </a:r>
            <a:r>
              <a:rPr lang="en-GB" altLang="zh-CN" sz="2800" b="1" kern="2000" dirty="0" err="1" smtClean="0"/>
              <a:t>qǐ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chī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fàn</a:t>
            </a:r>
            <a:r>
              <a:rPr lang="en-GB" altLang="zh-CN" sz="2800" b="1" kern="2000" dirty="0" smtClean="0"/>
              <a:t>,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bu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</a:t>
            </a:r>
            <a:r>
              <a:rPr lang="zh-CN" altLang="en-US" sz="2800" b="1" kern="2000" dirty="0" smtClean="0"/>
              <a:t>我们一起吃饭，好不好？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Hǎo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Jǐ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diǎn</a:t>
            </a:r>
            <a:r>
              <a:rPr lang="zh-CN" altLang="en-GB" sz="2800" b="1" kern="2000" dirty="0" smtClean="0"/>
              <a:t>？     </a:t>
            </a:r>
            <a:r>
              <a:rPr lang="zh-CN" altLang="en-US" sz="2800" b="1" kern="2000" dirty="0" smtClean="0"/>
              <a:t>好。 几点？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Liù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diǎn</a:t>
            </a:r>
            <a:r>
              <a:rPr lang="zh-CN" altLang="en-GB" sz="2800" b="1" kern="2000" dirty="0" smtClean="0"/>
              <a:t>。         </a:t>
            </a:r>
            <a:r>
              <a:rPr lang="zh-CN" altLang="en-US" sz="2800" b="1" kern="2000" dirty="0" smtClean="0"/>
              <a:t>六点。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nǎr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？     </a:t>
            </a:r>
            <a:r>
              <a:rPr lang="zh-CN" altLang="en-US" sz="2800" b="1" kern="2000" dirty="0" smtClean="0"/>
              <a:t>在哪儿见面？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Zài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xuéxiào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ménkǒu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miàn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zh-CN" altLang="en-US" sz="2800" b="1" kern="2000" dirty="0" smtClean="0"/>
              <a:t>在学校门口见面。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Mark</a:t>
            </a:r>
            <a:r>
              <a:rPr lang="en-GB" altLang="zh-CN" sz="2800" b="1" kern="2000" dirty="0" smtClean="0"/>
              <a:t>:</a:t>
            </a:r>
            <a:r>
              <a:rPr lang="en-GB" altLang="zh-CN" sz="2800" b="1" kern="2000" dirty="0" smtClean="0">
                <a:solidFill>
                  <a:srgbClr val="C00000"/>
                </a:solidFill>
              </a:rPr>
              <a:t> </a:t>
            </a:r>
            <a:r>
              <a:rPr lang="en-GB" altLang="zh-CN" sz="2800" b="1" kern="2000" dirty="0" err="1" smtClean="0"/>
              <a:t>Hǎo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。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 </a:t>
            </a:r>
            <a:r>
              <a:rPr lang="zh-CN" altLang="en-US" sz="2800" b="1" kern="2000" dirty="0" smtClean="0"/>
              <a:t>好。明天见！</a:t>
            </a: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r>
              <a:rPr lang="en-GB" altLang="zh-CN" sz="2800" b="1" kern="2000" dirty="0" smtClean="0">
                <a:solidFill>
                  <a:srgbClr val="C00000"/>
                </a:solidFill>
              </a:rPr>
              <a:t>David</a:t>
            </a:r>
            <a:r>
              <a:rPr lang="en-GB" altLang="zh-CN" sz="2800" b="1" kern="2000" dirty="0" smtClean="0"/>
              <a:t>: </a:t>
            </a:r>
            <a:r>
              <a:rPr lang="en-GB" altLang="zh-CN" sz="2800" b="1" kern="2000" dirty="0" err="1" smtClean="0"/>
              <a:t>Míngtiān</a:t>
            </a:r>
            <a:r>
              <a:rPr lang="en-GB" altLang="zh-CN" sz="2800" b="1" kern="2000" dirty="0" smtClean="0"/>
              <a:t> </a:t>
            </a:r>
            <a:r>
              <a:rPr lang="en-GB" altLang="zh-CN" sz="2800" b="1" kern="2000" dirty="0" err="1" smtClean="0"/>
              <a:t>jiàn</a:t>
            </a:r>
            <a:r>
              <a:rPr lang="en-GB" altLang="zh-CN" sz="2800" b="1" kern="2000" dirty="0" smtClean="0"/>
              <a:t> </a:t>
            </a:r>
            <a:r>
              <a:rPr lang="zh-CN" altLang="en-GB" sz="2800" b="1" kern="2000" dirty="0" smtClean="0"/>
              <a:t>！          </a:t>
            </a:r>
            <a:r>
              <a:rPr lang="zh-CN" altLang="en-US" sz="2800" b="1" kern="2000" dirty="0" smtClean="0"/>
              <a:t>明天见！</a:t>
            </a: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US" altLang="zh-CN" sz="2800" b="1" kern="2000" dirty="0" smtClean="0"/>
          </a:p>
          <a:p>
            <a:pPr>
              <a:lnSpc>
                <a:spcPct val="120000"/>
              </a:lnSpc>
            </a:pPr>
            <a:endParaRPr lang="zh-CN" altLang="en-GB" sz="2800" b="1" kern="2000" dirty="0" smtClean="0"/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  <a:p>
            <a:pPr>
              <a:lnSpc>
                <a:spcPct val="200000"/>
              </a:lnSpc>
            </a:pPr>
            <a:endParaRPr lang="en-GB" sz="2800" b="1" kern="2000" dirty="0"/>
          </a:p>
        </p:txBody>
      </p:sp>
    </p:spTree>
    <p:extLst>
      <p:ext uri="{BB962C8B-B14F-4D97-AF65-F5344CB8AC3E}">
        <p14:creationId xmlns="" xmlns:p14="http://schemas.microsoft.com/office/powerpoint/2010/main" val="374883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sz="4000" dirty="0"/>
              <a:t>Narrative principle:</a:t>
            </a:r>
            <a:br>
              <a:rPr lang="en-US" altLang="zh-CN" sz="4000" dirty="0"/>
            </a:br>
            <a:r>
              <a:rPr lang="en-US" altLang="zh-CN" sz="4000" dirty="0"/>
              <a:t> by the order of events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zh-CN" sz="2800" dirty="0"/>
              <a:t>             </a:t>
            </a:r>
            <a:r>
              <a:rPr lang="en-US" altLang="zh-CN" sz="2800" dirty="0">
                <a:latin typeface="Times New Roman" pitchFamily="18" charset="0"/>
                <a:ea typeface="DotumChe" pitchFamily="49" charset="-127"/>
              </a:rPr>
              <a:t>             </a:t>
            </a:r>
            <a:endParaRPr lang="en-US" altLang="zh-CN" sz="2800" dirty="0"/>
          </a:p>
          <a:p>
            <a:pPr>
              <a:buFontTx/>
              <a:buNone/>
            </a:pPr>
            <a:r>
              <a:rPr lang="en-US" altLang="zh-CN" sz="2800" b="1" dirty="0"/>
              <a:t>Person(s) </a:t>
            </a:r>
            <a:r>
              <a:rPr lang="en-US" altLang="zh-CN" sz="2800" b="1" i="1" dirty="0">
                <a:solidFill>
                  <a:srgbClr val="0033CC"/>
                </a:solidFill>
              </a:rPr>
              <a:t>time (1st) </a:t>
            </a:r>
            <a:r>
              <a:rPr lang="en-US" altLang="zh-CN" sz="2800" b="1" dirty="0"/>
              <a:t> action (2nd) .</a:t>
            </a:r>
          </a:p>
          <a:p>
            <a:pPr>
              <a:buFontTx/>
              <a:buNone/>
            </a:pPr>
            <a:endParaRPr lang="en-US" altLang="zh-CN" sz="2800" b="1" dirty="0"/>
          </a:p>
          <a:p>
            <a:pPr>
              <a:buFontTx/>
              <a:buNone/>
            </a:pPr>
            <a:r>
              <a:rPr lang="en-US" altLang="zh-CN" sz="2800" b="1" dirty="0"/>
              <a:t>Person(s) </a:t>
            </a:r>
            <a:r>
              <a:rPr lang="en-US" altLang="zh-CN" sz="2800" b="1" dirty="0" err="1">
                <a:solidFill>
                  <a:srgbClr val="009900"/>
                </a:solidFill>
              </a:rPr>
              <a:t>zài</a:t>
            </a:r>
            <a:r>
              <a:rPr lang="en-US" altLang="zh-CN" sz="2800" b="1" dirty="0"/>
              <a:t> </a:t>
            </a:r>
            <a:r>
              <a:rPr lang="zh-CN" altLang="en-US" sz="2800" b="1" dirty="0">
                <a:solidFill>
                  <a:srgbClr val="009900"/>
                </a:solidFill>
              </a:rPr>
              <a:t>在 </a:t>
            </a:r>
            <a:r>
              <a:rPr lang="en-US" altLang="zh-CN" sz="2800" b="1" dirty="0">
                <a:solidFill>
                  <a:srgbClr val="0033CC"/>
                </a:solidFill>
              </a:rPr>
              <a:t>place</a:t>
            </a:r>
            <a:r>
              <a:rPr lang="en-US" altLang="zh-CN" sz="2800" b="1" i="1" dirty="0">
                <a:solidFill>
                  <a:srgbClr val="0033CC"/>
                </a:solidFill>
              </a:rPr>
              <a:t> (1st) </a:t>
            </a:r>
            <a:r>
              <a:rPr lang="en-US" altLang="zh-CN" sz="2800" b="1" dirty="0"/>
              <a:t>action (2nd) .</a:t>
            </a:r>
          </a:p>
          <a:p>
            <a:pPr>
              <a:buFontTx/>
              <a:buNone/>
            </a:pPr>
            <a:endParaRPr lang="en-US" altLang="zh-CN" sz="2800" b="1" dirty="0"/>
          </a:p>
          <a:p>
            <a:pPr>
              <a:buFontTx/>
              <a:buNone/>
            </a:pPr>
            <a:r>
              <a:rPr lang="en-US" altLang="zh-CN" b="1" dirty="0"/>
              <a:t>Person(s) </a:t>
            </a:r>
            <a:r>
              <a:rPr lang="en-US" altLang="zh-CN" b="1" i="1" u="sng" dirty="0">
                <a:solidFill>
                  <a:srgbClr val="0033CC"/>
                </a:solidFill>
              </a:rPr>
              <a:t>time</a:t>
            </a:r>
            <a:r>
              <a:rPr lang="en-US" altLang="zh-CN" b="1" i="1" dirty="0">
                <a:solidFill>
                  <a:srgbClr val="0033CC"/>
                </a:solidFill>
              </a:rPr>
              <a:t>  </a:t>
            </a:r>
            <a:r>
              <a:rPr lang="en-US" altLang="zh-CN" b="1" i="1" u="sng" dirty="0" err="1">
                <a:solidFill>
                  <a:srgbClr val="009900"/>
                </a:solidFill>
              </a:rPr>
              <a:t>zài</a:t>
            </a:r>
            <a:r>
              <a:rPr lang="en-US" altLang="zh-CN" b="1" i="1" u="sng" dirty="0"/>
              <a:t> </a:t>
            </a:r>
            <a:r>
              <a:rPr lang="zh-CN" altLang="en-US" b="1" i="1" u="sng" dirty="0">
                <a:solidFill>
                  <a:srgbClr val="009900"/>
                </a:solidFill>
              </a:rPr>
              <a:t>在 </a:t>
            </a:r>
            <a:r>
              <a:rPr lang="en-US" altLang="zh-CN" b="1" i="1" u="sng" dirty="0">
                <a:solidFill>
                  <a:srgbClr val="0033CC"/>
                </a:solidFill>
              </a:rPr>
              <a:t>place</a:t>
            </a:r>
            <a:r>
              <a:rPr lang="en-US" altLang="zh-CN" b="1" i="1" dirty="0">
                <a:solidFill>
                  <a:srgbClr val="0033CC"/>
                </a:solidFill>
              </a:rPr>
              <a:t> </a:t>
            </a:r>
            <a:r>
              <a:rPr lang="en-US" altLang="zh-CN" b="1" dirty="0"/>
              <a:t>do something</a:t>
            </a:r>
            <a:r>
              <a:rPr lang="en-US" altLang="zh-CN" b="1" i="1" dirty="0">
                <a:solidFill>
                  <a:srgbClr val="0033CC"/>
                </a:solidFill>
              </a:rPr>
              <a:t>.</a:t>
            </a:r>
          </a:p>
          <a:p>
            <a:pPr>
              <a:buFontTx/>
              <a:buNone/>
            </a:pPr>
            <a:r>
              <a:rPr lang="en-US" altLang="zh-CN" dirty="0"/>
              <a:t>                    </a:t>
            </a:r>
            <a:r>
              <a:rPr lang="en-US" altLang="zh-CN" dirty="0">
                <a:latin typeface="DotumChe" pitchFamily="49" charset="-127"/>
                <a:ea typeface="DotumChe" pitchFamily="49" charset="-127"/>
              </a:rPr>
              <a:t>①</a:t>
            </a:r>
            <a:r>
              <a:rPr lang="en-US" altLang="zh-CN" dirty="0"/>
              <a:t>      </a:t>
            </a:r>
            <a:r>
              <a:rPr lang="en-US" altLang="zh-CN" dirty="0">
                <a:latin typeface="DotumChe" pitchFamily="49" charset="-127"/>
                <a:ea typeface="DotumChe" pitchFamily="49" charset="-127"/>
              </a:rPr>
              <a:t>②         </a:t>
            </a:r>
            <a:r>
              <a:rPr lang="en-US" altLang="zh-CN" b="1" dirty="0">
                <a:latin typeface="DotumChe" pitchFamily="49" charset="-127"/>
                <a:ea typeface="DotumChe" pitchFamily="49" charset="-127"/>
              </a:rPr>
              <a:t>verb</a:t>
            </a:r>
          </a:p>
          <a:p>
            <a:pPr>
              <a:buFontTx/>
              <a:buNone/>
            </a:pPr>
            <a:r>
              <a:rPr lang="en-US" altLang="zh-CN" sz="28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0" y="0"/>
            <a:ext cx="6286512" cy="3500438"/>
          </a:xfrm>
        </p:spPr>
        <p:txBody>
          <a:bodyPr>
            <a:normAutofit/>
          </a:bodyPr>
          <a:lstStyle/>
          <a:p>
            <a:pPr lvl="0"/>
            <a:r>
              <a:rPr lang="zh-CN" altLang="en-US" dirty="0" smtClean="0">
                <a:solidFill>
                  <a:srgbClr val="FF0000"/>
                </a:solidFill>
              </a:rPr>
              <a:t>我有一个好主意！</a:t>
            </a:r>
            <a:endParaRPr lang="zh-CN" altLang="en-US" dirty="0" smtClean="0">
              <a:solidFill>
                <a:srgbClr val="FF0000"/>
              </a:solidFill>
            </a:endParaRPr>
          </a:p>
          <a:p>
            <a:endParaRPr lang="en-US" altLang="zh-CN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214546" y="1447800"/>
            <a:ext cx="6472254" cy="4572000"/>
          </a:xfrm>
        </p:spPr>
        <p:txBody>
          <a:bodyPr/>
          <a:lstStyle/>
          <a:p>
            <a:r>
              <a:rPr lang="zh-CN" altLang="en-US" dirty="0" smtClean="0"/>
              <a:t>伦敦</a:t>
            </a:r>
            <a:endParaRPr lang="en-US" altLang="zh-CN" dirty="0" smtClean="0"/>
          </a:p>
          <a:p>
            <a:r>
              <a:rPr lang="zh-CN" altLang="en-US" dirty="0" smtClean="0"/>
              <a:t>能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老师，</a:t>
            </a:r>
            <a:r>
              <a:rPr lang="zh-CN" altLang="en-US" dirty="0" smtClean="0"/>
              <a:t>我</a:t>
            </a:r>
            <a:r>
              <a:rPr lang="zh-CN" altLang="en-US" dirty="0" smtClean="0"/>
              <a:t>能回家吗？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老师，你能不能再说一遍？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 </a:t>
            </a:r>
            <a:r>
              <a:rPr lang="zh-CN" altLang="en-US" dirty="0" smtClean="0"/>
              <a:t>你不能在教室睡觉。</a:t>
            </a:r>
            <a:endParaRPr lang="en-US" altLang="zh-CN" dirty="0" smtClean="0"/>
          </a:p>
          <a:p>
            <a:r>
              <a:rPr lang="zh-CN" altLang="en-US" dirty="0" smtClean="0"/>
              <a:t>跟</a:t>
            </a:r>
            <a:r>
              <a:rPr lang="en-US" altLang="zh-CN" dirty="0" smtClean="0"/>
              <a:t>……with</a:t>
            </a:r>
          </a:p>
          <a:p>
            <a:pPr>
              <a:buNone/>
            </a:pPr>
            <a:r>
              <a:rPr lang="en-US" altLang="zh-CN" dirty="0" smtClean="0"/>
              <a:t>    </a:t>
            </a:r>
            <a:r>
              <a:rPr lang="zh-CN" altLang="en-US" dirty="0" smtClean="0"/>
              <a:t>她</a:t>
            </a:r>
            <a:r>
              <a:rPr lang="zh-CN" altLang="en-US" dirty="0" smtClean="0"/>
              <a:t>跟朋友一起去伦敦。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你跟谁学习汉语？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 </a:t>
            </a:r>
            <a:r>
              <a:rPr lang="zh-CN" altLang="en-US" dirty="0" smtClean="0"/>
              <a:t>我想跟你见面</a:t>
            </a:r>
            <a:endParaRPr lang="en-US" altLang="zh-CN" dirty="0" smtClean="0"/>
          </a:p>
          <a:p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真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真好！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真便宜！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汉语真难！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 </a:t>
            </a:r>
            <a:r>
              <a:rPr lang="zh-CN" altLang="en-US" dirty="0" smtClean="0"/>
              <a:t>真对不起！我迟到了。</a:t>
            </a:r>
            <a:endParaRPr lang="en-US" altLang="zh-CN" dirty="0" smtClean="0"/>
          </a:p>
          <a:p>
            <a:r>
              <a:rPr lang="en-US" dirty="0" smtClean="0"/>
              <a:t> </a:t>
            </a:r>
            <a:r>
              <a:rPr lang="zh-CN" altLang="en-US" dirty="0" smtClean="0"/>
              <a:t>主意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</a:t>
            </a:r>
            <a:r>
              <a:rPr lang="zh-CN" altLang="en-US" dirty="0" smtClean="0"/>
              <a:t>这是好主意！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</a:t>
            </a:r>
            <a:r>
              <a:rPr lang="zh-CN" altLang="en-US" dirty="0" smtClean="0"/>
              <a:t>我有一个主意。</a:t>
            </a:r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r>
              <a:rPr lang="en-US" altLang="zh-CN" dirty="0" smtClean="0"/>
              <a:t>  </a:t>
            </a:r>
            <a:r>
              <a:rPr lang="zh-CN" altLang="en-US" dirty="0" smtClean="0"/>
              <a:t>你有没有好主意？</a:t>
            </a: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zh-CN" altLang="en-US" dirty="0" smtClean="0"/>
              <a:t>太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太贵了！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</a:t>
            </a:r>
            <a:r>
              <a:rPr lang="zh-CN" altLang="en-US" dirty="0" smtClean="0"/>
              <a:t>大了！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</a:t>
            </a:r>
            <a:r>
              <a:rPr lang="zh-CN" altLang="en-US" dirty="0" smtClean="0"/>
              <a:t>远</a:t>
            </a:r>
            <a:r>
              <a:rPr lang="zh-CN" altLang="en-US" dirty="0" smtClean="0"/>
              <a:t>了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</a:t>
            </a:r>
            <a:r>
              <a:rPr lang="zh-CN" altLang="en-US" dirty="0" smtClean="0"/>
              <a:t>冷了</a:t>
            </a:r>
            <a:r>
              <a:rPr lang="zh-CN" altLang="en-US" dirty="0" smtClean="0"/>
              <a:t>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太早了！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太晚了！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太好了！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太美了！</a:t>
            </a:r>
            <a:endParaRPr lang="en-US" altLang="zh-CN" dirty="0" smtClean="0"/>
          </a:p>
          <a:p>
            <a:pPr>
              <a:buNone/>
            </a:pP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句子 </a:t>
            </a:r>
            <a:r>
              <a:rPr lang="en-US" altLang="zh-CN" dirty="0" smtClean="0"/>
              <a:t>sentences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CN" altLang="en-US" dirty="0" smtClean="0"/>
              <a:t>真</a:t>
            </a:r>
            <a:r>
              <a:rPr lang="zh-CN" altLang="en-US" dirty="0" smtClean="0"/>
              <a:t>对不起！</a:t>
            </a:r>
            <a:endParaRPr lang="en-US" altLang="zh-CN" dirty="0" smtClean="0"/>
          </a:p>
          <a:p>
            <a:r>
              <a:rPr lang="zh-CN" altLang="en-US" dirty="0" smtClean="0"/>
              <a:t>我有一个好主意。</a:t>
            </a:r>
            <a:endParaRPr lang="en-US" altLang="zh-CN" dirty="0" smtClean="0"/>
          </a:p>
          <a:p>
            <a:r>
              <a:rPr lang="zh-CN" altLang="en-US" dirty="0" smtClean="0"/>
              <a:t>我能跟你一起去伦敦吗？</a:t>
            </a:r>
            <a:endParaRPr lang="en-US" altLang="zh-CN" dirty="0" smtClean="0"/>
          </a:p>
          <a:p>
            <a:r>
              <a:rPr lang="zh-CN" altLang="en-US" dirty="0" smtClean="0"/>
              <a:t>我想跟你见面。</a:t>
            </a:r>
            <a:endParaRPr lang="en-US" altLang="zh-CN" dirty="0" smtClean="0"/>
          </a:p>
          <a:p>
            <a:r>
              <a:rPr lang="zh-CN" altLang="en-US" dirty="0" smtClean="0"/>
              <a:t>太</a:t>
            </a:r>
            <a:r>
              <a:rPr lang="zh-CN" altLang="en-US" dirty="0" smtClean="0"/>
              <a:t>好了！</a:t>
            </a:r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会话 </a:t>
            </a:r>
            <a:r>
              <a:rPr lang="en-US" altLang="zh-CN" dirty="0" smtClean="0"/>
              <a:t>conversation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US" altLang="zh-CN" sz="2200" dirty="0" smtClean="0"/>
              <a:t>Mark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喂，大卫，我是马克。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David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马克，你好！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Mark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你</a:t>
            </a:r>
            <a:r>
              <a:rPr lang="zh-CN" altLang="en-US" sz="2200" dirty="0" smtClean="0"/>
              <a:t>忙不忙？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David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我这个星期</a:t>
            </a:r>
            <a:r>
              <a:rPr lang="zh-CN" altLang="en-US" sz="2200" dirty="0" smtClean="0"/>
              <a:t>很</a:t>
            </a:r>
            <a:r>
              <a:rPr lang="zh-CN" altLang="en-US" sz="2200" dirty="0" smtClean="0"/>
              <a:t>忙。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Mark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我想星期六去买手机，你有时间跟我一起去吗？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David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我星期六要去伦敦。真对不起！我不能跟你一起去。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Mark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没关系。你要去伦敦做什么？</a:t>
            </a:r>
            <a:endParaRPr lang="zh-CN" altLang="en-US" sz="2200" dirty="0" smtClean="0"/>
          </a:p>
          <a:p>
            <a:pPr lvl="0">
              <a:buNone/>
            </a:pPr>
            <a:r>
              <a:rPr lang="en-US" altLang="zh-CN" sz="2200" dirty="0" smtClean="0"/>
              <a:t>David</a:t>
            </a:r>
            <a:r>
              <a:rPr lang="zh-CN" altLang="en-US" sz="2200" dirty="0" smtClean="0"/>
              <a:t>：我星期六上午要在伦敦飞机场跟妈妈见面。</a:t>
            </a:r>
            <a:endParaRPr lang="en-US" altLang="zh-CN" sz="2200" dirty="0" smtClean="0"/>
          </a:p>
          <a:p>
            <a:pPr lvl="0">
              <a:buNone/>
            </a:pPr>
            <a:r>
              <a:rPr lang="en-US" altLang="zh-CN" sz="2200" dirty="0" smtClean="0"/>
              <a:t>Mark</a:t>
            </a:r>
            <a:r>
              <a:rPr lang="zh-CN" altLang="en-US" sz="2200" dirty="0" smtClean="0"/>
              <a:t>：我能跟你一起去伦敦吗？</a:t>
            </a:r>
            <a:endParaRPr lang="en-US" altLang="zh-CN" sz="2200" dirty="0" smtClean="0"/>
          </a:p>
          <a:p>
            <a:pPr>
              <a:buNone/>
            </a:pPr>
            <a:r>
              <a:rPr lang="en-US" altLang="zh-CN" sz="2200" dirty="0" smtClean="0"/>
              <a:t>David</a:t>
            </a:r>
            <a:r>
              <a:rPr lang="zh-CN" altLang="en-US" sz="2200" dirty="0" smtClean="0"/>
              <a:t>：</a:t>
            </a:r>
            <a:r>
              <a:rPr lang="zh-CN" altLang="en-US" sz="2200" dirty="0" smtClean="0"/>
              <a:t>太好了</a:t>
            </a:r>
            <a:r>
              <a:rPr lang="zh-CN" altLang="en-US" sz="2200" dirty="0" smtClean="0"/>
              <a:t>！我有一个好主意，你上午跟我一起去机场。中午，我能跟你一起在伦敦买手机。</a:t>
            </a:r>
            <a:endParaRPr lang="en-US" altLang="zh-CN" sz="2200" dirty="0" smtClean="0"/>
          </a:p>
          <a:p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副标题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9218" name="Picture 2" descr="http://www.clipartpal.com/_thumbs/Talking_3_tnb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2181898"/>
            <a:ext cx="5643570" cy="467610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572264" y="2357430"/>
            <a:ext cx="164307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smtClean="0">
                <a:solidFill>
                  <a:srgbClr val="FF0000"/>
                </a:solidFill>
              </a:rPr>
              <a:t>By air</a:t>
            </a:r>
            <a:endParaRPr lang="zh-CN" altLang="en-US" sz="2800" dirty="0" smtClean="0">
              <a:solidFill>
                <a:srgbClr val="FF0000"/>
              </a:solidFill>
            </a:endParaRPr>
          </a:p>
          <a:p>
            <a:endParaRPr lang="zh-CN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357686" y="2357430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 smtClean="0">
                <a:solidFill>
                  <a:srgbClr val="FF0000"/>
                </a:solidFill>
              </a:rPr>
              <a:t>How do you go back to China</a:t>
            </a:r>
            <a:r>
              <a:rPr lang="en-US" altLang="zh-CN" sz="2000" dirty="0" smtClean="0">
                <a:solidFill>
                  <a:srgbClr val="FF0000"/>
                </a:solidFill>
              </a:rPr>
              <a:t>?</a:t>
            </a:r>
            <a:endParaRPr lang="zh-CN" altLang="en-US" sz="2000" dirty="0" smtClean="0">
              <a:solidFill>
                <a:srgbClr val="FF0000"/>
              </a:solidFill>
            </a:endParaRPr>
          </a:p>
        </p:txBody>
      </p:sp>
      <p:sp>
        <p:nvSpPr>
          <p:cNvPr id="13" name="内容占位符 2"/>
          <p:cNvSpPr>
            <a:spLocks noGrp="1"/>
          </p:cNvSpPr>
          <p:nvPr>
            <p:ph type="ctrTitle"/>
          </p:nvPr>
        </p:nvSpPr>
        <p:spPr>
          <a:xfrm>
            <a:off x="0" y="0"/>
            <a:ext cx="4929190" cy="3500438"/>
          </a:xfrm>
        </p:spPr>
        <p:txBody>
          <a:bodyPr>
            <a:normAutofit/>
          </a:bodyPr>
          <a:lstStyle/>
          <a:p>
            <a:pPr lvl="0"/>
            <a:r>
              <a:rPr lang="en-US" dirty="0" err="1" smtClean="0">
                <a:solidFill>
                  <a:srgbClr val="FF0000"/>
                </a:solidFill>
              </a:rPr>
              <a:t>你怎么回国</a:t>
            </a:r>
            <a:r>
              <a:rPr lang="en-US" dirty="0" smtClean="0">
                <a:solidFill>
                  <a:srgbClr val="FF0000"/>
                </a:solidFill>
              </a:rPr>
              <a:t>?</a:t>
            </a:r>
            <a:endParaRPr lang="zh-CN" altLang="en-US" dirty="0" smtClean="0">
              <a:solidFill>
                <a:srgbClr val="FF0000"/>
              </a:solidFill>
            </a:endParaRPr>
          </a:p>
          <a:p>
            <a:r>
              <a:rPr lang="en-US" dirty="0" err="1" smtClean="0">
                <a:solidFill>
                  <a:srgbClr val="FF0000"/>
                </a:solidFill>
              </a:rPr>
              <a:t>Nǐzěnme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huíguó</a:t>
            </a:r>
            <a:r>
              <a:rPr lang="zh-CN" altLang="en-US" dirty="0" smtClean="0">
                <a:solidFill>
                  <a:srgbClr val="FF0000"/>
                </a:solidFill>
              </a:rPr>
              <a:t>？</a:t>
            </a:r>
            <a:endParaRPr lang="en-US" altLang="zh-CN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214546" y="1447800"/>
            <a:ext cx="6472254" cy="4572000"/>
          </a:xfrm>
        </p:spPr>
        <p:txBody>
          <a:bodyPr/>
          <a:lstStyle/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)写(</a:t>
            </a:r>
            <a:r>
              <a:rPr lang="en-US" dirty="0" err="1" smtClean="0"/>
              <a:t>xiě</a:t>
            </a:r>
            <a:r>
              <a:rPr lang="en-US" dirty="0" smtClean="0"/>
              <a:t>)   </a:t>
            </a:r>
            <a:r>
              <a:rPr lang="en-US" altLang="zh-CN" dirty="0" smtClean="0">
                <a:solidFill>
                  <a:srgbClr val="00B050"/>
                </a:solidFill>
              </a:rPr>
              <a:t>to write</a:t>
            </a:r>
            <a:endParaRPr lang="zh-CN" altLang="en-US" dirty="0" smtClean="0">
              <a:solidFill>
                <a:srgbClr val="00B050"/>
              </a:solidFill>
            </a:endParaRPr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)读(</a:t>
            </a:r>
            <a:r>
              <a:rPr lang="en-US" dirty="0" err="1" smtClean="0"/>
              <a:t>dú</a:t>
            </a:r>
            <a:r>
              <a:rPr lang="en-US" dirty="0" smtClean="0"/>
              <a:t>)     </a:t>
            </a:r>
            <a:r>
              <a:rPr lang="en-US" altLang="zh-CN" dirty="0" smtClean="0">
                <a:solidFill>
                  <a:srgbClr val="00B050"/>
                </a:solidFill>
              </a:rPr>
              <a:t>to read</a:t>
            </a:r>
            <a:endParaRPr lang="zh-CN" altLang="en-US" dirty="0" smtClean="0">
              <a:solidFill>
                <a:srgbClr val="00B050"/>
              </a:solidFill>
            </a:endParaRPr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)做(</a:t>
            </a:r>
            <a:r>
              <a:rPr lang="en-US" dirty="0" err="1" smtClean="0"/>
              <a:t>zuò</a:t>
            </a:r>
            <a:r>
              <a:rPr lang="en-US" dirty="0" smtClean="0"/>
              <a:t>)   </a:t>
            </a:r>
            <a:r>
              <a:rPr lang="en-US" altLang="zh-CN" dirty="0" smtClean="0">
                <a:solidFill>
                  <a:srgbClr val="00B050"/>
                </a:solidFill>
              </a:rPr>
              <a:t>to do</a:t>
            </a:r>
            <a:r>
              <a:rPr lang="zh-CN" altLang="en-US" dirty="0" smtClean="0">
                <a:solidFill>
                  <a:srgbClr val="00B050"/>
                </a:solidFill>
              </a:rPr>
              <a:t>， </a:t>
            </a:r>
            <a:r>
              <a:rPr lang="en-US" altLang="zh-CN" dirty="0" smtClean="0">
                <a:solidFill>
                  <a:srgbClr val="00B050"/>
                </a:solidFill>
              </a:rPr>
              <a:t>to make</a:t>
            </a:r>
            <a:endParaRPr lang="zh-CN" altLang="en-US" dirty="0" smtClean="0">
              <a:solidFill>
                <a:srgbClr val="00B050"/>
              </a:solidFill>
            </a:endParaRPr>
          </a:p>
          <a:p>
            <a:pPr lvl="0"/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)去(</a:t>
            </a:r>
            <a:r>
              <a:rPr lang="en-US" dirty="0" err="1" smtClean="0"/>
              <a:t>qù</a:t>
            </a:r>
            <a:r>
              <a:rPr lang="en-US" dirty="0" smtClean="0"/>
              <a:t>)     </a:t>
            </a:r>
            <a:r>
              <a:rPr lang="en-US" altLang="zh-CN" dirty="0" smtClean="0">
                <a:solidFill>
                  <a:srgbClr val="00B050"/>
                </a:solidFill>
              </a:rPr>
              <a:t>to go</a:t>
            </a:r>
          </a:p>
          <a:p>
            <a:pPr lvl="0">
              <a:buNone/>
            </a:pPr>
            <a:r>
              <a:rPr lang="en-US" altLang="zh-CN" dirty="0" smtClean="0"/>
              <a:t>Example</a:t>
            </a:r>
            <a:r>
              <a:rPr lang="zh-CN" altLang="en-US" dirty="0" smtClean="0"/>
              <a:t>：</a:t>
            </a:r>
          </a:p>
          <a:p>
            <a:pPr lvl="0"/>
            <a:r>
              <a:rPr lang="en-US" dirty="0" smtClean="0"/>
              <a:t>你(</a:t>
            </a:r>
            <a:r>
              <a:rPr lang="en-US" dirty="0" err="1" smtClean="0"/>
              <a:t>nǐ</a:t>
            </a:r>
            <a:r>
              <a:rPr lang="en-US" dirty="0" smtClean="0"/>
              <a:t>)</a:t>
            </a:r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</a:t>
            </a:r>
            <a:r>
              <a:rPr lang="en-US" dirty="0" err="1" smtClean="0"/>
              <a:t>上学</a:t>
            </a:r>
            <a:r>
              <a:rPr lang="en-US" dirty="0" smtClean="0"/>
              <a:t>(</a:t>
            </a:r>
            <a:r>
              <a:rPr lang="en-US" dirty="0" err="1" smtClean="0"/>
              <a:t>shàngxué</a:t>
            </a:r>
            <a:r>
              <a:rPr lang="en-US" dirty="0" smtClean="0"/>
              <a:t>)</a:t>
            </a:r>
            <a:r>
              <a:rPr lang="zh-CN" altLang="en-US" dirty="0" smtClean="0"/>
              <a:t>？</a:t>
            </a:r>
          </a:p>
          <a:p>
            <a:pPr lvl="0"/>
            <a:r>
              <a:rPr lang="en-US" dirty="0" smtClean="0"/>
              <a:t>你(</a:t>
            </a:r>
            <a:r>
              <a:rPr lang="en-US" dirty="0" err="1" smtClean="0"/>
              <a:t>nǐ</a:t>
            </a:r>
            <a:r>
              <a:rPr lang="en-US" dirty="0" smtClean="0"/>
              <a:t>)</a:t>
            </a:r>
            <a:r>
              <a:rPr lang="en-US" dirty="0" err="1" smtClean="0"/>
              <a:t>怎么</a:t>
            </a:r>
            <a:r>
              <a:rPr lang="en-US" dirty="0" smtClean="0"/>
              <a:t>(</a:t>
            </a:r>
            <a:r>
              <a:rPr lang="en-US" dirty="0" err="1" smtClean="0"/>
              <a:t>zěnme</a:t>
            </a:r>
            <a:r>
              <a:rPr lang="en-US" dirty="0" smtClean="0"/>
              <a:t>)学(</a:t>
            </a:r>
            <a:r>
              <a:rPr lang="en-US" dirty="0" err="1" smtClean="0"/>
              <a:t>xué</a:t>
            </a:r>
            <a:r>
              <a:rPr lang="en-US" dirty="0" smtClean="0"/>
              <a:t>)</a:t>
            </a:r>
            <a:r>
              <a:rPr lang="en-US" dirty="0" err="1" smtClean="0"/>
              <a:t>汉语</a:t>
            </a:r>
            <a:r>
              <a:rPr lang="en-US" dirty="0" smtClean="0"/>
              <a:t>(</a:t>
            </a:r>
            <a:r>
              <a:rPr lang="en-US" dirty="0" err="1" smtClean="0"/>
              <a:t>hànyǔ</a:t>
            </a:r>
            <a:r>
              <a:rPr lang="en-US" dirty="0" smtClean="0"/>
              <a:t>)</a:t>
            </a:r>
            <a:r>
              <a:rPr lang="zh-CN" altLang="en-US" dirty="0" smtClean="0"/>
              <a:t>？</a:t>
            </a:r>
          </a:p>
          <a:p>
            <a:endParaRPr lang="zh-CN" altLang="en-US" dirty="0"/>
          </a:p>
        </p:txBody>
      </p:sp>
      <p:pic>
        <p:nvPicPr>
          <p:cNvPr id="4098" name="Picture 2" descr="http://static.fjcdn.com/comments/Don+t+you+find+it+odd+how+cartoon+characters+have+more+_7ef79a4f6cf438b9ee71379d84340db1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285992"/>
            <a:ext cx="1666875" cy="2286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zh-CN" altLang="en-US" dirty="0" smtClean="0"/>
              <a:t>汽车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kāichē</a:t>
            </a:r>
            <a:r>
              <a:rPr lang="en-US" dirty="0" smtClean="0"/>
              <a:t> </a:t>
            </a:r>
            <a:r>
              <a:rPr lang="zh-CN" altLang="en-US" dirty="0" smtClean="0"/>
              <a:t>开车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zh-CN" altLang="en-US" dirty="0" smtClean="0"/>
              <a:t>坐车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gōng</a:t>
            </a:r>
            <a:r>
              <a:rPr lang="en-US" dirty="0" smtClean="0"/>
              <a:t> </a:t>
            </a:r>
            <a:r>
              <a:rPr lang="en-US" dirty="0" err="1" smtClean="0"/>
              <a:t>gòng</a:t>
            </a:r>
            <a:r>
              <a:rPr lang="en-US" dirty="0" smtClean="0"/>
              <a:t>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zh-CN" altLang="en-US" dirty="0" smtClean="0"/>
              <a:t>公共汽车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zh-CN" altLang="en-US" dirty="0" smtClean="0"/>
              <a:t>火车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zh-CN" altLang="en-US" dirty="0" smtClean="0"/>
              <a:t>坐火车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zh-CN" altLang="en-US" dirty="0" smtClean="0"/>
              <a:t>飞机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zh-CN" altLang="en-US" dirty="0" smtClean="0"/>
              <a:t>坐飞机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chuán</a:t>
            </a:r>
            <a:r>
              <a:rPr lang="en-US" dirty="0" smtClean="0"/>
              <a:t> </a:t>
            </a:r>
            <a:r>
              <a:rPr lang="zh-CN" altLang="en-US" dirty="0" smtClean="0"/>
              <a:t>轮船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chuán</a:t>
            </a:r>
            <a:r>
              <a:rPr lang="zh-CN" altLang="en-US" dirty="0" smtClean="0"/>
              <a:t>坐轮船　</a:t>
            </a:r>
            <a:endParaRPr lang="zh-CN" altLang="en-US" dirty="0"/>
          </a:p>
        </p:txBody>
      </p:sp>
      <p:pic>
        <p:nvPicPr>
          <p:cNvPr id="5122" name="Picture 2" descr="http://static3.depositphotos.com/1005091/226/v/950/depositphotos_2261204-Various-cartoon-vehicl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214422"/>
            <a:ext cx="3810000" cy="3248026"/>
          </a:xfrm>
          <a:prstGeom prst="rect">
            <a:avLst/>
          </a:prstGeom>
          <a:noFill/>
        </p:spPr>
      </p:pic>
      <p:pic>
        <p:nvPicPr>
          <p:cNvPr id="5124" name="Picture 4" descr="http://tilopinion.files.wordpress.com/2010/05/train_cartoo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500570"/>
            <a:ext cx="2628900" cy="1514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汽车站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火车 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err="1" smtClean="0"/>
              <a:t>chǎng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飞机 场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zǒu</a:t>
            </a:r>
            <a:r>
              <a:rPr lang="en-US" dirty="0" smtClean="0"/>
              <a:t> </a:t>
            </a:r>
            <a:r>
              <a:rPr lang="en-US" dirty="0" err="1" smtClean="0"/>
              <a:t>lù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走路</a:t>
            </a:r>
            <a:endParaRPr lang="zh-CN" altLang="en-US" dirty="0"/>
          </a:p>
        </p:txBody>
      </p:sp>
      <p:pic>
        <p:nvPicPr>
          <p:cNvPr id="2050" name="Picture 2" descr="http://krekkers.nl/wp-content/uploads/2012/02/bus-stop-sign-blue-hi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8680" y="4643422"/>
            <a:ext cx="1935320" cy="2214578"/>
          </a:xfrm>
          <a:prstGeom prst="rect">
            <a:avLst/>
          </a:prstGeom>
          <a:noFill/>
        </p:spPr>
      </p:pic>
      <p:pic>
        <p:nvPicPr>
          <p:cNvPr id="2054" name="Picture 6" descr="http://etc.usf.edu/clipart/74500/74530/74530_163_I-7_c_lg.gi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48480" y="0"/>
            <a:ext cx="2143115" cy="2143116"/>
          </a:xfrm>
          <a:prstGeom prst="rect">
            <a:avLst/>
          </a:prstGeom>
          <a:noFill/>
        </p:spPr>
      </p:pic>
      <p:pic>
        <p:nvPicPr>
          <p:cNvPr id="2056" name="Picture 8" descr="http://static4.depositphotos.com/1011936/365/i/950/depositphotos_3659287-Airport-sig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857232"/>
            <a:ext cx="3248025" cy="3248026"/>
          </a:xfrm>
          <a:prstGeom prst="rect">
            <a:avLst/>
          </a:prstGeom>
          <a:noFill/>
        </p:spPr>
      </p:pic>
      <p:pic>
        <p:nvPicPr>
          <p:cNvPr id="2058" name="Picture 10" descr="http://www.do2learn.com/picturecards/images/imageschedule/walkatwalksign_l.gif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98" y="2214554"/>
            <a:ext cx="2819397" cy="2819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     </a:t>
            </a:r>
            <a:r>
              <a:rPr lang="en-US" dirty="0" err="1" smtClean="0"/>
              <a:t>dào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到   </a:t>
            </a:r>
            <a:r>
              <a:rPr lang="zh-CN" altLang="en-US" dirty="0" smtClean="0">
                <a:solidFill>
                  <a:srgbClr val="00B050"/>
                </a:solidFill>
              </a:rPr>
              <a:t> </a:t>
            </a:r>
            <a:r>
              <a:rPr lang="en-US" altLang="zh-CN" dirty="0" smtClean="0">
                <a:solidFill>
                  <a:srgbClr val="00B050"/>
                </a:solidFill>
              </a:rPr>
              <a:t>to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…… </a:t>
            </a:r>
            <a:r>
              <a:rPr lang="en-US" dirty="0" err="1" smtClean="0"/>
              <a:t>dào</a:t>
            </a:r>
            <a:r>
              <a:rPr lang="en-US" dirty="0" smtClean="0"/>
              <a:t> 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>…… </a:t>
            </a:r>
            <a:r>
              <a:rPr lang="zh-CN" altLang="en-US" dirty="0" smtClean="0"/>
              <a:t>到　</a:t>
            </a:r>
            <a:r>
              <a:rPr lang="en-US" dirty="0" smtClean="0"/>
              <a:t>……    </a:t>
            </a:r>
            <a:r>
              <a:rPr lang="en-US" altLang="zh-CN" dirty="0" smtClean="0">
                <a:solidFill>
                  <a:srgbClr val="00B050"/>
                </a:solidFill>
              </a:rPr>
              <a:t>from……</a:t>
            </a:r>
            <a:r>
              <a:rPr lang="en-US" altLang="zh-CN" dirty="0" smtClean="0">
                <a:solidFill>
                  <a:srgbClr val="00B050"/>
                </a:solidFill>
              </a:rPr>
              <a:t>to……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wǔ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wǎn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　上午 七点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晚　上　十点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běi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dūn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北京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伦敦　</a:t>
            </a:r>
            <a:endParaRPr lang="zh-CN" altLang="en-US" dirty="0"/>
          </a:p>
        </p:txBody>
      </p:sp>
      <p:pic>
        <p:nvPicPr>
          <p:cNvPr id="39938" name="Picture 2" descr="http://textanova.com/wp-content/uploads/2012/11/long_distance_relationshi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04921" y="142852"/>
            <a:ext cx="3439079" cy="2286016"/>
          </a:xfrm>
          <a:prstGeom prst="rect">
            <a:avLst/>
          </a:prstGeom>
          <a:noFill/>
        </p:spPr>
      </p:pic>
      <p:pic>
        <p:nvPicPr>
          <p:cNvPr id="39940" name="Picture 4" descr="http://www.parkmedical.org.uk/website/C81051/files/open_sign_and_clock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46293" y="4714884"/>
            <a:ext cx="2859582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句子 </a:t>
            </a:r>
            <a:r>
              <a:rPr lang="en-US" altLang="zh-CN" dirty="0" smtClean="0"/>
              <a:t>sentences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err="1" smtClean="0"/>
              <a:t>你怎么回国</a:t>
            </a:r>
            <a:r>
              <a:rPr lang="en-US" dirty="0" smtClean="0"/>
              <a:t>?</a:t>
            </a:r>
          </a:p>
          <a:p>
            <a:pPr lvl="0"/>
            <a:r>
              <a:rPr lang="en-US" dirty="0" err="1" smtClean="0"/>
              <a:t>nǐzěnme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?</a:t>
            </a:r>
            <a:endParaRPr lang="zh-CN" altLang="en-US" dirty="0" smtClean="0"/>
          </a:p>
          <a:p>
            <a:pPr lvl="0"/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endParaRPr lang="zh-CN" altLang="en-US" dirty="0" smtClean="0"/>
          </a:p>
          <a:p>
            <a:pPr lvl="0"/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.</a:t>
            </a:r>
            <a:endParaRPr lang="zh-CN" altLang="en-US" dirty="0" smtClean="0"/>
          </a:p>
          <a:p>
            <a:pPr lvl="0"/>
            <a:r>
              <a:rPr lang="en-US" dirty="0" smtClean="0"/>
              <a:t>从伦敦到北京坐飞机12个小时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gèxiǎoshí</a:t>
            </a:r>
            <a:endParaRPr lang="zh-CN" altLang="en-US" dirty="0" smtClean="0"/>
          </a:p>
          <a:p>
            <a:endParaRPr lang="zh-CN" altLang="en-US" dirty="0"/>
          </a:p>
        </p:txBody>
      </p:sp>
      <p:sp>
        <p:nvSpPr>
          <p:cNvPr id="4" name="剪去单角的矩形 3"/>
          <p:cNvSpPr/>
          <p:nvPr/>
        </p:nvSpPr>
        <p:spPr>
          <a:xfrm>
            <a:off x="1285852" y="1928802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剪去单角的矩形 4"/>
          <p:cNvSpPr/>
          <p:nvPr/>
        </p:nvSpPr>
        <p:spPr>
          <a:xfrm>
            <a:off x="1214414" y="2928934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剪去单角的矩形 5"/>
          <p:cNvSpPr/>
          <p:nvPr/>
        </p:nvSpPr>
        <p:spPr>
          <a:xfrm>
            <a:off x="1214414" y="492919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剪去单角的矩形 6"/>
          <p:cNvSpPr/>
          <p:nvPr/>
        </p:nvSpPr>
        <p:spPr>
          <a:xfrm>
            <a:off x="1214414" y="385762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会话 </a:t>
            </a:r>
            <a:r>
              <a:rPr lang="en-US" altLang="zh-CN" dirty="0" smtClean="0"/>
              <a:t>conversation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你回国了吗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是的</a:t>
            </a:r>
            <a:r>
              <a:rPr lang="zh-CN" altLang="en-US" dirty="0" smtClean="0"/>
              <a:t>，</a:t>
            </a:r>
            <a:r>
              <a:rPr lang="en-US" dirty="0" err="1" smtClean="0"/>
              <a:t>我上个月回国了</a:t>
            </a:r>
            <a:r>
              <a:rPr lang="zh-CN" altLang="en-US" dirty="0" smtClean="0"/>
              <a:t>。</a:t>
            </a:r>
            <a:r>
              <a:rPr lang="en-US" dirty="0" err="1" smtClean="0"/>
              <a:t>Shì</a:t>
            </a:r>
            <a:r>
              <a:rPr lang="en-US" dirty="0" smtClean="0"/>
              <a:t> de</a:t>
            </a:r>
            <a:r>
              <a:rPr lang="zh-CN" altLang="en-US" dirty="0" smtClean="0"/>
              <a:t>，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shànggèyuè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你怎么回国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从哪里坐飞机</a:t>
            </a:r>
            <a:r>
              <a:rPr lang="zh-CN" altLang="en-US" dirty="0" smtClean="0"/>
              <a:t>？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nǎli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伦敦离北京远吗</a:t>
            </a:r>
            <a:r>
              <a:rPr lang="zh-CN" altLang="en-US" dirty="0" smtClean="0"/>
              <a:t>？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lí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en-US" dirty="0" smtClean="0"/>
              <a:t>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很远</a:t>
            </a:r>
            <a:r>
              <a:rPr lang="zh-CN" altLang="en-US" dirty="0" smtClean="0"/>
              <a:t>，</a:t>
            </a:r>
            <a:r>
              <a:rPr lang="en-US" dirty="0" err="1" smtClean="0"/>
              <a:t>从伦敦到北京坐飞机个小时</a:t>
            </a:r>
            <a:r>
              <a:rPr lang="zh-CN" altLang="en-US" dirty="0" smtClean="0"/>
              <a:t>。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zh-CN" altLang="en-US" dirty="0" smtClean="0"/>
              <a:t>，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zuòfēijī12 </a:t>
            </a:r>
            <a:r>
              <a:rPr lang="en-US" dirty="0" err="1" smtClean="0"/>
              <a:t>gèxiǎoshí</a:t>
            </a:r>
            <a:r>
              <a:rPr lang="zh-CN" altLang="en-US" dirty="0" smtClean="0"/>
              <a:t> 。</a:t>
            </a:r>
          </a:p>
          <a:p>
            <a:endParaRPr lang="zh-CN" altLang="en-US" dirty="0"/>
          </a:p>
        </p:txBody>
      </p:sp>
      <p:pic>
        <p:nvPicPr>
          <p:cNvPr id="3074" name="Picture 2" descr="http://4.bp.blogspot.com/-vvTAGNZZguE/T2CayLQK8eI/AAAAAAAAAl0/OqemCpNT4-U/s1600/stock-vector-vector-cartoon-of-two-women-talking-over-cup-of-coffee-7533810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6004" y="1"/>
            <a:ext cx="2427996" cy="1785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4083863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1179</TotalTime>
  <Words>1359</Words>
  <Application>Microsoft Office PowerPoint</Application>
  <PresentationFormat>全屏显示(4:3)</PresentationFormat>
  <Paragraphs>232</Paragraphs>
  <Slides>33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33</vt:i4>
      </vt:variant>
    </vt:vector>
  </HeadingPairs>
  <TitlesOfParts>
    <vt:vector size="34" baseType="lpstr">
      <vt:lpstr>平衡</vt:lpstr>
      <vt:lpstr>Making an appointment</vt:lpstr>
      <vt:lpstr>Jīntiān jǐ yuè jǐ hào ？今天几月几号？</vt:lpstr>
      <vt:lpstr>幻灯片 3</vt:lpstr>
      <vt:lpstr>幻灯片 4</vt:lpstr>
      <vt:lpstr>······zài nǎr ？ </vt:lpstr>
      <vt:lpstr>  </vt:lpstr>
      <vt:lpstr> shēngcí     生词      New words </vt:lpstr>
      <vt:lpstr> shēngcí     生词      New words </vt:lpstr>
      <vt:lpstr>Dǎ  diànhuà / fā e-mail  打电话/发e-mail </vt:lpstr>
      <vt:lpstr>幻灯片 10</vt:lpstr>
      <vt:lpstr>How to read number:</vt:lpstr>
      <vt:lpstr>     jùzi      句子      Sentences</vt:lpstr>
      <vt:lpstr>     huìhuà      会话      Conversation</vt:lpstr>
      <vt:lpstr>  </vt:lpstr>
      <vt:lpstr> shēngcí     生词      New words </vt:lpstr>
      <vt:lpstr>幻灯片 16</vt:lpstr>
      <vt:lpstr>     jùzi      句子      Sentences</vt:lpstr>
      <vt:lpstr>     huìhuà      会话      Conversation</vt:lpstr>
      <vt:lpstr>Narrative principle:  by the order of events</vt:lpstr>
      <vt:lpstr>我有一个好主意！  </vt:lpstr>
      <vt:lpstr>shēngcí     生词      New words</vt:lpstr>
      <vt:lpstr>shēngcí生词New words</vt:lpstr>
      <vt:lpstr>幻灯片 23</vt:lpstr>
      <vt:lpstr>句子 sentences</vt:lpstr>
      <vt:lpstr>会话 conversation</vt:lpstr>
      <vt:lpstr>你怎么回国? Nǐzěnme huíguó？ </vt:lpstr>
      <vt:lpstr>shēngcí     生词      New words</vt:lpstr>
      <vt:lpstr>shēngcí生词New words</vt:lpstr>
      <vt:lpstr>shēngcí     生词      New words</vt:lpstr>
      <vt:lpstr>幻灯片 30</vt:lpstr>
      <vt:lpstr>句子 sentences</vt:lpstr>
      <vt:lpstr>会话 conversation</vt:lpstr>
      <vt:lpstr>幻灯片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226</cp:revision>
  <cp:lastPrinted>2012-12-12T14:33:24Z</cp:lastPrinted>
  <dcterms:created xsi:type="dcterms:W3CDTF">2012-11-19T18:23:30Z</dcterms:created>
  <dcterms:modified xsi:type="dcterms:W3CDTF">2013-02-14T17:57:29Z</dcterms:modified>
</cp:coreProperties>
</file>