
<file path=[Content_Types].xml><?xml version="1.0" encoding="utf-8"?>
<Types xmlns="http://schemas.openxmlformats.org/package/2006/content-types">
  <Default Extension="jpeg" ContentType="image/jpeg"/>
  <Default Extension="JPG" ContentType="image/.jpg"/>
  <Default Extension="png" ContentType="image/png"/>
  <Default Extension="wdp" ContentType="image/vnd.ms-photo"/>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fonts/font1.fntdata" ContentType="application/x-fontdata"/>
  <Override PartName="/ppt/fonts/font2.fntdata" ContentType="application/x-fontdata"/>
  <Override PartName="/ppt/fonts/font3.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3"/>
    <p:sldId id="257" r:id="rId4"/>
    <p:sldId id="258" r:id="rId5"/>
    <p:sldId id="282" r:id="rId6"/>
    <p:sldId id="294" r:id="rId7"/>
    <p:sldId id="295" r:id="rId8"/>
    <p:sldId id="296" r:id="rId9"/>
    <p:sldId id="298" r:id="rId10"/>
    <p:sldId id="261" r:id="rId11"/>
    <p:sldId id="301" r:id="rId12"/>
    <p:sldId id="313" r:id="rId13"/>
    <p:sldId id="302" r:id="rId14"/>
    <p:sldId id="303" r:id="rId16"/>
    <p:sldId id="304" r:id="rId17"/>
    <p:sldId id="305" r:id="rId18"/>
    <p:sldId id="306" r:id="rId19"/>
    <p:sldId id="307" r:id="rId20"/>
    <p:sldId id="308" r:id="rId21"/>
    <p:sldId id="309" r:id="rId22"/>
    <p:sldId id="324" r:id="rId23"/>
    <p:sldId id="312" r:id="rId24"/>
    <p:sldId id="270" r:id="rId25"/>
  </p:sldIdLst>
  <p:sldSz cx="12192000" cy="6858000"/>
  <p:notesSz cx="6858000" cy="9144000"/>
  <p:embeddedFontLst>
    <p:embeddedFont>
      <p:font typeface="方正粗黑宋简体" panose="02000000000000000000" pitchFamily="2" charset="-122"/>
      <p:regular r:id="rId30"/>
    </p:embeddedFont>
    <p:embeddedFont>
      <p:font typeface="Bookman Old Style" panose="02050604050505020204" pitchFamily="18" charset="0"/>
      <p:regular r:id="rId31"/>
    </p:embeddedFont>
    <p:embeddedFont>
      <p:font typeface="等线" charset="0"/>
      <p:regular r:id="rId32"/>
    </p:embeddedFont>
  </p:embeddedFont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c" initials="m"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CAD8E5"/>
    <a:srgbClr val="A5B2C4"/>
    <a:srgbClr val="595959"/>
    <a:srgbClr val="4CAAC8"/>
    <a:srgbClr val="D8E8F8"/>
    <a:srgbClr val="F2B0BD"/>
    <a:srgbClr val="D88C87"/>
    <a:srgbClr val="FED9DD"/>
    <a:srgbClr val="F7ABBC"/>
    <a:srgbClr val="F7ABB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44" autoAdjust="0"/>
    <p:restoredTop sz="94660"/>
  </p:normalViewPr>
  <p:slideViewPr>
    <p:cSldViewPr snapToGrid="0">
      <p:cViewPr varScale="1">
        <p:scale>
          <a:sx n="64" d="100"/>
          <a:sy n="64" d="100"/>
        </p:scale>
        <p:origin x="72"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2" Type="http://schemas.openxmlformats.org/officeDocument/2006/relationships/font" Target="fonts/font3.fntdata"/><Relationship Id="rId31" Type="http://schemas.openxmlformats.org/officeDocument/2006/relationships/font" Target="fonts/font2.fntdata"/><Relationship Id="rId30" Type="http://schemas.openxmlformats.org/officeDocument/2006/relationships/font" Target="fonts/font1.fntdata"/><Relationship Id="rId3" Type="http://schemas.openxmlformats.org/officeDocument/2006/relationships/slide" Target="slides/slide1.xml"/><Relationship Id="rId29" Type="http://schemas.openxmlformats.org/officeDocument/2006/relationships/commentAuthors" Target="commentAuthors.xml"/><Relationship Id="rId28" Type="http://schemas.openxmlformats.org/officeDocument/2006/relationships/tableStyles" Target="tableStyles.xml"/><Relationship Id="rId27" Type="http://schemas.openxmlformats.org/officeDocument/2006/relationships/viewProps" Target="viewProps.xml"/><Relationship Id="rId26" Type="http://schemas.openxmlformats.org/officeDocument/2006/relationships/presProps" Target="presProps.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notesMaster" Target="notesMasters/notesMaster1.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48AD3F-3303-414A-9CB6-6BA090F1CA80}"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9AB01D-4EE3-46BF-AE21-B6624692C04F}"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hasCustomPrompt="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单击以编辑母版副标题样式</a:t>
            </a:r>
            <a:endParaRPr lang="zh-CN" altLang="en-US"/>
          </a:p>
        </p:txBody>
      </p:sp>
      <p:sp>
        <p:nvSpPr>
          <p:cNvPr id="4" name="日期占位符 3"/>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hasCustomPrompt="1"/>
          </p:nvPr>
        </p:nvSpPr>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编辑母版文本样式</a:t>
            </a:r>
            <a:endParaRPr lang="zh-CN" altLang="en-US" smtClean="0"/>
          </a:p>
        </p:txBody>
      </p:sp>
      <p:sp>
        <p:nvSpPr>
          <p:cNvPr id="4" name="日期占位符 3"/>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4" Type="http://schemas.openxmlformats.org/officeDocument/2006/relationships/theme" Target="../theme/theme1.xml"/><Relationship Id="rId13" Type="http://schemas.microsoft.com/office/2007/relationships/hdphoto" Target="../media/image2.wdp"/><Relationship Id="rId12" Type="http://schemas.openxmlformats.org/officeDocument/2006/relationships/image" Target="../media/image1.pn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2">
            <a:alphaModFix amt="70000"/>
            <a:extLst>
              <a:ext uri="{BEBA8EAE-BF5A-486C-A8C5-ECC9F3942E4B}">
                <a14:imgProps xmlns:a14="http://schemas.microsoft.com/office/drawing/2010/main">
                  <a14:imgLayer r:embed="rId13">
                    <a14:imgEffect>
                      <a14:colorTemperature colorTemp="47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BE1B5C-0834-47AF-9F01-C5AB23A02628}"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FC930D-6106-4FE5-AA89-9EA23FD9259A}"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microsoft.com/office/2007/relationships/hdphoto" Target="../media/image2.wdp"/><Relationship Id="rId1"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microsoft.com/office/2007/relationships/hdphoto" Target="../media/image6.wdp"/><Relationship Id="rId1"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7.jpe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8.jpeg"/></Relationships>
</file>

<file path=ppt/slides/_rels/slide12.xml.rels><?xml version="1.0" encoding="UTF-8" standalone="yes"?>
<Relationships xmlns="http://schemas.openxmlformats.org/package/2006/relationships"><Relationship Id="rId6" Type="http://schemas.openxmlformats.org/officeDocument/2006/relationships/notesSlide" Target="../notesSlides/notesSlide1.xml"/><Relationship Id="rId5" Type="http://schemas.openxmlformats.org/officeDocument/2006/relationships/slideLayout" Target="../slideLayouts/slideLayout7.xml"/><Relationship Id="rId4" Type="http://schemas.openxmlformats.org/officeDocument/2006/relationships/image" Target="../media/image11.png"/><Relationship Id="rId3" Type="http://schemas.microsoft.com/office/2007/relationships/hdphoto" Target="../media/image10.wdp"/><Relationship Id="rId2" Type="http://schemas.openxmlformats.org/officeDocument/2006/relationships/image" Target="../media/image9.png"/><Relationship Id="rId1" Type="http://schemas.openxmlformats.org/officeDocument/2006/relationships/image" Target="../media/image8.jpeg"/></Relationships>
</file>

<file path=ppt/slides/_rels/slide13.xml.rels><?xml version="1.0" encoding="UTF-8" standalone="yes"?>
<Relationships xmlns="http://schemas.openxmlformats.org/package/2006/relationships"><Relationship Id="rId6" Type="http://schemas.openxmlformats.org/officeDocument/2006/relationships/notesSlide" Target="../notesSlides/notesSlide2.xml"/><Relationship Id="rId5" Type="http://schemas.openxmlformats.org/officeDocument/2006/relationships/slideLayout" Target="../slideLayouts/slideLayout7.xml"/><Relationship Id="rId4" Type="http://schemas.openxmlformats.org/officeDocument/2006/relationships/image" Target="../media/image12.png"/><Relationship Id="rId3" Type="http://schemas.microsoft.com/office/2007/relationships/hdphoto" Target="../media/image10.wdp"/><Relationship Id="rId2" Type="http://schemas.openxmlformats.org/officeDocument/2006/relationships/image" Target="../media/image9.png"/><Relationship Id="rId1" Type="http://schemas.openxmlformats.org/officeDocument/2006/relationships/image" Target="../media/image8.jpeg"/></Relationships>
</file>

<file path=ppt/slides/_rels/slide14.xml.rels><?xml version="1.0" encoding="UTF-8" standalone="yes"?>
<Relationships xmlns="http://schemas.openxmlformats.org/package/2006/relationships"><Relationship Id="rId6" Type="http://schemas.openxmlformats.org/officeDocument/2006/relationships/notesSlide" Target="../notesSlides/notesSlide3.xml"/><Relationship Id="rId5" Type="http://schemas.openxmlformats.org/officeDocument/2006/relationships/slideLayout" Target="../slideLayouts/slideLayout7.xml"/><Relationship Id="rId4" Type="http://schemas.openxmlformats.org/officeDocument/2006/relationships/image" Target="../media/image13.png"/><Relationship Id="rId3" Type="http://schemas.microsoft.com/office/2007/relationships/hdphoto" Target="../media/image10.wdp"/><Relationship Id="rId2" Type="http://schemas.openxmlformats.org/officeDocument/2006/relationships/image" Target="../media/image9.png"/><Relationship Id="rId1" Type="http://schemas.openxmlformats.org/officeDocument/2006/relationships/image" Target="../media/image8.jpeg"/></Relationships>
</file>

<file path=ppt/slides/_rels/slide15.xml.rels><?xml version="1.0" encoding="UTF-8" standalone="yes"?>
<Relationships xmlns="http://schemas.openxmlformats.org/package/2006/relationships"><Relationship Id="rId6" Type="http://schemas.openxmlformats.org/officeDocument/2006/relationships/notesSlide" Target="../notesSlides/notesSlide4.xml"/><Relationship Id="rId5" Type="http://schemas.openxmlformats.org/officeDocument/2006/relationships/slideLayout" Target="../slideLayouts/slideLayout7.xml"/><Relationship Id="rId4" Type="http://schemas.openxmlformats.org/officeDocument/2006/relationships/image" Target="../media/image14.png"/><Relationship Id="rId3" Type="http://schemas.microsoft.com/office/2007/relationships/hdphoto" Target="../media/image10.wdp"/><Relationship Id="rId2" Type="http://schemas.openxmlformats.org/officeDocument/2006/relationships/image" Target="../media/image9.png"/><Relationship Id="rId1" Type="http://schemas.openxmlformats.org/officeDocument/2006/relationships/image" Target="../media/image8.jpeg"/></Relationships>
</file>

<file path=ppt/slides/_rels/slide16.xml.rels><?xml version="1.0" encoding="UTF-8" standalone="yes"?>
<Relationships xmlns="http://schemas.openxmlformats.org/package/2006/relationships"><Relationship Id="rId6" Type="http://schemas.openxmlformats.org/officeDocument/2006/relationships/notesSlide" Target="../notesSlides/notesSlide5.xml"/><Relationship Id="rId5" Type="http://schemas.openxmlformats.org/officeDocument/2006/relationships/slideLayout" Target="../slideLayouts/slideLayout7.xml"/><Relationship Id="rId4" Type="http://schemas.openxmlformats.org/officeDocument/2006/relationships/image" Target="../media/image15.png"/><Relationship Id="rId3" Type="http://schemas.microsoft.com/office/2007/relationships/hdphoto" Target="../media/image10.wdp"/><Relationship Id="rId2" Type="http://schemas.openxmlformats.org/officeDocument/2006/relationships/image" Target="../media/image9.png"/><Relationship Id="rId1" Type="http://schemas.openxmlformats.org/officeDocument/2006/relationships/image" Target="../media/image8.jpeg"/></Relationships>
</file>

<file path=ppt/slides/_rels/slide17.xml.rels><?xml version="1.0" encoding="UTF-8" standalone="yes"?>
<Relationships xmlns="http://schemas.openxmlformats.org/package/2006/relationships"><Relationship Id="rId6" Type="http://schemas.openxmlformats.org/officeDocument/2006/relationships/notesSlide" Target="../notesSlides/notesSlide6.xml"/><Relationship Id="rId5" Type="http://schemas.openxmlformats.org/officeDocument/2006/relationships/slideLayout" Target="../slideLayouts/slideLayout7.xml"/><Relationship Id="rId4" Type="http://schemas.openxmlformats.org/officeDocument/2006/relationships/image" Target="../media/image16.png"/><Relationship Id="rId3" Type="http://schemas.microsoft.com/office/2007/relationships/hdphoto" Target="../media/image10.wdp"/><Relationship Id="rId2" Type="http://schemas.openxmlformats.org/officeDocument/2006/relationships/image" Target="../media/image9.png"/><Relationship Id="rId1" Type="http://schemas.openxmlformats.org/officeDocument/2006/relationships/image" Target="../media/image8.jpeg"/></Relationships>
</file>

<file path=ppt/slides/_rels/slide18.xml.rels><?xml version="1.0" encoding="UTF-8" standalone="yes"?>
<Relationships xmlns="http://schemas.openxmlformats.org/package/2006/relationships"><Relationship Id="rId6" Type="http://schemas.openxmlformats.org/officeDocument/2006/relationships/notesSlide" Target="../notesSlides/notesSlide7.xml"/><Relationship Id="rId5" Type="http://schemas.openxmlformats.org/officeDocument/2006/relationships/slideLayout" Target="../slideLayouts/slideLayout7.xml"/><Relationship Id="rId4" Type="http://schemas.openxmlformats.org/officeDocument/2006/relationships/image" Target="../media/image17.png"/><Relationship Id="rId3" Type="http://schemas.microsoft.com/office/2007/relationships/hdphoto" Target="../media/image10.wdp"/><Relationship Id="rId2" Type="http://schemas.openxmlformats.org/officeDocument/2006/relationships/image" Target="../media/image9.png"/><Relationship Id="rId1" Type="http://schemas.openxmlformats.org/officeDocument/2006/relationships/image" Target="../media/image8.jpeg"/></Relationships>
</file>

<file path=ppt/slides/_rels/slide19.xml.rels><?xml version="1.0" encoding="UTF-8" standalone="yes"?>
<Relationships xmlns="http://schemas.openxmlformats.org/package/2006/relationships"><Relationship Id="rId6" Type="http://schemas.openxmlformats.org/officeDocument/2006/relationships/notesSlide" Target="../notesSlides/notesSlide8.xml"/><Relationship Id="rId5" Type="http://schemas.openxmlformats.org/officeDocument/2006/relationships/slideLayout" Target="../slideLayouts/slideLayout7.xml"/><Relationship Id="rId4" Type="http://schemas.openxmlformats.org/officeDocument/2006/relationships/image" Target="../media/image18.png"/><Relationship Id="rId3" Type="http://schemas.microsoft.com/office/2007/relationships/hdphoto" Target="../media/image10.wdp"/><Relationship Id="rId2" Type="http://schemas.openxmlformats.org/officeDocument/2006/relationships/image" Target="../media/image9.png"/><Relationship Id="rId1" Type="http://schemas.openxmlformats.org/officeDocument/2006/relationships/image" Target="../media/image8.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1">
            <a:alphaModFix amt="80000"/>
            <a:extLst>
              <a:ext uri="{BEBA8EAE-BF5A-486C-A8C5-ECC9F3942E4B}">
                <a14:imgProps xmlns:a14="http://schemas.microsoft.com/office/drawing/2010/main">
                  <a14:imgLayer r:embed="rId2">
                    <a14:imgEffect>
                      <a14:brightnessContrast bright="2000" contrast="6000"/>
                    </a14:imgEffect>
                    <a14:imgEffect>
                      <a14:colorTemperature colorTemp="4700"/>
                    </a14:imgEffect>
                    <a14:imgEffect>
                      <a14:sharpenSoften amount="1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文本框 1"/>
          <p:cNvSpPr txBox="1"/>
          <p:nvPr/>
        </p:nvSpPr>
        <p:spPr>
          <a:xfrm>
            <a:off x="2758260" y="4293113"/>
            <a:ext cx="9850581" cy="706755"/>
          </a:xfrm>
          <a:prstGeom prst="rect">
            <a:avLst/>
          </a:prstGeom>
          <a:noFill/>
        </p:spPr>
        <p:txBody>
          <a:bodyPr wrap="square" rtlCol="0">
            <a:spAutoFit/>
          </a:bodyPr>
          <a:lstStyle/>
          <a:p>
            <a:pPr lvl="0"/>
            <a:r>
              <a:rPr lang="en-US" altLang="zh-CN" sz="2000" b="1" spc="300" dirty="0">
                <a:solidFill>
                  <a:schemeClr val="accent1">
                    <a:lumMod val="50000"/>
                  </a:schemeClr>
                </a:solidFill>
                <a:latin typeface="Yu Gothic UI Light" panose="020B0300000000000000" pitchFamily="34" charset="-128"/>
                <a:ea typeface="Yu Gothic UI Light" panose="020B0300000000000000" pitchFamily="34" charset="-128"/>
              </a:rPr>
              <a:t>name</a:t>
            </a:r>
            <a:r>
              <a:rPr lang="zh-CN" altLang="en-US" sz="2000" b="1" spc="300" dirty="0">
                <a:solidFill>
                  <a:schemeClr val="accent1">
                    <a:lumMod val="50000"/>
                  </a:schemeClr>
                </a:solidFill>
                <a:latin typeface="Yu Gothic UI Light" panose="020B0300000000000000" pitchFamily="34" charset="-128"/>
                <a:ea typeface="Yu Gothic UI Light" panose="020B0300000000000000" pitchFamily="34" charset="-128"/>
              </a:rPr>
              <a:t>：</a:t>
            </a:r>
            <a:r>
              <a:rPr lang="en-US" altLang="zh-CN" sz="2000" b="1" spc="300" dirty="0">
                <a:solidFill>
                  <a:schemeClr val="accent1">
                    <a:lumMod val="50000"/>
                  </a:schemeClr>
                </a:solidFill>
                <a:latin typeface="Yu Gothic UI Light" panose="020B0300000000000000" pitchFamily="34" charset="-128"/>
                <a:ea typeface="Yu Gothic UI Light" panose="020B0300000000000000" pitchFamily="34" charset="-128"/>
              </a:rPr>
              <a:t>Jingran Zhang</a:t>
            </a:r>
            <a:endParaRPr lang="zh-CN" altLang="en-US" sz="2000" b="1" spc="300" dirty="0">
              <a:solidFill>
                <a:schemeClr val="accent1">
                  <a:lumMod val="50000"/>
                </a:schemeClr>
              </a:solidFill>
              <a:latin typeface="Yu Gothic UI Light" panose="020B0300000000000000" pitchFamily="34" charset="-128"/>
              <a:ea typeface="Yu Gothic UI Light" panose="020B0300000000000000" pitchFamily="34" charset="-128"/>
            </a:endParaRPr>
          </a:p>
          <a:p>
            <a:pPr lvl="0"/>
            <a:r>
              <a:rPr lang="zh-CN" altLang="en-US" sz="2000" b="1" spc="300" dirty="0">
                <a:solidFill>
                  <a:schemeClr val="accent1">
                    <a:lumMod val="50000"/>
                  </a:schemeClr>
                </a:solidFill>
                <a:latin typeface="Yu Gothic UI Light" panose="020B0300000000000000" pitchFamily="34" charset="-128"/>
                <a:ea typeface="Yu Gothic UI Light" panose="020B0300000000000000" pitchFamily="34" charset="-128"/>
              </a:rPr>
              <a:t>Student number：</a:t>
            </a:r>
            <a:r>
              <a:rPr lang="en-US" altLang="zh-CN" sz="2000" b="1" spc="300" dirty="0">
                <a:solidFill>
                  <a:schemeClr val="accent1">
                    <a:lumMod val="50000"/>
                  </a:schemeClr>
                </a:solidFill>
                <a:latin typeface="Yu Gothic UI Light" panose="020B0300000000000000" pitchFamily="34" charset="-128"/>
                <a:ea typeface="Yu Gothic UI Light" panose="020B0300000000000000" pitchFamily="34" charset="-128"/>
              </a:rPr>
              <a:t>2203391</a:t>
            </a:r>
            <a:endParaRPr lang="en-US" altLang="zh-CN" sz="2000" b="1" spc="300" dirty="0">
              <a:solidFill>
                <a:schemeClr val="accent1">
                  <a:lumMod val="50000"/>
                </a:schemeClr>
              </a:solidFill>
              <a:latin typeface="Yu Gothic UI Light" panose="020B0300000000000000" pitchFamily="34" charset="-128"/>
              <a:ea typeface="Yu Gothic UI Light" panose="020B0300000000000000" pitchFamily="34" charset="-128"/>
            </a:endParaRPr>
          </a:p>
        </p:txBody>
      </p:sp>
      <p:sp>
        <p:nvSpPr>
          <p:cNvPr id="4" name="矩形 3"/>
          <p:cNvSpPr/>
          <p:nvPr/>
        </p:nvSpPr>
        <p:spPr>
          <a:xfrm>
            <a:off x="6003634" y="2967335"/>
            <a:ext cx="184730" cy="923330"/>
          </a:xfrm>
          <a:prstGeom prst="rect">
            <a:avLst/>
          </a:prstGeom>
          <a:noFill/>
        </p:spPr>
        <p:txBody>
          <a:bodyPr wrap="none" lIns="91440" tIns="45720" rIns="91440" bIns="45720">
            <a:spAutoFit/>
          </a:bodyPr>
          <a:lstStyle/>
          <a:p>
            <a:pPr algn="ctr"/>
            <a:endParaRPr lang="zh-CN" altLang="en-US" sz="5400" b="1" cap="none" spc="0" dirty="0">
              <a:ln w="0"/>
              <a:solidFill>
                <a:schemeClr val="bg1"/>
              </a:solidFill>
              <a:effectLst/>
            </a:endParaRPr>
          </a:p>
        </p:txBody>
      </p:sp>
      <p:cxnSp>
        <p:nvCxnSpPr>
          <p:cNvPr id="7" name="直接连接符 6"/>
          <p:cNvCxnSpPr/>
          <p:nvPr/>
        </p:nvCxnSpPr>
        <p:spPr>
          <a:xfrm rot="-120000" flipH="1">
            <a:off x="1955800" y="1369836"/>
            <a:ext cx="50451" cy="1597499"/>
          </a:xfrm>
          <a:prstGeom prst="line">
            <a:avLst/>
          </a:prstGeom>
          <a:ln w="85725">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5" name="文本框 4"/>
          <p:cNvSpPr txBox="1"/>
          <p:nvPr/>
        </p:nvSpPr>
        <p:spPr>
          <a:xfrm>
            <a:off x="2044700" y="1614170"/>
            <a:ext cx="10147300" cy="1568450"/>
          </a:xfrm>
          <a:prstGeom prst="rect">
            <a:avLst/>
          </a:prstGeom>
          <a:noFill/>
        </p:spPr>
        <p:txBody>
          <a:bodyPr wrap="square" rtlCol="0">
            <a:spAutoFit/>
          </a:bodyPr>
          <a:lstStyle/>
          <a:p>
            <a:pPr algn="l"/>
            <a:r>
              <a:rPr lang="zh-CN" altLang="en-US" sz="4800" b="1" dirty="0">
                <a:solidFill>
                  <a:schemeClr val="accent1">
                    <a:lumMod val="50000"/>
                  </a:schemeClr>
                </a:solidFill>
                <a:latin typeface="站酷高端黑" panose="02010600030101010101" pitchFamily="2" charset="-122"/>
                <a:ea typeface="站酷高端黑" panose="02010600030101010101" pitchFamily="2" charset="-122"/>
                <a:cs typeface="阿里巴巴普惠体 Heavy" panose="00020600040101010101" pitchFamily="18" charset="-122"/>
              </a:rPr>
              <a:t>Change management with Huawei as an example</a:t>
            </a:r>
            <a:endParaRPr lang="zh-CN" altLang="en-US" sz="4800" b="1" dirty="0">
              <a:solidFill>
                <a:schemeClr val="accent1">
                  <a:lumMod val="50000"/>
                </a:schemeClr>
              </a:solidFill>
              <a:latin typeface="站酷高端黑" panose="02010600030101010101" pitchFamily="2" charset="-122"/>
              <a:ea typeface="站酷高端黑" panose="02010600030101010101" pitchFamily="2" charset="-122"/>
              <a:cs typeface="阿里巴巴普惠体 Heavy" panose="00020600040101010101" pitchFamily="18" charset="-122"/>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组合 7"/>
          <p:cNvGrpSpPr/>
          <p:nvPr/>
        </p:nvGrpSpPr>
        <p:grpSpPr>
          <a:xfrm>
            <a:off x="275024" y="294795"/>
            <a:ext cx="11641952" cy="6268064"/>
            <a:chOff x="275024" y="294968"/>
            <a:chExt cx="11641952" cy="6268064"/>
          </a:xfrm>
        </p:grpSpPr>
        <p:sp>
          <p:nvSpPr>
            <p:cNvPr id="14" name="矩形 13"/>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矩形 3"/>
            <p:cNvSpPr/>
            <p:nvPr/>
          </p:nvSpPr>
          <p:spPr>
            <a:xfrm>
              <a:off x="560214" y="539422"/>
              <a:ext cx="11071573" cy="5779157"/>
            </a:xfrm>
            <a:prstGeom prst="rect">
              <a:avLst/>
            </a:prstGeom>
            <a:noFill/>
            <a:ln w="57150" cap="rnd" cmpd="sng">
              <a:solidFill>
                <a:srgbClr val="CAD8E5"/>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 name="文本框 4"/>
          <p:cNvSpPr txBox="1"/>
          <p:nvPr/>
        </p:nvSpPr>
        <p:spPr>
          <a:xfrm>
            <a:off x="4683125" y="735965"/>
            <a:ext cx="2862580" cy="706755"/>
          </a:xfrm>
          <a:prstGeom prst="rect">
            <a:avLst/>
          </a:prstGeom>
          <a:noFill/>
        </p:spPr>
        <p:txBody>
          <a:bodyPr wrap="square" rtlCol="0">
            <a:spAutoFit/>
          </a:bodyPr>
          <a:lstStyle/>
          <a:p>
            <a:pPr algn="ctr"/>
            <a:r>
              <a:rPr lang="en-US" altLang="zh-CN" sz="4000" i="1" spc="600" dirty="0" smtClean="0">
                <a:solidFill>
                  <a:schemeClr val="tx1">
                    <a:lumMod val="65000"/>
                    <a:lumOff val="35000"/>
                  </a:schemeClr>
                </a:solidFill>
                <a:latin typeface="Arial" panose="020B0604020202020204" pitchFamily="34" charset="0"/>
                <a:cs typeface="Arial" panose="020B0604020202020204" pitchFamily="34" charset="0"/>
                <a:sym typeface="+mn-ea"/>
              </a:rPr>
              <a:t>Content</a:t>
            </a:r>
            <a:endParaRPr lang="zh-CN" altLang="en-US" sz="4000" b="1" spc="6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cxnSp>
        <p:nvCxnSpPr>
          <p:cNvPr id="7" name="直接连接符 6"/>
          <p:cNvCxnSpPr/>
          <p:nvPr/>
        </p:nvCxnSpPr>
        <p:spPr>
          <a:xfrm flipV="1">
            <a:off x="4904314" y="1451029"/>
            <a:ext cx="2383372" cy="9561"/>
          </a:xfrm>
          <a:prstGeom prst="line">
            <a:avLst/>
          </a:prstGeom>
          <a:ln w="38100">
            <a:solidFill>
              <a:srgbClr val="CAD8E5"/>
            </a:solidFill>
          </a:ln>
        </p:spPr>
        <p:style>
          <a:lnRef idx="1">
            <a:schemeClr val="accent1"/>
          </a:lnRef>
          <a:fillRef idx="0">
            <a:schemeClr val="accent1"/>
          </a:fillRef>
          <a:effectRef idx="0">
            <a:schemeClr val="accent1"/>
          </a:effectRef>
          <a:fontRef idx="minor">
            <a:schemeClr val="tx1"/>
          </a:fontRef>
        </p:style>
      </p:cxnSp>
      <p:sp>
        <p:nvSpPr>
          <p:cNvPr id="24" name="六边形 23"/>
          <p:cNvSpPr/>
          <p:nvPr/>
        </p:nvSpPr>
        <p:spPr>
          <a:xfrm>
            <a:off x="2060641" y="2179771"/>
            <a:ext cx="1139442" cy="982759"/>
          </a:xfrm>
          <a:prstGeom prst="hexagon">
            <a:avLst>
              <a:gd name="adj" fmla="val 28231"/>
              <a:gd name="vf" fmla="val 115470"/>
            </a:avLst>
          </a:prstGeom>
          <a:solidFill>
            <a:srgbClr val="CAD8E5"/>
          </a:solidFill>
          <a:ln w="57150" cap="rnd" cmpd="sng">
            <a:noFill/>
            <a:prstDash val="sysDot"/>
            <a:miter lim="800000"/>
          </a:ln>
          <a:effectLst>
            <a:outerShdw blurRad="342900" dist="177800" sx="97000" sy="97000" algn="tl" rotWithShape="0">
              <a:schemeClr val="accent5">
                <a:lumMod val="75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4000" b="1" dirty="0" smtClean="0"/>
              <a:t>01</a:t>
            </a:r>
            <a:endParaRPr lang="zh-CN" altLang="en-US" sz="4000" b="1" dirty="0"/>
          </a:p>
        </p:txBody>
      </p:sp>
      <p:sp>
        <p:nvSpPr>
          <p:cNvPr id="33" name="六边形 32"/>
          <p:cNvSpPr/>
          <p:nvPr/>
        </p:nvSpPr>
        <p:spPr>
          <a:xfrm>
            <a:off x="2060297" y="4121598"/>
            <a:ext cx="1139442" cy="982759"/>
          </a:xfrm>
          <a:prstGeom prst="hexagon">
            <a:avLst>
              <a:gd name="adj" fmla="val 28231"/>
              <a:gd name="vf" fmla="val 115470"/>
            </a:avLst>
          </a:prstGeom>
          <a:solidFill>
            <a:srgbClr val="CAD8E5"/>
          </a:solidFill>
          <a:ln w="57150" cap="rnd" cmpd="sng">
            <a:noFill/>
            <a:prstDash val="sysDot"/>
            <a:miter lim="800000"/>
          </a:ln>
          <a:effectLst>
            <a:outerShdw blurRad="342900" dist="177800" sx="97000" sy="97000" algn="tl" rotWithShape="0">
              <a:schemeClr val="accent5">
                <a:lumMod val="75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4000" b="1" dirty="0" smtClean="0"/>
              <a:t>02</a:t>
            </a:r>
            <a:endParaRPr lang="zh-CN" altLang="en-US" sz="4000" b="1" dirty="0"/>
          </a:p>
        </p:txBody>
      </p:sp>
      <p:sp>
        <p:nvSpPr>
          <p:cNvPr id="15" name="文本框 14"/>
          <p:cNvSpPr txBox="1"/>
          <p:nvPr/>
        </p:nvSpPr>
        <p:spPr>
          <a:xfrm>
            <a:off x="3310890" y="2379345"/>
            <a:ext cx="6694805" cy="645160"/>
          </a:xfrm>
          <a:prstGeom prst="rect">
            <a:avLst/>
          </a:prstGeom>
          <a:noFill/>
        </p:spPr>
        <p:txBody>
          <a:bodyPr wrap="square" rtlCol="0">
            <a:spAutoFit/>
          </a:bodyPr>
          <a:lstStyle/>
          <a:p>
            <a:pPr>
              <a:buClr>
                <a:srgbClr val="DF8A9D"/>
              </a:buClr>
              <a:buSzPct val="200000"/>
            </a:pPr>
            <a:r>
              <a:rPr lang="zh-CN" altLang="en-US" sz="3600" b="1"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 Important </a:t>
            </a:r>
            <a:r>
              <a:rPr lang="en-US" altLang="zh-CN" sz="3600" b="1"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M</a:t>
            </a:r>
            <a:r>
              <a:rPr lang="zh-CN" altLang="en-US" sz="3600" b="1"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odels</a:t>
            </a:r>
            <a:endParaRPr lang="zh-CN" altLang="en-US" sz="3600" b="1"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3" name="文本框 2"/>
          <p:cNvSpPr txBox="1"/>
          <p:nvPr/>
        </p:nvSpPr>
        <p:spPr>
          <a:xfrm>
            <a:off x="3496192" y="4290984"/>
            <a:ext cx="3976914" cy="645160"/>
          </a:xfrm>
          <a:prstGeom prst="rect">
            <a:avLst/>
          </a:prstGeom>
          <a:noFill/>
        </p:spPr>
        <p:txBody>
          <a:bodyPr wrap="square" rtlCol="0">
            <a:spAutoFit/>
          </a:bodyPr>
          <a:p>
            <a:pPr>
              <a:buClr>
                <a:srgbClr val="DF8A9D"/>
              </a:buClr>
              <a:buSzPct val="200000"/>
            </a:pPr>
            <a:r>
              <a:rPr lang="zh-CN" altLang="en-US" sz="2800" b="1"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 </a:t>
            </a:r>
            <a:r>
              <a:rPr lang="zh-CN" altLang="en-US" sz="3600" b="1"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Case Sharing</a:t>
            </a:r>
            <a:endParaRPr lang="zh-CN" altLang="en-US" sz="3600" b="1"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1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五边形 17"/>
          <p:cNvSpPr/>
          <p:nvPr/>
        </p:nvSpPr>
        <p:spPr>
          <a:xfrm>
            <a:off x="560215" y="538847"/>
            <a:ext cx="5757461" cy="5779158"/>
          </a:xfrm>
          <a:prstGeom prst="homePlate">
            <a:avLst>
              <a:gd name="adj" fmla="val 25003"/>
            </a:avLst>
          </a:prstGeom>
          <a:solidFill>
            <a:srgbClr val="D8E8F8"/>
          </a:solidFill>
          <a:ln w="257175" cap="rnd" cmpd="dbl">
            <a:solidFill>
              <a:schemeClr val="bg1"/>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a:off x="4017645" y="2300605"/>
            <a:ext cx="8065770" cy="706755"/>
          </a:xfrm>
          <a:prstGeom prst="rect">
            <a:avLst/>
          </a:prstGeom>
          <a:noFill/>
          <a:effectLst>
            <a:outerShdw blurRad="88900" dist="76200" algn="l" rotWithShape="0">
              <a:prstClr val="black">
                <a:alpha val="40000"/>
              </a:prstClr>
            </a:outerShdw>
          </a:effectLst>
        </p:spPr>
        <p:txBody>
          <a:bodyPr wrap="square" lIns="91440" tIns="45720" rIns="91440" bIns="45720">
            <a:spAutoFit/>
          </a:bodyPr>
          <a:lstStyle/>
          <a:p>
            <a:pPr>
              <a:buClr>
                <a:srgbClr val="DF8A9D"/>
              </a:buClr>
              <a:buSzPct val="200000"/>
            </a:pPr>
            <a:r>
              <a:rPr lang="zh-CN" altLang="en-US" sz="4000" b="1"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 Important </a:t>
            </a:r>
            <a:r>
              <a:rPr lang="en-US" altLang="zh-CN" sz="4000" b="1"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M</a:t>
            </a:r>
            <a:r>
              <a:rPr lang="zh-CN" altLang="en-US" sz="4000" b="1"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odels</a:t>
            </a:r>
            <a:endParaRPr lang="zh-CN" altLang="en-US" sz="4000" b="1" spc="600"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grpSp>
        <p:nvGrpSpPr>
          <p:cNvPr id="43" name="组合 42"/>
          <p:cNvGrpSpPr/>
          <p:nvPr/>
        </p:nvGrpSpPr>
        <p:grpSpPr>
          <a:xfrm>
            <a:off x="1318506" y="2169601"/>
            <a:ext cx="3028956" cy="1949173"/>
            <a:chOff x="1098944" y="1621552"/>
            <a:chExt cx="3028956" cy="1949173"/>
          </a:xfrm>
        </p:grpSpPr>
        <p:sp>
          <p:nvSpPr>
            <p:cNvPr id="44" name="六边形 43"/>
            <p:cNvSpPr/>
            <p:nvPr/>
          </p:nvSpPr>
          <p:spPr>
            <a:xfrm>
              <a:off x="1482438" y="1621552"/>
              <a:ext cx="2261968" cy="1949173"/>
            </a:xfrm>
            <a:prstGeom prst="hexagon">
              <a:avLst>
                <a:gd name="adj" fmla="val 28601"/>
                <a:gd name="vf" fmla="val 115470"/>
              </a:avLst>
            </a:prstGeom>
            <a:noFill/>
            <a:ln w="177800" cap="rnd" cmpd="dbl">
              <a:solidFill>
                <a:schemeClr val="bg1"/>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5" name="文本框 44"/>
            <p:cNvSpPr txBox="1"/>
            <p:nvPr/>
          </p:nvSpPr>
          <p:spPr>
            <a:xfrm>
              <a:off x="1098944" y="1811308"/>
              <a:ext cx="3028956" cy="1569660"/>
            </a:xfrm>
            <a:prstGeom prst="rect">
              <a:avLst/>
            </a:prstGeom>
            <a:noFill/>
            <a:effectLst>
              <a:outerShdw blurRad="50800" dist="88900" algn="l" rotWithShape="0">
                <a:schemeClr val="bg2">
                  <a:lumMod val="50000"/>
                  <a:alpha val="40000"/>
                </a:schemeClr>
              </a:outerShdw>
            </a:effectLst>
          </p:spPr>
          <p:txBody>
            <a:bodyPr wrap="square" rtlCol="0">
              <a:spAutoFit/>
            </a:bodyPr>
            <a:lstStyle/>
            <a:p>
              <a:pPr algn="ctr"/>
              <a:r>
                <a:rPr lang="en-US" altLang="zh-CN" sz="9600" b="1" dirty="0" smtClean="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01</a:t>
              </a:r>
              <a:endParaRPr lang="zh-CN" altLang="en-US" sz="9600" b="1" dirty="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48" name="组合 47"/>
          <p:cNvGrpSpPr/>
          <p:nvPr/>
        </p:nvGrpSpPr>
        <p:grpSpPr>
          <a:xfrm>
            <a:off x="938296" y="929390"/>
            <a:ext cx="3940531" cy="4916774"/>
            <a:chOff x="938296" y="929390"/>
            <a:chExt cx="3940531" cy="4916774"/>
          </a:xfrm>
        </p:grpSpPr>
        <p:cxnSp>
          <p:nvCxnSpPr>
            <p:cNvPr id="49" name="直接连接符 48"/>
            <p:cNvCxnSpPr/>
            <p:nvPr/>
          </p:nvCxnSpPr>
          <p:spPr>
            <a:xfrm flipH="1">
              <a:off x="938296" y="1302027"/>
              <a:ext cx="756824" cy="935103"/>
            </a:xfrm>
            <a:prstGeom prst="line">
              <a:avLst/>
            </a:prstGeom>
            <a:ln w="889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0" name="直接连接符 49"/>
            <p:cNvCxnSpPr/>
            <p:nvPr/>
          </p:nvCxnSpPr>
          <p:spPr>
            <a:xfrm flipH="1">
              <a:off x="3552669" y="4594596"/>
              <a:ext cx="711999" cy="1251568"/>
            </a:xfrm>
            <a:prstGeom prst="line">
              <a:avLst/>
            </a:prstGeom>
            <a:ln w="889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1" name="直接连接符 50"/>
            <p:cNvCxnSpPr/>
            <p:nvPr/>
          </p:nvCxnSpPr>
          <p:spPr>
            <a:xfrm flipH="1">
              <a:off x="1601898" y="929390"/>
              <a:ext cx="946430" cy="1128114"/>
            </a:xfrm>
            <a:prstGeom prst="line">
              <a:avLst/>
            </a:prstGeom>
            <a:ln w="889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2" name="直接连接符 51"/>
            <p:cNvCxnSpPr/>
            <p:nvPr/>
          </p:nvCxnSpPr>
          <p:spPr>
            <a:xfrm flipH="1">
              <a:off x="4277427" y="4373283"/>
              <a:ext cx="601400" cy="1038144"/>
            </a:xfrm>
            <a:prstGeom prst="line">
              <a:avLst/>
            </a:prstGeom>
            <a:ln w="889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12" name="矩形 11"/>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文本框 18"/>
          <p:cNvSpPr txBox="1"/>
          <p:nvPr/>
        </p:nvSpPr>
        <p:spPr>
          <a:xfrm>
            <a:off x="4347210" y="3360420"/>
            <a:ext cx="7282180" cy="829945"/>
          </a:xfrm>
          <a:prstGeom prst="rect">
            <a:avLst/>
          </a:prstGeom>
          <a:noFill/>
        </p:spPr>
        <p:txBody>
          <a:bodyPr wrap="square" rtlCol="0">
            <a:spAutoFit/>
          </a:bodyPr>
          <a:p>
            <a:r>
              <a:rPr lang="en-US" altLang="zh-CN" sz="24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rPr>
              <a:t>·</a:t>
            </a:r>
            <a:r>
              <a:rPr lang="zh-CN" altLang="en-US" sz="24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rPr>
              <a:t>Lewin</a:t>
            </a:r>
            <a:endParaRPr lang="zh-CN" altLang="en-US" sz="24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r>
              <a:rPr lang="en-US" altLang="zh-CN" sz="24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rPr>
              <a:t>·</a:t>
            </a:r>
            <a:r>
              <a:rPr lang="zh-CN" altLang="en-US" sz="24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Kotter</a:t>
            </a:r>
            <a:endParaRPr lang="en-US" altLang="zh-CN" sz="24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矩形 29"/>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文本框 18"/>
          <p:cNvSpPr txBox="1"/>
          <p:nvPr/>
        </p:nvSpPr>
        <p:spPr>
          <a:xfrm>
            <a:off x="663575" y="690245"/>
            <a:ext cx="7282180" cy="460375"/>
          </a:xfrm>
          <a:prstGeom prst="rect">
            <a:avLst/>
          </a:prstGeom>
          <a:noFill/>
        </p:spPr>
        <p:txBody>
          <a:bodyPr wrap="square" rtlCol="0">
            <a:spAutoFit/>
          </a:bodyPr>
          <a:lstStyle/>
          <a:p>
            <a:r>
              <a:rPr lang="en-US" altLang="zh-CN" sz="24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rPr>
              <a:t>1.</a:t>
            </a:r>
            <a:r>
              <a:rPr lang="zh-CN" altLang="en-US" sz="24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rPr>
              <a:t>Lewin’s Change Management Model</a:t>
            </a:r>
            <a:endParaRPr lang="zh-CN" altLang="en-US" sz="24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15" name="文本框 14"/>
          <p:cNvSpPr txBox="1"/>
          <p:nvPr/>
        </p:nvSpPr>
        <p:spPr>
          <a:xfrm>
            <a:off x="1460500" y="4128135"/>
            <a:ext cx="9828530" cy="1198880"/>
          </a:xfrm>
          <a:prstGeom prst="rect">
            <a:avLst/>
          </a:prstGeom>
          <a:noFill/>
        </p:spPr>
        <p:txBody>
          <a:bodyPr wrap="square" rtlCol="0">
            <a:spAutoFit/>
          </a:bodyPr>
          <a:lstStyle/>
          <a:p>
            <a:pPr>
              <a:lnSpc>
                <a:spcPct val="150000"/>
              </a:lnSpc>
            </a:pPr>
            <a:r>
              <a:rPr sz="1600" b="1" spc="300" dirty="0">
                <a:solidFill>
                  <a:schemeClr val="tx1">
                    <a:lumMod val="65000"/>
                    <a:lumOff val="35000"/>
                  </a:schemeClr>
                </a:solidFill>
                <a:latin typeface="Yu Gothic UI Light" panose="020B0300000000000000" pitchFamily="34" charset="-128"/>
                <a:ea typeface="Yu Gothic UI Light" panose="020B0300000000000000" pitchFamily="34" charset="-128"/>
              </a:rPr>
              <a:t>The model uses the process of changing the shape of an ice cube as a metaphor for the process of change, consisting of three stages.</a:t>
            </a:r>
            <a:endParaRPr sz="1600" b="1" spc="300" dirty="0">
              <a:solidFill>
                <a:schemeClr val="tx1">
                  <a:lumMod val="65000"/>
                  <a:lumOff val="35000"/>
                </a:schemeClr>
              </a:solidFill>
              <a:latin typeface="Yu Gothic UI Light" panose="020B0300000000000000" pitchFamily="34" charset="-128"/>
              <a:ea typeface="Yu Gothic UI Light" panose="020B0300000000000000" pitchFamily="34" charset="-128"/>
            </a:endParaRPr>
          </a:p>
        </p:txBody>
      </p:sp>
      <p:sp>
        <p:nvSpPr>
          <p:cNvPr id="26" name="矩形 25"/>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4" name="图片 1" descr="IMG_256"/>
          <p:cNvPicPr>
            <a:picLocks noChangeAspect="1"/>
          </p:cNvPicPr>
          <p:nvPr/>
        </p:nvPicPr>
        <p:blipFill>
          <a:blip r:embed="rId1"/>
          <a:srcRect t="32494"/>
          <a:stretch>
            <a:fillRect/>
          </a:stretch>
        </p:blipFill>
        <p:spPr>
          <a:xfrm>
            <a:off x="2483485" y="1840230"/>
            <a:ext cx="7413625" cy="2400935"/>
          </a:xfrm>
          <a:prstGeom prst="rect">
            <a:avLst/>
          </a:prstGeom>
          <a:noFill/>
          <a:ln w="9525">
            <a:noFill/>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矩形 29"/>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7" name="六边形 26"/>
          <p:cNvSpPr/>
          <p:nvPr/>
        </p:nvSpPr>
        <p:spPr>
          <a:xfrm>
            <a:off x="803275" y="883089"/>
            <a:ext cx="716495" cy="648048"/>
          </a:xfrm>
          <a:prstGeom prst="hexagon">
            <a:avLst>
              <a:gd name="adj" fmla="val 28231"/>
              <a:gd name="vf" fmla="val 115470"/>
            </a:avLst>
          </a:prstGeom>
          <a:solidFill>
            <a:srgbClr val="CAD8E5"/>
          </a:solidFill>
          <a:ln w="57150" cap="rnd" cmpd="sng">
            <a:noFill/>
            <a:prstDash val="sysDot"/>
            <a:miter lim="800000"/>
          </a:ln>
          <a:effectLst>
            <a:outerShdw blurRad="342900" dist="203200" sx="102000" sy="102000" algn="tl" rotWithShape="0">
              <a:schemeClr val="accent5">
                <a:lumMod val="75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2" name="组合 1"/>
          <p:cNvGrpSpPr/>
          <p:nvPr/>
        </p:nvGrpSpPr>
        <p:grpSpPr>
          <a:xfrm>
            <a:off x="607627" y="619852"/>
            <a:ext cx="8258810" cy="34657665"/>
            <a:chOff x="465057" y="1320051"/>
            <a:chExt cx="8258810" cy="32674175"/>
          </a:xfrm>
        </p:grpSpPr>
        <p:sp>
          <p:nvSpPr>
            <p:cNvPr id="20" name="文本框 19"/>
            <p:cNvSpPr txBox="1"/>
            <p:nvPr/>
          </p:nvSpPr>
          <p:spPr>
            <a:xfrm>
              <a:off x="1376917" y="1699002"/>
              <a:ext cx="7346950" cy="32295224"/>
            </a:xfrm>
            <a:prstGeom prst="rect">
              <a:avLst/>
            </a:prstGeom>
            <a:noFill/>
          </p:spPr>
          <p:txBody>
            <a:bodyPr wrap="square" rtlCol="0">
              <a:spAutoFit/>
            </a:bodyPr>
            <a:lstStyle/>
            <a:p>
              <a:pPr algn="l"/>
              <a:endParaRPr lang="zh-CN" altLang="en-US" sz="222000" b="1" i="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13" name="图片 12"/>
            <p:cNvPicPr>
              <a:picLocks noChangeAspect="1"/>
            </p:cNvPicPr>
            <p:nvPr/>
          </p:nvPicPr>
          <p:blipFill>
            <a:blip r:embed="rId1">
              <a:extLst>
                <a:ext uri="{BEBA8EAE-BF5A-486C-A8C5-ECC9F3942E4B}">
                  <a14:imgProps xmlns:a14="http://schemas.microsoft.com/office/drawing/2010/main">
                    <a14:imgLayer r:embed="rId2">
                      <a14:imgEffect>
                        <a14:brightnessContrast bright="100000" contrast="100000"/>
                      </a14:imgEffect>
                      <a14:imgEffect>
                        <a14:sharpenSoften amount="100000"/>
                      </a14:imgEffect>
                    </a14:imgLayer>
                  </a14:imgProps>
                </a:ext>
                <a:ext uri="{28A0092B-C50C-407E-A947-70E740481C1C}">
                  <a14:useLocalDpi xmlns:a14="http://schemas.microsoft.com/office/drawing/2010/main" val="0"/>
                </a:ext>
              </a:extLst>
            </a:blip>
            <a:stretch>
              <a:fillRect/>
            </a:stretch>
          </p:blipFill>
          <p:spPr>
            <a:xfrm>
              <a:off x="465057" y="1320051"/>
              <a:ext cx="1107301" cy="1107302"/>
            </a:xfrm>
            <a:prstGeom prst="rect">
              <a:avLst/>
            </a:prstGeom>
          </p:spPr>
        </p:pic>
      </p:grpSp>
      <p:grpSp>
        <p:nvGrpSpPr>
          <p:cNvPr id="7" name="组合 6"/>
          <p:cNvGrpSpPr/>
          <p:nvPr/>
        </p:nvGrpSpPr>
        <p:grpSpPr>
          <a:xfrm>
            <a:off x="1519308" y="1021803"/>
            <a:ext cx="9608820" cy="1496694"/>
            <a:chOff x="2279048" y="-478418"/>
            <a:chExt cx="9257656" cy="1589840"/>
          </a:xfrm>
        </p:grpSpPr>
        <p:sp>
          <p:nvSpPr>
            <p:cNvPr id="22" name="文本框 21"/>
            <p:cNvSpPr txBox="1"/>
            <p:nvPr/>
          </p:nvSpPr>
          <p:spPr>
            <a:xfrm>
              <a:off x="2279048" y="197449"/>
              <a:ext cx="9257656" cy="913973"/>
            </a:xfrm>
            <a:prstGeom prst="rect">
              <a:avLst/>
            </a:prstGeom>
            <a:noFill/>
          </p:spPr>
          <p:txBody>
            <a:bodyPr wrap="square" rtlCol="0">
              <a:spAutoFit/>
            </a:bodyPr>
            <a:lstStyle/>
            <a:p>
              <a:pPr indent="0" algn="just" fontAlgn="base">
                <a:lnSpc>
                  <a:spcPts val="3000"/>
                </a:lnSpc>
              </a:pPr>
              <a:r>
                <a:rPr lang="en-US" altLang="zh-CN" dirty="0">
                  <a:solidFill>
                    <a:schemeClr val="bg2">
                      <a:lumMod val="50000"/>
                    </a:schemeClr>
                  </a:solidFill>
                  <a:latin typeface="Yu Gothic UI Light" panose="020B0300000000000000" pitchFamily="34" charset="-128"/>
                  <a:ea typeface="Yu Gothic UI Light" panose="020B0300000000000000" pitchFamily="34" charset="-128"/>
                </a:rPr>
                <a:t>A blueprint for change needs to be developed based on a clear analysis that identifies the enablers and impediments to change.</a:t>
              </a:r>
              <a:endParaRPr lang="en-US" altLang="zh-CN" dirty="0">
                <a:solidFill>
                  <a:schemeClr val="bg2">
                    <a:lumMod val="50000"/>
                  </a:schemeClr>
                </a:solidFill>
                <a:latin typeface="Yu Gothic UI Light" panose="020B0300000000000000" pitchFamily="34" charset="-128"/>
                <a:ea typeface="Yu Gothic UI Light" panose="020B0300000000000000" pitchFamily="34" charset="-128"/>
              </a:endParaRPr>
            </a:p>
          </p:txBody>
        </p:sp>
        <p:sp>
          <p:nvSpPr>
            <p:cNvPr id="23" name="文本框 22"/>
            <p:cNvSpPr txBox="1"/>
            <p:nvPr/>
          </p:nvSpPr>
          <p:spPr>
            <a:xfrm>
              <a:off x="2279048" y="-478418"/>
              <a:ext cx="9056376" cy="522078"/>
            </a:xfrm>
            <a:prstGeom prst="rect">
              <a:avLst/>
            </a:prstGeom>
            <a:noFill/>
          </p:spPr>
          <p:txBody>
            <a:bodyPr wrap="square" rtlCol="0">
              <a:spAutoFit/>
            </a:bodyPr>
            <a:lstStyle/>
            <a:p>
              <a:pPr lvl="0" algn="l"/>
              <a:r>
                <a:rPr lang="zh-CN" altLang="en-US" sz="22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1.</a:t>
              </a:r>
              <a:r>
                <a:rPr lang="zh-CN" altLang="en-US" sz="26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unfreezing——Creating momentum </a:t>
              </a:r>
              <a:endParaRPr lang="zh-CN" altLang="en-US" sz="26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26" name="矩形 25"/>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文本框 2"/>
          <p:cNvSpPr txBox="1"/>
          <p:nvPr/>
        </p:nvSpPr>
        <p:spPr>
          <a:xfrm>
            <a:off x="1519308" y="2645498"/>
            <a:ext cx="9399905" cy="491490"/>
          </a:xfrm>
          <a:prstGeom prst="rect">
            <a:avLst/>
          </a:prstGeom>
          <a:noFill/>
        </p:spPr>
        <p:txBody>
          <a:bodyPr wrap="square" rtlCol="0">
            <a:spAutoFit/>
          </a:bodyPr>
          <a:p>
            <a:pPr lvl="0" algn="l"/>
            <a:r>
              <a:rPr lang="en-US" altLang="zh-CN" sz="22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2</a:t>
            </a:r>
            <a:r>
              <a:rPr lang="zh-CN" altLang="en-US" sz="22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a:t>
            </a:r>
            <a:r>
              <a:rPr lang="zh-CN" altLang="en-US" sz="26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changing</a:t>
            </a:r>
            <a:r>
              <a:rPr lang="zh-CN" altLang="en-US" sz="26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——Executing change</a:t>
            </a:r>
            <a:endParaRPr lang="zh-CN" altLang="en-US" sz="26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6" name="文本框 5"/>
          <p:cNvSpPr txBox="1"/>
          <p:nvPr/>
        </p:nvSpPr>
        <p:spPr>
          <a:xfrm>
            <a:off x="1519308" y="3229062"/>
            <a:ext cx="9608820" cy="860425"/>
          </a:xfrm>
          <a:prstGeom prst="rect">
            <a:avLst/>
          </a:prstGeom>
          <a:noFill/>
        </p:spPr>
        <p:txBody>
          <a:bodyPr wrap="square" rtlCol="0">
            <a:spAutoFit/>
          </a:bodyPr>
          <a:p>
            <a:pPr indent="0" algn="just" fontAlgn="base">
              <a:lnSpc>
                <a:spcPts val="3000"/>
              </a:lnSpc>
            </a:pPr>
            <a:r>
              <a:rPr lang="en-US" altLang="zh-CN" dirty="0">
                <a:solidFill>
                  <a:schemeClr val="bg2">
                    <a:lumMod val="50000"/>
                  </a:schemeClr>
                </a:solidFill>
                <a:latin typeface="Yu Gothic UI Light" panose="020B0300000000000000" pitchFamily="34" charset="-128"/>
                <a:ea typeface="Yu Gothic UI Light" panose="020B0300000000000000" pitchFamily="34" charset="-128"/>
              </a:rPr>
              <a:t>Specific measures need to be developed and adopted to take the change forward in line with the blueprint for </a:t>
            </a:r>
            <a:r>
              <a:rPr lang="en-US" altLang="zh-CN" dirty="0">
                <a:solidFill>
                  <a:schemeClr val="bg2">
                    <a:lumMod val="50000"/>
                  </a:schemeClr>
                </a:solidFill>
                <a:latin typeface="Yu Gothic UI Light" panose="020B0300000000000000" pitchFamily="34" charset="-128"/>
                <a:ea typeface="Yu Gothic UI Light" panose="020B0300000000000000" pitchFamily="34" charset="-128"/>
                <a:sym typeface="+mn-ea"/>
              </a:rPr>
              <a:t>change</a:t>
            </a:r>
            <a:r>
              <a:rPr lang="en-US" altLang="zh-CN" dirty="0">
                <a:solidFill>
                  <a:schemeClr val="bg2">
                    <a:lumMod val="50000"/>
                  </a:schemeClr>
                </a:solidFill>
                <a:latin typeface="Yu Gothic UI Light" panose="020B0300000000000000" pitchFamily="34" charset="-128"/>
                <a:ea typeface="Yu Gothic UI Light" panose="020B0300000000000000" pitchFamily="34" charset="-128"/>
              </a:rPr>
              <a:t>.</a:t>
            </a:r>
            <a:endParaRPr lang="en-US" altLang="zh-CN" dirty="0">
              <a:solidFill>
                <a:schemeClr val="bg2">
                  <a:lumMod val="50000"/>
                </a:schemeClr>
              </a:solidFill>
              <a:latin typeface="Yu Gothic UI Light" panose="020B0300000000000000" pitchFamily="34" charset="-128"/>
              <a:ea typeface="Yu Gothic UI Light" panose="020B0300000000000000" pitchFamily="34" charset="-128"/>
            </a:endParaRPr>
          </a:p>
        </p:txBody>
      </p:sp>
      <p:sp>
        <p:nvSpPr>
          <p:cNvPr id="9" name="文本框 8"/>
          <p:cNvSpPr txBox="1"/>
          <p:nvPr/>
        </p:nvSpPr>
        <p:spPr>
          <a:xfrm>
            <a:off x="1519308" y="4297133"/>
            <a:ext cx="9399905" cy="491490"/>
          </a:xfrm>
          <a:prstGeom prst="rect">
            <a:avLst/>
          </a:prstGeom>
          <a:noFill/>
        </p:spPr>
        <p:txBody>
          <a:bodyPr wrap="square" rtlCol="0">
            <a:spAutoFit/>
          </a:bodyPr>
          <a:p>
            <a:pPr lvl="0" algn="l"/>
            <a:r>
              <a:rPr lang="en-US" altLang="zh-CN" sz="22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3</a:t>
            </a:r>
            <a:r>
              <a:rPr lang="zh-CN" altLang="en-US" sz="22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a:t>
            </a:r>
            <a:r>
              <a:rPr lang="zh-CN" altLang="en-US" sz="26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refreezing</a:t>
            </a:r>
            <a:r>
              <a:rPr lang="zh-CN" altLang="en-US" sz="26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——Sustaining change</a:t>
            </a:r>
            <a:endParaRPr lang="zh-CN" altLang="en-US" sz="26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10" name="文本框 9"/>
          <p:cNvSpPr txBox="1"/>
          <p:nvPr/>
        </p:nvSpPr>
        <p:spPr>
          <a:xfrm>
            <a:off x="1617733" y="4800052"/>
            <a:ext cx="9608820" cy="860425"/>
          </a:xfrm>
          <a:prstGeom prst="rect">
            <a:avLst/>
          </a:prstGeom>
          <a:noFill/>
        </p:spPr>
        <p:txBody>
          <a:bodyPr wrap="square" rtlCol="0">
            <a:spAutoFit/>
          </a:bodyPr>
          <a:p>
            <a:pPr indent="0" algn="just" fontAlgn="base">
              <a:lnSpc>
                <a:spcPts val="3000"/>
              </a:lnSpc>
            </a:pPr>
            <a:r>
              <a:rPr lang="en-US" altLang="zh-CN" dirty="0">
                <a:solidFill>
                  <a:schemeClr val="bg2">
                    <a:lumMod val="50000"/>
                  </a:schemeClr>
                </a:solidFill>
                <a:latin typeface="Yu Gothic UI Light" panose="020B0300000000000000" pitchFamily="34" charset="-128"/>
                <a:ea typeface="Yu Gothic UI Light" panose="020B0300000000000000" pitchFamily="34" charset="-128"/>
              </a:rPr>
              <a:t>The effectiveness of the </a:t>
            </a:r>
            <a:r>
              <a:rPr lang="en-US" altLang="zh-CN" dirty="0">
                <a:solidFill>
                  <a:schemeClr val="bg2">
                    <a:lumMod val="50000"/>
                  </a:schemeClr>
                </a:solidFill>
                <a:latin typeface="Yu Gothic UI Light" panose="020B0300000000000000" pitchFamily="34" charset="-128"/>
                <a:ea typeface="Yu Gothic UI Light" panose="020B0300000000000000" pitchFamily="34" charset="-128"/>
              </a:rPr>
              <a:t>change needs to be preserved in an institutionalised and systematic way.</a:t>
            </a:r>
            <a:endParaRPr lang="en-US" altLang="zh-CN" dirty="0">
              <a:solidFill>
                <a:schemeClr val="bg2">
                  <a:lumMod val="50000"/>
                </a:schemeClr>
              </a:solidFill>
              <a:latin typeface="Yu Gothic UI Light" panose="020B0300000000000000" pitchFamily="34" charset="-128"/>
              <a:ea typeface="Yu Gothic UI Light" panose="020B0300000000000000" pitchFamily="34" charset="-128"/>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矩形 17"/>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p:cNvGrpSpPr/>
          <p:nvPr/>
        </p:nvGrpSpPr>
        <p:grpSpPr>
          <a:xfrm>
            <a:off x="1572751" y="1492554"/>
            <a:ext cx="9566342" cy="1245235"/>
            <a:chOff x="1561139" y="1768631"/>
            <a:chExt cx="9921043" cy="1398040"/>
          </a:xfrm>
        </p:grpSpPr>
        <p:grpSp>
          <p:nvGrpSpPr>
            <p:cNvPr id="20" name="组合 19"/>
            <p:cNvGrpSpPr/>
            <p:nvPr/>
          </p:nvGrpSpPr>
          <p:grpSpPr>
            <a:xfrm>
              <a:off x="1561139" y="1918245"/>
              <a:ext cx="9921043" cy="698374"/>
              <a:chOff x="1561139" y="1918245"/>
              <a:chExt cx="9921043" cy="698374"/>
            </a:xfrm>
          </p:grpSpPr>
          <p:sp>
            <p:nvSpPr>
              <p:cNvPr id="12" name="圆角矩形 11"/>
              <p:cNvSpPr/>
              <p:nvPr/>
            </p:nvSpPr>
            <p:spPr>
              <a:xfrm>
                <a:off x="1561139" y="2048877"/>
                <a:ext cx="2207843" cy="567742"/>
              </a:xfrm>
              <a:prstGeom prst="roundRect">
                <a:avLst>
                  <a:gd name="adj" fmla="val 32427"/>
                </a:avLst>
              </a:prstGeom>
              <a:solidFill>
                <a:srgbClr val="CAD8E5">
                  <a:alpha val="93000"/>
                </a:srgbClr>
              </a:solidFill>
              <a:ln w="57150" cap="rnd" cmpd="sng">
                <a:solidFill>
                  <a:schemeClr val="accent1">
                    <a:lumMod val="60000"/>
                    <a:lumOff val="40000"/>
                    <a:alpha val="58000"/>
                  </a:schemeClr>
                </a:solid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smtClean="0">
                    <a:solidFill>
                      <a:schemeClr val="bg2">
                        <a:lumMod val="50000"/>
                      </a:schemeClr>
                    </a:solidFill>
                  </a:rPr>
                  <a:t> 1</a:t>
                </a:r>
                <a:endParaRPr lang="en-US" altLang="zh-CN" b="1" dirty="0" smtClean="0">
                  <a:solidFill>
                    <a:schemeClr val="bg2">
                      <a:lumMod val="50000"/>
                    </a:schemeClr>
                  </a:solidFill>
                </a:endParaRPr>
              </a:p>
            </p:txBody>
          </p:sp>
          <p:sp>
            <p:nvSpPr>
              <p:cNvPr id="16" name="文本框 15"/>
              <p:cNvSpPr txBox="1"/>
              <p:nvPr/>
            </p:nvSpPr>
            <p:spPr>
              <a:xfrm>
                <a:off x="4388080" y="1918245"/>
                <a:ext cx="7094102" cy="587425"/>
              </a:xfrm>
              <a:prstGeom prst="rect">
                <a:avLst/>
              </a:prstGeom>
              <a:noFill/>
            </p:spPr>
            <p:txBody>
              <a:bodyPr wrap="square" rtlCol="0">
                <a:spAutoFit/>
              </a:bodyPr>
              <a:lstStyle/>
              <a:p>
                <a:pPr algn="ctr"/>
                <a:endParaRPr lang="en-US" altLang="zh-CN" sz="1400" spc="300" dirty="0" smtClean="0">
                  <a:solidFill>
                    <a:prstClr val="black">
                      <a:lumMod val="65000"/>
                      <a:lumOff val="35000"/>
                    </a:prstClr>
                  </a:solidFill>
                  <a:latin typeface="方正粗黑宋简体" panose="02000000000000000000" pitchFamily="2" charset="-122"/>
                  <a:ea typeface="方正粗黑宋简体" panose="02000000000000000000" pitchFamily="2" charset="-122"/>
                </a:endParaRPr>
              </a:p>
              <a:p>
                <a:pPr marL="71755" indent="457200"/>
                <a:endParaRPr lang="zh-CN" altLang="en-US" sz="1400" dirty="0"/>
              </a:p>
            </p:txBody>
          </p:sp>
        </p:grpSp>
        <p:sp>
          <p:nvSpPr>
            <p:cNvPr id="23" name="文本框 22"/>
            <p:cNvSpPr txBox="1"/>
            <p:nvPr/>
          </p:nvSpPr>
          <p:spPr>
            <a:xfrm>
              <a:off x="3894362" y="1768631"/>
              <a:ext cx="7384918" cy="1398040"/>
            </a:xfrm>
            <a:prstGeom prst="rect">
              <a:avLst/>
            </a:prstGeom>
            <a:noFill/>
          </p:spPr>
          <p:txBody>
            <a:bodyPr wrap="square" rtlCol="0">
              <a:spAutoFit/>
            </a:bodyPr>
            <a:lstStyle/>
            <a:p>
              <a:pPr indent="0" fontAlgn="auto">
                <a:lnSpc>
                  <a:spcPts val="3000"/>
                </a:lnSpc>
              </a:pPr>
              <a:r>
                <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rPr>
                <a:t>Establishing a Sense of Urgency</a:t>
              </a:r>
              <a:endPar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0" fontAlgn="auto">
                <a:lnSpc>
                  <a:spcPts val="3000"/>
                </a:lnSpc>
              </a:pPr>
              <a:r>
                <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A sense of urgency is essential to the success of reform, and a sense of urgency can speed up the process and reduce obstacles to change.</a:t>
              </a:r>
              <a:endPar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21" name="矩形 20"/>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9" name="组合 18"/>
          <p:cNvGrpSpPr/>
          <p:nvPr/>
        </p:nvGrpSpPr>
        <p:grpSpPr>
          <a:xfrm>
            <a:off x="1572751" y="3314515"/>
            <a:ext cx="9566342" cy="1116965"/>
            <a:chOff x="1561139" y="1699479"/>
            <a:chExt cx="9921043" cy="1254030"/>
          </a:xfrm>
        </p:grpSpPr>
        <p:grpSp>
          <p:nvGrpSpPr>
            <p:cNvPr id="22" name="组合 21"/>
            <p:cNvGrpSpPr/>
            <p:nvPr/>
          </p:nvGrpSpPr>
          <p:grpSpPr>
            <a:xfrm>
              <a:off x="1561139" y="1918245"/>
              <a:ext cx="9921043" cy="646331"/>
              <a:chOff x="1561139" y="1918245"/>
              <a:chExt cx="9921043" cy="646331"/>
            </a:xfrm>
          </p:grpSpPr>
          <p:sp>
            <p:nvSpPr>
              <p:cNvPr id="30" name="圆角矩形 29"/>
              <p:cNvSpPr/>
              <p:nvPr/>
            </p:nvSpPr>
            <p:spPr>
              <a:xfrm>
                <a:off x="1561139" y="1996834"/>
                <a:ext cx="2207843" cy="567742"/>
              </a:xfrm>
              <a:prstGeom prst="roundRect">
                <a:avLst>
                  <a:gd name="adj" fmla="val 32427"/>
                </a:avLst>
              </a:prstGeom>
              <a:solidFill>
                <a:srgbClr val="CAD8E5">
                  <a:alpha val="93000"/>
                </a:srgbClr>
              </a:solidFill>
              <a:ln w="57150" cap="rnd" cmpd="sng">
                <a:solidFill>
                  <a:schemeClr val="accent1">
                    <a:lumMod val="60000"/>
                    <a:lumOff val="40000"/>
                    <a:alpha val="58000"/>
                  </a:schemeClr>
                </a:solid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smtClean="0">
                    <a:solidFill>
                      <a:schemeClr val="bg2">
                        <a:lumMod val="50000"/>
                      </a:schemeClr>
                    </a:solidFill>
                  </a:rPr>
                  <a:t>2</a:t>
                </a:r>
                <a:endParaRPr lang="en-US" altLang="zh-CN" b="1" dirty="0" smtClean="0">
                  <a:solidFill>
                    <a:schemeClr val="bg2">
                      <a:lumMod val="50000"/>
                    </a:schemeClr>
                  </a:solidFill>
                </a:endParaRPr>
              </a:p>
            </p:txBody>
          </p:sp>
          <p:sp>
            <p:nvSpPr>
              <p:cNvPr id="31" name="文本框 30"/>
              <p:cNvSpPr txBox="1"/>
              <p:nvPr/>
            </p:nvSpPr>
            <p:spPr>
              <a:xfrm>
                <a:off x="4388080" y="1918245"/>
                <a:ext cx="7094102" cy="587425"/>
              </a:xfrm>
              <a:prstGeom prst="rect">
                <a:avLst/>
              </a:prstGeom>
              <a:noFill/>
            </p:spPr>
            <p:txBody>
              <a:bodyPr wrap="square" rtlCol="0">
                <a:spAutoFit/>
              </a:bodyPr>
              <a:lstStyle/>
              <a:p>
                <a:pPr algn="ctr"/>
                <a:endParaRPr lang="en-US" altLang="zh-CN" sz="1400" spc="300" dirty="0" smtClean="0">
                  <a:solidFill>
                    <a:prstClr val="black">
                      <a:lumMod val="65000"/>
                      <a:lumOff val="35000"/>
                    </a:prstClr>
                  </a:solidFill>
                  <a:latin typeface="方正粗黑宋简体" panose="02000000000000000000" pitchFamily="2" charset="-122"/>
                  <a:ea typeface="方正粗黑宋简体" panose="02000000000000000000" pitchFamily="2" charset="-122"/>
                </a:endParaRPr>
              </a:p>
              <a:p>
                <a:pPr marL="71755" indent="457200"/>
                <a:endParaRPr lang="zh-CN" altLang="en-US" sz="1400" dirty="0"/>
              </a:p>
            </p:txBody>
          </p:sp>
        </p:grpSp>
        <p:sp>
          <p:nvSpPr>
            <p:cNvPr id="29" name="文本框 28"/>
            <p:cNvSpPr txBox="1"/>
            <p:nvPr/>
          </p:nvSpPr>
          <p:spPr>
            <a:xfrm>
              <a:off x="3894183" y="1699479"/>
              <a:ext cx="6658994" cy="1254030"/>
            </a:xfrm>
            <a:prstGeom prst="rect">
              <a:avLst/>
            </a:prstGeom>
            <a:noFill/>
          </p:spPr>
          <p:txBody>
            <a:bodyPr wrap="square" rtlCol="0">
              <a:spAutoFit/>
            </a:bodyPr>
            <a:lstStyle/>
            <a:p>
              <a:pPr indent="0" fontAlgn="auto">
                <a:lnSpc>
                  <a:spcPts val="3000"/>
                </a:lnSpc>
              </a:pPr>
              <a:r>
                <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rPr>
                <a:t>Forming a Powerful Guiding Coalition</a:t>
              </a:r>
              <a:endPar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0" fontAlgn="auto">
                <a:lnSpc>
                  <a:spcPts val="2500"/>
                </a:lnSpc>
              </a:pPr>
              <a:r>
                <a:rPr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Change is done by teams, not individuals, and strong teams are the guarantee that change can take place.</a:t>
              </a:r>
              <a:endParaRPr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32" name="组合 31"/>
          <p:cNvGrpSpPr/>
          <p:nvPr/>
        </p:nvGrpSpPr>
        <p:grpSpPr>
          <a:xfrm>
            <a:off x="1572751" y="4776429"/>
            <a:ext cx="9566342" cy="1040130"/>
            <a:chOff x="1561139" y="1729419"/>
            <a:chExt cx="9921043" cy="1167766"/>
          </a:xfrm>
        </p:grpSpPr>
        <p:grpSp>
          <p:nvGrpSpPr>
            <p:cNvPr id="33" name="组合 32"/>
            <p:cNvGrpSpPr/>
            <p:nvPr/>
          </p:nvGrpSpPr>
          <p:grpSpPr>
            <a:xfrm>
              <a:off x="1561139" y="1918245"/>
              <a:ext cx="9921043" cy="646331"/>
              <a:chOff x="1561139" y="1918245"/>
              <a:chExt cx="9921043" cy="646331"/>
            </a:xfrm>
          </p:grpSpPr>
          <p:sp>
            <p:nvSpPr>
              <p:cNvPr id="35" name="圆角矩形 34"/>
              <p:cNvSpPr/>
              <p:nvPr/>
            </p:nvSpPr>
            <p:spPr>
              <a:xfrm>
                <a:off x="1561139" y="1996834"/>
                <a:ext cx="2207843" cy="567742"/>
              </a:xfrm>
              <a:prstGeom prst="roundRect">
                <a:avLst>
                  <a:gd name="adj" fmla="val 32427"/>
                </a:avLst>
              </a:prstGeom>
              <a:solidFill>
                <a:srgbClr val="CAD8E5">
                  <a:alpha val="93000"/>
                </a:srgbClr>
              </a:solidFill>
              <a:ln w="57150" cap="rnd" cmpd="sng">
                <a:solidFill>
                  <a:schemeClr val="accent1">
                    <a:lumMod val="60000"/>
                    <a:lumOff val="40000"/>
                    <a:alpha val="58000"/>
                  </a:schemeClr>
                </a:solid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smtClean="0">
                    <a:solidFill>
                      <a:schemeClr val="bg2">
                        <a:lumMod val="50000"/>
                      </a:schemeClr>
                    </a:solidFill>
                  </a:rPr>
                  <a:t>3</a:t>
                </a:r>
                <a:endParaRPr lang="en-US" altLang="zh-CN" b="1" dirty="0" smtClean="0">
                  <a:solidFill>
                    <a:schemeClr val="bg2">
                      <a:lumMod val="50000"/>
                    </a:schemeClr>
                  </a:solidFill>
                </a:endParaRPr>
              </a:p>
            </p:txBody>
          </p:sp>
          <p:sp>
            <p:nvSpPr>
              <p:cNvPr id="36" name="文本框 35"/>
              <p:cNvSpPr txBox="1"/>
              <p:nvPr/>
            </p:nvSpPr>
            <p:spPr>
              <a:xfrm>
                <a:off x="4388080" y="1918245"/>
                <a:ext cx="7094102" cy="587425"/>
              </a:xfrm>
              <a:prstGeom prst="rect">
                <a:avLst/>
              </a:prstGeom>
              <a:noFill/>
            </p:spPr>
            <p:txBody>
              <a:bodyPr wrap="square" rtlCol="0">
                <a:spAutoFit/>
              </a:bodyPr>
              <a:lstStyle/>
              <a:p>
                <a:pPr algn="ctr"/>
                <a:endParaRPr lang="en-US" altLang="zh-CN" sz="1400" spc="300" dirty="0" smtClean="0">
                  <a:solidFill>
                    <a:prstClr val="black">
                      <a:lumMod val="65000"/>
                      <a:lumOff val="35000"/>
                    </a:prstClr>
                  </a:solidFill>
                  <a:latin typeface="方正粗黑宋简体" panose="02000000000000000000" pitchFamily="2" charset="-122"/>
                  <a:ea typeface="方正粗黑宋简体" panose="02000000000000000000" pitchFamily="2" charset="-122"/>
                </a:endParaRPr>
              </a:p>
              <a:p>
                <a:pPr marL="71755" indent="457200"/>
                <a:endParaRPr lang="zh-CN" altLang="en-US" sz="1400" dirty="0"/>
              </a:p>
            </p:txBody>
          </p:sp>
        </p:grpSp>
        <p:sp>
          <p:nvSpPr>
            <p:cNvPr id="34" name="文本框 33"/>
            <p:cNvSpPr txBox="1"/>
            <p:nvPr/>
          </p:nvSpPr>
          <p:spPr>
            <a:xfrm>
              <a:off x="3894183" y="1729419"/>
              <a:ext cx="6658994" cy="1167766"/>
            </a:xfrm>
            <a:prstGeom prst="rect">
              <a:avLst/>
            </a:prstGeom>
            <a:noFill/>
          </p:spPr>
          <p:txBody>
            <a:bodyPr wrap="square" rtlCol="0">
              <a:spAutoFit/>
            </a:bodyPr>
            <a:lstStyle/>
            <a:p>
              <a:pPr indent="0" fontAlgn="auto"/>
              <a:r>
                <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rPr>
                <a:t>Creating a Vision</a:t>
              </a:r>
              <a:endPar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0" fontAlgn="auto">
                <a:lnSpc>
                  <a:spcPts val="2500"/>
                </a:lnSpc>
              </a:pPr>
              <a:r>
                <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There are difficulties in the process of change, and blueprints are needed to inspire people to keep moving forward.</a:t>
              </a:r>
              <a:endPar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2" name="文本框 1"/>
          <p:cNvSpPr txBox="1"/>
          <p:nvPr/>
        </p:nvSpPr>
        <p:spPr>
          <a:xfrm>
            <a:off x="731520" y="777875"/>
            <a:ext cx="7912735" cy="521970"/>
          </a:xfrm>
          <a:prstGeom prst="rect">
            <a:avLst/>
          </a:prstGeom>
          <a:noFill/>
        </p:spPr>
        <p:txBody>
          <a:bodyPr wrap="none" rtlCol="0" anchor="t">
            <a:spAutoFit/>
          </a:bodyPr>
          <a:p>
            <a:r>
              <a:rPr lang="en-US" altLang="zh-CN"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2.</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Kotter’s Change Management Model</a:t>
            </a:r>
            <a:endPar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0-#ppt_w/2"/>
                                          </p:val>
                                        </p:tav>
                                        <p:tav tm="100000">
                                          <p:val>
                                            <p:strVal val="#ppt_x"/>
                                          </p:val>
                                        </p:tav>
                                      </p:tavLst>
                                    </p:anim>
                                    <p:anim calcmode="lin" valueType="num">
                                      <p:cBhvr additive="base">
                                        <p:cTn id="14" dur="500" fill="hold"/>
                                        <p:tgtEl>
                                          <p:spTgt spid="19"/>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2"/>
                                        </p:tgtEl>
                                        <p:attrNameLst>
                                          <p:attrName>style.visibility</p:attrName>
                                        </p:attrNameLst>
                                      </p:cBhvr>
                                      <p:to>
                                        <p:strVal val="visible"/>
                                      </p:to>
                                    </p:set>
                                    <p:anim calcmode="lin" valueType="num">
                                      <p:cBhvr additive="base">
                                        <p:cTn id="19" dur="500" fill="hold"/>
                                        <p:tgtEl>
                                          <p:spTgt spid="32"/>
                                        </p:tgtEl>
                                        <p:attrNameLst>
                                          <p:attrName>ppt_x</p:attrName>
                                        </p:attrNameLst>
                                      </p:cBhvr>
                                      <p:tavLst>
                                        <p:tav tm="0">
                                          <p:val>
                                            <p:strVal val="0-#ppt_w/2"/>
                                          </p:val>
                                        </p:tav>
                                        <p:tav tm="100000">
                                          <p:val>
                                            <p:strVal val="#ppt_x"/>
                                          </p:val>
                                        </p:tav>
                                      </p:tavLst>
                                    </p:anim>
                                    <p:anim calcmode="lin" valueType="num">
                                      <p:cBhvr additive="base">
                                        <p:cTn id="20" dur="500" fill="hold"/>
                                        <p:tgtEl>
                                          <p:spTgt spid="3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矩形 17"/>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p:cNvGrpSpPr/>
          <p:nvPr/>
        </p:nvGrpSpPr>
        <p:grpSpPr>
          <a:xfrm>
            <a:off x="1572751" y="1492554"/>
            <a:ext cx="9566342" cy="1245235"/>
            <a:chOff x="1561139" y="1768631"/>
            <a:chExt cx="9921043" cy="1398040"/>
          </a:xfrm>
        </p:grpSpPr>
        <p:grpSp>
          <p:nvGrpSpPr>
            <p:cNvPr id="20" name="组合 19"/>
            <p:cNvGrpSpPr/>
            <p:nvPr/>
          </p:nvGrpSpPr>
          <p:grpSpPr>
            <a:xfrm>
              <a:off x="1561139" y="1918245"/>
              <a:ext cx="9921043" cy="698374"/>
              <a:chOff x="1561139" y="1918245"/>
              <a:chExt cx="9921043" cy="698374"/>
            </a:xfrm>
          </p:grpSpPr>
          <p:sp>
            <p:nvSpPr>
              <p:cNvPr id="12" name="圆角矩形 11"/>
              <p:cNvSpPr/>
              <p:nvPr/>
            </p:nvSpPr>
            <p:spPr>
              <a:xfrm>
                <a:off x="1561139" y="2048877"/>
                <a:ext cx="2207843" cy="567742"/>
              </a:xfrm>
              <a:prstGeom prst="roundRect">
                <a:avLst>
                  <a:gd name="adj" fmla="val 32427"/>
                </a:avLst>
              </a:prstGeom>
              <a:solidFill>
                <a:srgbClr val="CAD8E5">
                  <a:alpha val="93000"/>
                </a:srgbClr>
              </a:solidFill>
              <a:ln w="57150" cap="rnd" cmpd="sng">
                <a:solidFill>
                  <a:schemeClr val="accent1">
                    <a:lumMod val="60000"/>
                    <a:lumOff val="40000"/>
                    <a:alpha val="58000"/>
                  </a:schemeClr>
                </a:solid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smtClean="0">
                    <a:solidFill>
                      <a:schemeClr val="bg2">
                        <a:lumMod val="50000"/>
                      </a:schemeClr>
                    </a:solidFill>
                  </a:rPr>
                  <a:t> 4</a:t>
                </a:r>
                <a:endParaRPr lang="en-US" altLang="zh-CN" b="1" dirty="0" smtClean="0">
                  <a:solidFill>
                    <a:schemeClr val="bg2">
                      <a:lumMod val="50000"/>
                    </a:schemeClr>
                  </a:solidFill>
                </a:endParaRPr>
              </a:p>
            </p:txBody>
          </p:sp>
          <p:sp>
            <p:nvSpPr>
              <p:cNvPr id="16" name="文本框 15"/>
              <p:cNvSpPr txBox="1"/>
              <p:nvPr/>
            </p:nvSpPr>
            <p:spPr>
              <a:xfrm>
                <a:off x="4388080" y="1918245"/>
                <a:ext cx="7094102" cy="587425"/>
              </a:xfrm>
              <a:prstGeom prst="rect">
                <a:avLst/>
              </a:prstGeom>
              <a:noFill/>
            </p:spPr>
            <p:txBody>
              <a:bodyPr wrap="square" rtlCol="0">
                <a:spAutoFit/>
              </a:bodyPr>
              <a:lstStyle/>
              <a:p>
                <a:pPr algn="ctr"/>
                <a:endParaRPr lang="en-US" altLang="zh-CN" sz="1400" spc="300" dirty="0" smtClean="0">
                  <a:solidFill>
                    <a:prstClr val="black">
                      <a:lumMod val="65000"/>
                      <a:lumOff val="35000"/>
                    </a:prstClr>
                  </a:solidFill>
                  <a:latin typeface="方正粗黑宋简体" panose="02000000000000000000" pitchFamily="2" charset="-122"/>
                  <a:ea typeface="方正粗黑宋简体" panose="02000000000000000000" pitchFamily="2" charset="-122"/>
                </a:endParaRPr>
              </a:p>
              <a:p>
                <a:pPr marL="71755" indent="457200"/>
                <a:endParaRPr lang="zh-CN" altLang="en-US" sz="1400" dirty="0"/>
              </a:p>
            </p:txBody>
          </p:sp>
        </p:grpSp>
        <p:sp>
          <p:nvSpPr>
            <p:cNvPr id="23" name="文本框 22"/>
            <p:cNvSpPr txBox="1"/>
            <p:nvPr/>
          </p:nvSpPr>
          <p:spPr>
            <a:xfrm>
              <a:off x="3894362" y="1768631"/>
              <a:ext cx="7384918" cy="1398040"/>
            </a:xfrm>
            <a:prstGeom prst="rect">
              <a:avLst/>
            </a:prstGeom>
            <a:noFill/>
          </p:spPr>
          <p:txBody>
            <a:bodyPr wrap="square" rtlCol="0">
              <a:spAutoFit/>
            </a:bodyPr>
            <a:lstStyle/>
            <a:p>
              <a:pPr indent="0" fontAlgn="auto">
                <a:lnSpc>
                  <a:spcPts val="3000"/>
                </a:lnSpc>
              </a:pPr>
              <a:r>
                <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rPr>
                <a:t>Communicating the Vision</a:t>
              </a:r>
              <a:endPar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0" fontAlgn="auto">
                <a:lnSpc>
                  <a:spcPts val="3000"/>
                </a:lnSpc>
              </a:pPr>
              <a:r>
                <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A vision for change is only as valuable as it is accepted and embraced by the majority of people, leading to change.</a:t>
              </a:r>
              <a:endPar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21" name="矩形 20"/>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9" name="组合 18"/>
          <p:cNvGrpSpPr/>
          <p:nvPr/>
        </p:nvGrpSpPr>
        <p:grpSpPr>
          <a:xfrm>
            <a:off x="1572751" y="3190690"/>
            <a:ext cx="9566342" cy="1245235"/>
            <a:chOff x="1561139" y="1699479"/>
            <a:chExt cx="9921043" cy="1398041"/>
          </a:xfrm>
        </p:grpSpPr>
        <p:grpSp>
          <p:nvGrpSpPr>
            <p:cNvPr id="22" name="组合 21"/>
            <p:cNvGrpSpPr/>
            <p:nvPr/>
          </p:nvGrpSpPr>
          <p:grpSpPr>
            <a:xfrm>
              <a:off x="1561139" y="1918245"/>
              <a:ext cx="9921043" cy="646331"/>
              <a:chOff x="1561139" y="1918245"/>
              <a:chExt cx="9921043" cy="646331"/>
            </a:xfrm>
          </p:grpSpPr>
          <p:sp>
            <p:nvSpPr>
              <p:cNvPr id="30" name="圆角矩形 29"/>
              <p:cNvSpPr/>
              <p:nvPr/>
            </p:nvSpPr>
            <p:spPr>
              <a:xfrm>
                <a:off x="1561139" y="1996834"/>
                <a:ext cx="2207843" cy="567742"/>
              </a:xfrm>
              <a:prstGeom prst="roundRect">
                <a:avLst>
                  <a:gd name="adj" fmla="val 32427"/>
                </a:avLst>
              </a:prstGeom>
              <a:solidFill>
                <a:srgbClr val="CAD8E5">
                  <a:alpha val="93000"/>
                </a:srgbClr>
              </a:solidFill>
              <a:ln w="57150" cap="rnd" cmpd="sng">
                <a:solidFill>
                  <a:schemeClr val="accent1">
                    <a:lumMod val="60000"/>
                    <a:lumOff val="40000"/>
                    <a:alpha val="58000"/>
                  </a:schemeClr>
                </a:solid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smtClean="0">
                    <a:solidFill>
                      <a:schemeClr val="bg2">
                        <a:lumMod val="50000"/>
                      </a:schemeClr>
                    </a:solidFill>
                  </a:rPr>
                  <a:t> 5</a:t>
                </a:r>
                <a:endParaRPr lang="en-US" altLang="zh-CN" b="1" dirty="0" smtClean="0">
                  <a:solidFill>
                    <a:schemeClr val="bg2">
                      <a:lumMod val="50000"/>
                    </a:schemeClr>
                  </a:solidFill>
                </a:endParaRPr>
              </a:p>
            </p:txBody>
          </p:sp>
          <p:sp>
            <p:nvSpPr>
              <p:cNvPr id="31" name="文本框 30"/>
              <p:cNvSpPr txBox="1"/>
              <p:nvPr/>
            </p:nvSpPr>
            <p:spPr>
              <a:xfrm>
                <a:off x="4388080" y="1918245"/>
                <a:ext cx="7094102" cy="587425"/>
              </a:xfrm>
              <a:prstGeom prst="rect">
                <a:avLst/>
              </a:prstGeom>
              <a:noFill/>
            </p:spPr>
            <p:txBody>
              <a:bodyPr wrap="square" rtlCol="0">
                <a:spAutoFit/>
              </a:bodyPr>
              <a:lstStyle/>
              <a:p>
                <a:pPr algn="ctr"/>
                <a:endParaRPr lang="en-US" altLang="zh-CN" sz="1400" spc="300" dirty="0" smtClean="0">
                  <a:solidFill>
                    <a:prstClr val="black">
                      <a:lumMod val="65000"/>
                      <a:lumOff val="35000"/>
                    </a:prstClr>
                  </a:solidFill>
                  <a:latin typeface="方正粗黑宋简体" panose="02000000000000000000" pitchFamily="2" charset="-122"/>
                  <a:ea typeface="方正粗黑宋简体" panose="02000000000000000000" pitchFamily="2" charset="-122"/>
                </a:endParaRPr>
              </a:p>
              <a:p>
                <a:pPr marL="71755" indent="457200"/>
                <a:endParaRPr lang="zh-CN" altLang="en-US" sz="1400" dirty="0"/>
              </a:p>
            </p:txBody>
          </p:sp>
        </p:grpSp>
        <p:sp>
          <p:nvSpPr>
            <p:cNvPr id="29" name="文本框 28"/>
            <p:cNvSpPr txBox="1"/>
            <p:nvPr/>
          </p:nvSpPr>
          <p:spPr>
            <a:xfrm>
              <a:off x="3894183" y="1699479"/>
              <a:ext cx="6658994" cy="1398041"/>
            </a:xfrm>
            <a:prstGeom prst="rect">
              <a:avLst/>
            </a:prstGeom>
            <a:noFill/>
          </p:spPr>
          <p:txBody>
            <a:bodyPr wrap="square" rtlCol="0">
              <a:spAutoFit/>
            </a:bodyPr>
            <a:lstStyle/>
            <a:p>
              <a:pPr indent="0" fontAlgn="auto">
                <a:lnSpc>
                  <a:spcPts val="3000"/>
                </a:lnSpc>
              </a:pPr>
              <a:r>
                <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rPr>
                <a:t>Empowering Others to Act on the Vision</a:t>
              </a:r>
              <a:endPar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0" fontAlgn="auto">
                <a:lnSpc>
                  <a:spcPts val="3000"/>
                </a:lnSpc>
              </a:pPr>
              <a:r>
                <a:rPr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The forces that stand in the way of change can be balanced by empowerment.</a:t>
              </a:r>
              <a:endParaRPr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32" name="组合 31"/>
          <p:cNvGrpSpPr/>
          <p:nvPr/>
        </p:nvGrpSpPr>
        <p:grpSpPr>
          <a:xfrm>
            <a:off x="1572751" y="4776429"/>
            <a:ext cx="9566342" cy="1040130"/>
            <a:chOff x="1561139" y="1729419"/>
            <a:chExt cx="9921043" cy="1167766"/>
          </a:xfrm>
        </p:grpSpPr>
        <p:grpSp>
          <p:nvGrpSpPr>
            <p:cNvPr id="33" name="组合 32"/>
            <p:cNvGrpSpPr/>
            <p:nvPr/>
          </p:nvGrpSpPr>
          <p:grpSpPr>
            <a:xfrm>
              <a:off x="1561139" y="1918245"/>
              <a:ext cx="9921043" cy="646331"/>
              <a:chOff x="1561139" y="1918245"/>
              <a:chExt cx="9921043" cy="646331"/>
            </a:xfrm>
          </p:grpSpPr>
          <p:sp>
            <p:nvSpPr>
              <p:cNvPr id="35" name="圆角矩形 34"/>
              <p:cNvSpPr/>
              <p:nvPr/>
            </p:nvSpPr>
            <p:spPr>
              <a:xfrm>
                <a:off x="1561139" y="1996834"/>
                <a:ext cx="2207843" cy="567742"/>
              </a:xfrm>
              <a:prstGeom prst="roundRect">
                <a:avLst>
                  <a:gd name="adj" fmla="val 32427"/>
                </a:avLst>
              </a:prstGeom>
              <a:solidFill>
                <a:srgbClr val="CAD8E5">
                  <a:alpha val="93000"/>
                </a:srgbClr>
              </a:solidFill>
              <a:ln w="57150" cap="rnd" cmpd="sng">
                <a:solidFill>
                  <a:schemeClr val="accent1">
                    <a:lumMod val="60000"/>
                    <a:lumOff val="40000"/>
                    <a:alpha val="58000"/>
                  </a:schemeClr>
                </a:solid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smtClean="0">
                    <a:solidFill>
                      <a:schemeClr val="bg2">
                        <a:lumMod val="50000"/>
                      </a:schemeClr>
                    </a:solidFill>
                  </a:rPr>
                  <a:t> 6</a:t>
                </a:r>
                <a:endParaRPr lang="en-US" altLang="zh-CN" b="1" dirty="0" smtClean="0">
                  <a:solidFill>
                    <a:schemeClr val="bg2">
                      <a:lumMod val="50000"/>
                    </a:schemeClr>
                  </a:solidFill>
                </a:endParaRPr>
              </a:p>
            </p:txBody>
          </p:sp>
          <p:sp>
            <p:nvSpPr>
              <p:cNvPr id="36" name="文本框 35"/>
              <p:cNvSpPr txBox="1"/>
              <p:nvPr/>
            </p:nvSpPr>
            <p:spPr>
              <a:xfrm>
                <a:off x="4388080" y="1918245"/>
                <a:ext cx="7094102" cy="587425"/>
              </a:xfrm>
              <a:prstGeom prst="rect">
                <a:avLst/>
              </a:prstGeom>
              <a:noFill/>
            </p:spPr>
            <p:txBody>
              <a:bodyPr wrap="square" rtlCol="0">
                <a:spAutoFit/>
              </a:bodyPr>
              <a:lstStyle/>
              <a:p>
                <a:pPr algn="ctr"/>
                <a:endParaRPr lang="en-US" altLang="zh-CN" sz="1400" spc="300" dirty="0" smtClean="0">
                  <a:solidFill>
                    <a:prstClr val="black">
                      <a:lumMod val="65000"/>
                      <a:lumOff val="35000"/>
                    </a:prstClr>
                  </a:solidFill>
                  <a:latin typeface="方正粗黑宋简体" panose="02000000000000000000" pitchFamily="2" charset="-122"/>
                  <a:ea typeface="方正粗黑宋简体" panose="02000000000000000000" pitchFamily="2" charset="-122"/>
                </a:endParaRPr>
              </a:p>
              <a:p>
                <a:pPr marL="71755" indent="457200"/>
                <a:endParaRPr lang="zh-CN" altLang="en-US" sz="1400" dirty="0"/>
              </a:p>
            </p:txBody>
          </p:sp>
        </p:grpSp>
        <p:sp>
          <p:nvSpPr>
            <p:cNvPr id="34" name="文本框 33"/>
            <p:cNvSpPr txBox="1"/>
            <p:nvPr/>
          </p:nvSpPr>
          <p:spPr>
            <a:xfrm>
              <a:off x="3894183" y="1729419"/>
              <a:ext cx="6658994" cy="1167766"/>
            </a:xfrm>
            <a:prstGeom prst="rect">
              <a:avLst/>
            </a:prstGeom>
            <a:noFill/>
          </p:spPr>
          <p:txBody>
            <a:bodyPr wrap="square" rtlCol="0">
              <a:spAutoFit/>
            </a:bodyPr>
            <a:lstStyle/>
            <a:p>
              <a:pPr indent="0" fontAlgn="auto"/>
              <a:r>
                <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rPr>
                <a:t>Planning for and Creating Short Term Wins</a:t>
              </a:r>
              <a:endPar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0" fontAlgn="auto">
                <a:lnSpc>
                  <a:spcPts val="2500"/>
                </a:lnSpc>
              </a:pPr>
              <a:r>
                <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Staged victories can justify change and make it go more smoothly.</a:t>
              </a:r>
              <a:endPar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2" name="文本框 1"/>
          <p:cNvSpPr txBox="1"/>
          <p:nvPr/>
        </p:nvSpPr>
        <p:spPr>
          <a:xfrm>
            <a:off x="731520" y="760730"/>
            <a:ext cx="7912735" cy="521970"/>
          </a:xfrm>
          <a:prstGeom prst="rect">
            <a:avLst/>
          </a:prstGeom>
          <a:noFill/>
        </p:spPr>
        <p:txBody>
          <a:bodyPr wrap="none" rtlCol="0" anchor="t">
            <a:spAutoFit/>
          </a:bodyPr>
          <a:p>
            <a:r>
              <a:rPr lang="en-US" altLang="zh-CN"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2.</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Kotter’s Change Management Model</a:t>
            </a:r>
            <a:endPar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0-#ppt_w/2"/>
                                          </p:val>
                                        </p:tav>
                                        <p:tav tm="100000">
                                          <p:val>
                                            <p:strVal val="#ppt_x"/>
                                          </p:val>
                                        </p:tav>
                                      </p:tavLst>
                                    </p:anim>
                                    <p:anim calcmode="lin" valueType="num">
                                      <p:cBhvr additive="base">
                                        <p:cTn id="14" dur="500" fill="hold"/>
                                        <p:tgtEl>
                                          <p:spTgt spid="19"/>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2"/>
                                        </p:tgtEl>
                                        <p:attrNameLst>
                                          <p:attrName>style.visibility</p:attrName>
                                        </p:attrNameLst>
                                      </p:cBhvr>
                                      <p:to>
                                        <p:strVal val="visible"/>
                                      </p:to>
                                    </p:set>
                                    <p:anim calcmode="lin" valueType="num">
                                      <p:cBhvr additive="base">
                                        <p:cTn id="19" dur="500" fill="hold"/>
                                        <p:tgtEl>
                                          <p:spTgt spid="32"/>
                                        </p:tgtEl>
                                        <p:attrNameLst>
                                          <p:attrName>ppt_x</p:attrName>
                                        </p:attrNameLst>
                                      </p:cBhvr>
                                      <p:tavLst>
                                        <p:tav tm="0">
                                          <p:val>
                                            <p:strVal val="0-#ppt_w/2"/>
                                          </p:val>
                                        </p:tav>
                                        <p:tav tm="100000">
                                          <p:val>
                                            <p:strVal val="#ppt_x"/>
                                          </p:val>
                                        </p:tav>
                                      </p:tavLst>
                                    </p:anim>
                                    <p:anim calcmode="lin" valueType="num">
                                      <p:cBhvr additive="base">
                                        <p:cTn id="20" dur="500" fill="hold"/>
                                        <p:tgtEl>
                                          <p:spTgt spid="3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矩形 17"/>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p:cNvGrpSpPr/>
          <p:nvPr/>
        </p:nvGrpSpPr>
        <p:grpSpPr>
          <a:xfrm>
            <a:off x="1572751" y="1492554"/>
            <a:ext cx="10059035" cy="860425"/>
            <a:chOff x="1561139" y="1768631"/>
            <a:chExt cx="10432004" cy="966009"/>
          </a:xfrm>
        </p:grpSpPr>
        <p:grpSp>
          <p:nvGrpSpPr>
            <p:cNvPr id="20" name="组合 19"/>
            <p:cNvGrpSpPr/>
            <p:nvPr/>
          </p:nvGrpSpPr>
          <p:grpSpPr>
            <a:xfrm>
              <a:off x="1561139" y="1918245"/>
              <a:ext cx="9921043" cy="698374"/>
              <a:chOff x="1561139" y="1918245"/>
              <a:chExt cx="9921043" cy="698374"/>
            </a:xfrm>
          </p:grpSpPr>
          <p:sp>
            <p:nvSpPr>
              <p:cNvPr id="12" name="圆角矩形 11"/>
              <p:cNvSpPr/>
              <p:nvPr/>
            </p:nvSpPr>
            <p:spPr>
              <a:xfrm>
                <a:off x="1561139" y="2048877"/>
                <a:ext cx="2207843" cy="567742"/>
              </a:xfrm>
              <a:prstGeom prst="roundRect">
                <a:avLst>
                  <a:gd name="adj" fmla="val 32427"/>
                </a:avLst>
              </a:prstGeom>
              <a:solidFill>
                <a:srgbClr val="CAD8E5">
                  <a:alpha val="93000"/>
                </a:srgbClr>
              </a:solidFill>
              <a:ln w="57150" cap="rnd" cmpd="sng">
                <a:solidFill>
                  <a:schemeClr val="accent1">
                    <a:lumMod val="60000"/>
                    <a:lumOff val="40000"/>
                    <a:alpha val="58000"/>
                  </a:schemeClr>
                </a:solid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smtClean="0">
                    <a:solidFill>
                      <a:schemeClr val="bg2">
                        <a:lumMod val="50000"/>
                      </a:schemeClr>
                    </a:solidFill>
                  </a:rPr>
                  <a:t> 7</a:t>
                </a:r>
                <a:endParaRPr lang="en-US" altLang="zh-CN" b="1" dirty="0" smtClean="0">
                  <a:solidFill>
                    <a:schemeClr val="bg2">
                      <a:lumMod val="50000"/>
                    </a:schemeClr>
                  </a:solidFill>
                </a:endParaRPr>
              </a:p>
            </p:txBody>
          </p:sp>
          <p:sp>
            <p:nvSpPr>
              <p:cNvPr id="16" name="文本框 15"/>
              <p:cNvSpPr txBox="1"/>
              <p:nvPr/>
            </p:nvSpPr>
            <p:spPr>
              <a:xfrm>
                <a:off x="4388080" y="1918245"/>
                <a:ext cx="7094102" cy="587425"/>
              </a:xfrm>
              <a:prstGeom prst="rect">
                <a:avLst/>
              </a:prstGeom>
              <a:noFill/>
            </p:spPr>
            <p:txBody>
              <a:bodyPr wrap="square" rtlCol="0">
                <a:spAutoFit/>
              </a:bodyPr>
              <a:lstStyle/>
              <a:p>
                <a:pPr algn="ctr"/>
                <a:endParaRPr lang="en-US" altLang="zh-CN" sz="1400" spc="300" dirty="0" smtClean="0">
                  <a:solidFill>
                    <a:prstClr val="black">
                      <a:lumMod val="65000"/>
                      <a:lumOff val="35000"/>
                    </a:prstClr>
                  </a:solidFill>
                  <a:latin typeface="方正粗黑宋简体" panose="02000000000000000000" pitchFamily="2" charset="-122"/>
                  <a:ea typeface="方正粗黑宋简体" panose="02000000000000000000" pitchFamily="2" charset="-122"/>
                </a:endParaRPr>
              </a:p>
              <a:p>
                <a:pPr marL="71755" indent="457200"/>
                <a:endParaRPr lang="zh-CN" altLang="en-US" sz="1400" dirty="0"/>
              </a:p>
            </p:txBody>
          </p:sp>
        </p:grpSp>
        <p:sp>
          <p:nvSpPr>
            <p:cNvPr id="23" name="文本框 22"/>
            <p:cNvSpPr txBox="1"/>
            <p:nvPr/>
          </p:nvSpPr>
          <p:spPr>
            <a:xfrm>
              <a:off x="3894362" y="1768631"/>
              <a:ext cx="8098781" cy="966009"/>
            </a:xfrm>
            <a:prstGeom prst="rect">
              <a:avLst/>
            </a:prstGeom>
            <a:noFill/>
          </p:spPr>
          <p:txBody>
            <a:bodyPr wrap="square" rtlCol="0">
              <a:spAutoFit/>
            </a:bodyPr>
            <a:lstStyle/>
            <a:p>
              <a:pPr indent="0" fontAlgn="auto">
                <a:lnSpc>
                  <a:spcPts val="3000"/>
                </a:lnSpc>
              </a:pPr>
              <a:r>
                <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rPr>
                <a:t>Consolidating improvements and producing still more change</a:t>
              </a:r>
              <a:endPar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0" fontAlgn="auto">
                <a:lnSpc>
                  <a:spcPts val="3000"/>
                </a:lnSpc>
              </a:pPr>
              <a:r>
                <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change needs to be sustained, building on what has been achieved.</a:t>
              </a:r>
              <a:endPar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21" name="矩形 20"/>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9" name="组合 18"/>
          <p:cNvGrpSpPr/>
          <p:nvPr/>
        </p:nvGrpSpPr>
        <p:grpSpPr>
          <a:xfrm>
            <a:off x="1572751" y="3190690"/>
            <a:ext cx="9566342" cy="1630045"/>
            <a:chOff x="1561139" y="1699479"/>
            <a:chExt cx="9921043" cy="1830071"/>
          </a:xfrm>
        </p:grpSpPr>
        <p:grpSp>
          <p:nvGrpSpPr>
            <p:cNvPr id="22" name="组合 21"/>
            <p:cNvGrpSpPr/>
            <p:nvPr/>
          </p:nvGrpSpPr>
          <p:grpSpPr>
            <a:xfrm>
              <a:off x="1561139" y="1918245"/>
              <a:ext cx="9921043" cy="646331"/>
              <a:chOff x="1561139" y="1918245"/>
              <a:chExt cx="9921043" cy="646331"/>
            </a:xfrm>
          </p:grpSpPr>
          <p:sp>
            <p:nvSpPr>
              <p:cNvPr id="30" name="圆角矩形 29"/>
              <p:cNvSpPr/>
              <p:nvPr/>
            </p:nvSpPr>
            <p:spPr>
              <a:xfrm>
                <a:off x="1561139" y="1996834"/>
                <a:ext cx="2207843" cy="567742"/>
              </a:xfrm>
              <a:prstGeom prst="roundRect">
                <a:avLst>
                  <a:gd name="adj" fmla="val 32427"/>
                </a:avLst>
              </a:prstGeom>
              <a:solidFill>
                <a:srgbClr val="CAD8E5">
                  <a:alpha val="93000"/>
                </a:srgbClr>
              </a:solidFill>
              <a:ln w="57150" cap="rnd" cmpd="sng">
                <a:solidFill>
                  <a:schemeClr val="accent1">
                    <a:lumMod val="60000"/>
                    <a:lumOff val="40000"/>
                    <a:alpha val="58000"/>
                  </a:schemeClr>
                </a:solid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smtClean="0">
                    <a:solidFill>
                      <a:schemeClr val="bg2">
                        <a:lumMod val="50000"/>
                      </a:schemeClr>
                    </a:solidFill>
                  </a:rPr>
                  <a:t> 8</a:t>
                </a:r>
                <a:endParaRPr lang="en-US" altLang="zh-CN" b="1" dirty="0" smtClean="0">
                  <a:solidFill>
                    <a:schemeClr val="bg2">
                      <a:lumMod val="50000"/>
                    </a:schemeClr>
                  </a:solidFill>
                </a:endParaRPr>
              </a:p>
            </p:txBody>
          </p:sp>
          <p:sp>
            <p:nvSpPr>
              <p:cNvPr id="31" name="文本框 30"/>
              <p:cNvSpPr txBox="1"/>
              <p:nvPr/>
            </p:nvSpPr>
            <p:spPr>
              <a:xfrm>
                <a:off x="4388080" y="1918245"/>
                <a:ext cx="7094102" cy="587425"/>
              </a:xfrm>
              <a:prstGeom prst="rect">
                <a:avLst/>
              </a:prstGeom>
              <a:noFill/>
            </p:spPr>
            <p:txBody>
              <a:bodyPr wrap="square" rtlCol="0">
                <a:spAutoFit/>
              </a:bodyPr>
              <a:lstStyle/>
              <a:p>
                <a:pPr algn="ctr"/>
                <a:endParaRPr lang="en-US" altLang="zh-CN" sz="1400" spc="300" dirty="0" smtClean="0">
                  <a:solidFill>
                    <a:prstClr val="black">
                      <a:lumMod val="65000"/>
                      <a:lumOff val="35000"/>
                    </a:prstClr>
                  </a:solidFill>
                  <a:latin typeface="方正粗黑宋简体" panose="02000000000000000000" pitchFamily="2" charset="-122"/>
                  <a:ea typeface="方正粗黑宋简体" panose="02000000000000000000" pitchFamily="2" charset="-122"/>
                </a:endParaRPr>
              </a:p>
              <a:p>
                <a:pPr marL="71755" indent="457200"/>
                <a:endParaRPr lang="zh-CN" altLang="en-US" sz="1400" dirty="0"/>
              </a:p>
            </p:txBody>
          </p:sp>
        </p:grpSp>
        <p:sp>
          <p:nvSpPr>
            <p:cNvPr id="29" name="文本框 28"/>
            <p:cNvSpPr txBox="1"/>
            <p:nvPr/>
          </p:nvSpPr>
          <p:spPr>
            <a:xfrm>
              <a:off x="3894183" y="1699479"/>
              <a:ext cx="6658994" cy="1830071"/>
            </a:xfrm>
            <a:prstGeom prst="rect">
              <a:avLst/>
            </a:prstGeom>
            <a:noFill/>
          </p:spPr>
          <p:txBody>
            <a:bodyPr wrap="square" rtlCol="0">
              <a:spAutoFit/>
            </a:bodyPr>
            <a:lstStyle/>
            <a:p>
              <a:pPr indent="0" fontAlgn="auto">
                <a:lnSpc>
                  <a:spcPts val="3000"/>
                </a:lnSpc>
              </a:pPr>
              <a:r>
                <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rPr>
                <a:t>Institutionalizing New Approaches</a:t>
              </a:r>
              <a:endPar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0" fontAlgn="auto">
                <a:lnSpc>
                  <a:spcPts val="3000"/>
                </a:lnSpc>
              </a:pPr>
              <a:r>
                <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There is no end to change, but the results achieved in the process of change should be institutionalised and utilised to maximise its effectiveness.</a:t>
              </a:r>
              <a:endPar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2" name="文本框 1"/>
          <p:cNvSpPr txBox="1"/>
          <p:nvPr/>
        </p:nvSpPr>
        <p:spPr>
          <a:xfrm>
            <a:off x="731520" y="760730"/>
            <a:ext cx="7912735" cy="521970"/>
          </a:xfrm>
          <a:prstGeom prst="rect">
            <a:avLst/>
          </a:prstGeom>
          <a:noFill/>
        </p:spPr>
        <p:txBody>
          <a:bodyPr wrap="none" rtlCol="0" anchor="t">
            <a:spAutoFit/>
          </a:bodyPr>
          <a:p>
            <a:r>
              <a:rPr lang="en-US" altLang="zh-CN"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2.</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Kotter’s Change Management Model</a:t>
            </a:r>
            <a:endPar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0-#ppt_w/2"/>
                                          </p:val>
                                        </p:tav>
                                        <p:tav tm="100000">
                                          <p:val>
                                            <p:strVal val="#ppt_x"/>
                                          </p:val>
                                        </p:tav>
                                      </p:tavLst>
                                    </p:anim>
                                    <p:anim calcmode="lin" valueType="num">
                                      <p:cBhvr additive="base">
                                        <p:cTn id="14" dur="5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矩形 7"/>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五边形 15"/>
          <p:cNvSpPr/>
          <p:nvPr/>
        </p:nvSpPr>
        <p:spPr>
          <a:xfrm>
            <a:off x="560215" y="519162"/>
            <a:ext cx="5757461" cy="5779158"/>
          </a:xfrm>
          <a:prstGeom prst="homePlate">
            <a:avLst>
              <a:gd name="adj" fmla="val 25003"/>
            </a:avLst>
          </a:prstGeom>
          <a:solidFill>
            <a:srgbClr val="D8E8F8"/>
          </a:solidFill>
          <a:ln w="257175" cap="rnd" cmpd="dbl">
            <a:solidFill>
              <a:schemeClr val="bg1"/>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 name="组合 1"/>
          <p:cNvGrpSpPr/>
          <p:nvPr/>
        </p:nvGrpSpPr>
        <p:grpSpPr>
          <a:xfrm>
            <a:off x="4017600" y="2340000"/>
            <a:ext cx="6791932" cy="1542241"/>
            <a:chOff x="3744407" y="1947686"/>
            <a:chExt cx="6791932" cy="1542241"/>
          </a:xfrm>
        </p:grpSpPr>
        <p:sp>
          <p:nvSpPr>
            <p:cNvPr id="19" name="文本框 18"/>
            <p:cNvSpPr txBox="1"/>
            <p:nvPr/>
          </p:nvSpPr>
          <p:spPr>
            <a:xfrm>
              <a:off x="3994124" y="2967957"/>
              <a:ext cx="6542215" cy="521970"/>
            </a:xfrm>
            <a:prstGeom prst="rect">
              <a:avLst/>
            </a:prstGeom>
            <a:noFill/>
            <a:effectLst>
              <a:outerShdw blurRad="76200" dist="63500" algn="l" rotWithShape="0">
                <a:schemeClr val="tx1">
                  <a:lumMod val="65000"/>
                  <a:lumOff val="35000"/>
                  <a:alpha val="40000"/>
                </a:schemeClr>
              </a:outerShdw>
            </a:effectLst>
          </p:spPr>
          <p:txBody>
            <a:bodyPr wrap="square" rtlCol="0">
              <a:spAutoFit/>
            </a:bodyPr>
            <a:lstStyle/>
            <a:p>
              <a:pPr algn="r"/>
              <a:r>
                <a:rPr lang="zh-CN" altLang="en-US" sz="2800" b="1" spc="600" dirty="0">
                  <a:solidFill>
                    <a:srgbClr val="A5B2C4"/>
                  </a:solidFill>
                  <a:latin typeface="+mn-ea"/>
                </a:rPr>
                <a:t>Huawei as an example</a:t>
              </a:r>
              <a:endParaRPr lang="zh-CN" altLang="en-US" sz="2800" b="1" spc="600" dirty="0">
                <a:solidFill>
                  <a:srgbClr val="A5B2C4"/>
                </a:solidFill>
                <a:latin typeface="+mn-ea"/>
              </a:endParaRPr>
            </a:p>
          </p:txBody>
        </p:sp>
        <p:sp>
          <p:nvSpPr>
            <p:cNvPr id="31" name="矩形 30"/>
            <p:cNvSpPr/>
            <p:nvPr/>
          </p:nvSpPr>
          <p:spPr>
            <a:xfrm>
              <a:off x="3744407" y="1947686"/>
              <a:ext cx="5716918" cy="1014730"/>
            </a:xfrm>
            <a:prstGeom prst="rect">
              <a:avLst/>
            </a:prstGeom>
            <a:noFill/>
            <a:effectLst>
              <a:outerShdw blurRad="88900" dist="76200" algn="l" rotWithShape="0">
                <a:prstClr val="black">
                  <a:alpha val="40000"/>
                </a:prstClr>
              </a:outerShdw>
            </a:effectLst>
          </p:spPr>
          <p:txBody>
            <a:bodyPr wrap="square" lIns="91440" tIns="45720" rIns="91440" bIns="45720">
              <a:spAutoFit/>
            </a:bodyPr>
            <a:lstStyle/>
            <a:p>
              <a:pPr>
                <a:buClr>
                  <a:srgbClr val="DF8A9D"/>
                </a:buClr>
                <a:buSzPct val="200000"/>
              </a:pPr>
              <a:r>
                <a:rPr lang="zh-CN" altLang="en-US" sz="6000" b="1"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Case Sharing</a:t>
              </a:r>
              <a:endParaRPr lang="zh-CN" altLang="en-US" sz="6000" b="1" spc="600" dirty="0" smtClean="0">
                <a:solidFill>
                  <a:schemeClr val="tx1">
                    <a:lumMod val="65000"/>
                    <a:lumOff val="3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32" name="组合 31"/>
          <p:cNvGrpSpPr/>
          <p:nvPr/>
        </p:nvGrpSpPr>
        <p:grpSpPr>
          <a:xfrm>
            <a:off x="1318506" y="2169601"/>
            <a:ext cx="3028956" cy="1949173"/>
            <a:chOff x="1098944" y="1621552"/>
            <a:chExt cx="3028956" cy="1949173"/>
          </a:xfrm>
        </p:grpSpPr>
        <p:sp>
          <p:nvSpPr>
            <p:cNvPr id="33" name="六边形 32"/>
            <p:cNvSpPr/>
            <p:nvPr/>
          </p:nvSpPr>
          <p:spPr>
            <a:xfrm>
              <a:off x="1482438" y="1621552"/>
              <a:ext cx="2261968" cy="1949173"/>
            </a:xfrm>
            <a:prstGeom prst="hexagon">
              <a:avLst>
                <a:gd name="adj" fmla="val 28601"/>
                <a:gd name="vf" fmla="val 115470"/>
              </a:avLst>
            </a:prstGeom>
            <a:noFill/>
            <a:ln w="177800" cap="rnd" cmpd="dbl">
              <a:solidFill>
                <a:schemeClr val="bg1"/>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4" name="文本框 33"/>
            <p:cNvSpPr txBox="1"/>
            <p:nvPr/>
          </p:nvSpPr>
          <p:spPr>
            <a:xfrm>
              <a:off x="1098944" y="1811308"/>
              <a:ext cx="3028956" cy="1569660"/>
            </a:xfrm>
            <a:prstGeom prst="rect">
              <a:avLst/>
            </a:prstGeom>
            <a:noFill/>
            <a:effectLst>
              <a:outerShdw blurRad="50800" dist="88900" algn="l" rotWithShape="0">
                <a:schemeClr val="bg2">
                  <a:lumMod val="50000"/>
                  <a:alpha val="40000"/>
                </a:schemeClr>
              </a:outerShdw>
            </a:effectLst>
          </p:spPr>
          <p:txBody>
            <a:bodyPr wrap="square" rtlCol="0">
              <a:spAutoFit/>
            </a:bodyPr>
            <a:lstStyle/>
            <a:p>
              <a:pPr algn="ctr"/>
              <a:r>
                <a:rPr lang="en-US" altLang="zh-CN" sz="9600" b="1" dirty="0" smtClean="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02</a:t>
              </a:r>
              <a:endParaRPr lang="zh-CN" altLang="en-US" sz="9600" b="1" dirty="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57" name="组合 56"/>
          <p:cNvGrpSpPr/>
          <p:nvPr/>
        </p:nvGrpSpPr>
        <p:grpSpPr>
          <a:xfrm>
            <a:off x="938296" y="929390"/>
            <a:ext cx="3940531" cy="4916774"/>
            <a:chOff x="938296" y="929390"/>
            <a:chExt cx="3940531" cy="4916774"/>
          </a:xfrm>
        </p:grpSpPr>
        <p:cxnSp>
          <p:nvCxnSpPr>
            <p:cNvPr id="35" name="直接连接符 34"/>
            <p:cNvCxnSpPr/>
            <p:nvPr/>
          </p:nvCxnSpPr>
          <p:spPr>
            <a:xfrm flipH="1">
              <a:off x="938296" y="1302027"/>
              <a:ext cx="756824" cy="935103"/>
            </a:xfrm>
            <a:prstGeom prst="line">
              <a:avLst/>
            </a:prstGeom>
            <a:ln w="889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nvCxnSpPr>
          <p:spPr>
            <a:xfrm flipH="1">
              <a:off x="3552669" y="4594596"/>
              <a:ext cx="711999" cy="1251568"/>
            </a:xfrm>
            <a:prstGeom prst="line">
              <a:avLst/>
            </a:prstGeom>
            <a:ln w="889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2" name="直接连接符 51"/>
            <p:cNvCxnSpPr/>
            <p:nvPr/>
          </p:nvCxnSpPr>
          <p:spPr>
            <a:xfrm flipH="1">
              <a:off x="1601898" y="929390"/>
              <a:ext cx="946430" cy="1128114"/>
            </a:xfrm>
            <a:prstGeom prst="line">
              <a:avLst/>
            </a:prstGeom>
            <a:ln w="889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4" name="直接连接符 53"/>
            <p:cNvCxnSpPr/>
            <p:nvPr/>
          </p:nvCxnSpPr>
          <p:spPr>
            <a:xfrm flipH="1">
              <a:off x="4277427" y="4373283"/>
              <a:ext cx="601400" cy="1038144"/>
            </a:xfrm>
            <a:prstGeom prst="line">
              <a:avLst/>
            </a:prstGeom>
            <a:ln w="889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0" name="矩形 19"/>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矩形 16"/>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文本框 8"/>
          <p:cNvSpPr txBox="1"/>
          <p:nvPr/>
        </p:nvSpPr>
        <p:spPr>
          <a:xfrm>
            <a:off x="708025" y="975995"/>
            <a:ext cx="10029825" cy="706755"/>
          </a:xfrm>
          <a:prstGeom prst="rect">
            <a:avLst/>
          </a:prstGeom>
          <a:noFill/>
        </p:spPr>
        <p:txBody>
          <a:bodyPr wrap="square" rtlCol="0">
            <a:spAutoFit/>
          </a:bodyPr>
          <a:lstStyle/>
          <a:p>
            <a:pPr algn="ctr"/>
            <a:r>
              <a:rPr sz="40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rPr>
              <a:t>Huawei</a:t>
            </a:r>
            <a:endParaRPr sz="40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3" name="图片 2" descr="WechatIMG1564"/>
          <p:cNvPicPr>
            <a:picLocks noChangeAspect="1"/>
          </p:cNvPicPr>
          <p:nvPr/>
        </p:nvPicPr>
        <p:blipFill>
          <a:blip r:embed="rId1"/>
          <a:srcRect l="2604" t="7347" r="-2604" b="-7719"/>
          <a:stretch>
            <a:fillRect/>
          </a:stretch>
        </p:blipFill>
        <p:spPr>
          <a:xfrm>
            <a:off x="7626985" y="1715770"/>
            <a:ext cx="3852545" cy="3426460"/>
          </a:xfrm>
          <a:prstGeom prst="rect">
            <a:avLst/>
          </a:prstGeom>
        </p:spPr>
      </p:pic>
      <p:grpSp>
        <p:nvGrpSpPr>
          <p:cNvPr id="34" name="组合 33"/>
          <p:cNvGrpSpPr/>
          <p:nvPr/>
        </p:nvGrpSpPr>
        <p:grpSpPr>
          <a:xfrm>
            <a:off x="708025" y="2373630"/>
            <a:ext cx="6918960" cy="2462767"/>
            <a:chOff x="461399" y="1509646"/>
            <a:chExt cx="7165485" cy="2250440"/>
          </a:xfrm>
        </p:grpSpPr>
        <p:sp>
          <p:nvSpPr>
            <p:cNvPr id="29" name="矩形 20"/>
            <p:cNvSpPr/>
            <p:nvPr/>
          </p:nvSpPr>
          <p:spPr>
            <a:xfrm>
              <a:off x="461399" y="1509646"/>
              <a:ext cx="7165485" cy="2250440"/>
            </a:xfrm>
            <a:custGeom>
              <a:avLst/>
              <a:gdLst>
                <a:gd name="connsiteX0" fmla="*/ 0 w 4071842"/>
                <a:gd name="connsiteY0" fmla="*/ 0 h 2175164"/>
                <a:gd name="connsiteX1" fmla="*/ 4071842 w 4071842"/>
                <a:gd name="connsiteY1" fmla="*/ 0 h 2175164"/>
                <a:gd name="connsiteX2" fmla="*/ 4071842 w 4071842"/>
                <a:gd name="connsiteY2" fmla="*/ 2175164 h 2175164"/>
                <a:gd name="connsiteX3" fmla="*/ 0 w 4071842"/>
                <a:gd name="connsiteY3" fmla="*/ 2175164 h 2175164"/>
                <a:gd name="connsiteX4" fmla="*/ 0 w 4071842"/>
                <a:gd name="connsiteY4" fmla="*/ 0 h 2175164"/>
                <a:gd name="connsiteX0-1" fmla="*/ 0 w 4071842"/>
                <a:gd name="connsiteY0-2" fmla="*/ 0 h 2175164"/>
                <a:gd name="connsiteX1-3" fmla="*/ 4071842 w 4071842"/>
                <a:gd name="connsiteY1-4" fmla="*/ 0 h 2175164"/>
                <a:gd name="connsiteX2-5" fmla="*/ 4071842 w 4071842"/>
                <a:gd name="connsiteY2-6" fmla="*/ 1156551 h 2175164"/>
                <a:gd name="connsiteX3-7" fmla="*/ 4071842 w 4071842"/>
                <a:gd name="connsiteY3-8" fmla="*/ 2175164 h 2175164"/>
                <a:gd name="connsiteX4-9" fmla="*/ 0 w 4071842"/>
                <a:gd name="connsiteY4-10" fmla="*/ 2175164 h 2175164"/>
                <a:gd name="connsiteX5" fmla="*/ 0 w 4071842"/>
                <a:gd name="connsiteY5" fmla="*/ 0 h 2175164"/>
                <a:gd name="connsiteX0-11" fmla="*/ 0 w 6239855"/>
                <a:gd name="connsiteY0-12" fmla="*/ 0 h 2175164"/>
                <a:gd name="connsiteX1-13" fmla="*/ 4071842 w 6239855"/>
                <a:gd name="connsiteY1-14" fmla="*/ 0 h 2175164"/>
                <a:gd name="connsiteX2-15" fmla="*/ 6239855 w 6239855"/>
                <a:gd name="connsiteY2-16" fmla="*/ 1127054 h 2175164"/>
                <a:gd name="connsiteX3-17" fmla="*/ 4071842 w 6239855"/>
                <a:gd name="connsiteY3-18" fmla="*/ 2175164 h 2175164"/>
                <a:gd name="connsiteX4-19" fmla="*/ 0 w 6239855"/>
                <a:gd name="connsiteY4-20" fmla="*/ 2175164 h 2175164"/>
                <a:gd name="connsiteX5-21" fmla="*/ 0 w 6239855"/>
                <a:gd name="connsiteY5-22" fmla="*/ 0 h 2175164"/>
                <a:gd name="connsiteX0-23" fmla="*/ 0 w 5546680"/>
                <a:gd name="connsiteY0-24" fmla="*/ 0 h 2175164"/>
                <a:gd name="connsiteX1-25" fmla="*/ 4071842 w 5546680"/>
                <a:gd name="connsiteY1-26" fmla="*/ 0 h 2175164"/>
                <a:gd name="connsiteX2-27" fmla="*/ 5546680 w 5546680"/>
                <a:gd name="connsiteY2-28" fmla="*/ 1097558 h 2175164"/>
                <a:gd name="connsiteX3-29" fmla="*/ 4071842 w 5546680"/>
                <a:gd name="connsiteY3-30" fmla="*/ 2175164 h 2175164"/>
                <a:gd name="connsiteX4-31" fmla="*/ 0 w 5546680"/>
                <a:gd name="connsiteY4-32" fmla="*/ 2175164 h 2175164"/>
                <a:gd name="connsiteX5-33" fmla="*/ 0 w 5546680"/>
                <a:gd name="connsiteY5-34" fmla="*/ 0 h 2175164"/>
                <a:gd name="connsiteX0-35" fmla="*/ 0 w 5782655"/>
                <a:gd name="connsiteY0-36" fmla="*/ 0 h 2175164"/>
                <a:gd name="connsiteX1-37" fmla="*/ 4071842 w 5782655"/>
                <a:gd name="connsiteY1-38" fmla="*/ 0 h 2175164"/>
                <a:gd name="connsiteX2-39" fmla="*/ 5782655 w 5782655"/>
                <a:gd name="connsiteY2-40" fmla="*/ 1009068 h 2175164"/>
                <a:gd name="connsiteX3-41" fmla="*/ 4071842 w 5782655"/>
                <a:gd name="connsiteY3-42" fmla="*/ 2175164 h 2175164"/>
                <a:gd name="connsiteX4-43" fmla="*/ 0 w 5782655"/>
                <a:gd name="connsiteY4-44" fmla="*/ 2175164 h 2175164"/>
                <a:gd name="connsiteX5-45" fmla="*/ 0 w 5782655"/>
                <a:gd name="connsiteY5-46" fmla="*/ 0 h 2175164"/>
                <a:gd name="connsiteX0-47" fmla="*/ 0 w 5479461"/>
                <a:gd name="connsiteY0-48" fmla="*/ 0 h 2175164"/>
                <a:gd name="connsiteX1-49" fmla="*/ 4071842 w 5479461"/>
                <a:gd name="connsiteY1-50" fmla="*/ 0 h 2175164"/>
                <a:gd name="connsiteX2-51" fmla="*/ 5479461 w 5479461"/>
                <a:gd name="connsiteY2-52" fmla="*/ 1023816 h 2175164"/>
                <a:gd name="connsiteX3-53" fmla="*/ 4071842 w 5479461"/>
                <a:gd name="connsiteY3-54" fmla="*/ 2175164 h 2175164"/>
                <a:gd name="connsiteX4-55" fmla="*/ 0 w 5479461"/>
                <a:gd name="connsiteY4-56" fmla="*/ 2175164 h 2175164"/>
                <a:gd name="connsiteX5-57" fmla="*/ 0 w 5479461"/>
                <a:gd name="connsiteY5-58" fmla="*/ 0 h 2175164"/>
                <a:gd name="connsiteX0-59" fmla="*/ 0 w 4071842"/>
                <a:gd name="connsiteY0-60" fmla="*/ 0 h 2175164"/>
                <a:gd name="connsiteX1-61" fmla="*/ 4071842 w 4071842"/>
                <a:gd name="connsiteY1-62" fmla="*/ 0 h 2175164"/>
                <a:gd name="connsiteX2-63" fmla="*/ 4071842 w 4071842"/>
                <a:gd name="connsiteY2-64" fmla="*/ 2175164 h 2175164"/>
                <a:gd name="connsiteX3-65" fmla="*/ 0 w 4071842"/>
                <a:gd name="connsiteY3-66" fmla="*/ 2175164 h 2175164"/>
                <a:gd name="connsiteX4-67" fmla="*/ 0 w 4071842"/>
                <a:gd name="connsiteY4-68" fmla="*/ 0 h 2175164"/>
                <a:gd name="connsiteX0-69" fmla="*/ 0 w 4075187"/>
                <a:gd name="connsiteY0-70" fmla="*/ 0 h 2175164"/>
                <a:gd name="connsiteX1-71" fmla="*/ 4071842 w 4075187"/>
                <a:gd name="connsiteY1-72" fmla="*/ 0 h 2175164"/>
                <a:gd name="connsiteX2-73" fmla="*/ 4075187 w 4075187"/>
                <a:gd name="connsiteY2-74" fmla="*/ 1113160 h 2175164"/>
                <a:gd name="connsiteX3-75" fmla="*/ 4071842 w 4075187"/>
                <a:gd name="connsiteY3-76" fmla="*/ 2175164 h 2175164"/>
                <a:gd name="connsiteX4-77" fmla="*/ 0 w 4075187"/>
                <a:gd name="connsiteY4-78" fmla="*/ 2175164 h 2175164"/>
                <a:gd name="connsiteX5-79" fmla="*/ 0 w 4075187"/>
                <a:gd name="connsiteY5-80" fmla="*/ 0 h 2175164"/>
                <a:gd name="connsiteX0-81" fmla="*/ 0 w 4821096"/>
                <a:gd name="connsiteY0-82" fmla="*/ 0 h 2175164"/>
                <a:gd name="connsiteX1-83" fmla="*/ 4071842 w 4821096"/>
                <a:gd name="connsiteY1-84" fmla="*/ 0 h 2175164"/>
                <a:gd name="connsiteX2-85" fmla="*/ 4821096 w 4821096"/>
                <a:gd name="connsiteY2-86" fmla="*/ 994955 h 2175164"/>
                <a:gd name="connsiteX3-87" fmla="*/ 4071842 w 4821096"/>
                <a:gd name="connsiteY3-88" fmla="*/ 2175164 h 2175164"/>
                <a:gd name="connsiteX4-89" fmla="*/ 0 w 4821096"/>
                <a:gd name="connsiteY4-90" fmla="*/ 2175164 h 2175164"/>
                <a:gd name="connsiteX5-91" fmla="*/ 0 w 4821096"/>
                <a:gd name="connsiteY5-92" fmla="*/ 0 h 2175164"/>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21" y="connsiteY5-22"/>
                </a:cxn>
              </a:cxnLst>
              <a:rect l="l" t="t" r="r" b="b"/>
              <a:pathLst>
                <a:path w="4821096" h="2175164">
                  <a:moveTo>
                    <a:pt x="0" y="0"/>
                  </a:moveTo>
                  <a:lnTo>
                    <a:pt x="4071842" y="0"/>
                  </a:lnTo>
                  <a:lnTo>
                    <a:pt x="4821096" y="994955"/>
                  </a:lnTo>
                  <a:lnTo>
                    <a:pt x="4071842" y="2175164"/>
                  </a:lnTo>
                  <a:lnTo>
                    <a:pt x="0" y="2175164"/>
                  </a:lnTo>
                  <a:lnTo>
                    <a:pt x="0" y="0"/>
                  </a:lnTo>
                  <a:close/>
                </a:path>
              </a:pathLst>
            </a:custGeom>
            <a:noFill/>
            <a:ln w="28575">
              <a:solidFill>
                <a:srgbClr val="A5B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2" name="文本框 31"/>
            <p:cNvSpPr txBox="1"/>
            <p:nvPr/>
          </p:nvSpPr>
          <p:spPr>
            <a:xfrm>
              <a:off x="496911" y="1520441"/>
              <a:ext cx="6829439" cy="1770934"/>
            </a:xfrm>
            <a:prstGeom prst="rect">
              <a:avLst/>
            </a:prstGeom>
            <a:noFill/>
            <a:ln>
              <a:noFill/>
            </a:ln>
          </p:spPr>
          <p:txBody>
            <a:bodyPr wrap="square" rtlCol="0">
              <a:spAutoFit/>
            </a:bodyPr>
            <a:lstStyle/>
            <a:p>
              <a:pPr algn="l">
                <a:lnSpc>
                  <a:spcPct val="150000"/>
                </a:lnSpc>
                <a:buClrTx/>
                <a:buSzTx/>
                <a:buFontTx/>
              </a:pPr>
              <a:r>
                <a:rPr lang="en-US" altLang="zh-CN" sz="2000" dirty="0">
                  <a:solidFill>
                    <a:prstClr val="black">
                      <a:lumMod val="65000"/>
                      <a:lumOff val="35000"/>
                    </a:prstClr>
                  </a:solidFill>
                  <a:latin typeface="Yu Gothic UI Light" panose="020B0300000000000000" pitchFamily="34" charset="-128"/>
                  <a:ea typeface="Yu Gothic UI Light" panose="020B0300000000000000" pitchFamily="34" charset="-128"/>
                </a:rPr>
                <a:t>As the most representative Chinese national enterprise, Huawei was born out of opportunity and grew out of competition. Along the way, it has been inseparable from constant change.</a:t>
              </a:r>
              <a:endParaRPr lang="en-US" altLang="zh-CN" sz="2000" dirty="0">
                <a:solidFill>
                  <a:prstClr val="black">
                    <a:lumMod val="65000"/>
                    <a:lumOff val="35000"/>
                  </a:prstClr>
                </a:solidFill>
                <a:latin typeface="Yu Gothic UI Light" panose="020B0300000000000000" pitchFamily="34" charset="-128"/>
                <a:ea typeface="Yu Gothic UI Light" panose="020B0300000000000000" pitchFamily="34" charset="-128"/>
              </a:endParaRPr>
            </a:p>
          </p:txBody>
        </p:sp>
      </p:grpSp>
      <p:sp>
        <p:nvSpPr>
          <p:cNvPr id="19" name="矩形 18"/>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 calcmode="lin" valueType="num">
                                      <p:cBhvr additive="base">
                                        <p:cTn id="7" dur="500" fill="hold"/>
                                        <p:tgtEl>
                                          <p:spTgt spid="34"/>
                                        </p:tgtEl>
                                        <p:attrNameLst>
                                          <p:attrName>ppt_x</p:attrName>
                                        </p:attrNameLst>
                                      </p:cBhvr>
                                      <p:tavLst>
                                        <p:tav tm="0">
                                          <p:val>
                                            <p:strVal val="0-#ppt_w/2"/>
                                          </p:val>
                                        </p:tav>
                                        <p:tav tm="100000">
                                          <p:val>
                                            <p:strVal val="#ppt_x"/>
                                          </p:val>
                                        </p:tav>
                                      </p:tavLst>
                                    </p:anim>
                                    <p:anim calcmode="lin" valueType="num">
                                      <p:cBhvr additive="base">
                                        <p:cTn id="8" dur="500" fill="hold"/>
                                        <p:tgtEl>
                                          <p:spTgt spid="3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矩形 22"/>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任意多边形 10"/>
          <p:cNvSpPr/>
          <p:nvPr/>
        </p:nvSpPr>
        <p:spPr>
          <a:xfrm>
            <a:off x="712393" y="661649"/>
            <a:ext cx="3637934" cy="3311755"/>
          </a:xfrm>
          <a:custGeom>
            <a:avLst/>
            <a:gdLst>
              <a:gd name="connsiteX0" fmla="*/ 3376092 w 5271840"/>
              <a:gd name="connsiteY0" fmla="*/ 2220707 h 4899861"/>
              <a:gd name="connsiteX1" fmla="*/ 4892681 w 5271840"/>
              <a:gd name="connsiteY1" fmla="*/ 2220707 h 4899861"/>
              <a:gd name="connsiteX2" fmla="*/ 5271839 w 5271840"/>
              <a:gd name="connsiteY2" fmla="*/ 2599865 h 4899861"/>
              <a:gd name="connsiteX3" fmla="*/ 5271839 w 5271840"/>
              <a:gd name="connsiteY3" fmla="*/ 4520703 h 4899861"/>
              <a:gd name="connsiteX4" fmla="*/ 4892681 w 5271840"/>
              <a:gd name="connsiteY4" fmla="*/ 4899861 h 4899861"/>
              <a:gd name="connsiteX5" fmla="*/ 3376092 w 5271840"/>
              <a:gd name="connsiteY5" fmla="*/ 4899861 h 4899861"/>
              <a:gd name="connsiteX6" fmla="*/ 2996934 w 5271840"/>
              <a:gd name="connsiteY6" fmla="*/ 4520703 h 4899861"/>
              <a:gd name="connsiteX7" fmla="*/ 2996934 w 5271840"/>
              <a:gd name="connsiteY7" fmla="*/ 2599865 h 4899861"/>
              <a:gd name="connsiteX8" fmla="*/ 3376092 w 5271840"/>
              <a:gd name="connsiteY8" fmla="*/ 2220707 h 4899861"/>
              <a:gd name="connsiteX9" fmla="*/ 1406845 w 5271840"/>
              <a:gd name="connsiteY9" fmla="*/ 2220707 h 4899861"/>
              <a:gd name="connsiteX10" fmla="*/ 2580424 w 5271840"/>
              <a:gd name="connsiteY10" fmla="*/ 2220707 h 4899861"/>
              <a:gd name="connsiteX11" fmla="*/ 2873828 w 5271840"/>
              <a:gd name="connsiteY11" fmla="*/ 2514111 h 4899861"/>
              <a:gd name="connsiteX12" fmla="*/ 2873828 w 5271840"/>
              <a:gd name="connsiteY12" fmla="*/ 3692760 h 4899861"/>
              <a:gd name="connsiteX13" fmla="*/ 2580424 w 5271840"/>
              <a:gd name="connsiteY13" fmla="*/ 3986164 h 4899861"/>
              <a:gd name="connsiteX14" fmla="*/ 1406845 w 5271840"/>
              <a:gd name="connsiteY14" fmla="*/ 3986164 h 4899861"/>
              <a:gd name="connsiteX15" fmla="*/ 1113441 w 5271840"/>
              <a:gd name="connsiteY15" fmla="*/ 3692760 h 4899861"/>
              <a:gd name="connsiteX16" fmla="*/ 1113441 w 5271840"/>
              <a:gd name="connsiteY16" fmla="*/ 2514111 h 4899861"/>
              <a:gd name="connsiteX17" fmla="*/ 1406845 w 5271840"/>
              <a:gd name="connsiteY17" fmla="*/ 2220707 h 4899861"/>
              <a:gd name="connsiteX18" fmla="*/ 3351415 w 5271840"/>
              <a:gd name="connsiteY18" fmla="*/ 0 h 4899861"/>
              <a:gd name="connsiteX19" fmla="*/ 4917360 w 5271840"/>
              <a:gd name="connsiteY19" fmla="*/ 0 h 4899861"/>
              <a:gd name="connsiteX20" fmla="*/ 5271840 w 5271840"/>
              <a:gd name="connsiteY20" fmla="*/ 354480 h 4899861"/>
              <a:gd name="connsiteX21" fmla="*/ 5271840 w 5271840"/>
              <a:gd name="connsiteY21" fmla="*/ 1772358 h 4899861"/>
              <a:gd name="connsiteX22" fmla="*/ 4917360 w 5271840"/>
              <a:gd name="connsiteY22" fmla="*/ 2126838 h 4899861"/>
              <a:gd name="connsiteX23" fmla="*/ 3351415 w 5271840"/>
              <a:gd name="connsiteY23" fmla="*/ 2126838 h 4899861"/>
              <a:gd name="connsiteX24" fmla="*/ 2996935 w 5271840"/>
              <a:gd name="connsiteY24" fmla="*/ 1772358 h 4899861"/>
              <a:gd name="connsiteX25" fmla="*/ 2996935 w 5271840"/>
              <a:gd name="connsiteY25" fmla="*/ 354480 h 4899861"/>
              <a:gd name="connsiteX26" fmla="*/ 3351415 w 5271840"/>
              <a:gd name="connsiteY26" fmla="*/ 0 h 4899861"/>
              <a:gd name="connsiteX27" fmla="*/ 354480 w 5271840"/>
              <a:gd name="connsiteY27" fmla="*/ 0 h 4899861"/>
              <a:gd name="connsiteX28" fmla="*/ 2519348 w 5271840"/>
              <a:gd name="connsiteY28" fmla="*/ 0 h 4899861"/>
              <a:gd name="connsiteX29" fmla="*/ 2873828 w 5271840"/>
              <a:gd name="connsiteY29" fmla="*/ 354480 h 4899861"/>
              <a:gd name="connsiteX30" fmla="*/ 2873828 w 5271840"/>
              <a:gd name="connsiteY30" fmla="*/ 1772358 h 4899861"/>
              <a:gd name="connsiteX31" fmla="*/ 2519348 w 5271840"/>
              <a:gd name="connsiteY31" fmla="*/ 2126838 h 4899861"/>
              <a:gd name="connsiteX32" fmla="*/ 354480 w 5271840"/>
              <a:gd name="connsiteY32" fmla="*/ 2126838 h 4899861"/>
              <a:gd name="connsiteX33" fmla="*/ 0 w 5271840"/>
              <a:gd name="connsiteY33" fmla="*/ 1772358 h 4899861"/>
              <a:gd name="connsiteX34" fmla="*/ 0 w 5271840"/>
              <a:gd name="connsiteY34" fmla="*/ 354480 h 4899861"/>
              <a:gd name="connsiteX35" fmla="*/ 354480 w 5271840"/>
              <a:gd name="connsiteY35" fmla="*/ 0 h 4899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271840" h="4899861">
                <a:moveTo>
                  <a:pt x="3376092" y="2220707"/>
                </a:moveTo>
                <a:lnTo>
                  <a:pt x="4892681" y="2220707"/>
                </a:lnTo>
                <a:cubicBezTo>
                  <a:pt x="5102084" y="2220707"/>
                  <a:pt x="5271839" y="2390462"/>
                  <a:pt x="5271839" y="2599865"/>
                </a:cubicBezTo>
                <a:lnTo>
                  <a:pt x="5271839" y="4520703"/>
                </a:lnTo>
                <a:cubicBezTo>
                  <a:pt x="5271839" y="4730106"/>
                  <a:pt x="5102084" y="4899861"/>
                  <a:pt x="4892681" y="4899861"/>
                </a:cubicBezTo>
                <a:lnTo>
                  <a:pt x="3376092" y="4899861"/>
                </a:lnTo>
                <a:cubicBezTo>
                  <a:pt x="3166689" y="4899861"/>
                  <a:pt x="2996934" y="4730106"/>
                  <a:pt x="2996934" y="4520703"/>
                </a:cubicBezTo>
                <a:lnTo>
                  <a:pt x="2996934" y="2599865"/>
                </a:lnTo>
                <a:cubicBezTo>
                  <a:pt x="2996934" y="2390462"/>
                  <a:pt x="3166689" y="2220707"/>
                  <a:pt x="3376092" y="2220707"/>
                </a:cubicBezTo>
                <a:close/>
                <a:moveTo>
                  <a:pt x="1406845" y="2220707"/>
                </a:moveTo>
                <a:lnTo>
                  <a:pt x="2580424" y="2220707"/>
                </a:lnTo>
                <a:cubicBezTo>
                  <a:pt x="2742467" y="2220707"/>
                  <a:pt x="2873828" y="2352068"/>
                  <a:pt x="2873828" y="2514111"/>
                </a:cubicBezTo>
                <a:lnTo>
                  <a:pt x="2873828" y="3692760"/>
                </a:lnTo>
                <a:cubicBezTo>
                  <a:pt x="2873828" y="3854803"/>
                  <a:pt x="2742467" y="3986164"/>
                  <a:pt x="2580424" y="3986164"/>
                </a:cubicBezTo>
                <a:lnTo>
                  <a:pt x="1406845" y="3986164"/>
                </a:lnTo>
                <a:cubicBezTo>
                  <a:pt x="1244802" y="3986164"/>
                  <a:pt x="1113441" y="3854803"/>
                  <a:pt x="1113441" y="3692760"/>
                </a:cubicBezTo>
                <a:lnTo>
                  <a:pt x="1113441" y="2514111"/>
                </a:lnTo>
                <a:cubicBezTo>
                  <a:pt x="1113441" y="2352068"/>
                  <a:pt x="1244802" y="2220707"/>
                  <a:pt x="1406845" y="2220707"/>
                </a:cubicBezTo>
                <a:close/>
                <a:moveTo>
                  <a:pt x="3351415" y="0"/>
                </a:moveTo>
                <a:lnTo>
                  <a:pt x="4917360" y="0"/>
                </a:lnTo>
                <a:cubicBezTo>
                  <a:pt x="5113134" y="0"/>
                  <a:pt x="5271840" y="158706"/>
                  <a:pt x="5271840" y="354480"/>
                </a:cubicBezTo>
                <a:lnTo>
                  <a:pt x="5271840" y="1772358"/>
                </a:lnTo>
                <a:cubicBezTo>
                  <a:pt x="5271840" y="1968132"/>
                  <a:pt x="5113134" y="2126838"/>
                  <a:pt x="4917360" y="2126838"/>
                </a:cubicBezTo>
                <a:lnTo>
                  <a:pt x="3351415" y="2126838"/>
                </a:lnTo>
                <a:cubicBezTo>
                  <a:pt x="3155641" y="2126838"/>
                  <a:pt x="2996935" y="1968132"/>
                  <a:pt x="2996935" y="1772358"/>
                </a:cubicBezTo>
                <a:lnTo>
                  <a:pt x="2996935" y="354480"/>
                </a:lnTo>
                <a:cubicBezTo>
                  <a:pt x="2996935" y="158706"/>
                  <a:pt x="3155641" y="0"/>
                  <a:pt x="3351415" y="0"/>
                </a:cubicBezTo>
                <a:close/>
                <a:moveTo>
                  <a:pt x="354480" y="0"/>
                </a:moveTo>
                <a:lnTo>
                  <a:pt x="2519348" y="0"/>
                </a:lnTo>
                <a:cubicBezTo>
                  <a:pt x="2715122" y="0"/>
                  <a:pt x="2873828" y="158706"/>
                  <a:pt x="2873828" y="354480"/>
                </a:cubicBezTo>
                <a:lnTo>
                  <a:pt x="2873828" y="1772358"/>
                </a:lnTo>
                <a:cubicBezTo>
                  <a:pt x="2873828" y="1968132"/>
                  <a:pt x="2715122" y="2126838"/>
                  <a:pt x="2519348" y="2126838"/>
                </a:cubicBezTo>
                <a:lnTo>
                  <a:pt x="354480" y="2126838"/>
                </a:lnTo>
                <a:cubicBezTo>
                  <a:pt x="158706" y="2126838"/>
                  <a:pt x="0" y="1968132"/>
                  <a:pt x="0" y="1772358"/>
                </a:cubicBezTo>
                <a:lnTo>
                  <a:pt x="0" y="354480"/>
                </a:lnTo>
                <a:cubicBezTo>
                  <a:pt x="0" y="158706"/>
                  <a:pt x="158706" y="0"/>
                  <a:pt x="354480" y="0"/>
                </a:cubicBezTo>
                <a:close/>
              </a:path>
            </a:pathLst>
          </a:custGeom>
          <a:blipFill dpi="0" rotWithShape="1">
            <a:blip r:embed="rId1">
              <a:alphaModFix amt="65000"/>
              <a:extLst>
                <a:ext uri="{28A0092B-C50C-407E-A947-70E740481C1C}">
                  <a14:useLocalDpi xmlns:a14="http://schemas.microsoft.com/office/drawing/2010/main" val="0"/>
                </a:ext>
              </a:extLst>
            </a:blip>
            <a:srcRect/>
            <a:stretch>
              <a:fillRect/>
            </a:stretch>
          </a:blipFill>
          <a:ln>
            <a:noFill/>
          </a:ln>
          <a:effectLst>
            <a:outerShdw blurRad="50800" dist="38100" dir="2700000" sx="103000" sy="103000" algn="tl" rotWithShape="0">
              <a:schemeClr val="bg2">
                <a:lumMod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zh-CN" altLang="en-US"/>
          </a:p>
        </p:txBody>
      </p:sp>
      <p:sp>
        <p:nvSpPr>
          <p:cNvPr id="9" name="任意多边形 8"/>
          <p:cNvSpPr/>
          <p:nvPr/>
        </p:nvSpPr>
        <p:spPr>
          <a:xfrm>
            <a:off x="741719" y="661649"/>
            <a:ext cx="3608608" cy="3311755"/>
          </a:xfrm>
          <a:custGeom>
            <a:avLst/>
            <a:gdLst>
              <a:gd name="connsiteX0" fmla="*/ 3360384 w 5298242"/>
              <a:gd name="connsiteY0" fmla="*/ 2235339 h 4920483"/>
              <a:gd name="connsiteX1" fmla="*/ 4910661 w 5298242"/>
              <a:gd name="connsiteY1" fmla="*/ 2235339 h 4920483"/>
              <a:gd name="connsiteX2" fmla="*/ 5298242 w 5298242"/>
              <a:gd name="connsiteY2" fmla="*/ 2622920 h 4920483"/>
              <a:gd name="connsiteX3" fmla="*/ 5298242 w 5298242"/>
              <a:gd name="connsiteY3" fmla="*/ 4532902 h 4920483"/>
              <a:gd name="connsiteX4" fmla="*/ 4910661 w 5298242"/>
              <a:gd name="connsiteY4" fmla="*/ 4920483 h 4920483"/>
              <a:gd name="connsiteX5" fmla="*/ 3360384 w 5298242"/>
              <a:gd name="connsiteY5" fmla="*/ 4920483 h 4920483"/>
              <a:gd name="connsiteX6" fmla="*/ 2972803 w 5298242"/>
              <a:gd name="connsiteY6" fmla="*/ 4532902 h 4920483"/>
              <a:gd name="connsiteX7" fmla="*/ 2972803 w 5298242"/>
              <a:gd name="connsiteY7" fmla="*/ 2622920 h 4920483"/>
              <a:gd name="connsiteX8" fmla="*/ 3360384 w 5298242"/>
              <a:gd name="connsiteY8" fmla="*/ 2235339 h 4920483"/>
              <a:gd name="connsiteX9" fmla="*/ 1393173 w 5298242"/>
              <a:gd name="connsiteY9" fmla="*/ 2235338 h 4920483"/>
              <a:gd name="connsiteX10" fmla="*/ 2563979 w 5298242"/>
              <a:gd name="connsiteY10" fmla="*/ 2235338 h 4920483"/>
              <a:gd name="connsiteX11" fmla="*/ 2856690 w 5298242"/>
              <a:gd name="connsiteY11" fmla="*/ 2528049 h 4920483"/>
              <a:gd name="connsiteX12" fmla="*/ 2856690 w 5298242"/>
              <a:gd name="connsiteY12" fmla="*/ 3742398 h 4920483"/>
              <a:gd name="connsiteX13" fmla="*/ 2563979 w 5298242"/>
              <a:gd name="connsiteY13" fmla="*/ 4035109 h 4920483"/>
              <a:gd name="connsiteX14" fmla="*/ 1393173 w 5298242"/>
              <a:gd name="connsiteY14" fmla="*/ 4035109 h 4920483"/>
              <a:gd name="connsiteX15" fmla="*/ 1100462 w 5298242"/>
              <a:gd name="connsiteY15" fmla="*/ 3742398 h 4920483"/>
              <a:gd name="connsiteX16" fmla="*/ 1100462 w 5298242"/>
              <a:gd name="connsiteY16" fmla="*/ 2528049 h 4920483"/>
              <a:gd name="connsiteX17" fmla="*/ 1393173 w 5298242"/>
              <a:gd name="connsiteY17" fmla="*/ 2235338 h 4920483"/>
              <a:gd name="connsiteX18" fmla="*/ 366600 w 5298242"/>
              <a:gd name="connsiteY18" fmla="*/ 0 h 4920483"/>
              <a:gd name="connsiteX19" fmla="*/ 4931642 w 5298242"/>
              <a:gd name="connsiteY19" fmla="*/ 0 h 4920483"/>
              <a:gd name="connsiteX20" fmla="*/ 5298242 w 5298242"/>
              <a:gd name="connsiteY20" fmla="*/ 366600 h 4920483"/>
              <a:gd name="connsiteX21" fmla="*/ 5298242 w 5298242"/>
              <a:gd name="connsiteY21" fmla="*/ 1832959 h 4920483"/>
              <a:gd name="connsiteX22" fmla="*/ 4931642 w 5298242"/>
              <a:gd name="connsiteY22" fmla="*/ 2199559 h 4920483"/>
              <a:gd name="connsiteX23" fmla="*/ 366600 w 5298242"/>
              <a:gd name="connsiteY23" fmla="*/ 2199559 h 4920483"/>
              <a:gd name="connsiteX24" fmla="*/ 0 w 5298242"/>
              <a:gd name="connsiteY24" fmla="*/ 1832959 h 4920483"/>
              <a:gd name="connsiteX25" fmla="*/ 0 w 5298242"/>
              <a:gd name="connsiteY25" fmla="*/ 366600 h 4920483"/>
              <a:gd name="connsiteX26" fmla="*/ 366600 w 5298242"/>
              <a:gd name="connsiteY26" fmla="*/ 0 h 4920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298242" h="4920483">
                <a:moveTo>
                  <a:pt x="3360384" y="2235339"/>
                </a:moveTo>
                <a:lnTo>
                  <a:pt x="4910661" y="2235339"/>
                </a:lnTo>
                <a:cubicBezTo>
                  <a:pt x="5124716" y="2235339"/>
                  <a:pt x="5298242" y="2408865"/>
                  <a:pt x="5298242" y="2622920"/>
                </a:cubicBezTo>
                <a:lnTo>
                  <a:pt x="5298242" y="4532902"/>
                </a:lnTo>
                <a:cubicBezTo>
                  <a:pt x="5298242" y="4746957"/>
                  <a:pt x="5124716" y="4920483"/>
                  <a:pt x="4910661" y="4920483"/>
                </a:cubicBezTo>
                <a:lnTo>
                  <a:pt x="3360384" y="4920483"/>
                </a:lnTo>
                <a:cubicBezTo>
                  <a:pt x="3146329" y="4920483"/>
                  <a:pt x="2972803" y="4746957"/>
                  <a:pt x="2972803" y="4532902"/>
                </a:cubicBezTo>
                <a:lnTo>
                  <a:pt x="2972803" y="2622920"/>
                </a:lnTo>
                <a:cubicBezTo>
                  <a:pt x="2972803" y="2408865"/>
                  <a:pt x="3146329" y="2235339"/>
                  <a:pt x="3360384" y="2235339"/>
                </a:cubicBezTo>
                <a:close/>
                <a:moveTo>
                  <a:pt x="1393173" y="2235338"/>
                </a:moveTo>
                <a:lnTo>
                  <a:pt x="2563979" y="2235338"/>
                </a:lnTo>
                <a:cubicBezTo>
                  <a:pt x="2725639" y="2235338"/>
                  <a:pt x="2856690" y="2366389"/>
                  <a:pt x="2856690" y="2528049"/>
                </a:cubicBezTo>
                <a:lnTo>
                  <a:pt x="2856690" y="3742398"/>
                </a:lnTo>
                <a:cubicBezTo>
                  <a:pt x="2856690" y="3904058"/>
                  <a:pt x="2725639" y="4035109"/>
                  <a:pt x="2563979" y="4035109"/>
                </a:cubicBezTo>
                <a:lnTo>
                  <a:pt x="1393173" y="4035109"/>
                </a:lnTo>
                <a:cubicBezTo>
                  <a:pt x="1231513" y="4035109"/>
                  <a:pt x="1100462" y="3904058"/>
                  <a:pt x="1100462" y="3742398"/>
                </a:cubicBezTo>
                <a:lnTo>
                  <a:pt x="1100462" y="2528049"/>
                </a:lnTo>
                <a:cubicBezTo>
                  <a:pt x="1100462" y="2366389"/>
                  <a:pt x="1231513" y="2235338"/>
                  <a:pt x="1393173" y="2235338"/>
                </a:cubicBezTo>
                <a:close/>
                <a:moveTo>
                  <a:pt x="366600" y="0"/>
                </a:moveTo>
                <a:lnTo>
                  <a:pt x="4931642" y="0"/>
                </a:lnTo>
                <a:cubicBezTo>
                  <a:pt x="5134110" y="0"/>
                  <a:pt x="5298242" y="164132"/>
                  <a:pt x="5298242" y="366600"/>
                </a:cubicBezTo>
                <a:lnTo>
                  <a:pt x="5298242" y="1832959"/>
                </a:lnTo>
                <a:cubicBezTo>
                  <a:pt x="5298242" y="2035427"/>
                  <a:pt x="5134110" y="2199559"/>
                  <a:pt x="4931642" y="2199559"/>
                </a:cubicBezTo>
                <a:lnTo>
                  <a:pt x="366600" y="2199559"/>
                </a:lnTo>
                <a:cubicBezTo>
                  <a:pt x="164132" y="2199559"/>
                  <a:pt x="0" y="2035427"/>
                  <a:pt x="0" y="1832959"/>
                </a:cubicBezTo>
                <a:lnTo>
                  <a:pt x="0" y="366600"/>
                </a:lnTo>
                <a:cubicBezTo>
                  <a:pt x="0" y="164132"/>
                  <a:pt x="164132" y="0"/>
                  <a:pt x="366600" y="0"/>
                </a:cubicBezTo>
                <a:close/>
              </a:path>
            </a:pathLst>
          </a:custGeom>
          <a:solidFill>
            <a:srgbClr val="0070C0">
              <a:alpha val="5000"/>
            </a:srgbClr>
          </a:solidFill>
          <a:ln>
            <a:noFill/>
          </a:ln>
          <a:effectLst>
            <a:outerShdw blurRad="50800" dist="50800" dir="5400000" algn="ctr" rotWithShape="0">
              <a:schemeClr val="bg1">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dirty="0"/>
          </a:p>
        </p:txBody>
      </p:sp>
      <p:sp>
        <p:nvSpPr>
          <p:cNvPr id="14" name="文本框 13"/>
          <p:cNvSpPr txBox="1"/>
          <p:nvPr/>
        </p:nvSpPr>
        <p:spPr>
          <a:xfrm>
            <a:off x="665356" y="4257802"/>
            <a:ext cx="4560539" cy="953135"/>
          </a:xfrm>
          <a:prstGeom prst="rect">
            <a:avLst/>
          </a:prstGeom>
          <a:noFill/>
        </p:spPr>
        <p:txBody>
          <a:bodyPr wrap="square" rtlCol="0">
            <a:spAutoFit/>
          </a:bodyPr>
          <a:lstStyle/>
          <a:p>
            <a:pPr algn="ctr"/>
            <a:r>
              <a:rPr lang="en-US" altLang="zh-CN" sz="2800" i="1" dirty="0" smtClean="0">
                <a:solidFill>
                  <a:schemeClr val="tx1">
                    <a:lumMod val="75000"/>
                    <a:lumOff val="25000"/>
                  </a:schemeClr>
                </a:solidFill>
                <a:latin typeface="Bookman Old Style" panose="02050604050505020204" pitchFamily="18" charset="0"/>
              </a:rPr>
              <a:t> </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Lewin’s Change Management Model</a:t>
            </a:r>
            <a:endParaRPr lang="zh-CN" altLang="en-US" sz="2800" b="1" i="1" spc="300" dirty="0" smtClean="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
        <p:nvSpPr>
          <p:cNvPr id="27" name="文本框 26"/>
          <p:cNvSpPr txBox="1"/>
          <p:nvPr/>
        </p:nvSpPr>
        <p:spPr>
          <a:xfrm>
            <a:off x="5226131" y="1003556"/>
            <a:ext cx="5635834" cy="1060450"/>
          </a:xfrm>
          <a:prstGeom prst="rect">
            <a:avLst/>
          </a:prstGeom>
          <a:noFill/>
        </p:spPr>
        <p:txBody>
          <a:bodyPr wrap="square" rtlCol="0">
            <a:spAutoFit/>
          </a:bodyPr>
          <a:lstStyle/>
          <a:p>
            <a:pPr lvl="0" indent="457200">
              <a:lnSpc>
                <a:spcPct val="150000"/>
              </a:lnSpc>
            </a:pPr>
            <a:r>
              <a:rPr lang="zh-CN" altLang="en-US" sz="1400" dirty="0">
                <a:latin typeface="阿里巴巴普惠体" panose="00020600040101010101" pitchFamily="18" charset="-122"/>
                <a:ea typeface="阿里巴巴普惠体" panose="00020600040101010101" pitchFamily="18" charset="-122"/>
                <a:cs typeface="阿里巴巴普惠体" panose="00020600040101010101" pitchFamily="18" charset="-122"/>
              </a:rPr>
              <a:t>"First rigid, then optimise, then solidify" is the principle of change that Huawei always adheres to, and it is also a Chinese application of Lewin's three-stage change management model.</a:t>
            </a:r>
            <a:endParaRPr lang="zh-CN" altLang="en-US" sz="14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25" name="矩形 24"/>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文本框 17"/>
          <p:cNvSpPr txBox="1"/>
          <p:nvPr/>
        </p:nvSpPr>
        <p:spPr>
          <a:xfrm>
            <a:off x="5226050" y="2386965"/>
            <a:ext cx="6023610" cy="2676525"/>
          </a:xfrm>
          <a:prstGeom prst="rect">
            <a:avLst/>
          </a:prstGeom>
          <a:noFill/>
        </p:spPr>
        <p:txBody>
          <a:bodyPr wrap="square" rtlCol="0">
            <a:spAutoFit/>
          </a:bodyPr>
          <a:lstStyle/>
          <a:p>
            <a:pPr lvl="0" indent="457200" algn="just">
              <a:lnSpc>
                <a:spcPct val="150000"/>
              </a:lnSpc>
            </a:pPr>
            <a:r>
              <a:rPr lang="en-US" altLang="zh-CN" sz="1600"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a:t>
            </a:r>
            <a:r>
              <a:rPr lang="en-US" altLang="zh-CN" sz="1600" b="1"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Rigid first</a:t>
            </a:r>
            <a:r>
              <a:rPr lang="en-US" altLang="zh-CN" sz="1600"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 means that Huawei accepts change with an open mind and absorbs suggestions with humility.</a:t>
            </a:r>
            <a:endParaRPr lang="en-US" altLang="zh-CN" sz="1600"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457200" algn="just">
              <a:lnSpc>
                <a:spcPct val="150000"/>
              </a:lnSpc>
            </a:pPr>
            <a:r>
              <a:rPr lang="en-US" altLang="zh-CN" sz="1600"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a:t>
            </a:r>
            <a:r>
              <a:rPr lang="en-US" altLang="zh-CN" sz="1600" b="1"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Post-optimization</a:t>
            </a:r>
            <a:r>
              <a:rPr lang="en-US" altLang="zh-CN" sz="1600"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 emphasizes refining and optimizing change initiatives in line with Huawei's reality</a:t>
            </a:r>
            <a:r>
              <a:rPr lang="en-US" altLang="zh-CN" sz="1600"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a:t>
            </a:r>
            <a:endParaRPr lang="en-US" altLang="zh-CN" sz="1600"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457200" algn="just">
              <a:lnSpc>
                <a:spcPct val="150000"/>
              </a:lnSpc>
            </a:pPr>
            <a:r>
              <a:rPr lang="en-US" altLang="zh-CN" sz="1600"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a:t>
            </a:r>
            <a:r>
              <a:rPr lang="en-US" altLang="zh-CN" sz="1600" b="1"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Re-consolidation</a:t>
            </a:r>
            <a:r>
              <a:rPr lang="en-US" altLang="zh-CN" sz="1600"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 asserts that the effectiveness of change needs to be fixed in an institutionalised way at Huawei</a:t>
            </a:r>
            <a:endParaRPr lang="en-US" altLang="zh-CN" sz="1600"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par>
                                <p:cTn id="8" presetID="2" presetClass="entr" presetSubtype="4" fill="hold" grpId="0" nodeType="withEffect">
                                  <p:stCondLst>
                                    <p:cond delay="0"/>
                                  </p:stCondLst>
                                  <p:childTnLst>
                                    <p:set>
                                      <p:cBhvr>
                                        <p:cTn id="9" dur="1" fill="hold">
                                          <p:stCondLst>
                                            <p:cond delay="0"/>
                                          </p:stCondLst>
                                        </p:cTn>
                                        <p:tgtEl>
                                          <p:spTgt spid="27"/>
                                        </p:tgtEl>
                                        <p:attrNameLst>
                                          <p:attrName>style.visibility</p:attrName>
                                        </p:attrNameLst>
                                      </p:cBhvr>
                                      <p:to>
                                        <p:strVal val="visible"/>
                                      </p:to>
                                    </p:set>
                                    <p:anim calcmode="lin" valueType="num">
                                      <p:cBhvr additive="base">
                                        <p:cTn id="10" dur="500" fill="hold"/>
                                        <p:tgtEl>
                                          <p:spTgt spid="27"/>
                                        </p:tgtEl>
                                        <p:attrNameLst>
                                          <p:attrName>ppt_x</p:attrName>
                                        </p:attrNameLst>
                                      </p:cBhvr>
                                      <p:tavLst>
                                        <p:tav tm="0">
                                          <p:val>
                                            <p:strVal val="#ppt_x"/>
                                          </p:val>
                                        </p:tav>
                                        <p:tav tm="100000">
                                          <p:val>
                                            <p:strVal val="#ppt_x"/>
                                          </p:val>
                                        </p:tav>
                                      </p:tavLst>
                                    </p:anim>
                                    <p:anim calcmode="lin" valueType="num">
                                      <p:cBhvr additive="base">
                                        <p:cTn id="11"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18"/>
                                        </p:tgtEl>
                                        <p:attrNameLst>
                                          <p:attrName>style.visibility</p:attrName>
                                        </p:attrNameLst>
                                      </p:cBhvr>
                                      <p:to>
                                        <p:strVal val="visible"/>
                                      </p:to>
                                    </p:set>
                                    <p:anim calcmode="lin" valueType="num">
                                      <p:cBhvr additive="base">
                                        <p:cTn id="16" dur="500" fill="hold"/>
                                        <p:tgtEl>
                                          <p:spTgt spid="18"/>
                                        </p:tgtEl>
                                        <p:attrNameLst>
                                          <p:attrName>ppt_x</p:attrName>
                                        </p:attrNameLst>
                                      </p:cBhvr>
                                      <p:tavLst>
                                        <p:tav tm="0">
                                          <p:val>
                                            <p:strVal val="#ppt_x"/>
                                          </p:val>
                                        </p:tav>
                                        <p:tav tm="100000">
                                          <p:val>
                                            <p:strVal val="#ppt_x"/>
                                          </p:val>
                                        </p:tav>
                                      </p:tavLst>
                                    </p:anim>
                                    <p:anim calcmode="lin" valueType="num">
                                      <p:cBhvr additive="base">
                                        <p:cTn id="17"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27" grpId="0"/>
      <p:bldP spid="1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六边形 23"/>
          <p:cNvSpPr/>
          <p:nvPr/>
        </p:nvSpPr>
        <p:spPr>
          <a:xfrm>
            <a:off x="1660010" y="2113951"/>
            <a:ext cx="3078486" cy="2604547"/>
          </a:xfrm>
          <a:prstGeom prst="hexagon">
            <a:avLst>
              <a:gd name="adj" fmla="val 28231"/>
              <a:gd name="vf" fmla="val 115470"/>
            </a:avLst>
          </a:prstGeom>
          <a:noFill/>
          <a:ln w="57150" cap="rnd" cmpd="sng">
            <a:solidFill>
              <a:srgbClr val="A5B2C4"/>
            </a:solidFill>
            <a:prstDash val="solid"/>
            <a:miter lim="800000"/>
          </a:ln>
          <a:effectLst>
            <a:outerShdw blurRad="342900" dist="203200" sx="102000" sy="102000" algn="tl" rotWithShape="0">
              <a:schemeClr val="accent1">
                <a:lumMod val="50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文本框 18"/>
          <p:cNvSpPr txBox="1"/>
          <p:nvPr/>
        </p:nvSpPr>
        <p:spPr>
          <a:xfrm>
            <a:off x="3235325" y="894715"/>
            <a:ext cx="6457950" cy="475615"/>
          </a:xfrm>
          <a:prstGeom prst="rect">
            <a:avLst/>
          </a:prstGeom>
          <a:noFill/>
        </p:spPr>
        <p:txBody>
          <a:bodyPr wrap="square" rtlCol="0">
            <a:spAutoFit/>
          </a:bodyPr>
          <a:lstStyle/>
          <a:p>
            <a:pPr indent="0" fontAlgn="auto">
              <a:lnSpc>
                <a:spcPts val="3000"/>
              </a:lnSpc>
            </a:pPr>
            <a:r>
              <a:rPr lang="en-US" altLang="zh-CN"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1.</a:t>
            </a: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Establishing a Sense of Urgency</a:t>
            </a:r>
            <a:endParaRPr lang="zh-CN" altLang="en-US" sz="2000" i="1" spc="300" dirty="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2" name="组合 1"/>
          <p:cNvGrpSpPr/>
          <p:nvPr/>
        </p:nvGrpSpPr>
        <p:grpSpPr>
          <a:xfrm>
            <a:off x="1058294" y="2283948"/>
            <a:ext cx="4426950" cy="2744666"/>
            <a:chOff x="615733" y="1968604"/>
            <a:chExt cx="4812605" cy="2630288"/>
          </a:xfrm>
        </p:grpSpPr>
        <p:sp>
          <p:nvSpPr>
            <p:cNvPr id="26" name="圆角矩形 25"/>
            <p:cNvSpPr/>
            <p:nvPr/>
          </p:nvSpPr>
          <p:spPr>
            <a:xfrm rot="20847488">
              <a:off x="662626" y="2422952"/>
              <a:ext cx="2194926" cy="2079380"/>
            </a:xfrm>
            <a:prstGeom prst="roundRect">
              <a:avLst>
                <a:gd name="adj" fmla="val 9551"/>
              </a:avLst>
            </a:prstGeom>
            <a:blipFill dpi="0" rotWithShape="1">
              <a:blip r:embed="rId1">
                <a:extLst>
                  <a:ext uri="{28A0092B-C50C-407E-A947-70E740481C1C}">
                    <a14:useLocalDpi xmlns:a14="http://schemas.microsoft.com/office/drawing/2010/main" val="0"/>
                  </a:ext>
                </a:extLst>
              </a:blip>
              <a:srcRect/>
              <a:stretch>
                <a:fillRect/>
              </a:stretch>
            </a:blipFill>
            <a:ln w="57150" cap="rnd" cmpd="sng">
              <a:solidFill>
                <a:srgbClr val="A5B2C4">
                  <a:alpha val="5800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p:cNvGrpSpPr/>
            <p:nvPr/>
          </p:nvGrpSpPr>
          <p:grpSpPr>
            <a:xfrm>
              <a:off x="615733" y="1968604"/>
              <a:ext cx="4812605" cy="2630288"/>
              <a:chOff x="562330" y="1179381"/>
              <a:chExt cx="5247927" cy="2916608"/>
            </a:xfrm>
          </p:grpSpPr>
          <p:grpSp>
            <p:nvGrpSpPr>
              <p:cNvPr id="22" name="组合 21"/>
              <p:cNvGrpSpPr/>
              <p:nvPr/>
            </p:nvGrpSpPr>
            <p:grpSpPr>
              <a:xfrm rot="16836591">
                <a:off x="2745143" y="1030874"/>
                <a:ext cx="2916608" cy="3213621"/>
                <a:chOff x="2388382" y="1255290"/>
                <a:chExt cx="3377211" cy="3924660"/>
              </a:xfrm>
            </p:grpSpPr>
            <p:sp>
              <p:nvSpPr>
                <p:cNvPr id="20" name="圆角矩形 19"/>
                <p:cNvSpPr/>
                <p:nvPr/>
              </p:nvSpPr>
              <p:spPr>
                <a:xfrm>
                  <a:off x="2799605" y="2006239"/>
                  <a:ext cx="2322450" cy="2374551"/>
                </a:xfrm>
                <a:prstGeom prst="roundRect">
                  <a:avLst>
                    <a:gd name="adj" fmla="val 8304"/>
                  </a:avLst>
                </a:prstGeom>
                <a:solidFill>
                  <a:srgbClr val="A5B2C4"/>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1" name="图片 20"/>
                <p:cNvPicPr>
                  <a:picLocks noChangeAspect="1"/>
                </p:cNvPicPr>
                <p:nvPr/>
              </p:nvPicPr>
              <p:blipFill>
                <a:blip r:embed="rId2">
                  <a:extLst>
                    <a:ext uri="{BEBA8EAE-BF5A-486C-A8C5-ECC9F3942E4B}">
                      <a14:imgProps xmlns:a14="http://schemas.microsoft.com/office/drawing/2010/main">
                        <a14:imgLayer r:embed="rId3">
                          <a14:imgEffect>
                            <a14:brightnessContrast bright="100000" contrast="10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388382" y="1255290"/>
                  <a:ext cx="3377211" cy="3924660"/>
                </a:xfrm>
                <a:prstGeom prst="rect">
                  <a:avLst/>
                </a:prstGeom>
              </p:spPr>
            </p:pic>
          </p:grpSp>
          <p:sp>
            <p:nvSpPr>
              <p:cNvPr id="27" name="圆角矩形 26"/>
              <p:cNvSpPr/>
              <p:nvPr/>
            </p:nvSpPr>
            <p:spPr>
              <a:xfrm rot="20969491">
                <a:off x="562330" y="1680959"/>
                <a:ext cx="2479344" cy="2338853"/>
              </a:xfrm>
              <a:prstGeom prst="roundRect">
                <a:avLst/>
              </a:prstGeom>
              <a:solidFill>
                <a:schemeClr val="bg1">
                  <a:lumMod val="65000"/>
                  <a:alpha val="21000"/>
                </a:schemeClr>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7" name="矩形 1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076190" y="1962785"/>
            <a:ext cx="5800090" cy="2584450"/>
          </a:xfrm>
          <a:prstGeom prst="rect">
            <a:avLst/>
          </a:prstGeom>
          <a:noFill/>
        </p:spPr>
        <p:txBody>
          <a:bodyPr wrap="square" rtlCol="0">
            <a:spAutoFit/>
          </a:bodyPr>
          <a:lstStyle/>
          <a:p>
            <a:pPr lvl="0" indent="0" algn="just" fontAlgn="auto">
              <a:lnSpc>
                <a:spcPct val="150000"/>
              </a:lnSpc>
            </a:pPr>
            <a:r>
              <a:rPr lang="zh-CN" altLang="en-US"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In terms of the high-tech industry in which Huawei operates, competition is becoming increasingly fierce as competitors continue to emerge. In addition, the rise of trade protectionism is also constraining Huawei's growth. Huawei is acutely aware of the urgency of change.</a:t>
            </a:r>
            <a:endParaRPr lang="zh-CN" altLang="en-US"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4" name="图片 3"/>
          <p:cNvPicPr>
            <a:picLocks noChangeAspect="1"/>
          </p:cNvPicPr>
          <p:nvPr/>
        </p:nvPicPr>
        <p:blipFill>
          <a:blip r:embed="rId4"/>
          <a:srcRect l="21852" t="-6638" r="41244" b="14826"/>
          <a:stretch>
            <a:fillRect/>
          </a:stretch>
        </p:blipFill>
        <p:spPr>
          <a:xfrm rot="20820000">
            <a:off x="965835" y="2548890"/>
            <a:ext cx="2143125" cy="2383790"/>
          </a:xfrm>
          <a:prstGeom prst="rect">
            <a:avLst/>
          </a:prstGeom>
        </p:spPr>
      </p:pic>
      <p:sp>
        <p:nvSpPr>
          <p:cNvPr id="14" name="文本框 13"/>
          <p:cNvSpPr txBox="1"/>
          <p:nvPr/>
        </p:nvSpPr>
        <p:spPr>
          <a:xfrm>
            <a:off x="725046" y="5254752"/>
            <a:ext cx="4560539" cy="953135"/>
          </a:xfrm>
          <a:prstGeom prst="rect">
            <a:avLst/>
          </a:prstGeom>
          <a:noFill/>
        </p:spPr>
        <p:txBody>
          <a:bodyPr wrap="square" rtlCol="0">
            <a:spAutoFit/>
          </a:bodyPr>
          <a:p>
            <a:pPr algn="ctr"/>
            <a:r>
              <a:rPr lang="en-US" altLang="zh-CN" sz="2800" i="1" dirty="0" smtClean="0">
                <a:solidFill>
                  <a:schemeClr val="tx1">
                    <a:lumMod val="75000"/>
                    <a:lumOff val="25000"/>
                  </a:schemeClr>
                </a:solidFill>
                <a:latin typeface="Bookman Old Style" panose="02050604050505020204" pitchFamily="18" charset="0"/>
              </a:rPr>
              <a:t> </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Kotter</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’s Change Management Model</a:t>
            </a:r>
            <a:endParaRPr lang="zh-CN" altLang="en-US" sz="2800" b="1" i="1" spc="300" dirty="0" smtClean="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六边形 23"/>
          <p:cNvSpPr/>
          <p:nvPr/>
        </p:nvSpPr>
        <p:spPr>
          <a:xfrm>
            <a:off x="1660010" y="2113951"/>
            <a:ext cx="3078486" cy="2604547"/>
          </a:xfrm>
          <a:prstGeom prst="hexagon">
            <a:avLst>
              <a:gd name="adj" fmla="val 28231"/>
              <a:gd name="vf" fmla="val 115470"/>
            </a:avLst>
          </a:prstGeom>
          <a:noFill/>
          <a:ln w="57150" cap="rnd" cmpd="sng">
            <a:solidFill>
              <a:srgbClr val="A5B2C4"/>
            </a:solidFill>
            <a:prstDash val="solid"/>
            <a:miter lim="800000"/>
          </a:ln>
          <a:effectLst>
            <a:outerShdw blurRad="342900" dist="203200" sx="102000" sy="102000" algn="tl" rotWithShape="0">
              <a:schemeClr val="accent1">
                <a:lumMod val="50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文本框 18"/>
          <p:cNvSpPr txBox="1"/>
          <p:nvPr/>
        </p:nvSpPr>
        <p:spPr>
          <a:xfrm>
            <a:off x="3235325" y="894715"/>
            <a:ext cx="6873875" cy="475615"/>
          </a:xfrm>
          <a:prstGeom prst="rect">
            <a:avLst/>
          </a:prstGeom>
          <a:noFill/>
        </p:spPr>
        <p:txBody>
          <a:bodyPr wrap="square" rtlCol="0">
            <a:spAutoFit/>
          </a:bodyPr>
          <a:lstStyle/>
          <a:p>
            <a:pPr indent="0" fontAlgn="auto">
              <a:lnSpc>
                <a:spcPts val="3000"/>
              </a:lnSpc>
            </a:pPr>
            <a:r>
              <a:rPr lang="en-US" altLang="zh-CN"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2.</a:t>
            </a: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Forming a Powerful Guiding Coalition</a:t>
            </a:r>
            <a:endParaRPr lang="zh-CN" altLang="en-US" sz="2000" i="1" spc="300" dirty="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2" name="组合 1"/>
          <p:cNvGrpSpPr/>
          <p:nvPr/>
        </p:nvGrpSpPr>
        <p:grpSpPr>
          <a:xfrm>
            <a:off x="1058294" y="2283948"/>
            <a:ext cx="4426950" cy="2744666"/>
            <a:chOff x="615733" y="1968604"/>
            <a:chExt cx="4812605" cy="2630288"/>
          </a:xfrm>
        </p:grpSpPr>
        <p:sp>
          <p:nvSpPr>
            <p:cNvPr id="26" name="圆角矩形 25"/>
            <p:cNvSpPr/>
            <p:nvPr/>
          </p:nvSpPr>
          <p:spPr>
            <a:xfrm rot="20847488">
              <a:off x="662626" y="2422952"/>
              <a:ext cx="2194926" cy="2079380"/>
            </a:xfrm>
            <a:prstGeom prst="roundRect">
              <a:avLst>
                <a:gd name="adj" fmla="val 9551"/>
              </a:avLst>
            </a:prstGeom>
            <a:blipFill dpi="0" rotWithShape="1">
              <a:blip r:embed="rId1">
                <a:extLst>
                  <a:ext uri="{28A0092B-C50C-407E-A947-70E740481C1C}">
                    <a14:useLocalDpi xmlns:a14="http://schemas.microsoft.com/office/drawing/2010/main" val="0"/>
                  </a:ext>
                </a:extLst>
              </a:blip>
              <a:srcRect/>
              <a:stretch>
                <a:fillRect/>
              </a:stretch>
            </a:blipFill>
            <a:ln w="57150" cap="rnd" cmpd="sng">
              <a:solidFill>
                <a:srgbClr val="A5B2C4">
                  <a:alpha val="5800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p:cNvGrpSpPr/>
            <p:nvPr/>
          </p:nvGrpSpPr>
          <p:grpSpPr>
            <a:xfrm>
              <a:off x="615733" y="1968604"/>
              <a:ext cx="4812605" cy="2630288"/>
              <a:chOff x="562330" y="1179381"/>
              <a:chExt cx="5247927" cy="2916608"/>
            </a:xfrm>
          </p:grpSpPr>
          <p:grpSp>
            <p:nvGrpSpPr>
              <p:cNvPr id="22" name="组合 21"/>
              <p:cNvGrpSpPr/>
              <p:nvPr/>
            </p:nvGrpSpPr>
            <p:grpSpPr>
              <a:xfrm rot="16836591">
                <a:off x="2745143" y="1030874"/>
                <a:ext cx="2916608" cy="3213621"/>
                <a:chOff x="2388382" y="1255290"/>
                <a:chExt cx="3377211" cy="3924660"/>
              </a:xfrm>
            </p:grpSpPr>
            <p:sp>
              <p:nvSpPr>
                <p:cNvPr id="20" name="圆角矩形 19"/>
                <p:cNvSpPr/>
                <p:nvPr/>
              </p:nvSpPr>
              <p:spPr>
                <a:xfrm>
                  <a:off x="2799605" y="2006239"/>
                  <a:ext cx="2322450" cy="2374551"/>
                </a:xfrm>
                <a:prstGeom prst="roundRect">
                  <a:avLst>
                    <a:gd name="adj" fmla="val 8304"/>
                  </a:avLst>
                </a:prstGeom>
                <a:solidFill>
                  <a:srgbClr val="A5B2C4"/>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1" name="图片 20"/>
                <p:cNvPicPr>
                  <a:picLocks noChangeAspect="1"/>
                </p:cNvPicPr>
                <p:nvPr/>
              </p:nvPicPr>
              <p:blipFill>
                <a:blip r:embed="rId2">
                  <a:extLst>
                    <a:ext uri="{BEBA8EAE-BF5A-486C-A8C5-ECC9F3942E4B}">
                      <a14:imgProps xmlns:a14="http://schemas.microsoft.com/office/drawing/2010/main">
                        <a14:imgLayer r:embed="rId3">
                          <a14:imgEffect>
                            <a14:brightnessContrast bright="100000" contrast="10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388382" y="1255290"/>
                  <a:ext cx="3377211" cy="3924660"/>
                </a:xfrm>
                <a:prstGeom prst="rect">
                  <a:avLst/>
                </a:prstGeom>
              </p:spPr>
            </p:pic>
          </p:grpSp>
          <p:sp>
            <p:nvSpPr>
              <p:cNvPr id="27" name="圆角矩形 26"/>
              <p:cNvSpPr/>
              <p:nvPr/>
            </p:nvSpPr>
            <p:spPr>
              <a:xfrm rot="20969491">
                <a:off x="562330" y="1680959"/>
                <a:ext cx="2479344" cy="2338853"/>
              </a:xfrm>
              <a:prstGeom prst="roundRect">
                <a:avLst/>
              </a:prstGeom>
              <a:solidFill>
                <a:schemeClr val="bg1">
                  <a:lumMod val="65000"/>
                  <a:alpha val="21000"/>
                </a:schemeClr>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7" name="矩形 1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394325" y="1962785"/>
            <a:ext cx="5481955" cy="1938020"/>
          </a:xfrm>
          <a:prstGeom prst="rect">
            <a:avLst/>
          </a:prstGeom>
          <a:noFill/>
        </p:spPr>
        <p:txBody>
          <a:bodyPr wrap="square" rtlCol="0">
            <a:spAutoFit/>
          </a:bodyPr>
          <a:lstStyle/>
          <a:p>
            <a:pPr lvl="0" indent="0" algn="just" fontAlgn="auto">
              <a:lnSpc>
                <a:spcPct val="150000"/>
              </a:lnSpc>
            </a:pPr>
            <a:endPar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just" fontAlgn="auto">
              <a:lnSpc>
                <a:spcPct val="150000"/>
              </a:lnSpc>
            </a:pPr>
            <a:r>
              <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Huawei's change is collectively led by the senior management team. A strong team provides inexhaustible motivation for change.</a:t>
            </a:r>
            <a:endPar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3" name="图片 2"/>
          <p:cNvPicPr>
            <a:picLocks noChangeAspect="1"/>
          </p:cNvPicPr>
          <p:nvPr/>
        </p:nvPicPr>
        <p:blipFill>
          <a:blip r:embed="rId4"/>
          <a:srcRect b="5226"/>
          <a:stretch>
            <a:fillRect/>
          </a:stretch>
        </p:blipFill>
        <p:spPr>
          <a:xfrm rot="20880000">
            <a:off x="1078865" y="2753995"/>
            <a:ext cx="2048510" cy="2178685"/>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六边形 23"/>
          <p:cNvSpPr/>
          <p:nvPr/>
        </p:nvSpPr>
        <p:spPr>
          <a:xfrm>
            <a:off x="1660010" y="2113951"/>
            <a:ext cx="3078486" cy="2604547"/>
          </a:xfrm>
          <a:prstGeom prst="hexagon">
            <a:avLst>
              <a:gd name="adj" fmla="val 28231"/>
              <a:gd name="vf" fmla="val 115470"/>
            </a:avLst>
          </a:prstGeom>
          <a:noFill/>
          <a:ln w="57150" cap="rnd" cmpd="sng">
            <a:solidFill>
              <a:srgbClr val="A5B2C4"/>
            </a:solidFill>
            <a:prstDash val="solid"/>
            <a:miter lim="800000"/>
          </a:ln>
          <a:effectLst>
            <a:outerShdw blurRad="342900" dist="203200" sx="102000" sy="102000" algn="tl" rotWithShape="0">
              <a:schemeClr val="accent1">
                <a:lumMod val="50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文本框 18"/>
          <p:cNvSpPr txBox="1"/>
          <p:nvPr/>
        </p:nvSpPr>
        <p:spPr>
          <a:xfrm>
            <a:off x="3235325" y="894715"/>
            <a:ext cx="6873875" cy="475615"/>
          </a:xfrm>
          <a:prstGeom prst="rect">
            <a:avLst/>
          </a:prstGeom>
          <a:noFill/>
        </p:spPr>
        <p:txBody>
          <a:bodyPr wrap="square" rtlCol="0">
            <a:spAutoFit/>
          </a:bodyPr>
          <a:lstStyle/>
          <a:p>
            <a:pPr indent="0" fontAlgn="auto">
              <a:lnSpc>
                <a:spcPts val="3000"/>
              </a:lnSpc>
            </a:pPr>
            <a:r>
              <a:rPr lang="en-US" altLang="zh-CN"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3.</a:t>
            </a: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Creating a Vision</a:t>
            </a:r>
            <a:endPar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grpSp>
        <p:nvGrpSpPr>
          <p:cNvPr id="2" name="组合 1"/>
          <p:cNvGrpSpPr/>
          <p:nvPr/>
        </p:nvGrpSpPr>
        <p:grpSpPr>
          <a:xfrm>
            <a:off x="1058294" y="2283948"/>
            <a:ext cx="4426950" cy="2744666"/>
            <a:chOff x="615733" y="1968604"/>
            <a:chExt cx="4812605" cy="2630288"/>
          </a:xfrm>
        </p:grpSpPr>
        <p:sp>
          <p:nvSpPr>
            <p:cNvPr id="26" name="圆角矩形 25"/>
            <p:cNvSpPr/>
            <p:nvPr/>
          </p:nvSpPr>
          <p:spPr>
            <a:xfrm rot="20847488">
              <a:off x="662626" y="2422952"/>
              <a:ext cx="2194926" cy="2079380"/>
            </a:xfrm>
            <a:prstGeom prst="roundRect">
              <a:avLst>
                <a:gd name="adj" fmla="val 9551"/>
              </a:avLst>
            </a:prstGeom>
            <a:blipFill dpi="0" rotWithShape="1">
              <a:blip r:embed="rId1">
                <a:extLst>
                  <a:ext uri="{28A0092B-C50C-407E-A947-70E740481C1C}">
                    <a14:useLocalDpi xmlns:a14="http://schemas.microsoft.com/office/drawing/2010/main" val="0"/>
                  </a:ext>
                </a:extLst>
              </a:blip>
              <a:srcRect/>
              <a:stretch>
                <a:fillRect/>
              </a:stretch>
            </a:blipFill>
            <a:ln w="57150" cap="rnd" cmpd="sng">
              <a:solidFill>
                <a:srgbClr val="A5B2C4">
                  <a:alpha val="5800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p:cNvGrpSpPr/>
            <p:nvPr/>
          </p:nvGrpSpPr>
          <p:grpSpPr>
            <a:xfrm>
              <a:off x="615733" y="1968604"/>
              <a:ext cx="4812605" cy="2630288"/>
              <a:chOff x="562330" y="1179381"/>
              <a:chExt cx="5247927" cy="2916608"/>
            </a:xfrm>
          </p:grpSpPr>
          <p:grpSp>
            <p:nvGrpSpPr>
              <p:cNvPr id="22" name="组合 21"/>
              <p:cNvGrpSpPr/>
              <p:nvPr/>
            </p:nvGrpSpPr>
            <p:grpSpPr>
              <a:xfrm rot="16836591">
                <a:off x="2745143" y="1030874"/>
                <a:ext cx="2916608" cy="3213621"/>
                <a:chOff x="2388382" y="1255290"/>
                <a:chExt cx="3377211" cy="3924660"/>
              </a:xfrm>
            </p:grpSpPr>
            <p:sp>
              <p:nvSpPr>
                <p:cNvPr id="20" name="圆角矩形 19"/>
                <p:cNvSpPr/>
                <p:nvPr/>
              </p:nvSpPr>
              <p:spPr>
                <a:xfrm>
                  <a:off x="2799605" y="2006239"/>
                  <a:ext cx="2322450" cy="2374551"/>
                </a:xfrm>
                <a:prstGeom prst="roundRect">
                  <a:avLst>
                    <a:gd name="adj" fmla="val 8304"/>
                  </a:avLst>
                </a:prstGeom>
                <a:solidFill>
                  <a:srgbClr val="A5B2C4"/>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1" name="图片 20"/>
                <p:cNvPicPr>
                  <a:picLocks noChangeAspect="1"/>
                </p:cNvPicPr>
                <p:nvPr/>
              </p:nvPicPr>
              <p:blipFill>
                <a:blip r:embed="rId2">
                  <a:extLst>
                    <a:ext uri="{BEBA8EAE-BF5A-486C-A8C5-ECC9F3942E4B}">
                      <a14:imgProps xmlns:a14="http://schemas.microsoft.com/office/drawing/2010/main">
                        <a14:imgLayer r:embed="rId3">
                          <a14:imgEffect>
                            <a14:brightnessContrast bright="100000" contrast="10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388382" y="1255290"/>
                  <a:ext cx="3377211" cy="3924660"/>
                </a:xfrm>
                <a:prstGeom prst="rect">
                  <a:avLst/>
                </a:prstGeom>
              </p:spPr>
            </p:pic>
          </p:grpSp>
          <p:sp>
            <p:nvSpPr>
              <p:cNvPr id="27" name="圆角矩形 26"/>
              <p:cNvSpPr/>
              <p:nvPr/>
            </p:nvSpPr>
            <p:spPr>
              <a:xfrm rot="20969491">
                <a:off x="562330" y="1680959"/>
                <a:ext cx="2479344" cy="2338853"/>
              </a:xfrm>
              <a:prstGeom prst="roundRect">
                <a:avLst/>
              </a:prstGeom>
              <a:solidFill>
                <a:schemeClr val="bg1">
                  <a:lumMod val="65000"/>
                  <a:alpha val="21000"/>
                </a:schemeClr>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7" name="矩形 1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357495" y="1693545"/>
            <a:ext cx="5481955" cy="3322955"/>
          </a:xfrm>
          <a:prstGeom prst="rect">
            <a:avLst/>
          </a:prstGeom>
          <a:noFill/>
        </p:spPr>
        <p:txBody>
          <a:bodyPr wrap="square" rtlCol="0">
            <a:spAutoFit/>
          </a:bodyPr>
          <a:lstStyle/>
          <a:p>
            <a:pPr lvl="0" indent="0" algn="just" fontAlgn="auto">
              <a:lnSpc>
                <a:spcPct val="150000"/>
              </a:lnSpc>
            </a:pPr>
            <a:r>
              <a:rPr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Huawei has a clear blueprint for change, which guides it along the right trajectory. Take the IFS reform as an example. Its vision is to build an international financial management system and promote the sustainable and profitable growth of the company.</a:t>
            </a:r>
            <a:endParaRPr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pic>
        <p:nvPicPr>
          <p:cNvPr id="3" name="图片 2"/>
          <p:cNvPicPr>
            <a:picLocks noChangeAspect="1"/>
          </p:cNvPicPr>
          <p:nvPr/>
        </p:nvPicPr>
        <p:blipFill>
          <a:blip r:embed="rId4"/>
          <a:srcRect l="60041"/>
          <a:stretch>
            <a:fillRect/>
          </a:stretch>
        </p:blipFill>
        <p:spPr>
          <a:xfrm rot="20880000">
            <a:off x="1082040" y="2752725"/>
            <a:ext cx="2044065" cy="2243455"/>
          </a:xfrm>
          <a:prstGeom prst="rect">
            <a:avLst/>
          </a:prstGeo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六边形 23"/>
          <p:cNvSpPr/>
          <p:nvPr/>
        </p:nvSpPr>
        <p:spPr>
          <a:xfrm>
            <a:off x="1660010" y="2113951"/>
            <a:ext cx="3078486" cy="2604547"/>
          </a:xfrm>
          <a:prstGeom prst="hexagon">
            <a:avLst>
              <a:gd name="adj" fmla="val 28231"/>
              <a:gd name="vf" fmla="val 115470"/>
            </a:avLst>
          </a:prstGeom>
          <a:noFill/>
          <a:ln w="57150" cap="rnd" cmpd="sng">
            <a:solidFill>
              <a:srgbClr val="A5B2C4"/>
            </a:solidFill>
            <a:prstDash val="solid"/>
            <a:miter lim="800000"/>
          </a:ln>
          <a:effectLst>
            <a:outerShdw blurRad="342900" dist="203200" sx="102000" sy="102000" algn="tl" rotWithShape="0">
              <a:schemeClr val="accent1">
                <a:lumMod val="50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文本框 18"/>
          <p:cNvSpPr txBox="1"/>
          <p:nvPr/>
        </p:nvSpPr>
        <p:spPr>
          <a:xfrm>
            <a:off x="3235325" y="894715"/>
            <a:ext cx="6873875" cy="475615"/>
          </a:xfrm>
          <a:prstGeom prst="rect">
            <a:avLst/>
          </a:prstGeom>
          <a:noFill/>
        </p:spPr>
        <p:txBody>
          <a:bodyPr wrap="square" rtlCol="0">
            <a:spAutoFit/>
          </a:bodyPr>
          <a:lstStyle/>
          <a:p>
            <a:pPr indent="0" fontAlgn="auto">
              <a:lnSpc>
                <a:spcPts val="3000"/>
              </a:lnSpc>
            </a:pPr>
            <a:r>
              <a:rPr lang="en-US" altLang="zh-CN"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4.</a:t>
            </a: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Communicating the Vision</a:t>
            </a:r>
            <a:endParaRPr lang="zh-CN" altLang="en-US" sz="2000" i="1" spc="300" dirty="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2" name="组合 1"/>
          <p:cNvGrpSpPr/>
          <p:nvPr/>
        </p:nvGrpSpPr>
        <p:grpSpPr>
          <a:xfrm>
            <a:off x="1058294" y="2283948"/>
            <a:ext cx="4426950" cy="2744666"/>
            <a:chOff x="615733" y="1968604"/>
            <a:chExt cx="4812605" cy="2630288"/>
          </a:xfrm>
        </p:grpSpPr>
        <p:sp>
          <p:nvSpPr>
            <p:cNvPr id="26" name="圆角矩形 25"/>
            <p:cNvSpPr/>
            <p:nvPr/>
          </p:nvSpPr>
          <p:spPr>
            <a:xfrm rot="20847488">
              <a:off x="662626" y="2422952"/>
              <a:ext cx="2194926" cy="2079380"/>
            </a:xfrm>
            <a:prstGeom prst="roundRect">
              <a:avLst>
                <a:gd name="adj" fmla="val 9551"/>
              </a:avLst>
            </a:prstGeom>
            <a:blipFill dpi="0" rotWithShape="1">
              <a:blip r:embed="rId1">
                <a:extLst>
                  <a:ext uri="{28A0092B-C50C-407E-A947-70E740481C1C}">
                    <a14:useLocalDpi xmlns:a14="http://schemas.microsoft.com/office/drawing/2010/main" val="0"/>
                  </a:ext>
                </a:extLst>
              </a:blip>
              <a:srcRect/>
              <a:stretch>
                <a:fillRect/>
              </a:stretch>
            </a:blipFill>
            <a:ln w="57150" cap="rnd" cmpd="sng">
              <a:solidFill>
                <a:srgbClr val="A5B2C4">
                  <a:alpha val="5800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p:cNvGrpSpPr/>
            <p:nvPr/>
          </p:nvGrpSpPr>
          <p:grpSpPr>
            <a:xfrm>
              <a:off x="615733" y="1968604"/>
              <a:ext cx="4812605" cy="2630288"/>
              <a:chOff x="562330" y="1179381"/>
              <a:chExt cx="5247927" cy="2916608"/>
            </a:xfrm>
          </p:grpSpPr>
          <p:grpSp>
            <p:nvGrpSpPr>
              <p:cNvPr id="22" name="组合 21"/>
              <p:cNvGrpSpPr/>
              <p:nvPr/>
            </p:nvGrpSpPr>
            <p:grpSpPr>
              <a:xfrm rot="16836591">
                <a:off x="2745143" y="1030874"/>
                <a:ext cx="2916608" cy="3213621"/>
                <a:chOff x="2388382" y="1255290"/>
                <a:chExt cx="3377211" cy="3924660"/>
              </a:xfrm>
            </p:grpSpPr>
            <p:sp>
              <p:nvSpPr>
                <p:cNvPr id="20" name="圆角矩形 19"/>
                <p:cNvSpPr/>
                <p:nvPr/>
              </p:nvSpPr>
              <p:spPr>
                <a:xfrm>
                  <a:off x="2799605" y="2006239"/>
                  <a:ext cx="2322450" cy="2374551"/>
                </a:xfrm>
                <a:prstGeom prst="roundRect">
                  <a:avLst>
                    <a:gd name="adj" fmla="val 8304"/>
                  </a:avLst>
                </a:prstGeom>
                <a:solidFill>
                  <a:srgbClr val="A5B2C4"/>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1" name="图片 20"/>
                <p:cNvPicPr>
                  <a:picLocks noChangeAspect="1"/>
                </p:cNvPicPr>
                <p:nvPr/>
              </p:nvPicPr>
              <p:blipFill>
                <a:blip r:embed="rId2">
                  <a:extLst>
                    <a:ext uri="{BEBA8EAE-BF5A-486C-A8C5-ECC9F3942E4B}">
                      <a14:imgProps xmlns:a14="http://schemas.microsoft.com/office/drawing/2010/main">
                        <a14:imgLayer r:embed="rId3">
                          <a14:imgEffect>
                            <a14:brightnessContrast bright="100000" contrast="10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388382" y="1255290"/>
                  <a:ext cx="3377211" cy="3924660"/>
                </a:xfrm>
                <a:prstGeom prst="rect">
                  <a:avLst/>
                </a:prstGeom>
              </p:spPr>
            </p:pic>
          </p:grpSp>
          <p:sp>
            <p:nvSpPr>
              <p:cNvPr id="27" name="圆角矩形 26"/>
              <p:cNvSpPr/>
              <p:nvPr/>
            </p:nvSpPr>
            <p:spPr>
              <a:xfrm rot="20969491">
                <a:off x="562330" y="1680959"/>
                <a:ext cx="2479344" cy="2338853"/>
              </a:xfrm>
              <a:prstGeom prst="roundRect">
                <a:avLst/>
              </a:prstGeom>
              <a:solidFill>
                <a:schemeClr val="bg1">
                  <a:lumMod val="65000"/>
                  <a:alpha val="21000"/>
                </a:schemeClr>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7" name="矩形 1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394325" y="1694815"/>
            <a:ext cx="5481955" cy="4246245"/>
          </a:xfrm>
          <a:prstGeom prst="rect">
            <a:avLst/>
          </a:prstGeom>
          <a:noFill/>
        </p:spPr>
        <p:txBody>
          <a:bodyPr wrap="square" rtlCol="0">
            <a:spAutoFit/>
          </a:bodyPr>
          <a:lstStyle/>
          <a:p>
            <a:pPr lvl="0" indent="0" algn="just" fontAlgn="auto">
              <a:lnSpc>
                <a:spcPct val="150000"/>
              </a:lnSpc>
            </a:pPr>
            <a:r>
              <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Change at Huawei has never been a minority activity. Huawei attaches great importance to helping employees understand the blueprint for change and recognise it through various channels and means. For example, during the IPD reform process, all departments are involved and share their learning experiences with each other.</a:t>
            </a:r>
            <a:endPar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3" name="图片 2"/>
          <p:cNvPicPr>
            <a:picLocks noChangeAspect="1"/>
          </p:cNvPicPr>
          <p:nvPr/>
        </p:nvPicPr>
        <p:blipFill>
          <a:blip r:embed="rId4"/>
          <a:stretch>
            <a:fillRect/>
          </a:stretch>
        </p:blipFill>
        <p:spPr>
          <a:xfrm rot="20820000">
            <a:off x="1003935" y="2781300"/>
            <a:ext cx="2115820" cy="2137410"/>
          </a:xfrm>
          <a:prstGeom prst="rect">
            <a:avLst/>
          </a:prstGeo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六边形 23"/>
          <p:cNvSpPr/>
          <p:nvPr/>
        </p:nvSpPr>
        <p:spPr>
          <a:xfrm>
            <a:off x="1660010" y="2113951"/>
            <a:ext cx="3078486" cy="2604547"/>
          </a:xfrm>
          <a:prstGeom prst="hexagon">
            <a:avLst>
              <a:gd name="adj" fmla="val 28231"/>
              <a:gd name="vf" fmla="val 115470"/>
            </a:avLst>
          </a:prstGeom>
          <a:noFill/>
          <a:ln w="57150" cap="rnd" cmpd="sng">
            <a:solidFill>
              <a:srgbClr val="A5B2C4"/>
            </a:solidFill>
            <a:prstDash val="solid"/>
            <a:miter lim="800000"/>
          </a:ln>
          <a:effectLst>
            <a:outerShdw blurRad="342900" dist="203200" sx="102000" sy="102000" algn="tl" rotWithShape="0">
              <a:schemeClr val="accent1">
                <a:lumMod val="50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文本框 18"/>
          <p:cNvSpPr txBox="1"/>
          <p:nvPr/>
        </p:nvSpPr>
        <p:spPr>
          <a:xfrm>
            <a:off x="3235325" y="894715"/>
            <a:ext cx="7257415" cy="475615"/>
          </a:xfrm>
          <a:prstGeom prst="rect">
            <a:avLst/>
          </a:prstGeom>
          <a:noFill/>
        </p:spPr>
        <p:txBody>
          <a:bodyPr wrap="square" rtlCol="0">
            <a:spAutoFit/>
          </a:bodyPr>
          <a:lstStyle/>
          <a:p>
            <a:pPr indent="0" fontAlgn="auto">
              <a:lnSpc>
                <a:spcPts val="3000"/>
              </a:lnSpc>
            </a:pPr>
            <a:r>
              <a:rPr lang="en-US" altLang="zh-CN"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5.</a:t>
            </a: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Empowering Others to Act on the Vision</a:t>
            </a:r>
            <a:endParaRPr lang="zh-CN" altLang="en-US" sz="2000" i="1" spc="300" dirty="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2" name="组合 1"/>
          <p:cNvGrpSpPr/>
          <p:nvPr/>
        </p:nvGrpSpPr>
        <p:grpSpPr>
          <a:xfrm>
            <a:off x="1058294" y="2283948"/>
            <a:ext cx="4426950" cy="2744666"/>
            <a:chOff x="615733" y="1968604"/>
            <a:chExt cx="4812605" cy="2630288"/>
          </a:xfrm>
        </p:grpSpPr>
        <p:sp>
          <p:nvSpPr>
            <p:cNvPr id="26" name="圆角矩形 25"/>
            <p:cNvSpPr/>
            <p:nvPr/>
          </p:nvSpPr>
          <p:spPr>
            <a:xfrm rot="20847488">
              <a:off x="662626" y="2422952"/>
              <a:ext cx="2194926" cy="2079380"/>
            </a:xfrm>
            <a:prstGeom prst="roundRect">
              <a:avLst>
                <a:gd name="adj" fmla="val 9551"/>
              </a:avLst>
            </a:prstGeom>
            <a:blipFill dpi="0" rotWithShape="1">
              <a:blip r:embed="rId1">
                <a:extLst>
                  <a:ext uri="{28A0092B-C50C-407E-A947-70E740481C1C}">
                    <a14:useLocalDpi xmlns:a14="http://schemas.microsoft.com/office/drawing/2010/main" val="0"/>
                  </a:ext>
                </a:extLst>
              </a:blip>
              <a:srcRect/>
              <a:stretch>
                <a:fillRect/>
              </a:stretch>
            </a:blipFill>
            <a:ln w="57150" cap="rnd" cmpd="sng">
              <a:solidFill>
                <a:srgbClr val="A5B2C4">
                  <a:alpha val="5800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p:cNvGrpSpPr/>
            <p:nvPr/>
          </p:nvGrpSpPr>
          <p:grpSpPr>
            <a:xfrm>
              <a:off x="615733" y="1968604"/>
              <a:ext cx="4812605" cy="2630288"/>
              <a:chOff x="562330" y="1179381"/>
              <a:chExt cx="5247927" cy="2916608"/>
            </a:xfrm>
          </p:grpSpPr>
          <p:grpSp>
            <p:nvGrpSpPr>
              <p:cNvPr id="22" name="组合 21"/>
              <p:cNvGrpSpPr/>
              <p:nvPr/>
            </p:nvGrpSpPr>
            <p:grpSpPr>
              <a:xfrm rot="16836591">
                <a:off x="2745143" y="1030874"/>
                <a:ext cx="2916608" cy="3213621"/>
                <a:chOff x="2388382" y="1255290"/>
                <a:chExt cx="3377211" cy="3924660"/>
              </a:xfrm>
            </p:grpSpPr>
            <p:sp>
              <p:nvSpPr>
                <p:cNvPr id="20" name="圆角矩形 19"/>
                <p:cNvSpPr/>
                <p:nvPr/>
              </p:nvSpPr>
              <p:spPr>
                <a:xfrm>
                  <a:off x="2799605" y="2006239"/>
                  <a:ext cx="2322450" cy="2374551"/>
                </a:xfrm>
                <a:prstGeom prst="roundRect">
                  <a:avLst>
                    <a:gd name="adj" fmla="val 8304"/>
                  </a:avLst>
                </a:prstGeom>
                <a:solidFill>
                  <a:srgbClr val="A5B2C4"/>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1" name="图片 20"/>
                <p:cNvPicPr>
                  <a:picLocks noChangeAspect="1"/>
                </p:cNvPicPr>
                <p:nvPr/>
              </p:nvPicPr>
              <p:blipFill>
                <a:blip r:embed="rId2">
                  <a:extLst>
                    <a:ext uri="{BEBA8EAE-BF5A-486C-A8C5-ECC9F3942E4B}">
                      <a14:imgProps xmlns:a14="http://schemas.microsoft.com/office/drawing/2010/main">
                        <a14:imgLayer r:embed="rId3">
                          <a14:imgEffect>
                            <a14:brightnessContrast bright="100000" contrast="10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388382" y="1255290"/>
                  <a:ext cx="3377211" cy="3924660"/>
                </a:xfrm>
                <a:prstGeom prst="rect">
                  <a:avLst/>
                </a:prstGeom>
              </p:spPr>
            </p:pic>
          </p:grpSp>
          <p:sp>
            <p:nvSpPr>
              <p:cNvPr id="27" name="圆角矩形 26"/>
              <p:cNvSpPr/>
              <p:nvPr/>
            </p:nvSpPr>
            <p:spPr>
              <a:xfrm rot="20969491">
                <a:off x="562330" y="1680959"/>
                <a:ext cx="2479344" cy="2338853"/>
              </a:xfrm>
              <a:prstGeom prst="roundRect">
                <a:avLst/>
              </a:prstGeom>
              <a:solidFill>
                <a:schemeClr val="bg1">
                  <a:lumMod val="65000"/>
                  <a:alpha val="21000"/>
                </a:schemeClr>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7" name="矩形 1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394325" y="1834515"/>
            <a:ext cx="5481955" cy="2861310"/>
          </a:xfrm>
          <a:prstGeom prst="rect">
            <a:avLst/>
          </a:prstGeom>
          <a:noFill/>
        </p:spPr>
        <p:txBody>
          <a:bodyPr wrap="square" rtlCol="0">
            <a:spAutoFit/>
          </a:bodyPr>
          <a:lstStyle/>
          <a:p>
            <a:pPr lvl="0" indent="0" algn="just" fontAlgn="auto">
              <a:lnSpc>
                <a:spcPct val="150000"/>
              </a:lnSpc>
            </a:pPr>
            <a:endPar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just" fontAlgn="auto">
              <a:lnSpc>
                <a:spcPct val="150000"/>
              </a:lnSpc>
            </a:pPr>
            <a:r>
              <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There are bound to be barriers to change at Huawei, and as Ren Zhengfei says, either you change or you go, Huawei takes a tough approach to removing obstacles to advancing change.</a:t>
            </a:r>
            <a:endPar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3" name="图片 2"/>
          <p:cNvPicPr>
            <a:picLocks noChangeAspect="1"/>
          </p:cNvPicPr>
          <p:nvPr/>
        </p:nvPicPr>
        <p:blipFill>
          <a:blip r:embed="rId4"/>
          <a:stretch>
            <a:fillRect/>
          </a:stretch>
        </p:blipFill>
        <p:spPr>
          <a:xfrm rot="20820000">
            <a:off x="1120140" y="2762250"/>
            <a:ext cx="1997075" cy="2145665"/>
          </a:xfrm>
          <a:prstGeom prst="rect">
            <a:avLst/>
          </a:prstGeo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六边形 23"/>
          <p:cNvSpPr/>
          <p:nvPr/>
        </p:nvSpPr>
        <p:spPr>
          <a:xfrm>
            <a:off x="1660010" y="2113951"/>
            <a:ext cx="3078486" cy="2604547"/>
          </a:xfrm>
          <a:prstGeom prst="hexagon">
            <a:avLst>
              <a:gd name="adj" fmla="val 28231"/>
              <a:gd name="vf" fmla="val 115470"/>
            </a:avLst>
          </a:prstGeom>
          <a:noFill/>
          <a:ln w="57150" cap="rnd" cmpd="sng">
            <a:solidFill>
              <a:srgbClr val="A5B2C4"/>
            </a:solidFill>
            <a:prstDash val="solid"/>
            <a:miter lim="800000"/>
          </a:ln>
          <a:effectLst>
            <a:outerShdw blurRad="342900" dist="203200" sx="102000" sy="102000" algn="tl" rotWithShape="0">
              <a:schemeClr val="accent1">
                <a:lumMod val="50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文本框 18"/>
          <p:cNvSpPr txBox="1"/>
          <p:nvPr/>
        </p:nvSpPr>
        <p:spPr>
          <a:xfrm>
            <a:off x="3235325" y="894715"/>
            <a:ext cx="7640955" cy="475615"/>
          </a:xfrm>
          <a:prstGeom prst="rect">
            <a:avLst/>
          </a:prstGeom>
          <a:noFill/>
        </p:spPr>
        <p:txBody>
          <a:bodyPr wrap="square" rtlCol="0">
            <a:spAutoFit/>
          </a:bodyPr>
          <a:lstStyle/>
          <a:p>
            <a:pPr indent="0" fontAlgn="auto">
              <a:lnSpc>
                <a:spcPts val="3000"/>
              </a:lnSpc>
            </a:pP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6.</a:t>
            </a: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Planning for and Creating Short Term Wins</a:t>
            </a:r>
            <a:endPar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2" name="组合 1"/>
          <p:cNvGrpSpPr/>
          <p:nvPr/>
        </p:nvGrpSpPr>
        <p:grpSpPr>
          <a:xfrm>
            <a:off x="1058294" y="2283948"/>
            <a:ext cx="4426950" cy="2744666"/>
            <a:chOff x="615733" y="1968604"/>
            <a:chExt cx="4812605" cy="2630288"/>
          </a:xfrm>
        </p:grpSpPr>
        <p:sp>
          <p:nvSpPr>
            <p:cNvPr id="26" name="圆角矩形 25"/>
            <p:cNvSpPr/>
            <p:nvPr/>
          </p:nvSpPr>
          <p:spPr>
            <a:xfrm rot="20847488">
              <a:off x="662626" y="2422952"/>
              <a:ext cx="2194926" cy="2079380"/>
            </a:xfrm>
            <a:prstGeom prst="roundRect">
              <a:avLst>
                <a:gd name="adj" fmla="val 9551"/>
              </a:avLst>
            </a:prstGeom>
            <a:blipFill dpi="0" rotWithShape="1">
              <a:blip r:embed="rId1">
                <a:extLst>
                  <a:ext uri="{28A0092B-C50C-407E-A947-70E740481C1C}">
                    <a14:useLocalDpi xmlns:a14="http://schemas.microsoft.com/office/drawing/2010/main" val="0"/>
                  </a:ext>
                </a:extLst>
              </a:blip>
              <a:srcRect/>
              <a:stretch>
                <a:fillRect/>
              </a:stretch>
            </a:blipFill>
            <a:ln w="57150" cap="rnd" cmpd="sng">
              <a:solidFill>
                <a:srgbClr val="A5B2C4">
                  <a:alpha val="5800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p:cNvGrpSpPr/>
            <p:nvPr/>
          </p:nvGrpSpPr>
          <p:grpSpPr>
            <a:xfrm>
              <a:off x="615733" y="1968604"/>
              <a:ext cx="4812605" cy="2630288"/>
              <a:chOff x="562330" y="1179381"/>
              <a:chExt cx="5247927" cy="2916608"/>
            </a:xfrm>
          </p:grpSpPr>
          <p:grpSp>
            <p:nvGrpSpPr>
              <p:cNvPr id="22" name="组合 21"/>
              <p:cNvGrpSpPr/>
              <p:nvPr/>
            </p:nvGrpSpPr>
            <p:grpSpPr>
              <a:xfrm rot="16836591">
                <a:off x="2745143" y="1030874"/>
                <a:ext cx="2916608" cy="3213621"/>
                <a:chOff x="2388382" y="1255290"/>
                <a:chExt cx="3377211" cy="3924660"/>
              </a:xfrm>
            </p:grpSpPr>
            <p:sp>
              <p:nvSpPr>
                <p:cNvPr id="20" name="圆角矩形 19"/>
                <p:cNvSpPr/>
                <p:nvPr/>
              </p:nvSpPr>
              <p:spPr>
                <a:xfrm>
                  <a:off x="2799605" y="2006239"/>
                  <a:ext cx="2322450" cy="2374551"/>
                </a:xfrm>
                <a:prstGeom prst="roundRect">
                  <a:avLst>
                    <a:gd name="adj" fmla="val 8304"/>
                  </a:avLst>
                </a:prstGeom>
                <a:solidFill>
                  <a:srgbClr val="A5B2C4"/>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1" name="图片 20"/>
                <p:cNvPicPr>
                  <a:picLocks noChangeAspect="1"/>
                </p:cNvPicPr>
                <p:nvPr/>
              </p:nvPicPr>
              <p:blipFill>
                <a:blip r:embed="rId2">
                  <a:extLst>
                    <a:ext uri="{BEBA8EAE-BF5A-486C-A8C5-ECC9F3942E4B}">
                      <a14:imgProps xmlns:a14="http://schemas.microsoft.com/office/drawing/2010/main">
                        <a14:imgLayer r:embed="rId3">
                          <a14:imgEffect>
                            <a14:brightnessContrast bright="100000" contrast="10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388382" y="1255290"/>
                  <a:ext cx="3377211" cy="3924660"/>
                </a:xfrm>
                <a:prstGeom prst="rect">
                  <a:avLst/>
                </a:prstGeom>
              </p:spPr>
            </p:pic>
          </p:grpSp>
          <p:sp>
            <p:nvSpPr>
              <p:cNvPr id="27" name="圆角矩形 26"/>
              <p:cNvSpPr/>
              <p:nvPr/>
            </p:nvSpPr>
            <p:spPr>
              <a:xfrm rot="20969491">
                <a:off x="562330" y="1680959"/>
                <a:ext cx="2479344" cy="2338853"/>
              </a:xfrm>
              <a:prstGeom prst="roundRect">
                <a:avLst/>
              </a:prstGeom>
              <a:solidFill>
                <a:schemeClr val="bg1">
                  <a:lumMod val="65000"/>
                  <a:alpha val="21000"/>
                </a:schemeClr>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7" name="矩形 1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394325" y="1962785"/>
            <a:ext cx="5481955" cy="2399665"/>
          </a:xfrm>
          <a:prstGeom prst="rect">
            <a:avLst/>
          </a:prstGeom>
          <a:noFill/>
        </p:spPr>
        <p:txBody>
          <a:bodyPr wrap="square" rtlCol="0">
            <a:spAutoFit/>
          </a:bodyPr>
          <a:lstStyle/>
          <a:p>
            <a:pPr lvl="0" indent="0" algn="just" fontAlgn="auto">
              <a:lnSpc>
                <a:spcPct val="150000"/>
              </a:lnSpc>
            </a:pPr>
            <a:r>
              <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Huawei takes a step-by-step approach to change, starting with problems to see the effects of change in a short period of time, and phased change results help to justify the change and drive it onward.</a:t>
            </a:r>
            <a:endPar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3" name="图片 2"/>
          <p:cNvPicPr>
            <a:picLocks noChangeAspect="1"/>
          </p:cNvPicPr>
          <p:nvPr/>
        </p:nvPicPr>
        <p:blipFill>
          <a:blip r:embed="rId4"/>
          <a:stretch>
            <a:fillRect/>
          </a:stretch>
        </p:blipFill>
        <p:spPr>
          <a:xfrm rot="20820000">
            <a:off x="1091565" y="2762250"/>
            <a:ext cx="2040255" cy="2157095"/>
          </a:xfrm>
          <a:prstGeom prst="rect">
            <a:avLst/>
          </a:prstGeo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六边形 23"/>
          <p:cNvSpPr/>
          <p:nvPr/>
        </p:nvSpPr>
        <p:spPr>
          <a:xfrm>
            <a:off x="1660010" y="2113951"/>
            <a:ext cx="3078486" cy="2604547"/>
          </a:xfrm>
          <a:prstGeom prst="hexagon">
            <a:avLst>
              <a:gd name="adj" fmla="val 28231"/>
              <a:gd name="vf" fmla="val 115470"/>
            </a:avLst>
          </a:prstGeom>
          <a:noFill/>
          <a:ln w="57150" cap="rnd" cmpd="sng">
            <a:solidFill>
              <a:srgbClr val="A5B2C4"/>
            </a:solidFill>
            <a:prstDash val="solid"/>
            <a:miter lim="800000"/>
          </a:ln>
          <a:effectLst>
            <a:outerShdw blurRad="342900" dist="203200" sx="102000" sy="102000" algn="tl" rotWithShape="0">
              <a:schemeClr val="accent1">
                <a:lumMod val="50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文本框 18"/>
          <p:cNvSpPr txBox="1"/>
          <p:nvPr/>
        </p:nvSpPr>
        <p:spPr>
          <a:xfrm>
            <a:off x="3235325" y="894715"/>
            <a:ext cx="7640955" cy="860425"/>
          </a:xfrm>
          <a:prstGeom prst="rect">
            <a:avLst/>
          </a:prstGeom>
          <a:noFill/>
        </p:spPr>
        <p:txBody>
          <a:bodyPr wrap="square" rtlCol="0">
            <a:spAutoFit/>
          </a:bodyPr>
          <a:lstStyle/>
          <a:p>
            <a:pPr indent="0" algn="ctr" fontAlgn="auto">
              <a:lnSpc>
                <a:spcPts val="3000"/>
              </a:lnSpc>
            </a:pPr>
            <a:r>
              <a:rPr lang="en-US" altLang="zh-CN"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7.</a:t>
            </a: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Consolidating improvements and producing still more change</a:t>
            </a:r>
            <a:endParaRPr lang="zh-CN" altLang="en-US" sz="2000" i="1" spc="300" dirty="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2" name="组合 1"/>
          <p:cNvGrpSpPr/>
          <p:nvPr/>
        </p:nvGrpSpPr>
        <p:grpSpPr>
          <a:xfrm>
            <a:off x="1058294" y="2283948"/>
            <a:ext cx="4426950" cy="2744666"/>
            <a:chOff x="615733" y="1968604"/>
            <a:chExt cx="4812605" cy="2630288"/>
          </a:xfrm>
        </p:grpSpPr>
        <p:sp>
          <p:nvSpPr>
            <p:cNvPr id="26" name="圆角矩形 25"/>
            <p:cNvSpPr/>
            <p:nvPr/>
          </p:nvSpPr>
          <p:spPr>
            <a:xfrm rot="20847488">
              <a:off x="662626" y="2422952"/>
              <a:ext cx="2194926" cy="2079380"/>
            </a:xfrm>
            <a:prstGeom prst="roundRect">
              <a:avLst>
                <a:gd name="adj" fmla="val 9551"/>
              </a:avLst>
            </a:prstGeom>
            <a:blipFill dpi="0" rotWithShape="1">
              <a:blip r:embed="rId1">
                <a:extLst>
                  <a:ext uri="{28A0092B-C50C-407E-A947-70E740481C1C}">
                    <a14:useLocalDpi xmlns:a14="http://schemas.microsoft.com/office/drawing/2010/main" val="0"/>
                  </a:ext>
                </a:extLst>
              </a:blip>
              <a:srcRect/>
              <a:stretch>
                <a:fillRect/>
              </a:stretch>
            </a:blipFill>
            <a:ln w="57150" cap="rnd" cmpd="sng">
              <a:solidFill>
                <a:srgbClr val="A5B2C4">
                  <a:alpha val="5800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p:cNvGrpSpPr/>
            <p:nvPr/>
          </p:nvGrpSpPr>
          <p:grpSpPr>
            <a:xfrm>
              <a:off x="615733" y="1968604"/>
              <a:ext cx="4812605" cy="2630288"/>
              <a:chOff x="562330" y="1179381"/>
              <a:chExt cx="5247927" cy="2916608"/>
            </a:xfrm>
          </p:grpSpPr>
          <p:grpSp>
            <p:nvGrpSpPr>
              <p:cNvPr id="22" name="组合 21"/>
              <p:cNvGrpSpPr/>
              <p:nvPr/>
            </p:nvGrpSpPr>
            <p:grpSpPr>
              <a:xfrm rot="16836591">
                <a:off x="2745143" y="1030874"/>
                <a:ext cx="2916608" cy="3213621"/>
                <a:chOff x="2388382" y="1255290"/>
                <a:chExt cx="3377211" cy="3924660"/>
              </a:xfrm>
            </p:grpSpPr>
            <p:sp>
              <p:nvSpPr>
                <p:cNvPr id="20" name="圆角矩形 19"/>
                <p:cNvSpPr/>
                <p:nvPr/>
              </p:nvSpPr>
              <p:spPr>
                <a:xfrm>
                  <a:off x="2799605" y="2006239"/>
                  <a:ext cx="2322450" cy="2374551"/>
                </a:xfrm>
                <a:prstGeom prst="roundRect">
                  <a:avLst>
                    <a:gd name="adj" fmla="val 8304"/>
                  </a:avLst>
                </a:prstGeom>
                <a:solidFill>
                  <a:srgbClr val="A5B2C4"/>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1" name="图片 20"/>
                <p:cNvPicPr>
                  <a:picLocks noChangeAspect="1"/>
                </p:cNvPicPr>
                <p:nvPr/>
              </p:nvPicPr>
              <p:blipFill>
                <a:blip r:embed="rId2">
                  <a:extLst>
                    <a:ext uri="{BEBA8EAE-BF5A-486C-A8C5-ECC9F3942E4B}">
                      <a14:imgProps xmlns:a14="http://schemas.microsoft.com/office/drawing/2010/main">
                        <a14:imgLayer r:embed="rId3">
                          <a14:imgEffect>
                            <a14:brightnessContrast bright="100000" contrast="10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388382" y="1255290"/>
                  <a:ext cx="3377211" cy="3924660"/>
                </a:xfrm>
                <a:prstGeom prst="rect">
                  <a:avLst/>
                </a:prstGeom>
              </p:spPr>
            </p:pic>
          </p:grpSp>
          <p:sp>
            <p:nvSpPr>
              <p:cNvPr id="27" name="圆角矩形 26"/>
              <p:cNvSpPr/>
              <p:nvPr/>
            </p:nvSpPr>
            <p:spPr>
              <a:xfrm rot="20969491">
                <a:off x="562330" y="1680959"/>
                <a:ext cx="2479344" cy="2338853"/>
              </a:xfrm>
              <a:prstGeom prst="roundRect">
                <a:avLst/>
              </a:prstGeom>
              <a:solidFill>
                <a:schemeClr val="bg1">
                  <a:lumMod val="65000"/>
                  <a:alpha val="21000"/>
                </a:schemeClr>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7" name="矩形 1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394325" y="1962785"/>
            <a:ext cx="5481955" cy="2861310"/>
          </a:xfrm>
          <a:prstGeom prst="rect">
            <a:avLst/>
          </a:prstGeom>
          <a:noFill/>
        </p:spPr>
        <p:txBody>
          <a:bodyPr wrap="square" rtlCol="0">
            <a:spAutoFit/>
          </a:bodyPr>
          <a:lstStyle/>
          <a:p>
            <a:pPr lvl="0" indent="0" algn="just" fontAlgn="auto">
              <a:lnSpc>
                <a:spcPct val="150000"/>
              </a:lnSpc>
            </a:pPr>
            <a:r>
              <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Huawei has always been proactive in making changes to enable itself to maintain its dominant position in the industry.From daily processes to the organisational structure, Huawei is always looking to optimise and adjust.</a:t>
            </a:r>
            <a:endPar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3" name="图片 2"/>
          <p:cNvPicPr>
            <a:picLocks noChangeAspect="1"/>
          </p:cNvPicPr>
          <p:nvPr/>
        </p:nvPicPr>
        <p:blipFill>
          <a:blip r:embed="rId4"/>
          <a:stretch>
            <a:fillRect/>
          </a:stretch>
        </p:blipFill>
        <p:spPr>
          <a:xfrm rot="20880000">
            <a:off x="1020445" y="2760345"/>
            <a:ext cx="2110105" cy="2162175"/>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六边形 23"/>
          <p:cNvSpPr/>
          <p:nvPr/>
        </p:nvSpPr>
        <p:spPr>
          <a:xfrm>
            <a:off x="1660010" y="2113951"/>
            <a:ext cx="3078486" cy="2604547"/>
          </a:xfrm>
          <a:prstGeom prst="hexagon">
            <a:avLst>
              <a:gd name="adj" fmla="val 28231"/>
              <a:gd name="vf" fmla="val 115470"/>
            </a:avLst>
          </a:prstGeom>
          <a:noFill/>
          <a:ln w="57150" cap="rnd" cmpd="sng">
            <a:solidFill>
              <a:srgbClr val="A5B2C4"/>
            </a:solidFill>
            <a:prstDash val="solid"/>
            <a:miter lim="800000"/>
          </a:ln>
          <a:effectLst>
            <a:outerShdw blurRad="342900" dist="203200" sx="102000" sy="102000" algn="tl" rotWithShape="0">
              <a:schemeClr val="accent1">
                <a:lumMod val="50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文本框 18"/>
          <p:cNvSpPr txBox="1"/>
          <p:nvPr/>
        </p:nvSpPr>
        <p:spPr>
          <a:xfrm>
            <a:off x="3235325" y="894715"/>
            <a:ext cx="6873875" cy="475615"/>
          </a:xfrm>
          <a:prstGeom prst="rect">
            <a:avLst/>
          </a:prstGeom>
          <a:noFill/>
        </p:spPr>
        <p:txBody>
          <a:bodyPr wrap="square" rtlCol="0">
            <a:spAutoFit/>
          </a:bodyPr>
          <a:lstStyle/>
          <a:p>
            <a:pPr indent="0" fontAlgn="auto">
              <a:lnSpc>
                <a:spcPts val="3000"/>
              </a:lnSpc>
            </a:pPr>
            <a:r>
              <a:rPr lang="en-US" altLang="zh-CN"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8.</a:t>
            </a: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Institutionalizing New Approaches</a:t>
            </a:r>
            <a:endPar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grpSp>
        <p:nvGrpSpPr>
          <p:cNvPr id="2" name="组合 1"/>
          <p:cNvGrpSpPr/>
          <p:nvPr/>
        </p:nvGrpSpPr>
        <p:grpSpPr>
          <a:xfrm>
            <a:off x="1058294" y="2283948"/>
            <a:ext cx="4426950" cy="2744666"/>
            <a:chOff x="615733" y="1968604"/>
            <a:chExt cx="4812605" cy="2630288"/>
          </a:xfrm>
        </p:grpSpPr>
        <p:sp>
          <p:nvSpPr>
            <p:cNvPr id="26" name="圆角矩形 25"/>
            <p:cNvSpPr/>
            <p:nvPr/>
          </p:nvSpPr>
          <p:spPr>
            <a:xfrm rot="20847488">
              <a:off x="662626" y="2422952"/>
              <a:ext cx="2194926" cy="2079380"/>
            </a:xfrm>
            <a:prstGeom prst="roundRect">
              <a:avLst>
                <a:gd name="adj" fmla="val 9551"/>
              </a:avLst>
            </a:prstGeom>
            <a:blipFill dpi="0" rotWithShape="1">
              <a:blip r:embed="rId1">
                <a:extLst>
                  <a:ext uri="{28A0092B-C50C-407E-A947-70E740481C1C}">
                    <a14:useLocalDpi xmlns:a14="http://schemas.microsoft.com/office/drawing/2010/main" val="0"/>
                  </a:ext>
                </a:extLst>
              </a:blip>
              <a:srcRect/>
              <a:stretch>
                <a:fillRect/>
              </a:stretch>
            </a:blipFill>
            <a:ln w="57150" cap="rnd" cmpd="sng">
              <a:solidFill>
                <a:srgbClr val="A5B2C4">
                  <a:alpha val="5800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p:cNvGrpSpPr/>
            <p:nvPr/>
          </p:nvGrpSpPr>
          <p:grpSpPr>
            <a:xfrm>
              <a:off x="615733" y="1968604"/>
              <a:ext cx="4812605" cy="2630288"/>
              <a:chOff x="562330" y="1179381"/>
              <a:chExt cx="5247927" cy="2916608"/>
            </a:xfrm>
          </p:grpSpPr>
          <p:grpSp>
            <p:nvGrpSpPr>
              <p:cNvPr id="22" name="组合 21"/>
              <p:cNvGrpSpPr/>
              <p:nvPr/>
            </p:nvGrpSpPr>
            <p:grpSpPr>
              <a:xfrm rot="16836591">
                <a:off x="2745143" y="1030874"/>
                <a:ext cx="2916608" cy="3213621"/>
                <a:chOff x="2388382" y="1255290"/>
                <a:chExt cx="3377211" cy="3924660"/>
              </a:xfrm>
            </p:grpSpPr>
            <p:sp>
              <p:nvSpPr>
                <p:cNvPr id="20" name="圆角矩形 19"/>
                <p:cNvSpPr/>
                <p:nvPr/>
              </p:nvSpPr>
              <p:spPr>
                <a:xfrm>
                  <a:off x="2799605" y="2006239"/>
                  <a:ext cx="2322450" cy="2374551"/>
                </a:xfrm>
                <a:prstGeom prst="roundRect">
                  <a:avLst>
                    <a:gd name="adj" fmla="val 8304"/>
                  </a:avLst>
                </a:prstGeom>
                <a:solidFill>
                  <a:srgbClr val="A5B2C4"/>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1" name="图片 20"/>
                <p:cNvPicPr>
                  <a:picLocks noChangeAspect="1"/>
                </p:cNvPicPr>
                <p:nvPr/>
              </p:nvPicPr>
              <p:blipFill>
                <a:blip r:embed="rId2">
                  <a:extLst>
                    <a:ext uri="{BEBA8EAE-BF5A-486C-A8C5-ECC9F3942E4B}">
                      <a14:imgProps xmlns:a14="http://schemas.microsoft.com/office/drawing/2010/main">
                        <a14:imgLayer r:embed="rId3">
                          <a14:imgEffect>
                            <a14:brightnessContrast bright="100000" contrast="10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388382" y="1255290"/>
                  <a:ext cx="3377211" cy="3924660"/>
                </a:xfrm>
                <a:prstGeom prst="rect">
                  <a:avLst/>
                </a:prstGeom>
              </p:spPr>
            </p:pic>
          </p:grpSp>
          <p:sp>
            <p:nvSpPr>
              <p:cNvPr id="27" name="圆角矩形 26"/>
              <p:cNvSpPr/>
              <p:nvPr/>
            </p:nvSpPr>
            <p:spPr>
              <a:xfrm rot="20969491">
                <a:off x="562330" y="1680959"/>
                <a:ext cx="2479344" cy="2338853"/>
              </a:xfrm>
              <a:prstGeom prst="roundRect">
                <a:avLst/>
              </a:prstGeom>
              <a:solidFill>
                <a:schemeClr val="bg1">
                  <a:lumMod val="65000"/>
                  <a:alpha val="21000"/>
                </a:schemeClr>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7" name="矩形 1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394325" y="1814830"/>
            <a:ext cx="5481955" cy="1938020"/>
          </a:xfrm>
          <a:prstGeom prst="rect">
            <a:avLst/>
          </a:prstGeom>
          <a:noFill/>
        </p:spPr>
        <p:txBody>
          <a:bodyPr wrap="square" rtlCol="0">
            <a:spAutoFit/>
          </a:bodyPr>
          <a:lstStyle/>
          <a:p>
            <a:pPr lvl="0" indent="0" algn="just" fontAlgn="auto">
              <a:lnSpc>
                <a:spcPct val="150000"/>
              </a:lnSpc>
            </a:pPr>
            <a:r>
              <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The results of Huawei's reforms have been well institutionalised and preserved, providing a strong impetus for Huawei's development. </a:t>
            </a:r>
            <a:endPar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3" name="图片 2"/>
          <p:cNvPicPr>
            <a:picLocks noChangeAspect="1"/>
          </p:cNvPicPr>
          <p:nvPr/>
        </p:nvPicPr>
        <p:blipFill>
          <a:blip r:embed="rId4"/>
          <a:stretch>
            <a:fillRect/>
          </a:stretch>
        </p:blipFill>
        <p:spPr>
          <a:xfrm rot="20880000">
            <a:off x="1041400" y="2760980"/>
            <a:ext cx="2080895" cy="2165350"/>
          </a:xfrm>
          <a:prstGeom prst="rect">
            <a:avLst/>
          </a:prstGeom>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文本框 18"/>
          <p:cNvSpPr txBox="1"/>
          <p:nvPr/>
        </p:nvSpPr>
        <p:spPr>
          <a:xfrm>
            <a:off x="2776220" y="909955"/>
            <a:ext cx="6873875" cy="475615"/>
          </a:xfrm>
          <a:prstGeom prst="rect">
            <a:avLst/>
          </a:prstGeom>
          <a:noFill/>
        </p:spPr>
        <p:txBody>
          <a:bodyPr wrap="square" rtlCol="0">
            <a:spAutoFit/>
          </a:bodyPr>
          <a:lstStyle/>
          <a:p>
            <a:pPr indent="0" algn="ctr" fontAlgn="auto">
              <a:lnSpc>
                <a:spcPts val="3000"/>
              </a:lnSpc>
            </a:pPr>
            <a:r>
              <a:rPr lang="zh-CN" altLang="en-US" sz="44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Revelation</a:t>
            </a:r>
            <a:endParaRPr lang="zh-CN" altLang="en-US" sz="44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
        <p:nvSpPr>
          <p:cNvPr id="17" name="矩形 1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1344295" y="1628140"/>
            <a:ext cx="8725535" cy="3692525"/>
          </a:xfrm>
          <a:prstGeom prst="rect">
            <a:avLst/>
          </a:prstGeom>
          <a:noFill/>
        </p:spPr>
        <p:txBody>
          <a:bodyPr wrap="square" rtlCol="0">
            <a:spAutoFit/>
          </a:bodyPr>
          <a:lstStyle/>
          <a:p>
            <a:pPr lvl="0" indent="0" algn="just" fontAlgn="auto">
              <a:lnSpc>
                <a:spcPct val="150000"/>
              </a:lnSpc>
            </a:pPr>
            <a:r>
              <a:rPr lang="en-US" altLang="zh-CN" sz="2800" b="1"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·Self-change</a:t>
            </a:r>
            <a:endParaRPr lang="en-US" altLang="zh-CN" sz="2800" b="1"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a:p>
            <a:pPr lvl="0" indent="0" algn="just" fontAlgn="auto">
              <a:lnSpc>
                <a:spcPct val="150000"/>
              </a:lnSpc>
            </a:pPr>
            <a:r>
              <a:rPr lang="en-US" altLang="zh-CN"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Huawei has always believed in "survival of the fearful", and a constant awareness of crisis is a perpetual motivator for progress.</a:t>
            </a:r>
            <a:endParaRPr lang="en-US" altLang="zh-CN"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a:p>
            <a:pPr lvl="0" indent="0" algn="just" fontAlgn="auto">
              <a:lnSpc>
                <a:spcPct val="150000"/>
              </a:lnSpc>
            </a:pPr>
            <a:r>
              <a:rPr lang="en-US" altLang="zh-CN" sz="2800" b="1"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·Culture change</a:t>
            </a:r>
            <a:endParaRPr lang="en-US" altLang="zh-CN" sz="2800" b="1"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a:p>
            <a:pPr lvl="0" indent="0" algn="just" fontAlgn="auto">
              <a:lnSpc>
                <a:spcPct val="150000"/>
              </a:lnSpc>
            </a:pPr>
            <a:r>
              <a:rPr lang="en-US" altLang="zh-CN"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The only way to integrate change into the life of a company is to integrate it into the culture.</a:t>
            </a:r>
            <a:endParaRPr lang="en-US" altLang="zh-CN"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a:p>
            <a:pPr lvl="0" indent="0" algn="just" fontAlgn="auto">
              <a:lnSpc>
                <a:spcPct val="150000"/>
              </a:lnSpc>
            </a:pPr>
            <a:endParaRPr lang="en-US" altLang="zh-CN"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矩形 12"/>
          <p:cNvSpPr/>
          <p:nvPr/>
        </p:nvSpPr>
        <p:spPr>
          <a:xfrm>
            <a:off x="275659"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矩形 1"/>
          <p:cNvSpPr/>
          <p:nvPr/>
        </p:nvSpPr>
        <p:spPr>
          <a:xfrm>
            <a:off x="-970915" y="650875"/>
            <a:ext cx="6830060" cy="829945"/>
          </a:xfrm>
          <a:prstGeom prst="rect">
            <a:avLst/>
          </a:prstGeom>
          <a:noFill/>
          <a:effectLst>
            <a:outerShdw blurRad="50800" dist="76200" algn="l" rotWithShape="0">
              <a:schemeClr val="tx1">
                <a:lumMod val="50000"/>
                <a:lumOff val="50000"/>
                <a:alpha val="40000"/>
              </a:schemeClr>
            </a:outerShdw>
          </a:effectLst>
        </p:spPr>
        <p:txBody>
          <a:bodyPr wrap="square" lIns="91440" tIns="45720" rIns="91440" bIns="45720">
            <a:spAutoFit/>
          </a:bodyPr>
          <a:lstStyle/>
          <a:p>
            <a:pPr algn="ctr"/>
            <a:r>
              <a:rPr lang="zh-CN" altLang="en-US" sz="4800" b="1" cap="none" spc="600" dirty="0" smtClean="0">
                <a:ln w="0"/>
                <a:effectLst>
                  <a:outerShdw blurRad="38100" dist="25400" dir="5400000" algn="ctr" rotWithShape="0">
                    <a:srgbClr val="6E747A">
                      <a:alpha val="43000"/>
                    </a:srgbClr>
                  </a:outerShdw>
                </a:effectLst>
                <a:latin typeface="阿里巴巴普惠体" panose="00020600040101010101" pitchFamily="18" charset="-122"/>
                <a:ea typeface="阿里巴巴普惠体" panose="00020600040101010101" pitchFamily="18" charset="-122"/>
                <a:cs typeface="阿里巴巴普惠体" panose="00020600040101010101" pitchFamily="18" charset="-122"/>
              </a:rPr>
              <a:t>Reference</a:t>
            </a:r>
            <a:endParaRPr lang="zh-CN" altLang="en-US" sz="4800" b="1" cap="none" spc="600" dirty="0" smtClean="0">
              <a:ln w="0"/>
              <a:effectLst>
                <a:outerShdw blurRad="38100" dist="25400" dir="5400000" algn="ctr" rotWithShape="0">
                  <a:srgbClr val="6E747A">
                    <a:alpha val="43000"/>
                  </a:srgbClr>
                </a:outerShdw>
              </a:effectLst>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7" name="矩形 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814070" y="1480820"/>
            <a:ext cx="10817860" cy="4523105"/>
          </a:xfrm>
          <a:prstGeom prst="rect">
            <a:avLst/>
          </a:prstGeom>
          <a:noFill/>
        </p:spPr>
        <p:txBody>
          <a:bodyPr wrap="square" rtlCol="0">
            <a:spAutoFit/>
          </a:bodyPr>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Ackroyd, S. and Crowdy, P. (1990). Can culture be managed? Working with "raw" </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material: the case of the English slaughtermen. Personnel Review, 19(5), pp.3-13.</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Cameron, E. &amp; Green, M., 2012. Making Sense of Change Management: A Complete Guide to the Models, Tools and Techniques of Organisational Change. 3 ed. Philadelphia : Kogan Page.</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Forbes (2021). The Silent Battle between Ali Cloud, Huawei Cloud and Tencent Cloud.  Available at: https://view.inews.qq.com/a/20211124A04RA700 (Accessed: </a:t>
            </a:r>
            <a:r>
              <a:rPr lang="en-US" altLang="zh-CN"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23 </a:t>
            </a: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February 202</a:t>
            </a: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Huawei Ltd (2022) About Huawei. Available at: https://www.huawei.com/cn/corporate-information (Accessed: </a:t>
            </a:r>
            <a:r>
              <a:rPr lang="en-US" altLang="zh-CN"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24 </a:t>
            </a: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February 202</a:t>
            </a:r>
            <a:r>
              <a:rPr lang="en-US" altLang="zh-CN"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3</a:t>
            </a: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Huawei Ltd (2022) Annual Report 2021. Available at: https://www.huawei.com/cn/annual-report/2021 (Accessed: </a:t>
            </a:r>
            <a:r>
              <a:rPr lang="en-US" altLang="zh-CN"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25 </a:t>
            </a: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February 202</a:t>
            </a:r>
            <a:r>
              <a:rPr lang="en-US" altLang="zh-CN"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3</a:t>
            </a: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Hodges, J. &amp; Roger , G., 2015. Sustaining Change in Organizations. 1 ed. London: Sage Publications Ltd.</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Hundred Management (2021). The 17 Consulting Firms behind Huawei’s success!  Available at: https://baijiahao.baidu.com/s?id=1690123441149742407&amp;wfr=spider&amp;for=pc  (Accessed: </a:t>
            </a:r>
            <a:r>
              <a:rPr lang="en-US" altLang="zh-CN"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25 </a:t>
            </a: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February 202</a:t>
            </a:r>
            <a:r>
              <a:rPr lang="en-US" altLang="zh-CN"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3</a:t>
            </a: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Lewin, K., 1947. Frontiers in Group Dynamics. Human Relations, 1 6, pp. 5-41.</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Lewin, K., 1951. Field theory in social science. New York: Harper and Row.</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Nadler, D. A., Shaw, R. B. &amp; Walton, A. E., 1995. Discontinuous Change: Leading Organizational Transformation. San Francisco: Jossey Bass Publishers</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矩形 12"/>
          <p:cNvSpPr/>
          <p:nvPr/>
        </p:nvSpPr>
        <p:spPr>
          <a:xfrm>
            <a:off x="275659"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文本框 3"/>
          <p:cNvSpPr txBox="1"/>
          <p:nvPr/>
        </p:nvSpPr>
        <p:spPr>
          <a:xfrm>
            <a:off x="0" y="3257956"/>
            <a:ext cx="12192000" cy="706755"/>
          </a:xfrm>
          <a:prstGeom prst="rect">
            <a:avLst/>
          </a:prstGeom>
          <a:noFill/>
          <a:effectLst>
            <a:outerShdw blurRad="50800" dist="50800" algn="l" rotWithShape="0">
              <a:prstClr val="black">
                <a:alpha val="40000"/>
              </a:prstClr>
            </a:outerShdw>
          </a:effectLst>
        </p:spPr>
        <p:txBody>
          <a:bodyPr wrap="square" rtlCol="0">
            <a:spAutoFit/>
          </a:bodyPr>
          <a:lstStyle/>
          <a:p>
            <a:pPr algn="ctr"/>
            <a:r>
              <a:rPr lang="en-US" altLang="zh-CN" sz="4000" b="1" i="1" spc="300" dirty="0" smtClean="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THANK YOU FOR </a:t>
            </a:r>
            <a:r>
              <a:rPr lang="en-US" altLang="zh-CN" sz="4000" b="1" i="1" spc="300" dirty="0" smtClean="0">
                <a:solidFill>
                  <a:schemeClr val="tx1">
                    <a:lumMod val="65000"/>
                    <a:lumOff val="3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YOUR LISTENING</a:t>
            </a:r>
            <a:endParaRPr lang="en-US" altLang="zh-CN" sz="4000" b="1" i="1" spc="300" dirty="0" smtClean="0">
              <a:solidFill>
                <a:schemeClr val="tx1">
                  <a:lumMod val="65000"/>
                  <a:lumOff val="3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7" name="矩形 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alpha val="93000"/>
          </a:schemeClr>
        </a:solidFill>
        <a:ln w="57150" cap="rnd" cmpd="sng">
          <a:solidFill>
            <a:schemeClr val="bg1">
              <a:alpha val="58000"/>
            </a:schemeClr>
          </a:solidFill>
          <a:prstDash val="sysDot"/>
          <a:miter lim="800000"/>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6423</Words>
  <Application>WPS 文字</Application>
  <PresentationFormat>宽屏</PresentationFormat>
  <Paragraphs>177</Paragraphs>
  <Slides>22</Slides>
  <Notes>0</Notes>
  <HiddenSlides>0</HiddenSlides>
  <MMClips>0</MMClips>
  <ScaleCrop>false</ScaleCrop>
  <HeadingPairs>
    <vt:vector size="6" baseType="variant">
      <vt:variant>
        <vt:lpstr>已用的字体</vt:lpstr>
      </vt:variant>
      <vt:variant>
        <vt:i4>22</vt:i4>
      </vt:variant>
      <vt:variant>
        <vt:lpstr>主题</vt:lpstr>
      </vt:variant>
      <vt:variant>
        <vt:i4>1</vt:i4>
      </vt:variant>
      <vt:variant>
        <vt:lpstr>幻灯片标题</vt:lpstr>
      </vt:variant>
      <vt:variant>
        <vt:i4>22</vt:i4>
      </vt:variant>
    </vt:vector>
  </HeadingPairs>
  <TitlesOfParts>
    <vt:vector size="45" baseType="lpstr">
      <vt:lpstr>Arial</vt:lpstr>
      <vt:lpstr>宋体</vt:lpstr>
      <vt:lpstr>Wingdings</vt:lpstr>
      <vt:lpstr>Yu Gothic UI Light</vt:lpstr>
      <vt:lpstr>冬青黑体简体中文</vt:lpstr>
      <vt:lpstr>站酷高端黑</vt:lpstr>
      <vt:lpstr>阿里巴巴普惠体 Heavy</vt:lpstr>
      <vt:lpstr>阿里巴巴普惠体</vt:lpstr>
      <vt:lpstr>苹方-简</vt:lpstr>
      <vt:lpstr>方正粗黑宋简体</vt:lpstr>
      <vt:lpstr>Bookman Old Style</vt:lpstr>
      <vt:lpstr>等线</vt:lpstr>
      <vt:lpstr>汉仪中黑KW</vt:lpstr>
      <vt:lpstr>微软雅黑</vt:lpstr>
      <vt:lpstr>汉仪旗黑</vt:lpstr>
      <vt:lpstr>宋体</vt:lpstr>
      <vt:lpstr>Arial Unicode MS</vt:lpstr>
      <vt:lpstr>汉仪书宋二KW</vt:lpstr>
      <vt:lpstr>等线 Light</vt:lpstr>
      <vt:lpstr>汉仪中等线KW</vt:lpstr>
      <vt:lpstr>Calibri</vt:lpstr>
      <vt:lpstr>Helvetica Neue</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Windows 用户</dc:creator>
  <cp:lastModifiedBy>WPS_1634387776</cp:lastModifiedBy>
  <cp:revision>424</cp:revision>
  <dcterms:created xsi:type="dcterms:W3CDTF">2023-02-27T11:40:55Z</dcterms:created>
  <dcterms:modified xsi:type="dcterms:W3CDTF">2023-02-27T11:40:55Z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2052-4.6.1.7467</vt:lpwstr>
  </property>
  <property fmtid="{D5CDD505-2E9C-101B-9397-08002B2CF9AE}" pid="3" name="KSOTemplateUUID">
    <vt:lpwstr>v1.0_mb_MAMRcATBbzqSXODQERVrvw==</vt:lpwstr>
  </property>
  <property fmtid="{D5CDD505-2E9C-101B-9397-08002B2CF9AE}" pid="4" name="ICV">
    <vt:lpwstr>3C01338516B77B670617FB63CED566C3</vt:lpwstr>
  </property>
</Properties>
</file>