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3"/>
  </p:notes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67" autoAdjust="0"/>
  </p:normalViewPr>
  <p:slideViewPr>
    <p:cSldViewPr snapToGrid="0">
      <p:cViewPr varScale="1">
        <p:scale>
          <a:sx n="48" d="100"/>
          <a:sy n="48" d="100"/>
        </p:scale>
        <p:origin x="54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DA2D4-341D-463B-85B0-FD07461AFD8B}" type="datetimeFigureOut">
              <a:rPr lang="en-GB" smtClean="0"/>
              <a:t>07/04/2021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FCE80-CE99-431D-A3F2-9489761DEE17}" type="slidenum">
              <a:rPr lang="en-GB" smtClean="0"/>
              <a:t>‹#›</a:t>
            </a:fld>
            <a:endParaRPr lang="en-GB"/>
          </a:p>
        </p:txBody>
      </p:sp>
    </p:spTree>
    <p:extLst>
      <p:ext uri="{BB962C8B-B14F-4D97-AF65-F5344CB8AC3E}">
        <p14:creationId xmlns:p14="http://schemas.microsoft.com/office/powerpoint/2010/main" val="768385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4FCE80-CE99-431D-A3F2-9489761DEE17}" type="slidenum">
              <a:rPr lang="en-GB" smtClean="0"/>
              <a:t>1</a:t>
            </a:fld>
            <a:endParaRPr lang="en-GB"/>
          </a:p>
        </p:txBody>
      </p:sp>
    </p:spTree>
    <p:extLst>
      <p:ext uri="{BB962C8B-B14F-4D97-AF65-F5344CB8AC3E}">
        <p14:creationId xmlns:p14="http://schemas.microsoft.com/office/powerpoint/2010/main" val="2708966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43136" y="3341442"/>
            <a:ext cx="9715328" cy="2304288"/>
          </a:xfrm>
          <a:solidFill>
            <a:srgbClr val="FFFFFF"/>
          </a:solidFill>
          <a:ln w="38100">
            <a:solidFill>
              <a:srgbClr val="404040"/>
            </a:solidFill>
          </a:ln>
        </p:spPr>
        <p:txBody>
          <a:bodyPr lIns="274320" rIns="274320" anchor="ctr" anchorCtr="1">
            <a:normAutofit/>
          </a:bodyPr>
          <a:lstStyle>
            <a:lvl1pPr algn="ctr">
              <a:defRPr sz="49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829955" y="6093561"/>
            <a:ext cx="7141693" cy="1735852"/>
          </a:xfrm>
          <a:noFill/>
        </p:spPr>
        <p:txBody>
          <a:bodyPr>
            <a:normAutofit/>
          </a:bodyPr>
          <a:lstStyle>
            <a:lvl1pPr marL="0" indent="0" algn="ctr">
              <a:buNone/>
              <a:defRPr sz="2660">
                <a:solidFill>
                  <a:schemeClr val="tx1">
                    <a:lumMod val="75000"/>
                    <a:lumOff val="25000"/>
                  </a:schemeClr>
                </a:solidFill>
              </a:defRPr>
            </a:lvl1pPr>
            <a:lvl2pPr marL="640080" indent="0" algn="ctr">
              <a:buNone/>
              <a:defRPr sz="266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65E9BF95-DC36-4804-AA44-AA4C076627FB}" type="datetimeFigureOut">
              <a:rPr lang="en-GB" smtClean="0"/>
              <a:t>07/04/2021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392912063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E9BF95-DC36-4804-AA44-AA4C076627FB}" type="datetimeFigureOut">
              <a:rPr lang="en-GB" smtClean="0"/>
              <a:t>07/04/2021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2059536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48994" y="3341442"/>
            <a:ext cx="9716414" cy="2304288"/>
          </a:xfrm>
          <a:solidFill>
            <a:srgbClr val="FFFFFF"/>
          </a:solidFill>
          <a:ln w="38100">
            <a:solidFill>
              <a:srgbClr val="404040"/>
            </a:solidFill>
          </a:ln>
        </p:spPr>
        <p:txBody>
          <a:bodyPr lIns="274320" rIns="274320" anchor="ctr" anchorCtr="1">
            <a:normAutofit/>
          </a:bodyPr>
          <a:lstStyle>
            <a:lvl1pPr>
              <a:defRPr sz="49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29955" y="6093451"/>
            <a:ext cx="7141693" cy="1771115"/>
          </a:xfrm>
        </p:spPr>
        <p:txBody>
          <a:bodyPr anchor="t" anchorCtr="1">
            <a:normAutofit/>
          </a:bodyPr>
          <a:lstStyle>
            <a:lvl1pPr marL="0" indent="0">
              <a:buNone/>
              <a:defRPr sz="2660">
                <a:solidFill>
                  <a:schemeClr val="tx1"/>
                </a:solidFill>
              </a:defRPr>
            </a:lvl1pPr>
            <a:lvl2pPr marL="640080" indent="0">
              <a:buNone/>
              <a:defRPr sz="266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65E9BF95-DC36-4804-AA44-AA4C076627FB}" type="datetimeFigureOut">
              <a:rPr lang="en-GB" smtClean="0"/>
              <a:t>07/04/2021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356211280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43135" y="3693262"/>
            <a:ext cx="4603232"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55232" y="3693262"/>
            <a:ext cx="4606722"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5E9BF95-DC36-4804-AA44-AA4C076627FB}" type="datetimeFigureOut">
              <a:rPr lang="en-GB" smtClean="0"/>
              <a:t>07/04/2021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2953608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43134" y="3238808"/>
            <a:ext cx="4603234" cy="985722"/>
          </a:xfrm>
        </p:spPr>
        <p:txBody>
          <a:bodyPr anchor="b" anchorCtr="1">
            <a:normAutofit/>
          </a:bodyPr>
          <a:lstStyle>
            <a:lvl1pPr marL="0" indent="0" algn="ctr">
              <a:buNone/>
              <a:defRPr sz="2660" b="0" cap="all" spc="140" baseline="0">
                <a:solidFill>
                  <a:schemeClr val="accent2">
                    <a:lumMod val="75000"/>
                  </a:schemeClr>
                </a:solidFill>
              </a:defRPr>
            </a:lvl1pPr>
            <a:lvl2pPr marL="640080" indent="0">
              <a:buNone/>
              <a:defRPr sz="266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543134" y="4400550"/>
            <a:ext cx="4603234" cy="3635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655232" y="4400550"/>
            <a:ext cx="4606722" cy="363548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655232" y="3238808"/>
            <a:ext cx="4606722" cy="985722"/>
          </a:xfrm>
        </p:spPr>
        <p:txBody>
          <a:bodyPr anchor="b" anchorCtr="1">
            <a:normAutofit/>
          </a:bodyPr>
          <a:lstStyle>
            <a:lvl1pPr marL="0" indent="0" algn="ctr">
              <a:buNone/>
              <a:defRPr sz="2660" b="0" cap="all" spc="140" baseline="0">
                <a:solidFill>
                  <a:schemeClr val="accent2">
                    <a:lumMod val="75000"/>
                  </a:schemeClr>
                </a:solidFill>
              </a:defRPr>
            </a:lvl1pPr>
            <a:lvl2pPr marL="640080" indent="0">
              <a:buNone/>
              <a:defRPr sz="266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7" name="Date Placeholder 6"/>
          <p:cNvSpPr>
            <a:spLocks noGrp="1"/>
          </p:cNvSpPr>
          <p:nvPr>
            <p:ph type="dt" sz="half" idx="10"/>
          </p:nvPr>
        </p:nvSpPr>
        <p:spPr/>
        <p:txBody>
          <a:bodyPr/>
          <a:lstStyle/>
          <a:p>
            <a:fld id="{65E9BF95-DC36-4804-AA44-AA4C076627FB}" type="datetimeFigureOut">
              <a:rPr lang="en-GB" smtClean="0"/>
              <a:t>07/04/2021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C367B8-9761-48B4-BC1E-A929646BF38C}"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55427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E9BF95-DC36-4804-AA44-AA4C076627FB}" type="datetimeFigureOut">
              <a:rPr lang="en-GB" smtClean="0"/>
              <a:t>07/04/2021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1459468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E9BF95-DC36-4804-AA44-AA4C076627FB}" type="datetimeFigureOut">
              <a:rPr lang="en-GB" smtClean="0"/>
              <a:t>07/04/2021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3762130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400800"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984" y="3141361"/>
            <a:ext cx="4606832" cy="1598096"/>
          </a:xfrm>
          <a:solidFill>
            <a:srgbClr val="FFFFFF"/>
          </a:solidFill>
          <a:ln>
            <a:solidFill>
              <a:srgbClr val="404040"/>
            </a:solidFill>
          </a:ln>
        </p:spPr>
        <p:txBody>
          <a:bodyPr anchor="ctr" anchorCtr="1">
            <a:normAutofit/>
          </a:bodyPr>
          <a:lstStyle>
            <a:lvl1pPr>
              <a:defRPr sz="294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7072884" y="1126541"/>
            <a:ext cx="5056632" cy="7348118"/>
          </a:xfrm>
        </p:spPr>
        <p:txBody>
          <a:bodyPr>
            <a:normAutofit/>
          </a:bodyPr>
          <a:lstStyle>
            <a:lvl1pPr>
              <a:defRPr sz="2660">
                <a:solidFill>
                  <a:schemeClr val="tx1"/>
                </a:solidFill>
              </a:defRPr>
            </a:lvl1pPr>
            <a:lvl2pPr>
              <a:defRPr sz="2240">
                <a:solidFill>
                  <a:schemeClr val="tx1"/>
                </a:solidFill>
              </a:defRPr>
            </a:lvl2pPr>
            <a:lvl3pPr>
              <a:defRPr sz="2240">
                <a:solidFill>
                  <a:schemeClr val="tx1"/>
                </a:solidFill>
              </a:defRPr>
            </a:lvl3pPr>
            <a:lvl4pPr>
              <a:defRPr sz="2240">
                <a:solidFill>
                  <a:schemeClr val="tx1"/>
                </a:solidFill>
              </a:defRPr>
            </a:lvl4pPr>
            <a:lvl5pPr>
              <a:defRPr sz="2240">
                <a:solidFill>
                  <a:schemeClr val="tx1"/>
                </a:solidFill>
              </a:defRPr>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08151" y="4969885"/>
            <a:ext cx="3984498" cy="3071650"/>
          </a:xfrm>
        </p:spPr>
        <p:txBody>
          <a:bodyPr anchor="t" anchorCtr="1">
            <a:normAutofit/>
          </a:bodyPr>
          <a:lstStyle>
            <a:lvl1pPr marL="0" indent="0" algn="ctr">
              <a:buNone/>
              <a:defRPr sz="2100">
                <a:solidFill>
                  <a:srgbClr val="FFFFFF"/>
                </a:solidFill>
              </a:defRPr>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9" name="Date Placeholder 8"/>
          <p:cNvSpPr>
            <a:spLocks noGrp="1"/>
          </p:cNvSpPr>
          <p:nvPr>
            <p:ph type="dt" sz="half" idx="10"/>
          </p:nvPr>
        </p:nvSpPr>
        <p:spPr/>
        <p:txBody>
          <a:bodyPr/>
          <a:lstStyle/>
          <a:p>
            <a:fld id="{65E9BF95-DC36-4804-AA44-AA4C076627FB}" type="datetimeFigureOut">
              <a:rPr lang="en-GB" smtClean="0"/>
              <a:t>07/04/2021</a:t>
            </a:fld>
            <a:endParaRPr lang="en-GB"/>
          </a:p>
        </p:txBody>
      </p:sp>
      <p:sp>
        <p:nvSpPr>
          <p:cNvPr id="10" name="Footer Placeholder 9"/>
          <p:cNvSpPr>
            <a:spLocks noGrp="1"/>
          </p:cNvSpPr>
          <p:nvPr>
            <p:ph type="ftr" sz="quarter" idx="11"/>
          </p:nvPr>
        </p:nvSpPr>
        <p:spPr>
          <a:xfrm>
            <a:off x="896984" y="8730691"/>
            <a:ext cx="5328957" cy="448056"/>
          </a:xfrm>
        </p:spPr>
        <p:txBody>
          <a:bodyPr>
            <a:normAutofit/>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2453356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400799"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112" y="3141359"/>
            <a:ext cx="4608576" cy="1600200"/>
          </a:xfrm>
          <a:solidFill>
            <a:srgbClr val="FFFFFF"/>
          </a:solidFill>
          <a:ln>
            <a:solidFill>
              <a:srgbClr val="262626"/>
            </a:solidFill>
          </a:ln>
        </p:spPr>
        <p:txBody>
          <a:bodyPr anchor="ctr" anchorCtr="1">
            <a:noAutofit/>
          </a:bodyPr>
          <a:lstStyle>
            <a:lvl1pPr>
              <a:defRPr sz="294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400801" y="-59041"/>
            <a:ext cx="6407202" cy="9601200"/>
          </a:xfrm>
          <a:solidFill>
            <a:schemeClr val="bg1">
              <a:lumMod val="75000"/>
            </a:schemeClr>
          </a:solidFill>
        </p:spPr>
        <p:txBody>
          <a:bodyPr anchor="t"/>
          <a:lstStyle>
            <a:lvl1pPr marL="0" indent="0">
              <a:buNone/>
              <a:defRPr sz="4480">
                <a:solidFill>
                  <a:schemeClr val="bg1">
                    <a:lumMod val="85000"/>
                    <a:lumOff val="15000"/>
                  </a:schemeClr>
                </a:solidFill>
              </a:defRPr>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208151" y="4969887"/>
            <a:ext cx="3984498" cy="3071652"/>
          </a:xfrm>
        </p:spPr>
        <p:txBody>
          <a:bodyPr anchor="t" anchorCtr="1">
            <a:normAutofit/>
          </a:bodyPr>
          <a:lstStyle>
            <a:lvl1pPr marL="0" indent="0" algn="ctr">
              <a:buNone/>
              <a:defRPr sz="2100">
                <a:solidFill>
                  <a:srgbClr val="FFFFFF"/>
                </a:solidFill>
              </a:defRPr>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5E9BF95-DC36-4804-AA44-AA4C076627FB}" type="datetimeFigureOut">
              <a:rPr lang="en-GB" smtClean="0"/>
              <a:t>07/04/2021</a:t>
            </a:fld>
            <a:endParaRPr lang="en-GB"/>
          </a:p>
        </p:txBody>
      </p:sp>
      <p:sp>
        <p:nvSpPr>
          <p:cNvPr id="9" name="Footer Placeholder 8"/>
          <p:cNvSpPr>
            <a:spLocks noGrp="1"/>
          </p:cNvSpPr>
          <p:nvPr>
            <p:ph type="ftr" sz="quarter" idx="11"/>
          </p:nvPr>
        </p:nvSpPr>
        <p:spPr>
          <a:xfrm>
            <a:off x="896112" y="8730691"/>
            <a:ext cx="5325466" cy="448056"/>
          </a:xfrm>
        </p:spPr>
        <p:txBody>
          <a:bodyPr>
            <a:normAutofit/>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2392547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9BF95-DC36-4804-AA44-AA4C076627FB}"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4247902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85768" y="1312164"/>
            <a:ext cx="1475552" cy="697687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48464" y="1312164"/>
            <a:ext cx="6602644" cy="69768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E9BF95-DC36-4804-AA44-AA4C076627FB}"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C367B8-9761-48B4-BC1E-A929646BF38C}" type="slidenum">
              <a:rPr lang="en-GB" smtClean="0"/>
              <a:t>‹#›</a:t>
            </a:fld>
            <a:endParaRPr lang="en-GB"/>
          </a:p>
        </p:txBody>
      </p:sp>
    </p:spTree>
    <p:extLst>
      <p:ext uri="{BB962C8B-B14F-4D97-AF65-F5344CB8AC3E}">
        <p14:creationId xmlns:p14="http://schemas.microsoft.com/office/powerpoint/2010/main" val="534032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48464" y="1350569"/>
            <a:ext cx="8312857" cy="1664208"/>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48464" y="3693264"/>
            <a:ext cx="8312857" cy="43427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70520" y="8734343"/>
            <a:ext cx="2891434" cy="453555"/>
          </a:xfrm>
          <a:prstGeom prst="rect">
            <a:avLst/>
          </a:prstGeom>
        </p:spPr>
        <p:txBody>
          <a:bodyPr vert="horz" lIns="91440" tIns="45720" rIns="91440" bIns="45720" rtlCol="0" anchor="ctr"/>
          <a:lstStyle>
            <a:lvl1pPr algn="r">
              <a:defRPr sz="1400">
                <a:solidFill>
                  <a:schemeClr val="tx1">
                    <a:alpha val="70000"/>
                  </a:schemeClr>
                </a:solidFill>
              </a:defRPr>
            </a:lvl1pPr>
          </a:lstStyle>
          <a:p>
            <a:fld id="{65E9BF95-DC36-4804-AA44-AA4C076627FB}" type="datetimeFigureOut">
              <a:rPr lang="en-GB" smtClean="0"/>
              <a:t>07/04/2021</a:t>
            </a:fld>
            <a:endParaRPr lang="en-GB"/>
          </a:p>
        </p:txBody>
      </p:sp>
      <p:sp>
        <p:nvSpPr>
          <p:cNvPr id="5" name="Footer Placeholder 4"/>
          <p:cNvSpPr>
            <a:spLocks noGrp="1"/>
          </p:cNvSpPr>
          <p:nvPr>
            <p:ph type="ftr" sz="quarter" idx="3"/>
          </p:nvPr>
        </p:nvSpPr>
        <p:spPr>
          <a:xfrm>
            <a:off x="1543134" y="8730691"/>
            <a:ext cx="6379330" cy="448056"/>
          </a:xfrm>
          <a:prstGeom prst="rect">
            <a:avLst/>
          </a:prstGeom>
        </p:spPr>
        <p:txBody>
          <a:bodyPr vert="horz" lIns="91440" tIns="45720" rIns="91440" bIns="45720" rtlCol="0" anchor="ctr"/>
          <a:lstStyle>
            <a:lvl1pPr algn="l">
              <a:defRPr sz="140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1536157" y="8705088"/>
            <a:ext cx="512064" cy="512064"/>
          </a:xfrm>
          <a:prstGeom prst="ellipse">
            <a:avLst/>
          </a:prstGeom>
          <a:solidFill>
            <a:srgbClr val="1D1D1D">
              <a:alpha val="69804"/>
            </a:srgbClr>
          </a:solidFill>
        </p:spPr>
        <p:txBody>
          <a:bodyPr vert="horz" lIns="18288" tIns="45720" rIns="18288" bIns="45720" rtlCol="0" anchor="ctr">
            <a:noAutofit/>
          </a:bodyPr>
          <a:lstStyle>
            <a:lvl1pPr algn="ctr">
              <a:defRPr sz="1540" spc="0" baseline="0">
                <a:solidFill>
                  <a:srgbClr val="FFFFFF"/>
                </a:solidFill>
              </a:defRPr>
            </a:lvl1pPr>
          </a:lstStyle>
          <a:p>
            <a:fld id="{A6C367B8-9761-48B4-BC1E-A929646BF38C}" type="slidenum">
              <a:rPr lang="en-GB" smtClean="0"/>
              <a:t>‹#›</a:t>
            </a:fld>
            <a:endParaRPr lang="en-GB"/>
          </a:p>
        </p:txBody>
      </p:sp>
    </p:spTree>
    <p:extLst>
      <p:ext uri="{BB962C8B-B14F-4D97-AF65-F5344CB8AC3E}">
        <p14:creationId xmlns:p14="http://schemas.microsoft.com/office/powerpoint/2010/main" val="333159982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1280160" rtl="0" eaLnBrk="1" latinLnBrk="0" hangingPunct="1">
        <a:lnSpc>
          <a:spcPct val="90000"/>
        </a:lnSpc>
        <a:spcBef>
          <a:spcPct val="0"/>
        </a:spcBef>
        <a:buNone/>
        <a:defRPr sz="3640" kern="1200" cap="all" spc="280" baseline="0">
          <a:solidFill>
            <a:srgbClr val="262626"/>
          </a:solidFill>
          <a:latin typeface="+mj-lt"/>
          <a:ea typeface="+mj-ea"/>
          <a:cs typeface="+mj-cs"/>
        </a:defRPr>
      </a:lvl1pPr>
    </p:titleStyle>
    <p:bodyStyle>
      <a:lvl1pPr marL="320040" indent="-320040" algn="l" defTabSz="1280160" rtl="0" eaLnBrk="1" latinLnBrk="0" hangingPunct="1">
        <a:lnSpc>
          <a:spcPct val="100000"/>
        </a:lnSpc>
        <a:spcBef>
          <a:spcPts val="1400"/>
        </a:spcBef>
        <a:buClr>
          <a:schemeClr val="accent2"/>
        </a:buClr>
        <a:buFont typeface="Arial" panose="020B0604020202020204" pitchFamily="34" charset="0"/>
        <a:buChar char="•"/>
        <a:defRPr sz="2520" kern="1200">
          <a:solidFill>
            <a:schemeClr val="tx1">
              <a:lumMod val="85000"/>
              <a:lumOff val="15000"/>
            </a:schemeClr>
          </a:solidFill>
          <a:latin typeface="+mn-lt"/>
          <a:ea typeface="+mn-ea"/>
          <a:cs typeface="+mn-cs"/>
        </a:defRPr>
      </a:lvl1pPr>
      <a:lvl2pPr marL="64008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2pPr>
      <a:lvl3pPr marL="96012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3pPr>
      <a:lvl4pPr marL="128016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4pPr>
      <a:lvl5pPr marL="160020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5pPr>
      <a:lvl6pPr marL="184023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6pPr>
      <a:lvl7pPr marL="208026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7pPr>
      <a:lvl8pPr marL="232029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8pPr>
      <a:lvl9pPr marL="256032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86E838-EF06-47E9-A73E-7D0407472AAE}"/>
              </a:ext>
            </a:extLst>
          </p:cNvPr>
          <p:cNvSpPr txBox="1"/>
          <p:nvPr/>
        </p:nvSpPr>
        <p:spPr>
          <a:xfrm>
            <a:off x="130311" y="60714"/>
            <a:ext cx="12523859" cy="830997"/>
          </a:xfrm>
          <a:prstGeom prst="rect">
            <a:avLst/>
          </a:prstGeom>
          <a:solidFill>
            <a:srgbClr val="0070C0"/>
          </a:solidFill>
        </p:spPr>
        <p:txBody>
          <a:bodyPr wrap="square">
            <a:spAutoFit/>
          </a:bodyPr>
          <a:lstStyle/>
          <a:p>
            <a:pPr algn="ctr"/>
            <a:r>
              <a:rPr lang="en-GB" sz="1600" b="1" dirty="0">
                <a:solidFill>
                  <a:schemeClr val="bg1"/>
                </a:solidFill>
                <a:effectLst>
                  <a:outerShdw blurRad="50800" dist="38100" dir="2700000" algn="tl" rotWithShape="0">
                    <a:prstClr val="black">
                      <a:alpha val="40000"/>
                    </a:prstClr>
                  </a:outerShdw>
                </a:effectLst>
                <a:latin typeface="Calibri Light" panose="020F0302020204030204" pitchFamily="34" charset="0"/>
                <a:cs typeface="Calibri Light" panose="020F0302020204030204" pitchFamily="34" charset="0"/>
              </a:rPr>
              <a:t>A RESEARCH INTO HOW WORKING FROM HOME DURING </a:t>
            </a:r>
          </a:p>
          <a:p>
            <a:pPr algn="ctr"/>
            <a:r>
              <a:rPr lang="en-GB" sz="1600" b="1" dirty="0">
                <a:solidFill>
                  <a:schemeClr val="bg1"/>
                </a:solidFill>
                <a:effectLst>
                  <a:outerShdw blurRad="50800" dist="38100" dir="2700000" algn="tl" rotWithShape="0">
                    <a:prstClr val="black">
                      <a:alpha val="40000"/>
                    </a:prstClr>
                  </a:outerShdw>
                </a:effectLst>
                <a:latin typeface="Calibri Light" panose="020F0302020204030204" pitchFamily="34" charset="0"/>
                <a:cs typeface="Calibri Light" panose="020F0302020204030204" pitchFamily="34" charset="0"/>
              </a:rPr>
              <a:t>THE COVID-19 PANDEMIC AFFECTED </a:t>
            </a:r>
          </a:p>
          <a:p>
            <a:pPr algn="ctr"/>
            <a:r>
              <a:rPr lang="en-GB" sz="1600" b="1" dirty="0">
                <a:solidFill>
                  <a:schemeClr val="bg1"/>
                </a:solidFill>
                <a:effectLst>
                  <a:outerShdw blurRad="50800" dist="38100" dir="2700000" algn="tl" rotWithShape="0">
                    <a:prstClr val="black">
                      <a:alpha val="40000"/>
                    </a:prstClr>
                  </a:outerShdw>
                </a:effectLst>
                <a:latin typeface="Calibri Light" panose="020F0302020204030204" pitchFamily="34" charset="0"/>
                <a:cs typeface="Calibri Light" panose="020F0302020204030204" pitchFamily="34" charset="0"/>
              </a:rPr>
              <a:t>ORGANISATIONAL CULTURE?</a:t>
            </a:r>
          </a:p>
        </p:txBody>
      </p:sp>
      <p:pic>
        <p:nvPicPr>
          <p:cNvPr id="6" name="Picture 5">
            <a:extLst>
              <a:ext uri="{FF2B5EF4-FFF2-40B4-BE49-F238E27FC236}">
                <a16:creationId xmlns:a16="http://schemas.microsoft.com/office/drawing/2014/main" id="{3EE7969E-D868-46D4-8191-2B9D23FC6960}"/>
              </a:ext>
            </a:extLst>
          </p:cNvPr>
          <p:cNvPicPr>
            <a:picLocks noChangeAspect="1"/>
          </p:cNvPicPr>
          <p:nvPr/>
        </p:nvPicPr>
        <p:blipFill>
          <a:blip r:embed="rId3"/>
          <a:stretch>
            <a:fillRect/>
          </a:stretch>
        </p:blipFill>
        <p:spPr>
          <a:xfrm>
            <a:off x="10411651" y="113247"/>
            <a:ext cx="2163122" cy="715672"/>
          </a:xfrm>
          <a:prstGeom prst="rect">
            <a:avLst/>
          </a:prstGeom>
        </p:spPr>
      </p:pic>
      <p:sp>
        <p:nvSpPr>
          <p:cNvPr id="7" name="TextBox 6">
            <a:extLst>
              <a:ext uri="{FF2B5EF4-FFF2-40B4-BE49-F238E27FC236}">
                <a16:creationId xmlns:a16="http://schemas.microsoft.com/office/drawing/2014/main" id="{5B28F2A2-E1AC-471C-BA5C-B9E896CACC96}"/>
              </a:ext>
            </a:extLst>
          </p:cNvPr>
          <p:cNvSpPr txBox="1"/>
          <p:nvPr/>
        </p:nvSpPr>
        <p:spPr>
          <a:xfrm>
            <a:off x="147428" y="4210180"/>
            <a:ext cx="5271051" cy="1754326"/>
          </a:xfrm>
          <a:prstGeom prst="rect">
            <a:avLst/>
          </a:prstGeom>
          <a:solidFill>
            <a:schemeClr val="accent2">
              <a:lumMod val="50000"/>
            </a:schemeClr>
          </a:solidFill>
        </p:spPr>
        <p:txBody>
          <a:bodyPr wrap="square">
            <a:noAutofit/>
          </a:bodyPr>
          <a:lstStyle/>
          <a:p>
            <a:r>
              <a:rPr lang="en-GB" sz="1200" b="1" u="sng" dirty="0">
                <a:latin typeface="Calibri Light" panose="020F0302020204030204" pitchFamily="34" charset="0"/>
                <a:cs typeface="Calibri Light" panose="020F0302020204030204" pitchFamily="34" charset="0"/>
              </a:rPr>
              <a:t>MAIN RESEARCH QUESTIONS</a:t>
            </a:r>
          </a:p>
          <a:p>
            <a:pPr marL="342900" indent="-342900" algn="just">
              <a:buAutoNum type="arabicPeriod"/>
            </a:pPr>
            <a:r>
              <a:rPr lang="en-GB" sz="1200" dirty="0">
                <a:latin typeface="Calibri Light" panose="020F0302020204030204" pitchFamily="34" charset="0"/>
                <a:cs typeface="Calibri Light" panose="020F0302020204030204" pitchFamily="34" charset="0"/>
              </a:rPr>
              <a:t>What influences organisational culture?</a:t>
            </a:r>
          </a:p>
          <a:p>
            <a:pPr marL="342900" indent="-342900" algn="just">
              <a:buAutoNum type="arabicPeriod"/>
            </a:pPr>
            <a:r>
              <a:rPr lang="en-GB" sz="1200" dirty="0">
                <a:latin typeface="Calibri Light" panose="020F0302020204030204" pitchFamily="34" charset="0"/>
                <a:cs typeface="Calibri Light" panose="020F0302020204030204" pitchFamily="34" charset="0"/>
              </a:rPr>
              <a:t>Can an organisation’s culture survive with the input of management alone? </a:t>
            </a:r>
          </a:p>
          <a:p>
            <a:pPr marL="342900" indent="-342900" algn="just">
              <a:buAutoNum type="arabicPeriod"/>
            </a:pPr>
            <a:r>
              <a:rPr lang="en-GB" sz="1200" dirty="0">
                <a:latin typeface="Calibri Light" panose="020F0302020204030204" pitchFamily="34" charset="0"/>
                <a:cs typeface="Calibri Light" panose="020F0302020204030204" pitchFamily="34" charset="0"/>
              </a:rPr>
              <a:t>Does mental health have any bearing on organisational culture? </a:t>
            </a:r>
          </a:p>
          <a:p>
            <a:pPr marL="342900" indent="-342900" algn="just">
              <a:buAutoNum type="arabicPeriod"/>
            </a:pPr>
            <a:r>
              <a:rPr lang="en-GB" sz="1200" dirty="0">
                <a:latin typeface="Calibri Light" panose="020F0302020204030204" pitchFamily="34" charset="0"/>
                <a:cs typeface="Calibri Light" panose="020F0302020204030204" pitchFamily="34" charset="0"/>
              </a:rPr>
              <a:t>Can organisational culture be adapted in response to an unprecedented event while still maintaining the organisation’s core values?  </a:t>
            </a:r>
          </a:p>
          <a:p>
            <a:pPr marL="342900" indent="-342900" algn="just">
              <a:buAutoNum type="arabicPeriod"/>
            </a:pPr>
            <a:r>
              <a:rPr lang="en-GB" sz="1200" dirty="0">
                <a:latin typeface="Calibri Light" panose="020F0302020204030204" pitchFamily="34" charset="0"/>
                <a:cs typeface="Calibri Light" panose="020F0302020204030204" pitchFamily="34" charset="0"/>
              </a:rPr>
              <a:t>Can the future of an organisation’s culture be maintained while working from home? </a:t>
            </a:r>
          </a:p>
        </p:txBody>
      </p:sp>
      <p:sp>
        <p:nvSpPr>
          <p:cNvPr id="8" name="TextBox 7">
            <a:extLst>
              <a:ext uri="{FF2B5EF4-FFF2-40B4-BE49-F238E27FC236}">
                <a16:creationId xmlns:a16="http://schemas.microsoft.com/office/drawing/2014/main" id="{668EFFA2-2650-4459-A590-27ED0773FF7F}"/>
              </a:ext>
            </a:extLst>
          </p:cNvPr>
          <p:cNvSpPr txBox="1"/>
          <p:nvPr/>
        </p:nvSpPr>
        <p:spPr>
          <a:xfrm>
            <a:off x="147429" y="2036086"/>
            <a:ext cx="5271051" cy="2123658"/>
          </a:xfrm>
          <a:prstGeom prst="rect">
            <a:avLst/>
          </a:prstGeom>
          <a:solidFill>
            <a:srgbClr val="00B0F0"/>
          </a:solidFill>
        </p:spPr>
        <p:txBody>
          <a:bodyPr wrap="square">
            <a:spAutoFit/>
          </a:bodyPr>
          <a:lstStyle/>
          <a:p>
            <a:pPr algn="just"/>
            <a:r>
              <a:rPr lang="en-GB" sz="1200" b="1" u="sng" dirty="0">
                <a:latin typeface="Calibri Light" panose="020F0302020204030204" pitchFamily="34" charset="0"/>
                <a:cs typeface="Calibri Light" panose="020F0302020204030204" pitchFamily="34" charset="0"/>
              </a:rPr>
              <a:t>OBJECTIVES</a:t>
            </a:r>
          </a:p>
          <a:p>
            <a:pPr algn="just"/>
            <a:r>
              <a:rPr lang="en-GB" sz="1200" b="1" dirty="0">
                <a:latin typeface="Calibri Light" panose="020F0302020204030204" pitchFamily="34" charset="0"/>
                <a:cs typeface="Calibri Light" panose="020F0302020204030204" pitchFamily="34" charset="0"/>
              </a:rPr>
              <a:t>Objective 1 </a:t>
            </a:r>
            <a:r>
              <a:rPr lang="en-GB" sz="1200" dirty="0">
                <a:latin typeface="Calibri Light" panose="020F0302020204030204" pitchFamily="34" charset="0"/>
                <a:cs typeface="Calibri Light" panose="020F0302020204030204" pitchFamily="34" charset="0"/>
              </a:rPr>
              <a:t>- To critically analyse previous academic literature on the rationale of organisational culture and what effects working remotely/working from home has on it.  </a:t>
            </a:r>
          </a:p>
          <a:p>
            <a:pPr algn="just"/>
            <a:r>
              <a:rPr lang="en-GB" sz="1200" b="1" dirty="0">
                <a:latin typeface="Calibri Light" panose="020F0302020204030204" pitchFamily="34" charset="0"/>
                <a:cs typeface="Calibri Light" panose="020F0302020204030204" pitchFamily="34" charset="0"/>
              </a:rPr>
              <a:t>Objective 2</a:t>
            </a:r>
            <a:r>
              <a:rPr lang="en-GB" sz="1200" dirty="0">
                <a:latin typeface="Calibri Light" panose="020F0302020204030204" pitchFamily="34" charset="0"/>
                <a:cs typeface="Calibri Light" panose="020F0302020204030204" pitchFamily="34" charset="0"/>
              </a:rPr>
              <a:t> - To analyse the importance of organisational culture in terms of collaborative working and relationship building. </a:t>
            </a:r>
          </a:p>
          <a:p>
            <a:pPr algn="just"/>
            <a:r>
              <a:rPr lang="en-GB" sz="1200" b="1" dirty="0">
                <a:latin typeface="Calibri Light" panose="020F0302020204030204" pitchFamily="34" charset="0"/>
                <a:cs typeface="Calibri Light" panose="020F0302020204030204" pitchFamily="34" charset="0"/>
              </a:rPr>
              <a:t>Objective 3</a:t>
            </a:r>
            <a:r>
              <a:rPr lang="en-GB" sz="1200" dirty="0">
                <a:latin typeface="Calibri Light" panose="020F0302020204030204" pitchFamily="34" charset="0"/>
                <a:cs typeface="Calibri Light" panose="020F0302020204030204" pitchFamily="34" charset="0"/>
              </a:rPr>
              <a:t> - To analyse the data collected in order to understand the phenomenon of remote working/working from home and the effects this has on the already established organisational culture within the business.     </a:t>
            </a:r>
          </a:p>
          <a:p>
            <a:pPr algn="just"/>
            <a:r>
              <a:rPr lang="en-GB" sz="1200" b="1" dirty="0">
                <a:latin typeface="Calibri Light" panose="020F0302020204030204" pitchFamily="34" charset="0"/>
                <a:cs typeface="Calibri Light" panose="020F0302020204030204" pitchFamily="34" charset="0"/>
              </a:rPr>
              <a:t>Objective 4 </a:t>
            </a:r>
            <a:r>
              <a:rPr lang="en-GB" sz="1200" dirty="0">
                <a:latin typeface="Calibri Light" panose="020F0302020204030204" pitchFamily="34" charset="0"/>
                <a:cs typeface="Calibri Light" panose="020F0302020204030204" pitchFamily="34" charset="0"/>
              </a:rPr>
              <a:t>- To make recommendations to support collaborative working and relationship building to improve and maintain a strong organisational culture.</a:t>
            </a:r>
          </a:p>
        </p:txBody>
      </p:sp>
      <p:sp>
        <p:nvSpPr>
          <p:cNvPr id="11" name="TextBox 10">
            <a:extLst>
              <a:ext uri="{FF2B5EF4-FFF2-40B4-BE49-F238E27FC236}">
                <a16:creationId xmlns:a16="http://schemas.microsoft.com/office/drawing/2014/main" id="{5065B08A-729D-4839-84FD-67A62BA79CE2}"/>
              </a:ext>
            </a:extLst>
          </p:cNvPr>
          <p:cNvSpPr txBox="1"/>
          <p:nvPr/>
        </p:nvSpPr>
        <p:spPr>
          <a:xfrm>
            <a:off x="147430" y="922015"/>
            <a:ext cx="12485757" cy="523220"/>
          </a:xfrm>
          <a:prstGeom prst="rect">
            <a:avLst/>
          </a:prstGeom>
          <a:solidFill>
            <a:schemeClr val="accent2">
              <a:lumMod val="75000"/>
            </a:schemeClr>
          </a:solidFill>
        </p:spPr>
        <p:txBody>
          <a:bodyPr wrap="square">
            <a:spAutoFit/>
          </a:bodyPr>
          <a:lstStyle/>
          <a:p>
            <a:pPr algn="ctr"/>
            <a:r>
              <a:rPr lang="en-GB" sz="1400" dirty="0">
                <a:latin typeface="Calibri Light" panose="020F0302020204030204" pitchFamily="34" charset="0"/>
                <a:cs typeface="Calibri Light" panose="020F0302020204030204" pitchFamily="34" charset="0"/>
              </a:rPr>
              <a:t>Organisational culture is described as ‘</a:t>
            </a:r>
            <a:r>
              <a:rPr lang="en-GB" sz="1400" i="1" dirty="0">
                <a:latin typeface="Calibri Light" panose="020F0302020204030204" pitchFamily="34" charset="0"/>
                <a:cs typeface="Calibri Light" panose="020F0302020204030204" pitchFamily="34" charset="0"/>
              </a:rPr>
              <a:t>how people in a company think, feel, value, and act is guided by ideas, meanings, and beliefs of a cultural (socially shared) nature’</a:t>
            </a:r>
            <a:r>
              <a:rPr lang="en-GB" sz="1400" dirty="0">
                <a:latin typeface="Calibri Light" panose="020F0302020204030204" pitchFamily="34" charset="0"/>
                <a:cs typeface="Calibri Light" panose="020F0302020204030204" pitchFamily="34" charset="0"/>
              </a:rPr>
              <a:t> and that ‘</a:t>
            </a:r>
            <a:r>
              <a:rPr lang="en-GB" sz="1400" i="1" dirty="0">
                <a:latin typeface="Calibri Light" panose="020F0302020204030204" pitchFamily="34" charset="0"/>
                <a:cs typeface="Calibri Light" panose="020F0302020204030204" pitchFamily="34" charset="0"/>
              </a:rPr>
              <a:t>an organization’s culture comprises an interlocking set of goals, roles, processes, values, communications practices, attitudes, and assumptions</a:t>
            </a:r>
            <a:r>
              <a:rPr lang="en-GB" sz="1400" dirty="0">
                <a:latin typeface="Calibri Light" panose="020F0302020204030204" pitchFamily="34" charset="0"/>
                <a:cs typeface="Calibri Light" panose="020F0302020204030204" pitchFamily="34" charset="0"/>
              </a:rPr>
              <a:t>.’ (Brown, 2016). </a:t>
            </a:r>
          </a:p>
        </p:txBody>
      </p:sp>
      <p:sp>
        <p:nvSpPr>
          <p:cNvPr id="13" name="TextBox 12">
            <a:extLst>
              <a:ext uri="{FF2B5EF4-FFF2-40B4-BE49-F238E27FC236}">
                <a16:creationId xmlns:a16="http://schemas.microsoft.com/office/drawing/2014/main" id="{EE5D2F1C-4C53-425C-8578-B1AB60C11299}"/>
              </a:ext>
            </a:extLst>
          </p:cNvPr>
          <p:cNvSpPr txBox="1"/>
          <p:nvPr/>
        </p:nvSpPr>
        <p:spPr>
          <a:xfrm>
            <a:off x="130311" y="399203"/>
            <a:ext cx="3799600" cy="461665"/>
          </a:xfrm>
          <a:prstGeom prst="rect">
            <a:avLst/>
          </a:prstGeom>
          <a:noFill/>
        </p:spPr>
        <p:txBody>
          <a:bodyPr wrap="square">
            <a:spAutoFit/>
          </a:bodyPr>
          <a:lstStyle/>
          <a:p>
            <a:r>
              <a:rPr lang="en-GB" sz="1200" dirty="0"/>
              <a:t>Lauren E. Price - 1807244</a:t>
            </a:r>
          </a:p>
          <a:p>
            <a:r>
              <a:rPr lang="en-GB" sz="1200" dirty="0"/>
              <a:t>University of Wales, Trinity Saint David</a:t>
            </a:r>
          </a:p>
        </p:txBody>
      </p:sp>
      <p:sp>
        <p:nvSpPr>
          <p:cNvPr id="17" name="TextBox 16">
            <a:extLst>
              <a:ext uri="{FF2B5EF4-FFF2-40B4-BE49-F238E27FC236}">
                <a16:creationId xmlns:a16="http://schemas.microsoft.com/office/drawing/2014/main" id="{A719A9EB-CC36-4796-8B69-EAF782A38ABD}"/>
              </a:ext>
            </a:extLst>
          </p:cNvPr>
          <p:cNvSpPr txBox="1"/>
          <p:nvPr/>
        </p:nvSpPr>
        <p:spPr>
          <a:xfrm>
            <a:off x="5514079" y="1538331"/>
            <a:ext cx="3591894" cy="1692577"/>
          </a:xfrm>
          <a:prstGeom prst="rect">
            <a:avLst/>
          </a:prstGeom>
          <a:solidFill>
            <a:srgbClr val="0070C0"/>
          </a:solidFill>
        </p:spPr>
        <p:txBody>
          <a:bodyPr wrap="square">
            <a:noAutofit/>
          </a:bodyPr>
          <a:lstStyle/>
          <a:p>
            <a:pPr algn="just"/>
            <a:r>
              <a:rPr lang="en-GB" sz="1200" b="1" u="sng" dirty="0">
                <a:latin typeface="Calibri Light" panose="020F0302020204030204" pitchFamily="34" charset="0"/>
                <a:cs typeface="Calibri Light" panose="020F0302020204030204" pitchFamily="34" charset="0"/>
              </a:rPr>
              <a:t>METHODOLOGY </a:t>
            </a:r>
          </a:p>
          <a:p>
            <a:pPr algn="just"/>
            <a:r>
              <a:rPr lang="en-GB" sz="1200" dirty="0">
                <a:latin typeface="Calibri Light" panose="020F0302020204030204" pitchFamily="34" charset="0"/>
                <a:cs typeface="Calibri Light" panose="020F0302020204030204" pitchFamily="34" charset="0"/>
              </a:rPr>
              <a:t>The research is based on phenomenology with the aim of gaining perspective into humanistic and interpretivist behaviours. Semi structured interviews were undertaken with open ended questions of a mixed demographic of 10 individuals working from home and employed in both private and public sectors. Data was analysed via ‘thematic’ approach, identifying relevant common reoccurring themes through interpretation.</a:t>
            </a:r>
          </a:p>
        </p:txBody>
      </p:sp>
      <p:pic>
        <p:nvPicPr>
          <p:cNvPr id="22" name="Picture 21">
            <a:extLst>
              <a:ext uri="{FF2B5EF4-FFF2-40B4-BE49-F238E27FC236}">
                <a16:creationId xmlns:a16="http://schemas.microsoft.com/office/drawing/2014/main" id="{0BE42EF4-4048-4C91-9355-C6ACDFF085C6}"/>
              </a:ext>
            </a:extLst>
          </p:cNvPr>
          <p:cNvPicPr>
            <a:picLocks noChangeAspect="1"/>
          </p:cNvPicPr>
          <p:nvPr/>
        </p:nvPicPr>
        <p:blipFill>
          <a:blip r:embed="rId4"/>
          <a:stretch>
            <a:fillRect/>
          </a:stretch>
        </p:blipFill>
        <p:spPr>
          <a:xfrm>
            <a:off x="9140209" y="1482179"/>
            <a:ext cx="3496295" cy="1749375"/>
          </a:xfrm>
          <a:prstGeom prst="rect">
            <a:avLst/>
          </a:prstGeom>
        </p:spPr>
      </p:pic>
      <p:sp>
        <p:nvSpPr>
          <p:cNvPr id="14" name="TextBox 13">
            <a:extLst>
              <a:ext uri="{FF2B5EF4-FFF2-40B4-BE49-F238E27FC236}">
                <a16:creationId xmlns:a16="http://schemas.microsoft.com/office/drawing/2014/main" id="{3A4E5D2F-5CE9-45AB-93C9-FA79733660C5}"/>
              </a:ext>
            </a:extLst>
          </p:cNvPr>
          <p:cNvSpPr txBox="1"/>
          <p:nvPr/>
        </p:nvSpPr>
        <p:spPr>
          <a:xfrm>
            <a:off x="147428" y="1506382"/>
            <a:ext cx="5236816" cy="461665"/>
          </a:xfrm>
          <a:prstGeom prst="rect">
            <a:avLst/>
          </a:prstGeom>
          <a:solidFill>
            <a:srgbClr val="002060"/>
          </a:solidFill>
        </p:spPr>
        <p:txBody>
          <a:bodyPr wrap="square">
            <a:spAutoFit/>
          </a:bodyPr>
          <a:lstStyle/>
          <a:p>
            <a:pPr algn="ctr"/>
            <a:r>
              <a:rPr lang="en-GB" sz="1200" b="1" dirty="0">
                <a:latin typeface="Calibri Light" panose="020F0302020204030204" pitchFamily="34" charset="0"/>
                <a:cs typeface="Calibri Light" panose="020F0302020204030204" pitchFamily="34" charset="0"/>
              </a:rPr>
              <a:t>AIM: </a:t>
            </a:r>
            <a:r>
              <a:rPr lang="en-GB" sz="1200" dirty="0">
                <a:latin typeface="Calibri Light" panose="020F0302020204030204" pitchFamily="34" charset="0"/>
                <a:cs typeface="Calibri Light" panose="020F0302020204030204" pitchFamily="34" charset="0"/>
              </a:rPr>
              <a:t>To critically evaluate the effects that working remotely/working from home during the COVID-19 pandemic has had on organisational culture. </a:t>
            </a:r>
          </a:p>
        </p:txBody>
      </p:sp>
      <p:sp>
        <p:nvSpPr>
          <p:cNvPr id="15" name="TextBox 14">
            <a:extLst>
              <a:ext uri="{FF2B5EF4-FFF2-40B4-BE49-F238E27FC236}">
                <a16:creationId xmlns:a16="http://schemas.microsoft.com/office/drawing/2014/main" id="{02DCD285-AFBB-4D83-B53B-4CF4D33FEB80}"/>
              </a:ext>
            </a:extLst>
          </p:cNvPr>
          <p:cNvSpPr txBox="1"/>
          <p:nvPr/>
        </p:nvSpPr>
        <p:spPr>
          <a:xfrm>
            <a:off x="147428" y="6014942"/>
            <a:ext cx="6323499" cy="3076048"/>
          </a:xfrm>
          <a:prstGeom prst="rect">
            <a:avLst/>
          </a:prstGeom>
          <a:solidFill>
            <a:srgbClr val="002060"/>
          </a:solidFill>
        </p:spPr>
        <p:txBody>
          <a:bodyPr wrap="square">
            <a:noAutofit/>
          </a:bodyPr>
          <a:lstStyle/>
          <a:p>
            <a:pPr algn="just"/>
            <a:r>
              <a:rPr lang="en-GB" sz="1200" dirty="0">
                <a:latin typeface="Calibri Light" panose="020F0302020204030204" pitchFamily="34" charset="0"/>
                <a:cs typeface="Calibri Light" panose="020F0302020204030204" pitchFamily="34" charset="0"/>
              </a:rPr>
              <a:t>Peter Drucker (1909 – 2005), believed that successful organisational culture is determined by the people within the organisation and the relationships they form based on their shared beliefs, values, attitudes, and practices. Drucker believed it was the quality of these meaningful relationships that ultimately determine the success of the organisation’s culture. (Webb, 2020).</a:t>
            </a:r>
          </a:p>
          <a:p>
            <a:pPr algn="just"/>
            <a:r>
              <a:rPr lang="en-GB" sz="1200" dirty="0">
                <a:latin typeface="Calibri Light" panose="020F0302020204030204" pitchFamily="34" charset="0"/>
                <a:cs typeface="Calibri Light" panose="020F0302020204030204" pitchFamily="34" charset="0"/>
              </a:rPr>
              <a:t>The COVID-19 pandemic has forced governments to impose ‘stay at home’ regulations, social distancing measures, travel restrictions and enforced working from home wherever possible, which has caused unprecedented changes to the way people live, work and travel. (Welsh Government, 2021). The sudden jolt of enforced working from home is having a dramatic effect on workers and the organisational culture of their individual workplaces which they have worked so hard to create and maintain. </a:t>
            </a:r>
          </a:p>
          <a:p>
            <a:pPr algn="just"/>
            <a:r>
              <a:rPr lang="en-GB" sz="1200" dirty="0">
                <a:latin typeface="Calibri Light" panose="020F0302020204030204" pitchFamily="34" charset="0"/>
                <a:cs typeface="Calibri Light" panose="020F0302020204030204" pitchFamily="34" charset="0"/>
              </a:rPr>
              <a:t>A strong and powerful organisational culture should encompass values and principles that ensure employee needs are met regardless of whether they are working from home or working from the main, central place of work. (Jerome, 2013). Employees engage and maintain the organisation’s culture through teamwork, relationship building, social interaction, collaboration, motivation, and job satisfaction, therefore management should ensure needs are met to foster organisational loyalty, develop values and beliefs, and create feelings of security and belonging. (Brown, 1995, p. 59).</a:t>
            </a:r>
          </a:p>
        </p:txBody>
      </p:sp>
      <p:sp>
        <p:nvSpPr>
          <p:cNvPr id="16" name="TextBox 15">
            <a:extLst>
              <a:ext uri="{FF2B5EF4-FFF2-40B4-BE49-F238E27FC236}">
                <a16:creationId xmlns:a16="http://schemas.microsoft.com/office/drawing/2014/main" id="{467FDCD7-4BD7-4010-863C-3776647DAE70}"/>
              </a:ext>
            </a:extLst>
          </p:cNvPr>
          <p:cNvSpPr txBox="1"/>
          <p:nvPr/>
        </p:nvSpPr>
        <p:spPr>
          <a:xfrm>
            <a:off x="5514079" y="3273979"/>
            <a:ext cx="7140092" cy="2677656"/>
          </a:xfrm>
          <a:prstGeom prst="rect">
            <a:avLst/>
          </a:prstGeom>
          <a:solidFill>
            <a:srgbClr val="00B0F0"/>
          </a:solidFill>
        </p:spPr>
        <p:txBody>
          <a:bodyPr wrap="square">
            <a:spAutoFit/>
          </a:bodyPr>
          <a:lstStyle/>
          <a:p>
            <a:r>
              <a:rPr lang="en-GB" sz="1200" b="1" u="sng" dirty="0">
                <a:latin typeface="Calibri Light" panose="020F0302020204030204" pitchFamily="34" charset="0"/>
                <a:cs typeface="Calibri Light" panose="020F0302020204030204" pitchFamily="34" charset="0"/>
              </a:rPr>
              <a:t>FINDINGS, ANALYSIS &amp; DISCUSSION  </a:t>
            </a:r>
          </a:p>
          <a:p>
            <a:pPr algn="just"/>
            <a:r>
              <a:rPr lang="en-GB" sz="1200" dirty="0">
                <a:latin typeface="Calibri Light" panose="020F0302020204030204" pitchFamily="34" charset="0"/>
                <a:cs typeface="Calibri Light" panose="020F0302020204030204" pitchFamily="34" charset="0"/>
              </a:rPr>
              <a:t>The primary research highlighted five key themes which were identified from data analysis based on interpretation and justification in relation to the secondary research. </a:t>
            </a:r>
          </a:p>
          <a:p>
            <a:r>
              <a:rPr lang="en-GB" sz="1200" dirty="0">
                <a:latin typeface="Calibri Light" panose="020F0302020204030204" pitchFamily="34" charset="0"/>
                <a:cs typeface="Calibri Light" panose="020F0302020204030204" pitchFamily="34" charset="0"/>
              </a:rPr>
              <a:t>•	</a:t>
            </a:r>
            <a:r>
              <a:rPr lang="en-GB" sz="1200" b="1" dirty="0">
                <a:latin typeface="Calibri Light" panose="020F0302020204030204" pitchFamily="34" charset="0"/>
                <a:cs typeface="Calibri Light" panose="020F0302020204030204" pitchFamily="34" charset="0"/>
              </a:rPr>
              <a:t>Work/Home Balance</a:t>
            </a:r>
            <a:endParaRPr lang="en-GB" sz="1200" dirty="0">
              <a:latin typeface="Calibri Light" panose="020F0302020204030204" pitchFamily="34" charset="0"/>
              <a:cs typeface="Calibri Light" panose="020F0302020204030204" pitchFamily="34" charset="0"/>
            </a:endParaRPr>
          </a:p>
          <a:p>
            <a:r>
              <a:rPr lang="en-GB" sz="1200" i="1" dirty="0">
                <a:latin typeface="Calibri Light" panose="020F0302020204030204" pitchFamily="34" charset="0"/>
                <a:cs typeface="Calibri Light" panose="020F0302020204030204" pitchFamily="34" charset="0"/>
              </a:rPr>
              <a:t>“Work is home and home is work”. (2)</a:t>
            </a:r>
            <a:endParaRPr lang="en-GB" sz="1200" dirty="0">
              <a:latin typeface="Calibri Light" panose="020F0302020204030204" pitchFamily="34" charset="0"/>
              <a:cs typeface="Calibri Light" panose="020F0302020204030204" pitchFamily="34" charset="0"/>
            </a:endParaRPr>
          </a:p>
          <a:p>
            <a:r>
              <a:rPr lang="en-GB" sz="1200" dirty="0">
                <a:latin typeface="Calibri Light" panose="020F0302020204030204" pitchFamily="34" charset="0"/>
                <a:cs typeface="Calibri Light" panose="020F0302020204030204" pitchFamily="34" charset="0"/>
              </a:rPr>
              <a:t>•	</a:t>
            </a:r>
            <a:r>
              <a:rPr lang="en-GB" sz="1200" b="1" dirty="0">
                <a:latin typeface="Calibri Light" panose="020F0302020204030204" pitchFamily="34" charset="0"/>
                <a:cs typeface="Calibri Light" panose="020F0302020204030204" pitchFamily="34" charset="0"/>
              </a:rPr>
              <a:t>Motivation </a:t>
            </a:r>
          </a:p>
          <a:p>
            <a:r>
              <a:rPr lang="en-GB" sz="1200" i="1" dirty="0">
                <a:latin typeface="Calibri Light" panose="020F0302020204030204" pitchFamily="34" charset="0"/>
                <a:cs typeface="Calibri Light" panose="020F0302020204030204" pitchFamily="34" charset="0"/>
              </a:rPr>
              <a:t>“My motivation is at an all-time low. Work feels like such a chore at the moment”. (6)</a:t>
            </a:r>
            <a:endParaRPr lang="en-GB" sz="1200" dirty="0">
              <a:latin typeface="Calibri Light" panose="020F0302020204030204" pitchFamily="34" charset="0"/>
              <a:cs typeface="Calibri Light" panose="020F0302020204030204" pitchFamily="34" charset="0"/>
            </a:endParaRPr>
          </a:p>
          <a:p>
            <a:r>
              <a:rPr lang="en-GB" sz="1200" dirty="0">
                <a:latin typeface="Calibri Light" panose="020F0302020204030204" pitchFamily="34" charset="0"/>
                <a:cs typeface="Calibri Light" panose="020F0302020204030204" pitchFamily="34" charset="0"/>
              </a:rPr>
              <a:t>•	</a:t>
            </a:r>
            <a:r>
              <a:rPr lang="en-GB" sz="1200" b="1" dirty="0">
                <a:latin typeface="Calibri Light" panose="020F0302020204030204" pitchFamily="34" charset="0"/>
                <a:cs typeface="Calibri Light" panose="020F0302020204030204" pitchFamily="34" charset="0"/>
              </a:rPr>
              <a:t>Social Interaction </a:t>
            </a:r>
            <a:endParaRPr lang="en-GB" sz="1200" dirty="0">
              <a:latin typeface="Calibri Light" panose="020F0302020204030204" pitchFamily="34" charset="0"/>
              <a:cs typeface="Calibri Light" panose="020F0302020204030204" pitchFamily="34" charset="0"/>
            </a:endParaRPr>
          </a:p>
          <a:p>
            <a:r>
              <a:rPr lang="en-GB" sz="1200" i="1" dirty="0">
                <a:latin typeface="Calibri Light" panose="020F0302020204030204" pitchFamily="34" charset="0"/>
                <a:cs typeface="Calibri Light" panose="020F0302020204030204" pitchFamily="34" charset="0"/>
              </a:rPr>
              <a:t>“I feel very alone and isolated”. (1)</a:t>
            </a:r>
            <a:endParaRPr lang="en-GB" sz="1200" dirty="0">
              <a:latin typeface="Calibri Light" panose="020F0302020204030204" pitchFamily="34" charset="0"/>
              <a:cs typeface="Calibri Light" panose="020F0302020204030204" pitchFamily="34" charset="0"/>
            </a:endParaRPr>
          </a:p>
          <a:p>
            <a:r>
              <a:rPr lang="en-GB" sz="1200" b="1" dirty="0">
                <a:latin typeface="Calibri Light" panose="020F0302020204030204" pitchFamily="34" charset="0"/>
                <a:cs typeface="Calibri Light" panose="020F0302020204030204" pitchFamily="34" charset="0"/>
              </a:rPr>
              <a:t>•	Relationship Building &amp; Collaboration </a:t>
            </a:r>
          </a:p>
          <a:p>
            <a:pPr algn="just"/>
            <a:r>
              <a:rPr lang="en-GB" sz="1200" i="1" dirty="0">
                <a:latin typeface="Calibri Light" panose="020F0302020204030204" pitchFamily="34" charset="0"/>
                <a:cs typeface="Calibri Light" panose="020F0302020204030204" pitchFamily="34" charset="0"/>
              </a:rPr>
              <a:t>“My work is definitely more independent now”. (5)</a:t>
            </a:r>
            <a:endParaRPr lang="en-GB" sz="1200" b="1" dirty="0">
              <a:latin typeface="Calibri Light" panose="020F0302020204030204" pitchFamily="34" charset="0"/>
              <a:cs typeface="Calibri Light" panose="020F0302020204030204" pitchFamily="34" charset="0"/>
            </a:endParaRPr>
          </a:p>
          <a:p>
            <a:r>
              <a:rPr lang="en-GB" sz="1200" b="1" dirty="0">
                <a:latin typeface="Calibri Light" panose="020F0302020204030204" pitchFamily="34" charset="0"/>
                <a:cs typeface="Calibri Light" panose="020F0302020204030204" pitchFamily="34" charset="0"/>
              </a:rPr>
              <a:t>•	Wellbeing &amp; Support </a:t>
            </a:r>
          </a:p>
          <a:p>
            <a:r>
              <a:rPr lang="en-GB" sz="1200" i="1" dirty="0">
                <a:latin typeface="Calibri Light" panose="020F0302020204030204" pitchFamily="34" charset="0"/>
                <a:cs typeface="Calibri Light" panose="020F0302020204030204" pitchFamily="34" charset="0"/>
              </a:rPr>
              <a:t>“The feeling from senior management is that we know our jobs so we should be able to get on with it. There was no consideration given towards mental health”. (1)</a:t>
            </a:r>
          </a:p>
        </p:txBody>
      </p:sp>
      <p:sp>
        <p:nvSpPr>
          <p:cNvPr id="28" name="TextBox 27">
            <a:extLst>
              <a:ext uri="{FF2B5EF4-FFF2-40B4-BE49-F238E27FC236}">
                <a16:creationId xmlns:a16="http://schemas.microsoft.com/office/drawing/2014/main" id="{E12F97D0-3CAE-4CCC-AFFD-640D828D8DD5}"/>
              </a:ext>
            </a:extLst>
          </p:cNvPr>
          <p:cNvSpPr txBox="1"/>
          <p:nvPr/>
        </p:nvSpPr>
        <p:spPr>
          <a:xfrm>
            <a:off x="6573078" y="5994060"/>
            <a:ext cx="6081092" cy="646331"/>
          </a:xfrm>
          <a:prstGeom prst="rect">
            <a:avLst/>
          </a:prstGeom>
          <a:solidFill>
            <a:schemeClr val="accent2">
              <a:lumMod val="75000"/>
            </a:schemeClr>
          </a:solidFill>
        </p:spPr>
        <p:txBody>
          <a:bodyPr wrap="square">
            <a:spAutoFit/>
          </a:bodyPr>
          <a:lstStyle/>
          <a:p>
            <a:r>
              <a:rPr lang="en-GB" sz="1200" dirty="0">
                <a:latin typeface="Calibri Light" panose="020F0302020204030204" pitchFamily="34" charset="0"/>
                <a:cs typeface="Calibri Light" panose="020F0302020204030204" pitchFamily="34" charset="0"/>
              </a:rPr>
              <a:t>Findings highlighted that the disruption caused by the COVID-19 pandemic is making it difficult to maintain organisational culture when employees are feeling disconnected, disengaged, and demotivated while working from home.</a:t>
            </a:r>
          </a:p>
        </p:txBody>
      </p:sp>
      <p:sp>
        <p:nvSpPr>
          <p:cNvPr id="30" name="TextBox 29">
            <a:extLst>
              <a:ext uri="{FF2B5EF4-FFF2-40B4-BE49-F238E27FC236}">
                <a16:creationId xmlns:a16="http://schemas.microsoft.com/office/drawing/2014/main" id="{B4B25725-CC06-4BF0-8EEB-8705C01685CC}"/>
              </a:ext>
            </a:extLst>
          </p:cNvPr>
          <p:cNvSpPr txBox="1"/>
          <p:nvPr/>
        </p:nvSpPr>
        <p:spPr>
          <a:xfrm>
            <a:off x="6573078" y="6690956"/>
            <a:ext cx="6111352" cy="1569660"/>
          </a:xfrm>
          <a:prstGeom prst="rect">
            <a:avLst/>
          </a:prstGeom>
          <a:solidFill>
            <a:srgbClr val="0070C0"/>
          </a:solidFill>
        </p:spPr>
        <p:txBody>
          <a:bodyPr wrap="square">
            <a:spAutoFit/>
          </a:bodyPr>
          <a:lstStyle/>
          <a:p>
            <a:pPr algn="just"/>
            <a:r>
              <a:rPr lang="en-GB" sz="1200" b="1" u="sng" dirty="0">
                <a:latin typeface="Calibri Light" panose="020F0302020204030204" pitchFamily="34" charset="0"/>
                <a:cs typeface="Calibri Light" panose="020F0302020204030204" pitchFamily="34" charset="0"/>
              </a:rPr>
              <a:t>CONCLUSION</a:t>
            </a:r>
          </a:p>
          <a:p>
            <a:pPr algn="just"/>
            <a:r>
              <a:rPr lang="en-GB" sz="1200" dirty="0">
                <a:latin typeface="Calibri Light" panose="020F0302020204030204" pitchFamily="34" charset="0"/>
                <a:cs typeface="Calibri Light" panose="020F0302020204030204" pitchFamily="34" charset="0"/>
              </a:rPr>
              <a:t>Although management drives an organisation’s functions and processes, successful organisational culture is in fact determined by a productive, motivated, connected and fulfilled workforce. Therefore, the feelings experienced by employees while working from home impact negatively on the culture of an organisation. It is possible to adapt an organisations culture, however employee’s emotional and physical needs must be met while working remotely and emphasis should be placed upon ensuring that employee motivation, job satisfaction and mental health and wellbeing are a priority.  </a:t>
            </a:r>
          </a:p>
        </p:txBody>
      </p:sp>
      <p:sp>
        <p:nvSpPr>
          <p:cNvPr id="32" name="TextBox 31">
            <a:extLst>
              <a:ext uri="{FF2B5EF4-FFF2-40B4-BE49-F238E27FC236}">
                <a16:creationId xmlns:a16="http://schemas.microsoft.com/office/drawing/2014/main" id="{7DBC8AAD-1BF3-49F0-A04A-913C99644566}"/>
              </a:ext>
            </a:extLst>
          </p:cNvPr>
          <p:cNvSpPr txBox="1"/>
          <p:nvPr/>
        </p:nvSpPr>
        <p:spPr>
          <a:xfrm>
            <a:off x="6552096" y="8311051"/>
            <a:ext cx="6135204" cy="779939"/>
          </a:xfrm>
          <a:prstGeom prst="rect">
            <a:avLst/>
          </a:prstGeom>
          <a:solidFill>
            <a:schemeClr val="accent2">
              <a:lumMod val="50000"/>
            </a:schemeClr>
          </a:solidFill>
        </p:spPr>
        <p:txBody>
          <a:bodyPr wrap="square">
            <a:noAutofit/>
          </a:bodyPr>
          <a:lstStyle/>
          <a:p>
            <a:pPr algn="just"/>
            <a:r>
              <a:rPr lang="en-GB" sz="1200" b="1" u="sng" dirty="0">
                <a:latin typeface="Calibri Light" panose="020F0302020204030204" pitchFamily="34" charset="0"/>
                <a:cs typeface="Calibri Light" panose="020F0302020204030204" pitchFamily="34" charset="0"/>
              </a:rPr>
              <a:t>RECOMMENDATIONS</a:t>
            </a:r>
          </a:p>
          <a:p>
            <a:pPr algn="just"/>
            <a:r>
              <a:rPr lang="en-GB" sz="1200" dirty="0">
                <a:latin typeface="Calibri Light" panose="020F0302020204030204" pitchFamily="34" charset="0"/>
                <a:cs typeface="Calibri Light" panose="020F0302020204030204" pitchFamily="34" charset="0"/>
              </a:rPr>
              <a:t>•	Regular virtual workshops, training and learning opportunities.  </a:t>
            </a:r>
          </a:p>
          <a:p>
            <a:pPr algn="just"/>
            <a:r>
              <a:rPr lang="en-GB" sz="1200" dirty="0">
                <a:latin typeface="Calibri Light" panose="020F0302020204030204" pitchFamily="34" charset="0"/>
                <a:cs typeface="Calibri Light" panose="020F0302020204030204" pitchFamily="34" charset="0"/>
              </a:rPr>
              <a:t>•	Weekly whole team meetings and regular one-to-one checks ins.   </a:t>
            </a:r>
          </a:p>
          <a:p>
            <a:pPr algn="just"/>
            <a:r>
              <a:rPr lang="en-GB" sz="1200" dirty="0">
                <a:latin typeface="Calibri Light" panose="020F0302020204030204" pitchFamily="34" charset="0"/>
                <a:cs typeface="Calibri Light" panose="020F0302020204030204" pitchFamily="34" charset="0"/>
              </a:rPr>
              <a:t>•	Offer flexible schedule to fit in around staff in terms of family and personal time.</a:t>
            </a:r>
          </a:p>
        </p:txBody>
      </p:sp>
      <p:sp>
        <p:nvSpPr>
          <p:cNvPr id="34" name="TextBox 33">
            <a:extLst>
              <a:ext uri="{FF2B5EF4-FFF2-40B4-BE49-F238E27FC236}">
                <a16:creationId xmlns:a16="http://schemas.microsoft.com/office/drawing/2014/main" id="{98254839-33F9-4382-A0C2-DE9231DE595C}"/>
              </a:ext>
            </a:extLst>
          </p:cNvPr>
          <p:cNvSpPr txBox="1"/>
          <p:nvPr/>
        </p:nvSpPr>
        <p:spPr>
          <a:xfrm>
            <a:off x="147428" y="9112366"/>
            <a:ext cx="12537002" cy="461665"/>
          </a:xfrm>
          <a:prstGeom prst="rect">
            <a:avLst/>
          </a:prstGeom>
          <a:solidFill>
            <a:srgbClr val="0070C0"/>
          </a:solidFill>
        </p:spPr>
        <p:txBody>
          <a:bodyPr wrap="square">
            <a:spAutoFit/>
          </a:bodyPr>
          <a:lstStyle/>
          <a:p>
            <a:pPr algn="just"/>
            <a:r>
              <a:rPr lang="en-GB" sz="400" dirty="0">
                <a:latin typeface="Calibri Light" panose="020F0302020204030204" pitchFamily="34" charset="0"/>
                <a:cs typeface="Calibri Light" panose="020F0302020204030204" pitchFamily="34" charset="0"/>
              </a:rPr>
              <a:t>Brown, A. (1995). Organisational Culture. Pitman Publishing London, p. 59.</a:t>
            </a:r>
          </a:p>
          <a:p>
            <a:pPr algn="just"/>
            <a:r>
              <a:rPr lang="en-GB" sz="400" dirty="0">
                <a:latin typeface="Calibri Light" panose="020F0302020204030204" pitchFamily="34" charset="0"/>
                <a:cs typeface="Calibri Light" panose="020F0302020204030204" pitchFamily="34" charset="0"/>
              </a:rPr>
              <a:t>Brown, N. (2016). Is Organizational Culture Shock Pushing Your Employees Away? Available at: https://www.skyword.com/contentstandard/is-organizational-culture-shock-pushing-your-employees-away/ (Accessed on: 27th January 2021).</a:t>
            </a:r>
          </a:p>
          <a:p>
            <a:pPr algn="just"/>
            <a:r>
              <a:rPr lang="en-GB" sz="400" dirty="0">
                <a:latin typeface="Calibri Light" panose="020F0302020204030204" pitchFamily="34" charset="0"/>
                <a:cs typeface="Calibri Light" panose="020F0302020204030204" pitchFamily="34" charset="0"/>
              </a:rPr>
              <a:t>Jerome, N. (2013). Application of the Maslow’s hierarchy of need theory; impacts and implications on organizational culture, human resource and employee’s performance. Available at: https://d1wqtxts1xzle7.cloudfront.net/37416838/Applications_of_Maslows_theory.pdf?1429952872=&amp;response-content-disposition=inline%3B+filename%3DApplication_of_the_Maslows_hierarchy_of.pdf&amp;Expires=1612533768&amp;Signature=U1uL2mqxV1-g0CRGrNnSrfycUMyyRIe3UYoWli5QP82v73XcTr-LIzWM0ZYzsSCfLRgxCTwOEcGE~cCCyaziVfYNhd8hBzWOU14f7kLms~H5TI1Vs7O03ruYFwbrYV6~LlEulYtURlMxSYd3~Ox9s0JC0g6O2jS-xl2s3vbIc95BgNU27tbq2MEOlYxXiLput6As~3XpaBWOzLQs8VfsMLpudEM07DAF9PZt-kJI4~pS36Df2FQctdEqcBtFyLnWA76F-Hg5eqzumwJfY~JtIV7QbDphaOa8fUAoUyGbBZGL0R6tX8NKIRcbnCvalyRJlKdTlglYL7tAJeT8XFqj7A__&amp;Key-Pair-Id=APKAJLOHF5GGSLRBV4ZA  (Accessed on: 5th February 2021).</a:t>
            </a:r>
          </a:p>
          <a:p>
            <a:pPr algn="just"/>
            <a:r>
              <a:rPr lang="en-GB" sz="400" dirty="0">
                <a:latin typeface="Calibri Light" panose="020F0302020204030204" pitchFamily="34" charset="0"/>
                <a:cs typeface="Calibri Light" panose="020F0302020204030204" pitchFamily="34" charset="0"/>
              </a:rPr>
              <a:t>Webb, K. (2020). Peter Drucker On The Most Important Thing In Communication. Available at: https://keithwebb.com/peter-drucker-important-thing-communication/ (Accessed on: 25th January 2021). </a:t>
            </a:r>
          </a:p>
          <a:p>
            <a:pPr algn="just"/>
            <a:r>
              <a:rPr lang="en-GB" sz="400" dirty="0">
                <a:latin typeface="Calibri Light" panose="020F0302020204030204" pitchFamily="34" charset="0"/>
                <a:cs typeface="Calibri Light" panose="020F0302020204030204" pitchFamily="34" charset="0"/>
              </a:rPr>
              <a:t>Welsh Government. (2021). Coronavirus (COVID-19). Available at: https://gov.wales/coronavirus (Accessed on: 26th January 2021).</a:t>
            </a:r>
          </a:p>
        </p:txBody>
      </p:sp>
    </p:spTree>
    <p:extLst>
      <p:ext uri="{BB962C8B-B14F-4D97-AF65-F5344CB8AC3E}">
        <p14:creationId xmlns:p14="http://schemas.microsoft.com/office/powerpoint/2010/main" val="159779871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3861</TotalTime>
  <Words>1143</Words>
  <Application>Microsoft Office PowerPoint</Application>
  <PresentationFormat>A3 Paper (297x420 mm)</PresentationFormat>
  <Paragraphs>48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Gill Sans MT</vt:lpstr>
      <vt:lpstr>Parcel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 Price</dc:creator>
  <cp:lastModifiedBy>Lauren Price</cp:lastModifiedBy>
  <cp:revision>13</cp:revision>
  <dcterms:created xsi:type="dcterms:W3CDTF">2021-03-18T09:48:46Z</dcterms:created>
  <dcterms:modified xsi:type="dcterms:W3CDTF">2021-04-07T10:48:23Z</dcterms:modified>
</cp:coreProperties>
</file>