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6" r:id="rId1"/>
  </p:sld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38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0987DF1-F182-44D8-9409-69B1657EC4C1}"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BB7D4E-F098-45F9-80B0-5B826B6163C8}"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0987DF1-F182-44D8-9409-69B1657EC4C1}"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BB7D4E-F098-45F9-80B0-5B826B6163C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987DF1-F182-44D8-9409-69B1657EC4C1}"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BB7D4E-F098-45F9-80B0-5B826B6163C8}"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0987DF1-F182-44D8-9409-69B1657EC4C1}" type="datetimeFigureOut">
              <a:rPr lang="en-GB" smtClean="0"/>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BB7D4E-F098-45F9-80B0-5B826B6163C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0987DF1-F182-44D8-9409-69B1657EC4C1}" type="datetimeFigureOut">
              <a:rPr lang="en-GB" smtClean="0"/>
              <a:t>20/05/2019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BB7D4E-F098-45F9-80B0-5B826B6163C8}"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0987DF1-F182-44D8-9409-69B1657EC4C1}" type="datetimeFigureOut">
              <a:rPr lang="en-GB" smtClean="0"/>
              <a:t>20/05/2019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BB7D4E-F098-45F9-80B0-5B826B6163C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987DF1-F182-44D8-9409-69B1657EC4C1}" type="datetimeFigureOut">
              <a:rPr lang="en-GB" smtClean="0"/>
              <a:t>20/05/2019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BB7D4E-F098-45F9-80B0-5B826B6163C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0987DF1-F182-44D8-9409-69B1657EC4C1}" type="datetimeFigureOut">
              <a:rPr lang="en-GB" smtClean="0"/>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BB7D4E-F098-45F9-80B0-5B826B6163C8}"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0987DF1-F182-44D8-9409-69B1657EC4C1}" type="datetimeFigureOut">
              <a:rPr lang="en-GB" smtClean="0"/>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BB7D4E-F098-45F9-80B0-5B826B6163C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0987DF1-F182-44D8-9409-69B1657EC4C1}"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BB7D4E-F098-45F9-80B0-5B826B6163C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0987DF1-F182-44D8-9409-69B1657EC4C1}"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BB7D4E-F098-45F9-80B0-5B826B6163C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F0987DF1-F182-44D8-9409-69B1657EC4C1}" type="datetimeFigureOut">
              <a:rPr lang="en-GB" smtClean="0"/>
              <a:t>20/05/2019</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2BB7D4E-F098-45F9-80B0-5B826B6163C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4357" r:id="rId1"/>
    <p:sldLayoutId id="2147484358" r:id="rId2"/>
    <p:sldLayoutId id="2147484359" r:id="rId3"/>
    <p:sldLayoutId id="2147484360" r:id="rId4"/>
    <p:sldLayoutId id="2147484361" r:id="rId5"/>
    <p:sldLayoutId id="2147484362" r:id="rId6"/>
    <p:sldLayoutId id="2147484363" r:id="rId7"/>
    <p:sldLayoutId id="2147484364" r:id="rId8"/>
    <p:sldLayoutId id="2147484365" r:id="rId9"/>
    <p:sldLayoutId id="2147484366" r:id="rId10"/>
    <p:sldLayoutId id="2147484367"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smtClean="0"/>
              <a:t>Ecological Perspectives (Part 2): ‘A New Heaven and a New Earth’</a:t>
            </a:r>
            <a:endParaRPr lang="en-GB" sz="4400" dirty="0"/>
          </a:p>
        </p:txBody>
      </p:sp>
      <p:sp>
        <p:nvSpPr>
          <p:cNvPr id="3" name="Subtitle 2"/>
          <p:cNvSpPr>
            <a:spLocks noGrp="1"/>
          </p:cNvSpPr>
          <p:nvPr>
            <p:ph type="subTitle" idx="1"/>
          </p:nvPr>
        </p:nvSpPr>
        <p:spPr/>
        <p:txBody>
          <a:bodyPr/>
          <a:lstStyle/>
          <a:p>
            <a:r>
              <a:rPr lang="en-GB" dirty="0" smtClean="0"/>
              <a:t>HPRS4007</a:t>
            </a:r>
            <a:endParaRPr lang="en-GB" dirty="0"/>
          </a:p>
        </p:txBody>
      </p:sp>
    </p:spTree>
    <p:extLst>
      <p:ext uri="{BB962C8B-B14F-4D97-AF65-F5344CB8AC3E}">
        <p14:creationId xmlns:p14="http://schemas.microsoft.com/office/powerpoint/2010/main" val="3526590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229600" cy="990600"/>
          </a:xfrm>
        </p:spPr>
        <p:txBody>
          <a:bodyPr>
            <a:normAutofit fontScale="90000"/>
          </a:bodyPr>
          <a:lstStyle/>
          <a:p>
            <a:r>
              <a:rPr lang="en-GB" dirty="0" smtClean="0"/>
              <a:t>Reading the Bible Ecologically: Recap </a:t>
            </a:r>
            <a:endParaRPr lang="en-GB" dirty="0"/>
          </a:p>
        </p:txBody>
      </p:sp>
      <p:sp>
        <p:nvSpPr>
          <p:cNvPr id="3" name="Content Placeholder 2"/>
          <p:cNvSpPr>
            <a:spLocks noGrp="1"/>
          </p:cNvSpPr>
          <p:nvPr>
            <p:ph idx="1"/>
          </p:nvPr>
        </p:nvSpPr>
        <p:spPr>
          <a:xfrm>
            <a:off x="323528" y="1988840"/>
            <a:ext cx="8301608" cy="4373563"/>
          </a:xfrm>
        </p:spPr>
        <p:txBody>
          <a:bodyPr>
            <a:normAutofit/>
          </a:bodyPr>
          <a:lstStyle/>
          <a:p>
            <a:pPr algn="just"/>
            <a:r>
              <a:rPr lang="en-GB" dirty="0"/>
              <a:t>Key question: </a:t>
            </a:r>
            <a:r>
              <a:rPr lang="en-GB" dirty="0" smtClean="0"/>
              <a:t>what </a:t>
            </a:r>
            <a:r>
              <a:rPr lang="en-GB" dirty="0"/>
              <a:t>(if anything at all) might the Bible be able to contribute to a discussion of ‘green’ issues? </a:t>
            </a:r>
            <a:endParaRPr lang="en-GB" dirty="0" smtClean="0"/>
          </a:p>
          <a:p>
            <a:pPr algn="just"/>
            <a:endParaRPr lang="en-GB" dirty="0"/>
          </a:p>
          <a:p>
            <a:pPr algn="just"/>
            <a:r>
              <a:rPr lang="en-GB" dirty="0" smtClean="0"/>
              <a:t>The Lynn White thesis: Christianity bears a ‘huge burden of guilt’ for the modern environmental crisis. </a:t>
            </a:r>
          </a:p>
          <a:p>
            <a:pPr algn="just"/>
            <a:endParaRPr lang="en-GB" dirty="0"/>
          </a:p>
          <a:p>
            <a:pPr algn="just"/>
            <a:r>
              <a:rPr lang="en-GB" dirty="0" smtClean="0"/>
              <a:t>Many works of eco-theology written to defend the ecological legacy of the biblical tradition. </a:t>
            </a:r>
          </a:p>
          <a:p>
            <a:pPr algn="just"/>
            <a:endParaRPr lang="en-GB" dirty="0"/>
          </a:p>
          <a:p>
            <a:pPr algn="just"/>
            <a:r>
              <a:rPr lang="en-GB" dirty="0" smtClean="0"/>
              <a:t>The Stewardship model.  </a:t>
            </a:r>
            <a:endParaRPr lang="en-GB" dirty="0"/>
          </a:p>
          <a:p>
            <a:pPr algn="just"/>
            <a:endParaRPr lang="en-GB" dirty="0"/>
          </a:p>
        </p:txBody>
      </p:sp>
    </p:spTree>
    <p:extLst>
      <p:ext uri="{BB962C8B-B14F-4D97-AF65-F5344CB8AC3E}">
        <p14:creationId xmlns:p14="http://schemas.microsoft.com/office/powerpoint/2010/main" val="1300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229600" cy="990600"/>
          </a:xfrm>
        </p:spPr>
        <p:txBody>
          <a:bodyPr>
            <a:normAutofit fontScale="90000"/>
          </a:bodyPr>
          <a:lstStyle/>
          <a:p>
            <a:r>
              <a:rPr lang="en-GB" dirty="0" smtClean="0"/>
              <a:t>Reading the </a:t>
            </a:r>
            <a:r>
              <a:rPr lang="en-GB" dirty="0"/>
              <a:t>B</a:t>
            </a:r>
            <a:r>
              <a:rPr lang="en-GB" dirty="0" smtClean="0"/>
              <a:t>ible </a:t>
            </a:r>
            <a:r>
              <a:rPr lang="en-GB" dirty="0"/>
              <a:t>E</a:t>
            </a:r>
            <a:r>
              <a:rPr lang="en-GB" dirty="0" smtClean="0"/>
              <a:t>cologically</a:t>
            </a:r>
            <a:r>
              <a:rPr lang="en-GB" dirty="0" smtClean="0"/>
              <a:t>: </a:t>
            </a:r>
            <a:r>
              <a:rPr lang="en-GB" dirty="0" smtClean="0"/>
              <a:t>Eschatological </a:t>
            </a:r>
            <a:r>
              <a:rPr lang="en-GB" dirty="0" smtClean="0"/>
              <a:t>T</a:t>
            </a:r>
            <a:r>
              <a:rPr lang="en-GB" dirty="0" smtClean="0"/>
              <a:t>exts</a:t>
            </a:r>
            <a:endParaRPr lang="en-GB" dirty="0"/>
          </a:p>
        </p:txBody>
      </p:sp>
      <p:sp>
        <p:nvSpPr>
          <p:cNvPr id="3" name="Content Placeholder 2"/>
          <p:cNvSpPr>
            <a:spLocks noGrp="1"/>
          </p:cNvSpPr>
          <p:nvPr>
            <p:ph idx="1"/>
          </p:nvPr>
        </p:nvSpPr>
        <p:spPr>
          <a:xfrm>
            <a:off x="179512" y="2060848"/>
            <a:ext cx="8712968" cy="4536504"/>
          </a:xfrm>
        </p:spPr>
        <p:txBody>
          <a:bodyPr>
            <a:normAutofit fontScale="92500" lnSpcReduction="10000"/>
          </a:bodyPr>
          <a:lstStyle/>
          <a:p>
            <a:pPr algn="just"/>
            <a:r>
              <a:rPr lang="en-GB" dirty="0"/>
              <a:t>Gen 1:26-28 is not the only biblical passage to </a:t>
            </a:r>
            <a:r>
              <a:rPr lang="en-GB" dirty="0" smtClean="0"/>
              <a:t>have come under fire from an ecological perspective.</a:t>
            </a:r>
          </a:p>
          <a:p>
            <a:pPr algn="just"/>
            <a:endParaRPr lang="en-GB" dirty="0"/>
          </a:p>
          <a:p>
            <a:pPr algn="just"/>
            <a:r>
              <a:rPr lang="en-GB" dirty="0"/>
              <a:t> A</a:t>
            </a:r>
            <a:r>
              <a:rPr lang="en-GB" dirty="0" smtClean="0"/>
              <a:t> </a:t>
            </a:r>
            <a:r>
              <a:rPr lang="en-GB" dirty="0"/>
              <a:t>number of biblical passages </a:t>
            </a:r>
            <a:r>
              <a:rPr lang="en-GB" dirty="0" smtClean="0"/>
              <a:t>appear </a:t>
            </a:r>
            <a:r>
              <a:rPr lang="en-GB" dirty="0"/>
              <a:t>to anticipate great disaster upon the earth as a part of their eschatological outlook (e.g. Joel 2:30-32; Mk. 13; Matt. 24:1-44; 2 Pet. 3:7-13; Rev. 8:6-9:21; 16). </a:t>
            </a:r>
            <a:endParaRPr lang="en-GB" dirty="0" smtClean="0"/>
          </a:p>
          <a:p>
            <a:pPr algn="just"/>
            <a:endParaRPr lang="en-GB" dirty="0"/>
          </a:p>
          <a:p>
            <a:pPr algn="just"/>
            <a:r>
              <a:rPr lang="en-GB" dirty="0"/>
              <a:t>T</a:t>
            </a:r>
            <a:r>
              <a:rPr lang="en-GB" dirty="0" smtClean="0"/>
              <a:t>hese </a:t>
            </a:r>
            <a:r>
              <a:rPr lang="en-GB" dirty="0"/>
              <a:t>images of environmental collapse tend to be accompanied by the anticipation of a </a:t>
            </a:r>
            <a:r>
              <a:rPr lang="en-GB" i="1" dirty="0" smtClean="0"/>
              <a:t>new</a:t>
            </a:r>
            <a:r>
              <a:rPr lang="en-GB" dirty="0" smtClean="0"/>
              <a:t> earth</a:t>
            </a:r>
            <a:r>
              <a:rPr lang="en-GB" dirty="0"/>
              <a:t> </a:t>
            </a:r>
            <a:r>
              <a:rPr lang="en-GB" dirty="0" smtClean="0"/>
              <a:t>(e.g</a:t>
            </a:r>
            <a:r>
              <a:rPr lang="en-GB" dirty="0"/>
              <a:t>., Isa. 65:17-25; 2 Peter 3:13; Rev. 21-22). </a:t>
            </a:r>
            <a:endParaRPr lang="en-GB" dirty="0" smtClean="0"/>
          </a:p>
          <a:p>
            <a:pPr algn="just"/>
            <a:endParaRPr lang="en-GB" dirty="0"/>
          </a:p>
          <a:p>
            <a:pPr algn="just"/>
            <a:r>
              <a:rPr lang="en-GB" dirty="0"/>
              <a:t>If the ‘old’ earth will be replaced by a </a:t>
            </a:r>
            <a:r>
              <a:rPr lang="en-GB" dirty="0" smtClean="0"/>
              <a:t>‘new’ </a:t>
            </a:r>
            <a:r>
              <a:rPr lang="en-GB" dirty="0" smtClean="0"/>
              <a:t>earth, why </a:t>
            </a:r>
            <a:r>
              <a:rPr lang="en-GB" dirty="0"/>
              <a:t>preserve the old </a:t>
            </a:r>
            <a:r>
              <a:rPr lang="en-GB" dirty="0" smtClean="0"/>
              <a:t>one? </a:t>
            </a:r>
            <a:endParaRPr lang="en-GB" dirty="0"/>
          </a:p>
        </p:txBody>
      </p:sp>
    </p:spTree>
    <p:extLst>
      <p:ext uri="{BB962C8B-B14F-4D97-AF65-F5344CB8AC3E}">
        <p14:creationId xmlns:p14="http://schemas.microsoft.com/office/powerpoint/2010/main" val="914643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229600" cy="990600"/>
          </a:xfrm>
        </p:spPr>
        <p:txBody>
          <a:bodyPr>
            <a:normAutofit fontScale="90000"/>
          </a:bodyPr>
          <a:lstStyle/>
          <a:p>
            <a:r>
              <a:rPr lang="en-GB" dirty="0" smtClean="0"/>
              <a:t>Reading the Bible </a:t>
            </a:r>
            <a:r>
              <a:rPr lang="en-GB" dirty="0"/>
              <a:t>E</a:t>
            </a:r>
            <a:r>
              <a:rPr lang="en-GB" dirty="0" smtClean="0"/>
              <a:t>cologically</a:t>
            </a:r>
            <a:r>
              <a:rPr lang="en-GB" dirty="0" smtClean="0"/>
              <a:t>: Eschatological </a:t>
            </a:r>
            <a:r>
              <a:rPr lang="en-GB" dirty="0" smtClean="0"/>
              <a:t>Texts</a:t>
            </a:r>
            <a:endParaRPr lang="en-GB" dirty="0"/>
          </a:p>
        </p:txBody>
      </p:sp>
      <p:sp>
        <p:nvSpPr>
          <p:cNvPr id="3" name="Content Placeholder 2"/>
          <p:cNvSpPr>
            <a:spLocks noGrp="1"/>
          </p:cNvSpPr>
          <p:nvPr>
            <p:ph idx="1"/>
          </p:nvPr>
        </p:nvSpPr>
        <p:spPr>
          <a:xfrm>
            <a:off x="323528" y="2132856"/>
            <a:ext cx="8229600" cy="4373563"/>
          </a:xfrm>
        </p:spPr>
        <p:txBody>
          <a:bodyPr/>
          <a:lstStyle/>
          <a:p>
            <a:pPr algn="just"/>
            <a:r>
              <a:rPr lang="en-GB" i="1" dirty="0" smtClean="0"/>
              <a:t>Task</a:t>
            </a:r>
            <a:r>
              <a:rPr lang="en-GB" dirty="0" smtClean="0"/>
              <a:t>: read 2 Peter 3:1-13 and Revelation 21-22 (both in the NT). </a:t>
            </a:r>
          </a:p>
          <a:p>
            <a:pPr algn="just"/>
            <a:endParaRPr lang="en-GB" dirty="0"/>
          </a:p>
          <a:p>
            <a:pPr algn="just"/>
            <a:r>
              <a:rPr lang="en-GB" dirty="0"/>
              <a:t>What are your reactions to these biblical texts? Do you think they encourage </a:t>
            </a:r>
            <a:r>
              <a:rPr lang="en-GB" dirty="0" smtClean="0"/>
              <a:t>positive or negative attitudes toward issues of environmental care and sustainability?</a:t>
            </a:r>
            <a:endParaRPr lang="en-GB" dirty="0"/>
          </a:p>
        </p:txBody>
      </p:sp>
    </p:spTree>
    <p:extLst>
      <p:ext uri="{BB962C8B-B14F-4D97-AF65-F5344CB8AC3E}">
        <p14:creationId xmlns:p14="http://schemas.microsoft.com/office/powerpoint/2010/main" val="2271769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229600" cy="990600"/>
          </a:xfrm>
        </p:spPr>
        <p:txBody>
          <a:bodyPr>
            <a:normAutofit fontScale="90000"/>
          </a:bodyPr>
          <a:lstStyle/>
          <a:p>
            <a:r>
              <a:rPr lang="en-GB" dirty="0" smtClean="0"/>
              <a:t>Reading the </a:t>
            </a:r>
            <a:r>
              <a:rPr lang="en-GB" dirty="0" smtClean="0"/>
              <a:t>Bible </a:t>
            </a:r>
            <a:r>
              <a:rPr lang="en-GB" dirty="0"/>
              <a:t>E</a:t>
            </a:r>
            <a:r>
              <a:rPr lang="en-GB" dirty="0" smtClean="0"/>
              <a:t>cologically</a:t>
            </a:r>
            <a:r>
              <a:rPr lang="en-GB" dirty="0" smtClean="0"/>
              <a:t>: </a:t>
            </a:r>
            <a:r>
              <a:rPr lang="en-GB" dirty="0" smtClean="0"/>
              <a:t>Eschatological </a:t>
            </a:r>
            <a:r>
              <a:rPr lang="en-GB" dirty="0"/>
              <a:t>T</a:t>
            </a:r>
            <a:r>
              <a:rPr lang="en-GB" dirty="0" smtClean="0"/>
              <a:t>exts</a:t>
            </a:r>
            <a:endParaRPr lang="en-GB" dirty="0"/>
          </a:p>
        </p:txBody>
      </p:sp>
      <p:sp>
        <p:nvSpPr>
          <p:cNvPr id="3" name="Content Placeholder 2"/>
          <p:cNvSpPr>
            <a:spLocks noGrp="1"/>
          </p:cNvSpPr>
          <p:nvPr>
            <p:ph idx="1"/>
          </p:nvPr>
        </p:nvSpPr>
        <p:spPr>
          <a:xfrm>
            <a:off x="251520" y="2132856"/>
            <a:ext cx="8496944" cy="4373563"/>
          </a:xfrm>
        </p:spPr>
        <p:txBody>
          <a:bodyPr/>
          <a:lstStyle/>
          <a:p>
            <a:pPr algn="just"/>
            <a:r>
              <a:rPr lang="en-GB" dirty="0" smtClean="0"/>
              <a:t>Despite the difficulties associated with </a:t>
            </a:r>
            <a:r>
              <a:rPr lang="en-GB" dirty="0"/>
              <a:t>eschatological texts, </a:t>
            </a:r>
            <a:r>
              <a:rPr lang="en-GB" dirty="0" smtClean="0"/>
              <a:t>a </a:t>
            </a:r>
            <a:r>
              <a:rPr lang="en-GB" dirty="0"/>
              <a:t>number of scholars have sought to demonstrate the possibility for </a:t>
            </a:r>
            <a:r>
              <a:rPr lang="en-GB" dirty="0" smtClean="0"/>
              <a:t>this kind of material </a:t>
            </a:r>
            <a:r>
              <a:rPr lang="en-GB" dirty="0"/>
              <a:t>to encourage a </a:t>
            </a:r>
            <a:r>
              <a:rPr lang="en-GB" dirty="0" smtClean="0"/>
              <a:t>responsible </a:t>
            </a:r>
            <a:r>
              <a:rPr lang="en-GB" dirty="0"/>
              <a:t>stance towards </a:t>
            </a:r>
            <a:r>
              <a:rPr lang="en-GB" dirty="0" smtClean="0"/>
              <a:t>green issues. </a:t>
            </a:r>
          </a:p>
          <a:p>
            <a:pPr algn="just"/>
            <a:endParaRPr lang="en-GB" dirty="0"/>
          </a:p>
          <a:p>
            <a:pPr algn="just"/>
            <a:r>
              <a:rPr lang="en-GB" dirty="0"/>
              <a:t>Usually, </a:t>
            </a:r>
            <a:r>
              <a:rPr lang="en-GB" dirty="0" smtClean="0"/>
              <a:t>the apologetic approach involves </a:t>
            </a:r>
            <a:r>
              <a:rPr lang="en-GB" dirty="0"/>
              <a:t>placing some emphasis on the renewal </a:t>
            </a:r>
            <a:r>
              <a:rPr lang="en-GB" dirty="0" smtClean="0"/>
              <a:t>or transformation of the present earth (as </a:t>
            </a:r>
            <a:r>
              <a:rPr lang="en-GB" dirty="0"/>
              <a:t>opposed to its complete dissolution and </a:t>
            </a:r>
            <a:r>
              <a:rPr lang="en-GB" dirty="0" smtClean="0"/>
              <a:t>re-creation). </a:t>
            </a:r>
          </a:p>
          <a:p>
            <a:pPr algn="just"/>
            <a:endParaRPr lang="en-GB" dirty="0"/>
          </a:p>
          <a:p>
            <a:pPr algn="just"/>
            <a:endParaRPr lang="en-GB" dirty="0"/>
          </a:p>
        </p:txBody>
      </p:sp>
    </p:spTree>
    <p:extLst>
      <p:ext uri="{BB962C8B-B14F-4D97-AF65-F5344CB8AC3E}">
        <p14:creationId xmlns:p14="http://schemas.microsoft.com/office/powerpoint/2010/main" val="786210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Peter 3</a:t>
            </a:r>
            <a:endParaRPr lang="en-GB" dirty="0"/>
          </a:p>
        </p:txBody>
      </p:sp>
      <p:sp>
        <p:nvSpPr>
          <p:cNvPr id="3" name="Content Placeholder 2"/>
          <p:cNvSpPr>
            <a:spLocks noGrp="1"/>
          </p:cNvSpPr>
          <p:nvPr>
            <p:ph idx="1"/>
          </p:nvPr>
        </p:nvSpPr>
        <p:spPr>
          <a:xfrm>
            <a:off x="251520" y="1772816"/>
            <a:ext cx="8424936" cy="4608512"/>
          </a:xfrm>
        </p:spPr>
        <p:txBody>
          <a:bodyPr>
            <a:normAutofit fontScale="92500"/>
          </a:bodyPr>
          <a:lstStyle/>
          <a:p>
            <a:pPr algn="just"/>
            <a:r>
              <a:rPr lang="en-GB" dirty="0" smtClean="0"/>
              <a:t>‘But by [the word of God] the present heavens and earth have been reserved for fire, being kept until the day of judgement and destruction of the godless…But the day of the Lord will come like a thief, and then the heavens will pass away with a loud noise, and the elements will be dissolved with fire, and the earth and everything that is done on it will be </a:t>
            </a:r>
            <a:r>
              <a:rPr lang="en-GB" b="1" i="1" dirty="0" smtClean="0"/>
              <a:t>disclosed</a:t>
            </a:r>
            <a:r>
              <a:rPr lang="en-GB" dirty="0" smtClean="0"/>
              <a:t>. Since all these things are to be dissolved in this way, what sort of people ought you to be in leading lives of holiness and godliness, waiting for and </a:t>
            </a:r>
            <a:r>
              <a:rPr lang="en-GB" b="1" i="1" dirty="0" smtClean="0"/>
              <a:t>hastening</a:t>
            </a:r>
            <a:r>
              <a:rPr lang="en-GB" dirty="0" smtClean="0"/>
              <a:t> the coming of the day of God, because of which the heavens will be set ablaze and dissolved, and the elements will melt with fire? But, in accordance with his promise, we wait for new heavens and a new earth, where righteousness is at home’ (2 Pet. 3:7-13).  </a:t>
            </a:r>
            <a:endParaRPr lang="en-GB" dirty="0"/>
          </a:p>
        </p:txBody>
      </p:sp>
    </p:spTree>
    <p:extLst>
      <p:ext uri="{BB962C8B-B14F-4D97-AF65-F5344CB8AC3E}">
        <p14:creationId xmlns:p14="http://schemas.microsoft.com/office/powerpoint/2010/main" val="909467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229600" cy="990600"/>
          </a:xfrm>
        </p:spPr>
        <p:txBody>
          <a:bodyPr>
            <a:normAutofit fontScale="90000"/>
          </a:bodyPr>
          <a:lstStyle/>
          <a:p>
            <a:r>
              <a:rPr lang="en-GB" dirty="0" smtClean="0"/>
              <a:t>‘Recovering’ 2 Peter 3 from an Ecological Perspective</a:t>
            </a:r>
            <a:endParaRPr lang="en-GB" dirty="0"/>
          </a:p>
        </p:txBody>
      </p:sp>
      <p:sp>
        <p:nvSpPr>
          <p:cNvPr id="3" name="Content Placeholder 2"/>
          <p:cNvSpPr>
            <a:spLocks noGrp="1"/>
          </p:cNvSpPr>
          <p:nvPr>
            <p:ph idx="1"/>
          </p:nvPr>
        </p:nvSpPr>
        <p:spPr>
          <a:xfrm>
            <a:off x="323528" y="2060848"/>
            <a:ext cx="8280920" cy="4373563"/>
          </a:xfrm>
        </p:spPr>
        <p:txBody>
          <a:bodyPr>
            <a:normAutofit/>
          </a:bodyPr>
          <a:lstStyle/>
          <a:p>
            <a:pPr algn="just"/>
            <a:r>
              <a:rPr lang="en-GB" dirty="0" smtClean="0"/>
              <a:t>Ernest Lucas – the </a:t>
            </a:r>
            <a:r>
              <a:rPr lang="en-GB" dirty="0"/>
              <a:t>use of the adjective </a:t>
            </a:r>
            <a:r>
              <a:rPr lang="en-GB" i="1" dirty="0" err="1" smtClean="0"/>
              <a:t>kainos</a:t>
            </a:r>
            <a:r>
              <a:rPr lang="en-GB" dirty="0"/>
              <a:t> </a:t>
            </a:r>
            <a:r>
              <a:rPr lang="en-GB" dirty="0" smtClean="0"/>
              <a:t>(new in quality) </a:t>
            </a:r>
            <a:r>
              <a:rPr lang="en-GB" dirty="0"/>
              <a:t>rather than </a:t>
            </a:r>
            <a:r>
              <a:rPr lang="en-GB" i="1" dirty="0" err="1" smtClean="0"/>
              <a:t>neos</a:t>
            </a:r>
            <a:r>
              <a:rPr lang="en-GB" dirty="0" smtClean="0"/>
              <a:t> (new in the sense of previously non-existent) </a:t>
            </a:r>
            <a:r>
              <a:rPr lang="en-GB" dirty="0"/>
              <a:t>in </a:t>
            </a:r>
            <a:r>
              <a:rPr lang="en-GB" dirty="0" smtClean="0"/>
              <a:t>3:13 points </a:t>
            </a:r>
            <a:r>
              <a:rPr lang="en-GB" dirty="0"/>
              <a:t>to ‘renewal through transformation, not a total destruction of the old and its replacement by something quite </a:t>
            </a:r>
            <a:r>
              <a:rPr lang="en-GB" dirty="0" smtClean="0"/>
              <a:t>different’.</a:t>
            </a:r>
          </a:p>
          <a:p>
            <a:pPr algn="just"/>
            <a:endParaRPr lang="en-GB" dirty="0"/>
          </a:p>
          <a:p>
            <a:pPr algn="just"/>
            <a:r>
              <a:rPr lang="en-GB" dirty="0" smtClean="0"/>
              <a:t>Douglas Moo </a:t>
            </a:r>
            <a:r>
              <a:rPr lang="en-GB" dirty="0"/>
              <a:t>– </a:t>
            </a:r>
            <a:r>
              <a:rPr lang="en-GB" dirty="0" smtClean="0"/>
              <a:t>the </a:t>
            </a:r>
            <a:r>
              <a:rPr lang="en-GB" dirty="0"/>
              <a:t>Hebrew Bible provenance of the language in 2 Peter 3 (i.e. the </a:t>
            </a:r>
            <a:r>
              <a:rPr lang="en-GB" i="1" dirty="0"/>
              <a:t>metaphorical</a:t>
            </a:r>
            <a:r>
              <a:rPr lang="en-GB" dirty="0"/>
              <a:t> language of </a:t>
            </a:r>
            <a:r>
              <a:rPr lang="en-GB" dirty="0" smtClean="0"/>
              <a:t>judgement) implies </a:t>
            </a:r>
            <a:r>
              <a:rPr lang="en-GB" dirty="0"/>
              <a:t>‘renovation rather than replacement’. </a:t>
            </a:r>
          </a:p>
          <a:p>
            <a:pPr algn="just"/>
            <a:endParaRPr lang="en-GB" dirty="0"/>
          </a:p>
        </p:txBody>
      </p:sp>
    </p:spTree>
    <p:extLst>
      <p:ext uri="{BB962C8B-B14F-4D97-AF65-F5344CB8AC3E}">
        <p14:creationId xmlns:p14="http://schemas.microsoft.com/office/powerpoint/2010/main" val="33842723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229600" cy="990600"/>
          </a:xfrm>
        </p:spPr>
        <p:txBody>
          <a:bodyPr>
            <a:normAutofit fontScale="90000"/>
          </a:bodyPr>
          <a:lstStyle/>
          <a:p>
            <a:r>
              <a:rPr lang="en-GB" dirty="0" smtClean="0"/>
              <a:t>‘</a:t>
            </a:r>
            <a:r>
              <a:rPr lang="en-GB" dirty="0" smtClean="0"/>
              <a:t>Resisting’ 2 Peter 3 from an Ecological Perspective</a:t>
            </a:r>
            <a:endParaRPr lang="en-GB" dirty="0"/>
          </a:p>
        </p:txBody>
      </p:sp>
      <p:sp>
        <p:nvSpPr>
          <p:cNvPr id="3" name="Content Placeholder 2"/>
          <p:cNvSpPr>
            <a:spLocks noGrp="1"/>
          </p:cNvSpPr>
          <p:nvPr>
            <p:ph idx="1"/>
          </p:nvPr>
        </p:nvSpPr>
        <p:spPr>
          <a:xfrm>
            <a:off x="251520" y="1988840"/>
            <a:ext cx="8496944" cy="4517579"/>
          </a:xfrm>
        </p:spPr>
        <p:txBody>
          <a:bodyPr>
            <a:normAutofit fontScale="92500"/>
          </a:bodyPr>
          <a:lstStyle/>
          <a:p>
            <a:pPr algn="just"/>
            <a:r>
              <a:rPr lang="en-GB" dirty="0" smtClean="0"/>
              <a:t>Edward Adams – the author of 2 Pet. 3, drawing on the Stoic idea of a cosmic conflagration, </a:t>
            </a:r>
            <a:r>
              <a:rPr lang="en-GB" i="1" dirty="0" smtClean="0"/>
              <a:t>does</a:t>
            </a:r>
            <a:r>
              <a:rPr lang="en-GB" dirty="0" smtClean="0"/>
              <a:t> imagine the real destruction of the present cosmos. However, this is not an annihilation into nothingness but a ‘recycling’ of the elements of the universe. </a:t>
            </a:r>
          </a:p>
          <a:p>
            <a:pPr algn="just"/>
            <a:endParaRPr lang="en-GB" dirty="0"/>
          </a:p>
          <a:p>
            <a:pPr algn="just"/>
            <a:r>
              <a:rPr lang="en-GB" dirty="0" smtClean="0"/>
              <a:t>Barbara </a:t>
            </a:r>
            <a:r>
              <a:rPr lang="en-GB" dirty="0" err="1" smtClean="0"/>
              <a:t>Rossing</a:t>
            </a:r>
            <a:r>
              <a:rPr lang="en-GB" dirty="0" smtClean="0"/>
              <a:t> – 2 Pet. </a:t>
            </a:r>
            <a:r>
              <a:rPr lang="en-GB" dirty="0"/>
              <a:t>3 </a:t>
            </a:r>
            <a:r>
              <a:rPr lang="en-GB" dirty="0" smtClean="0"/>
              <a:t>is ‘the </a:t>
            </a:r>
            <a:r>
              <a:rPr lang="en-GB" dirty="0"/>
              <a:t>most ecologically problematic chapter in the entire New Testament</a:t>
            </a:r>
            <a:r>
              <a:rPr lang="en-GB" dirty="0" smtClean="0"/>
              <a:t>’. </a:t>
            </a:r>
            <a:endParaRPr lang="en-GB" dirty="0" smtClean="0"/>
          </a:p>
          <a:p>
            <a:pPr marL="0" indent="0" algn="just">
              <a:buNone/>
            </a:pPr>
            <a:endParaRPr lang="en-GB" dirty="0"/>
          </a:p>
          <a:p>
            <a:pPr algn="just"/>
            <a:r>
              <a:rPr lang="en-GB" dirty="0" smtClean="0"/>
              <a:t>Keith Dyer – ‘the </a:t>
            </a:r>
            <a:r>
              <a:rPr lang="en-GB" dirty="0"/>
              <a:t>“hastening” or “earnest desiring” of the torching and dissolving of the heavens and the fiery melting of the </a:t>
            </a:r>
            <a:r>
              <a:rPr lang="en-GB" dirty="0" smtClean="0"/>
              <a:t>elements presents </a:t>
            </a:r>
            <a:r>
              <a:rPr lang="en-GB" dirty="0"/>
              <a:t>irretrievable problems for an ethical response to ecological problems’. </a:t>
            </a:r>
          </a:p>
        </p:txBody>
      </p:sp>
    </p:spTree>
    <p:extLst>
      <p:ext uri="{BB962C8B-B14F-4D97-AF65-F5344CB8AC3E}">
        <p14:creationId xmlns:p14="http://schemas.microsoft.com/office/powerpoint/2010/main" val="1619957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Revelation 21-22</a:t>
            </a:r>
            <a:endParaRPr lang="en-GB" dirty="0"/>
          </a:p>
        </p:txBody>
      </p:sp>
      <p:sp>
        <p:nvSpPr>
          <p:cNvPr id="3" name="Content Placeholder 2"/>
          <p:cNvSpPr>
            <a:spLocks noGrp="1"/>
          </p:cNvSpPr>
          <p:nvPr>
            <p:ph idx="1"/>
          </p:nvPr>
        </p:nvSpPr>
        <p:spPr>
          <a:xfrm>
            <a:off x="323528" y="1844824"/>
            <a:ext cx="8229600" cy="4373563"/>
          </a:xfrm>
        </p:spPr>
        <p:txBody>
          <a:bodyPr>
            <a:normAutofit/>
          </a:bodyPr>
          <a:lstStyle/>
          <a:p>
            <a:pPr algn="just"/>
            <a:r>
              <a:rPr lang="en-GB" dirty="0" smtClean="0"/>
              <a:t>‘Then I saw a new heaven and a new earth; for the first heaven and the first earth had passed away, and the sea was no more. And I saw the holy city, the new Jerusalem, coming down out of heaven from God, prepared as a bride adorned for her husband. And I heard a loud voice from the throne saying, “See, the home of God is among mortals. He will dwell with them; they will be his peoples, and God himself will be with them; he will wipe every tear from their eyes. Death will be no more; mourning and crying and pain will be no more, for the first things have passed away’ (Rev. 21:1-4). </a:t>
            </a:r>
            <a:endParaRPr lang="en-GB" dirty="0"/>
          </a:p>
        </p:txBody>
      </p:sp>
    </p:spTree>
    <p:extLst>
      <p:ext uri="{BB962C8B-B14F-4D97-AF65-F5344CB8AC3E}">
        <p14:creationId xmlns:p14="http://schemas.microsoft.com/office/powerpoint/2010/main" val="2757486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229600" cy="990600"/>
          </a:xfrm>
        </p:spPr>
        <p:txBody>
          <a:bodyPr>
            <a:normAutofit fontScale="90000"/>
          </a:bodyPr>
          <a:lstStyle/>
          <a:p>
            <a:r>
              <a:rPr lang="en-GB" dirty="0" smtClean="0"/>
              <a:t>‘Recovering’ Rev 21-22 from an Ecological Perspective</a:t>
            </a:r>
            <a:endParaRPr lang="en-GB" dirty="0"/>
          </a:p>
        </p:txBody>
      </p:sp>
      <p:sp>
        <p:nvSpPr>
          <p:cNvPr id="3" name="Content Placeholder 2"/>
          <p:cNvSpPr>
            <a:spLocks noGrp="1"/>
          </p:cNvSpPr>
          <p:nvPr>
            <p:ph idx="1"/>
          </p:nvPr>
        </p:nvSpPr>
        <p:spPr>
          <a:xfrm>
            <a:off x="251520" y="1988840"/>
            <a:ext cx="8496944" cy="4608512"/>
          </a:xfrm>
        </p:spPr>
        <p:txBody>
          <a:bodyPr>
            <a:normAutofit/>
          </a:bodyPr>
          <a:lstStyle/>
          <a:p>
            <a:pPr algn="just"/>
            <a:r>
              <a:rPr lang="en-GB" sz="2200" dirty="0" smtClean="0"/>
              <a:t>Douglas Moo – ‘while </a:t>
            </a:r>
            <a:r>
              <a:rPr lang="en-GB" sz="2200" dirty="0"/>
              <a:t>the "passing away" language of 21:1 could suggest </a:t>
            </a:r>
            <a:r>
              <a:rPr lang="en-GB" sz="2200" dirty="0" smtClean="0"/>
              <a:t>the destruction </a:t>
            </a:r>
            <a:r>
              <a:rPr lang="en-GB" sz="2200" dirty="0"/>
              <a:t>of the physical universe, it could also suggest that it is the sinful "form" of this world which is to pass </a:t>
            </a:r>
            <a:r>
              <a:rPr lang="en-GB" sz="2200" dirty="0" smtClean="0"/>
              <a:t>away rather </a:t>
            </a:r>
            <a:r>
              <a:rPr lang="en-GB" sz="2200" dirty="0"/>
              <a:t>than the world </a:t>
            </a:r>
            <a:r>
              <a:rPr lang="en-GB" sz="2200" dirty="0" smtClean="0"/>
              <a:t>itself. And </a:t>
            </a:r>
            <a:r>
              <a:rPr lang="en-GB" sz="2200" dirty="0"/>
              <a:t>there are other pointers in this context to the idea of renovation. In Rev 21:5, </a:t>
            </a:r>
            <a:r>
              <a:rPr lang="en-GB" sz="2200" dirty="0" smtClean="0"/>
              <a:t>God proclaims</a:t>
            </a:r>
            <a:r>
              <a:rPr lang="en-GB" sz="2200" dirty="0"/>
              <a:t>, "I am making everything new!" He does not proclaim "I am making new things</a:t>
            </a:r>
            <a:r>
              <a:rPr lang="en-GB" sz="2200" dirty="0" smtClean="0"/>
              <a:t>.“ The </a:t>
            </a:r>
            <a:r>
              <a:rPr lang="en-GB" sz="2200" dirty="0"/>
              <a:t>language here </a:t>
            </a:r>
            <a:r>
              <a:rPr lang="en-GB" sz="2200" dirty="0" smtClean="0"/>
              <a:t>suggests renewal</a:t>
            </a:r>
            <a:r>
              <a:rPr lang="en-GB" sz="2200" dirty="0"/>
              <a:t>, not destruction and </a:t>
            </a:r>
            <a:r>
              <a:rPr lang="en-GB" sz="2200" dirty="0" smtClean="0"/>
              <a:t>recreation’. </a:t>
            </a:r>
          </a:p>
          <a:p>
            <a:pPr algn="just"/>
            <a:endParaRPr lang="en-GB" sz="2200" dirty="0"/>
          </a:p>
          <a:p>
            <a:pPr algn="just"/>
            <a:r>
              <a:rPr lang="en-GB" sz="2200" dirty="0"/>
              <a:t>Barbara </a:t>
            </a:r>
            <a:r>
              <a:rPr lang="en-GB" sz="2200" dirty="0" err="1"/>
              <a:t>Rossing</a:t>
            </a:r>
            <a:r>
              <a:rPr lang="en-GB" sz="2200" dirty="0"/>
              <a:t> – John’s vision of the New Jerusalem reaffirms the inherent value of the natural world. </a:t>
            </a:r>
            <a:endParaRPr lang="en-GB" dirty="0"/>
          </a:p>
          <a:p>
            <a:pPr algn="just"/>
            <a:endParaRPr lang="en-GB" dirty="0"/>
          </a:p>
        </p:txBody>
      </p:sp>
    </p:spTree>
    <p:extLst>
      <p:ext uri="{BB962C8B-B14F-4D97-AF65-F5344CB8AC3E}">
        <p14:creationId xmlns:p14="http://schemas.microsoft.com/office/powerpoint/2010/main" val="2304527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229600" cy="990600"/>
          </a:xfrm>
        </p:spPr>
        <p:txBody>
          <a:bodyPr>
            <a:normAutofit fontScale="90000"/>
          </a:bodyPr>
          <a:lstStyle/>
          <a:p>
            <a:r>
              <a:rPr lang="en-GB" dirty="0" smtClean="0"/>
              <a:t>‘Resisting’ Revelation 21-22 from an Ecological Perspective</a:t>
            </a:r>
            <a:endParaRPr lang="en-GB" dirty="0"/>
          </a:p>
        </p:txBody>
      </p:sp>
      <p:sp>
        <p:nvSpPr>
          <p:cNvPr id="3" name="Content Placeholder 2"/>
          <p:cNvSpPr>
            <a:spLocks noGrp="1"/>
          </p:cNvSpPr>
          <p:nvPr>
            <p:ph idx="1"/>
          </p:nvPr>
        </p:nvSpPr>
        <p:spPr>
          <a:xfrm>
            <a:off x="395536" y="2060848"/>
            <a:ext cx="8280920" cy="4536504"/>
          </a:xfrm>
        </p:spPr>
        <p:txBody>
          <a:bodyPr>
            <a:normAutofit lnSpcReduction="10000"/>
          </a:bodyPr>
          <a:lstStyle/>
          <a:p>
            <a:pPr algn="just"/>
            <a:r>
              <a:rPr lang="en-GB" sz="2200" dirty="0" smtClean="0"/>
              <a:t>Edward Adams – despite continuities between the old and new earth, the concluding chapters of Rev. ‘would not support the view that actions done on behalf of the environment actually carry over into the new creation’.  </a:t>
            </a:r>
          </a:p>
          <a:p>
            <a:pPr algn="just"/>
            <a:endParaRPr lang="en-GB" sz="2200" dirty="0"/>
          </a:p>
          <a:p>
            <a:pPr algn="just"/>
            <a:r>
              <a:rPr lang="en-GB" sz="2200" dirty="0" smtClean="0"/>
              <a:t>While there is some level of material continuity between old and new creations</a:t>
            </a:r>
            <a:r>
              <a:rPr lang="en-GB" sz="2200" dirty="0"/>
              <a:t>, the radically different appearance of this new earth, particularly when considered alongside the statement that the first earth had ‘passed away’ (21:1), suggests a completely separate </a:t>
            </a:r>
            <a:r>
              <a:rPr lang="en-GB" sz="2200" dirty="0" smtClean="0"/>
              <a:t>entity. </a:t>
            </a:r>
          </a:p>
          <a:p>
            <a:pPr algn="just"/>
            <a:endParaRPr lang="en-GB" sz="2200" dirty="0"/>
          </a:p>
          <a:p>
            <a:pPr algn="just"/>
            <a:r>
              <a:rPr lang="en-GB" sz="2200" dirty="0"/>
              <a:t>Concentrated as it is on a cityscape, the setting of John’s final vision is overwhelmingly urban. </a:t>
            </a:r>
            <a:endParaRPr lang="en-GB" sz="2200" dirty="0" smtClean="0"/>
          </a:p>
          <a:p>
            <a:pPr algn="just"/>
            <a:endParaRPr lang="en-GB" dirty="0"/>
          </a:p>
        </p:txBody>
      </p:sp>
    </p:spTree>
    <p:extLst>
      <p:ext uri="{BB962C8B-B14F-4D97-AF65-F5344CB8AC3E}">
        <p14:creationId xmlns:p14="http://schemas.microsoft.com/office/powerpoint/2010/main" val="2649795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1520" y="620688"/>
            <a:ext cx="8229600" cy="990600"/>
          </a:xfrm>
        </p:spPr>
        <p:txBody>
          <a:bodyPr>
            <a:normAutofit fontScale="90000"/>
          </a:bodyPr>
          <a:lstStyle/>
          <a:p>
            <a:r>
              <a:rPr lang="en-GB" dirty="0" smtClean="0"/>
              <a:t>The Reception of Eschatological Texts</a:t>
            </a:r>
            <a:endParaRPr lang="en-GB" dirty="0"/>
          </a:p>
        </p:txBody>
      </p:sp>
      <p:sp>
        <p:nvSpPr>
          <p:cNvPr id="3" name="Content Placeholder 2"/>
          <p:cNvSpPr>
            <a:spLocks noGrp="1"/>
          </p:cNvSpPr>
          <p:nvPr>
            <p:ph idx="1"/>
          </p:nvPr>
        </p:nvSpPr>
        <p:spPr>
          <a:xfrm>
            <a:off x="251520" y="1628800"/>
            <a:ext cx="8496944" cy="4608512"/>
          </a:xfrm>
        </p:spPr>
        <p:txBody>
          <a:bodyPr>
            <a:normAutofit/>
          </a:bodyPr>
          <a:lstStyle/>
          <a:p>
            <a:endParaRPr lang="en-GB" dirty="0"/>
          </a:p>
          <a:p>
            <a:pPr algn="just"/>
            <a:r>
              <a:rPr lang="en-GB" dirty="0"/>
              <a:t>The way in which </a:t>
            </a:r>
            <a:r>
              <a:rPr lang="en-GB" dirty="0" smtClean="0"/>
              <a:t>eschatological texts </a:t>
            </a:r>
            <a:r>
              <a:rPr lang="en-GB" dirty="0"/>
              <a:t>have been received and understood by some evangelical and fundamentalist Christians </a:t>
            </a:r>
            <a:r>
              <a:rPr lang="en-GB" dirty="0" smtClean="0"/>
              <a:t>also poses </a:t>
            </a:r>
            <a:r>
              <a:rPr lang="en-GB" dirty="0"/>
              <a:t>significant problems for articulating a positive </a:t>
            </a:r>
            <a:r>
              <a:rPr lang="en-GB" dirty="0" smtClean="0"/>
              <a:t>biblical environmental ethic.</a:t>
            </a:r>
          </a:p>
          <a:p>
            <a:pPr marL="114300" indent="0" algn="just">
              <a:buNone/>
            </a:pPr>
            <a:endParaRPr lang="en-GB" dirty="0"/>
          </a:p>
          <a:p>
            <a:pPr algn="just"/>
            <a:r>
              <a:rPr lang="en-GB" dirty="0" smtClean="0"/>
              <a:t>There are many millions </a:t>
            </a:r>
            <a:r>
              <a:rPr lang="en-GB" dirty="0"/>
              <a:t>of Christians around the </a:t>
            </a:r>
            <a:r>
              <a:rPr lang="en-GB" dirty="0" smtClean="0"/>
              <a:t>world who subscribe </a:t>
            </a:r>
            <a:r>
              <a:rPr lang="en-GB" dirty="0"/>
              <a:t>to the notion of an imminent final </a:t>
            </a:r>
            <a:r>
              <a:rPr lang="en-GB" dirty="0" smtClean="0"/>
              <a:t>judgement and </a:t>
            </a:r>
            <a:r>
              <a:rPr lang="en-GB" dirty="0"/>
              <a:t>for whom ecological degradation and environmental catastrophe are little more than ‘signs of the times’ of a not-too-distant </a:t>
            </a:r>
            <a:r>
              <a:rPr lang="en-GB" dirty="0" smtClean="0"/>
              <a:t>end. </a:t>
            </a:r>
            <a:endParaRPr lang="en-GB" dirty="0"/>
          </a:p>
          <a:p>
            <a:endParaRPr lang="en-GB" dirty="0"/>
          </a:p>
        </p:txBody>
      </p:sp>
    </p:spTree>
    <p:extLst>
      <p:ext uri="{BB962C8B-B14F-4D97-AF65-F5344CB8AC3E}">
        <p14:creationId xmlns:p14="http://schemas.microsoft.com/office/powerpoint/2010/main" val="2121884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548680"/>
            <a:ext cx="8229600" cy="990600"/>
          </a:xfrm>
        </p:spPr>
        <p:txBody>
          <a:bodyPr>
            <a:normAutofit fontScale="90000"/>
          </a:bodyPr>
          <a:lstStyle/>
          <a:p>
            <a:r>
              <a:rPr lang="en-GB" dirty="0" smtClean="0"/>
              <a:t>The Reception of Eschatological Texts</a:t>
            </a:r>
            <a:endParaRPr lang="en-GB" dirty="0"/>
          </a:p>
        </p:txBody>
      </p:sp>
      <p:sp>
        <p:nvSpPr>
          <p:cNvPr id="3" name="Content Placeholder 2"/>
          <p:cNvSpPr>
            <a:spLocks noGrp="1"/>
          </p:cNvSpPr>
          <p:nvPr>
            <p:ph idx="1"/>
          </p:nvPr>
        </p:nvSpPr>
        <p:spPr>
          <a:xfrm>
            <a:off x="251520" y="1844824"/>
            <a:ext cx="8496944" cy="4608512"/>
          </a:xfrm>
        </p:spPr>
        <p:txBody>
          <a:bodyPr>
            <a:normAutofit/>
          </a:bodyPr>
          <a:lstStyle/>
          <a:p>
            <a:pPr algn="just"/>
            <a:r>
              <a:rPr lang="en-GB" dirty="0"/>
              <a:t>‘While it is true that we are all stewards of the earth and should thus take care of it, we should also be aware of the fact that the “heavens and earth which are now” are being prevented from being destroyed by the Word of God (2 Pet. 3:7). God will one day destroy the earth with the fire of judgment, and this is the warning that Christians must take to those who are lost, in order that they might be saved through the obedience of the </a:t>
            </a:r>
            <a:r>
              <a:rPr lang="en-GB" dirty="0" smtClean="0"/>
              <a:t>Gospel’</a:t>
            </a:r>
          </a:p>
          <a:p>
            <a:pPr marL="114300" indent="0" algn="just">
              <a:buNone/>
            </a:pPr>
            <a:endParaRPr lang="en-GB" dirty="0" smtClean="0"/>
          </a:p>
          <a:p>
            <a:pPr marL="114300" indent="0" algn="just">
              <a:buNone/>
            </a:pPr>
            <a:r>
              <a:rPr lang="en-GB" dirty="0" smtClean="0"/>
              <a:t> – Spencer Strickland, American preacher</a:t>
            </a:r>
          </a:p>
        </p:txBody>
      </p:sp>
    </p:spTree>
    <p:extLst>
      <p:ext uri="{BB962C8B-B14F-4D97-AF65-F5344CB8AC3E}">
        <p14:creationId xmlns:p14="http://schemas.microsoft.com/office/powerpoint/2010/main" val="2119282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548680"/>
            <a:ext cx="8229600" cy="990600"/>
          </a:xfrm>
        </p:spPr>
        <p:txBody>
          <a:bodyPr>
            <a:normAutofit fontScale="90000"/>
          </a:bodyPr>
          <a:lstStyle/>
          <a:p>
            <a:r>
              <a:rPr lang="en-GB" dirty="0" smtClean="0"/>
              <a:t>The Reception of Eschatological Texts</a:t>
            </a:r>
            <a:endParaRPr lang="en-GB" dirty="0"/>
          </a:p>
        </p:txBody>
      </p:sp>
      <p:sp>
        <p:nvSpPr>
          <p:cNvPr id="3" name="Content Placeholder 2"/>
          <p:cNvSpPr>
            <a:spLocks noGrp="1"/>
          </p:cNvSpPr>
          <p:nvPr>
            <p:ph sz="half" idx="1"/>
          </p:nvPr>
        </p:nvSpPr>
        <p:spPr>
          <a:xfrm>
            <a:off x="395536" y="1844824"/>
            <a:ext cx="3888432" cy="4680520"/>
          </a:xfrm>
        </p:spPr>
        <p:txBody>
          <a:bodyPr>
            <a:normAutofit fontScale="85000" lnSpcReduction="20000"/>
          </a:bodyPr>
          <a:lstStyle/>
          <a:p>
            <a:r>
              <a:rPr lang="en-GB" i="1" dirty="0" smtClean="0"/>
              <a:t>Task</a:t>
            </a:r>
            <a:r>
              <a:rPr lang="en-GB" dirty="0" smtClean="0"/>
              <a:t>: read the article, ‘Politics, Culture or Theology? Why Evangelicals Back Trump on Global Warming’. </a:t>
            </a:r>
          </a:p>
          <a:p>
            <a:endParaRPr lang="en-GB" dirty="0"/>
          </a:p>
          <a:p>
            <a:r>
              <a:rPr lang="en-GB" dirty="0" smtClean="0"/>
              <a:t>To what extent do you think the Bible’s eschatological texts are responsible for generating apathy towards green issues among America’s Evangelical Right?</a:t>
            </a:r>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60032" y="1772816"/>
            <a:ext cx="3816424" cy="46949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25184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395536" y="620688"/>
            <a:ext cx="8229600" cy="990600"/>
          </a:xfrm>
        </p:spPr>
        <p:txBody>
          <a:bodyPr>
            <a:normAutofit fontScale="90000"/>
          </a:bodyPr>
          <a:lstStyle/>
          <a:p>
            <a:r>
              <a:rPr lang="en-GB" dirty="0" smtClean="0"/>
              <a:t>The Ecological Legacy of the Bible’s Eschatological Texts</a:t>
            </a:r>
            <a:endParaRPr lang="en-GB" dirty="0"/>
          </a:p>
        </p:txBody>
      </p:sp>
      <p:sp>
        <p:nvSpPr>
          <p:cNvPr id="6" name="Content Placeholder 5"/>
          <p:cNvSpPr>
            <a:spLocks noGrp="1"/>
          </p:cNvSpPr>
          <p:nvPr>
            <p:ph idx="1"/>
          </p:nvPr>
        </p:nvSpPr>
        <p:spPr>
          <a:xfrm>
            <a:off x="323528" y="2060848"/>
            <a:ext cx="8301608" cy="4373563"/>
          </a:xfrm>
        </p:spPr>
        <p:txBody>
          <a:bodyPr>
            <a:normAutofit fontScale="92500" lnSpcReduction="10000"/>
          </a:bodyPr>
          <a:lstStyle/>
          <a:p>
            <a:pPr algn="just"/>
            <a:r>
              <a:rPr lang="en-GB" dirty="0" smtClean="0"/>
              <a:t>None of the biblical writers sees their expectation of an imminent cosmic catastrophe as reason to devalue the current material world. </a:t>
            </a:r>
          </a:p>
          <a:p>
            <a:pPr algn="just"/>
            <a:endParaRPr lang="en-GB" dirty="0"/>
          </a:p>
          <a:p>
            <a:pPr algn="just"/>
            <a:r>
              <a:rPr lang="en-GB" dirty="0" smtClean="0"/>
              <a:t>However, there are major difficulties in reading the Bible’s eschatological texts from an ecological perspective. </a:t>
            </a:r>
          </a:p>
          <a:p>
            <a:pPr algn="just"/>
            <a:endParaRPr lang="en-GB" dirty="0"/>
          </a:p>
          <a:p>
            <a:pPr algn="just"/>
            <a:r>
              <a:rPr lang="en-GB" dirty="0" smtClean="0"/>
              <a:t>‘It seems, then, that the biblical texts leave us with an uncertain and ambivalent legacy when it comes to the possible contribution of their future visions to theological and ethical views of the environment’ – David </a:t>
            </a:r>
            <a:r>
              <a:rPr lang="en-GB" dirty="0" err="1" smtClean="0"/>
              <a:t>Horrell</a:t>
            </a:r>
            <a:r>
              <a:rPr lang="en-GB" dirty="0" smtClean="0"/>
              <a:t>, </a:t>
            </a:r>
            <a:r>
              <a:rPr lang="en-GB" i="1" dirty="0" smtClean="0"/>
              <a:t>The Bible and the Environment</a:t>
            </a:r>
            <a:r>
              <a:rPr lang="en-GB" dirty="0" smtClean="0"/>
              <a:t>, p. 113. </a:t>
            </a:r>
            <a:endParaRPr lang="en-GB" dirty="0"/>
          </a:p>
        </p:txBody>
      </p:sp>
    </p:spTree>
    <p:extLst>
      <p:ext uri="{BB962C8B-B14F-4D97-AF65-F5344CB8AC3E}">
        <p14:creationId xmlns:p14="http://schemas.microsoft.com/office/powerpoint/2010/main" val="25566896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229600" cy="990600"/>
          </a:xfrm>
        </p:spPr>
        <p:txBody>
          <a:bodyPr>
            <a:normAutofit fontScale="90000"/>
          </a:bodyPr>
          <a:lstStyle/>
          <a:p>
            <a:r>
              <a:rPr lang="en-GB" dirty="0" smtClean="0"/>
              <a:t>The Bible and the Environment: Concluding </a:t>
            </a:r>
            <a:r>
              <a:rPr lang="en-GB" dirty="0" smtClean="0"/>
              <a:t>Thoughts</a:t>
            </a:r>
            <a:endParaRPr lang="en-GB" dirty="0"/>
          </a:p>
        </p:txBody>
      </p:sp>
      <p:sp>
        <p:nvSpPr>
          <p:cNvPr id="3" name="Content Placeholder 2"/>
          <p:cNvSpPr>
            <a:spLocks noGrp="1"/>
          </p:cNvSpPr>
          <p:nvPr>
            <p:ph idx="1"/>
          </p:nvPr>
        </p:nvSpPr>
        <p:spPr>
          <a:xfrm>
            <a:off x="323528" y="2132856"/>
            <a:ext cx="8424936" cy="4373563"/>
          </a:xfrm>
        </p:spPr>
        <p:txBody>
          <a:bodyPr>
            <a:normAutofit/>
          </a:bodyPr>
          <a:lstStyle/>
          <a:p>
            <a:pPr algn="just"/>
            <a:r>
              <a:rPr lang="en-GB" dirty="0"/>
              <a:t>There are serious problems in viewing the Bible as uniformly ‘green’ or ‘eco-friendly’. </a:t>
            </a:r>
          </a:p>
          <a:p>
            <a:pPr algn="just"/>
            <a:endParaRPr lang="en-GB" dirty="0"/>
          </a:p>
          <a:p>
            <a:pPr algn="just"/>
            <a:r>
              <a:rPr lang="en-GB" dirty="0"/>
              <a:t>The Bible is not a collection of eco-centric documents; its texts do not bear the weight of 21st century concern over the state of the environment or the well-being of earth. </a:t>
            </a:r>
          </a:p>
          <a:p>
            <a:pPr algn="just"/>
            <a:endParaRPr lang="en-GB" dirty="0"/>
          </a:p>
          <a:p>
            <a:pPr algn="just"/>
            <a:r>
              <a:rPr lang="en-GB" dirty="0"/>
              <a:t>We should exercise a level of scepticism when assessing the ecological value of the biblical material. </a:t>
            </a:r>
          </a:p>
          <a:p>
            <a:endParaRPr lang="en-GB" dirty="0"/>
          </a:p>
        </p:txBody>
      </p:sp>
    </p:spTree>
    <p:extLst>
      <p:ext uri="{BB962C8B-B14F-4D97-AF65-F5344CB8AC3E}">
        <p14:creationId xmlns:p14="http://schemas.microsoft.com/office/powerpoint/2010/main" val="31094318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17</TotalTime>
  <Words>1497</Words>
  <Application>Microsoft Office PowerPoint</Application>
  <PresentationFormat>On-screen Show (4:3)</PresentationFormat>
  <Paragraphs>75</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Clarity</vt:lpstr>
      <vt:lpstr>Ecological Perspectives (Part 2): ‘A New Heaven and a New Earth’</vt:lpstr>
      <vt:lpstr>Reading the Bible Ecologically: Recap </vt:lpstr>
      <vt:lpstr>Reading the Bible Ecologically: Eschatological Texts</vt:lpstr>
      <vt:lpstr>Reading the Bible Ecologically: Eschatological Texts</vt:lpstr>
      <vt:lpstr>Reading the Bible Ecologically: Eschatological Texts</vt:lpstr>
      <vt:lpstr>2 Peter 3</vt:lpstr>
      <vt:lpstr>‘Recovering’ 2 Peter 3 from an Ecological Perspective</vt:lpstr>
      <vt:lpstr>‘Resisting’ 2 Peter 3 from an Ecological Perspective</vt:lpstr>
      <vt:lpstr>Revelation 21-22</vt:lpstr>
      <vt:lpstr>‘Recovering’ Rev 21-22 from an Ecological Perspective</vt:lpstr>
      <vt:lpstr>‘Resisting’ Revelation 21-22 from an Ecological Perspective</vt:lpstr>
      <vt:lpstr>The Reception of Eschatological Texts</vt:lpstr>
      <vt:lpstr>The Reception of Eschatological Texts</vt:lpstr>
      <vt:lpstr>The Reception of Eschatological Texts</vt:lpstr>
      <vt:lpstr>The Ecological Legacy of the Bible’s Eschatological Texts</vt:lpstr>
      <vt:lpstr>The Bible and the Environment: Concluding Thoughts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Rhodri Thomas</dc:creator>
  <cp:lastModifiedBy>Rhodri Thomas</cp:lastModifiedBy>
  <cp:revision>3</cp:revision>
  <dcterms:created xsi:type="dcterms:W3CDTF">2019-05-17T17:13:04Z</dcterms:created>
  <dcterms:modified xsi:type="dcterms:W3CDTF">2019-05-20T18:34:15Z</dcterms:modified>
</cp:coreProperties>
</file>