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5"/>
  </p:notesMasterIdLst>
  <p:sldIdLst>
    <p:sldId id="286" r:id="rId3"/>
    <p:sldId id="256" r:id="rId4"/>
    <p:sldId id="297" r:id="rId5"/>
    <p:sldId id="291" r:id="rId6"/>
    <p:sldId id="496" r:id="rId7"/>
    <p:sldId id="260" r:id="rId8"/>
    <p:sldId id="261" r:id="rId9"/>
    <p:sldId id="262" r:id="rId10"/>
    <p:sldId id="264" r:id="rId11"/>
    <p:sldId id="292" r:id="rId12"/>
    <p:sldId id="293" r:id="rId13"/>
    <p:sldId id="266" r:id="rId14"/>
    <p:sldId id="265" r:id="rId15"/>
    <p:sldId id="268" r:id="rId16"/>
    <p:sldId id="273" r:id="rId17"/>
    <p:sldId id="274" r:id="rId18"/>
    <p:sldId id="275" r:id="rId19"/>
    <p:sldId id="282" r:id="rId20"/>
    <p:sldId id="284" r:id="rId21"/>
    <p:sldId id="497" r:id="rId22"/>
    <p:sldId id="498" r:id="rId23"/>
    <p:sldId id="296" r:id="rId24"/>
    <p:sldId id="299" r:id="rId25"/>
    <p:sldId id="303" r:id="rId26"/>
    <p:sldId id="412" r:id="rId27"/>
    <p:sldId id="288" r:id="rId28"/>
    <p:sldId id="499" r:id="rId29"/>
    <p:sldId id="500" r:id="rId30"/>
    <p:sldId id="501" r:id="rId31"/>
    <p:sldId id="502" r:id="rId32"/>
    <p:sldId id="503" r:id="rId33"/>
    <p:sldId id="504" r:id="rId34"/>
    <p:sldId id="505" r:id="rId35"/>
    <p:sldId id="506" r:id="rId36"/>
    <p:sldId id="507" r:id="rId37"/>
    <p:sldId id="508" r:id="rId38"/>
    <p:sldId id="509" r:id="rId39"/>
    <p:sldId id="510" r:id="rId40"/>
    <p:sldId id="511" r:id="rId41"/>
    <p:sldId id="367" r:id="rId42"/>
    <p:sldId id="317" r:id="rId43"/>
    <p:sldId id="30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75" autoAdjust="0"/>
  </p:normalViewPr>
  <p:slideViewPr>
    <p:cSldViewPr>
      <p:cViewPr varScale="1">
        <p:scale>
          <a:sx n="88" d="100"/>
          <a:sy n="88" d="100"/>
        </p:scale>
        <p:origin x="227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6/26/2026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them</a:t>
            </a:r>
          </a:p>
        </p:txBody>
      </p:sp>
      <p:sp>
        <p:nvSpPr>
          <p:cNvPr id="4" name="Slide Number Placeholder 3"/>
          <p:cNvSpPr>
            <a:spLocks noGrp="1"/>
          </p:cNvSpPr>
          <p:nvPr>
            <p:ph type="sldNum" sz="quarter" idx="5"/>
          </p:nvPr>
        </p:nvSpPr>
        <p:spPr/>
        <p:txBody>
          <a:bodyPr/>
          <a:lstStyle/>
          <a:p>
            <a:fld id="{23C473D7-50BF-4AD3-B2BA-EE8A81C88AF5}" type="slidenum">
              <a:rPr lang="en-US" smtClean="0"/>
              <a:pPr/>
              <a:t>4</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1FC58-72B2-9A2F-648E-A10023E9D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7A3E23-8317-5866-F4EA-965CD7F8F3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8FFBE2-8A1D-7B90-6C64-77106C25580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them</a:t>
            </a:r>
          </a:p>
          <a:p>
            <a:endParaRPr lang="en-GB" dirty="0"/>
          </a:p>
        </p:txBody>
      </p:sp>
      <p:sp>
        <p:nvSpPr>
          <p:cNvPr id="4" name="Slide Number Placeholder 3">
            <a:extLst>
              <a:ext uri="{FF2B5EF4-FFF2-40B4-BE49-F238E27FC236}">
                <a16:creationId xmlns:a16="http://schemas.microsoft.com/office/drawing/2014/main" id="{F4A5D9C8-00EF-8A5A-4656-CCEDFA71A86F}"/>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214864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1927430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2086118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16</a:t>
            </a:fld>
            <a:endParaRPr lang="en-US" dirty="0"/>
          </a:p>
        </p:txBody>
      </p:sp>
    </p:spTree>
    <p:extLst>
      <p:ext uri="{BB962C8B-B14F-4D97-AF65-F5344CB8AC3E}">
        <p14:creationId xmlns:p14="http://schemas.microsoft.com/office/powerpoint/2010/main" val="1765484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23</a:t>
            </a:fld>
            <a:endParaRPr lang="en-US"/>
          </a:p>
        </p:txBody>
      </p:sp>
    </p:spTree>
    <p:extLst>
      <p:ext uri="{BB962C8B-B14F-4D97-AF65-F5344CB8AC3E}">
        <p14:creationId xmlns:p14="http://schemas.microsoft.com/office/powerpoint/2010/main" val="3251389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2829000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23D96-4E93-8219-1A07-EACD184911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8F127-C6D7-CDC5-AAC2-14A30AEB1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4A898-35E3-DB9F-EEF6-6BF68A7CC2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037155-9203-F60E-9622-E204EDF999A7}"/>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576637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403E9-1E04-796F-6601-600A2FAD2B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8367C-A5E7-64EA-4D0E-5CA0145936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E5A4FB-382D-44E1-0876-32C7C2315EDE}"/>
              </a:ext>
            </a:extLst>
          </p:cNvPr>
          <p:cNvSpPr>
            <a:spLocks noGrp="1"/>
          </p:cNvSpPr>
          <p:nvPr>
            <p:ph type="body" idx="1"/>
          </p:nvPr>
        </p:nvSpPr>
        <p:spPr/>
        <p:txBody>
          <a:bodyPr/>
          <a:lstStyle/>
          <a:p>
            <a:r>
              <a:rPr lang="en-GB" dirty="0"/>
              <a:t>Students will get familiar with some market research databases and can use that data in the assignment</a:t>
            </a:r>
          </a:p>
        </p:txBody>
      </p:sp>
      <p:sp>
        <p:nvSpPr>
          <p:cNvPr id="4" name="Slide Number Placeholder 3">
            <a:extLst>
              <a:ext uri="{FF2B5EF4-FFF2-40B4-BE49-F238E27FC236}">
                <a16:creationId xmlns:a16="http://schemas.microsoft.com/office/drawing/2014/main" id="{3E8E3B34-1200-8F3D-1001-A583FBA446CD}"/>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3808342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62274-A744-EEC7-2FD0-7F6577763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DC7C0-797F-FBA4-88A4-D5448B4B2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4C7CBE-4E80-F30E-FDBD-25FD9D66EE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620D35-FE8B-669B-2C84-1085421E666B}"/>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427619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D5C35-661E-86DF-258F-8A1762C718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75E8F-F4BB-54FB-0F37-BA5E9080BD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D46B9-9DE3-597F-4CDE-73A9389FC1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4B4469-0124-E7CF-D077-9F6B1BE5B529}"/>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475896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227A0-B778-A214-58ED-8016F869E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D55E43-B047-E29D-4072-FDC8E11F78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4A2DB-6BCF-4E92-1D42-8D03262D2F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0BB239-4071-F12E-2DB8-9053C2D81C16}"/>
              </a:ext>
            </a:extLst>
          </p:cNvPr>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1861710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FD155-D7E1-62A4-34E2-06470374DF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BC27E8-9331-6A00-9662-464844107C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7A232E-F6A5-6CF1-A381-1A1F4803A6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CF95BB-E40A-49AF-A86F-555D3419E90A}"/>
              </a:ext>
            </a:extLst>
          </p:cNvPr>
          <p:cNvSpPr>
            <a:spLocks noGrp="1"/>
          </p:cNvSpPr>
          <p:nvPr>
            <p:ph type="sldNum" sz="quarter" idx="5"/>
          </p:nvPr>
        </p:nvSpPr>
        <p:spPr/>
        <p:txBody>
          <a:bodyPr/>
          <a:lstStyle/>
          <a:p>
            <a:fld id="{23C473D7-50BF-4AD3-B2BA-EE8A81C88AF5}" type="slidenum">
              <a:rPr lang="en-US" smtClean="0"/>
              <a:pPr/>
              <a:t>32</a:t>
            </a:fld>
            <a:endParaRPr lang="en-US"/>
          </a:p>
        </p:txBody>
      </p:sp>
    </p:spTree>
    <p:extLst>
      <p:ext uri="{BB962C8B-B14F-4D97-AF65-F5344CB8AC3E}">
        <p14:creationId xmlns:p14="http://schemas.microsoft.com/office/powerpoint/2010/main" val="3462007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A6EA7-AB64-A7DC-523C-FAFABDFD9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5B882A-995C-709D-4E74-C863E48DD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FAD88E-9BBE-D155-F976-1F2570802B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BD31758-BB10-C750-8A07-7C07E92C4861}"/>
              </a:ext>
            </a:extLst>
          </p:cNvPr>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3116627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C7DB6-410F-AF8D-7C17-4224F61D90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04532-206B-F399-C833-98270EDE5F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08EC7A-76BB-4876-4156-AF8B6FDF58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62A7AB-AA56-0BDB-A35B-3B7D27F7A2BD}"/>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6569597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907CE-2F84-3C80-FDB4-823D902DB1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3742D-A3ED-4B72-8A93-59B4931526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9ABE9-854E-C509-06CC-1919F9DC72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68CB1E-0E78-42AB-618A-05359F090196}"/>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3539432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D8547-D7C5-4A3A-CD9F-22CA7D89E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F5A72-1C93-2408-E9C6-03A2F5BBC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02ADEC-67D3-6C7C-473B-44798E3DB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63B235-0743-D4AA-084F-44252217BEE4}"/>
              </a:ext>
            </a:extLst>
          </p:cNvPr>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4187695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79CCB-4882-A523-681F-AE4440FCB7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6C46C9-EE2A-DF9D-FE06-5511B36A2C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DA545-4C70-0F1E-2A89-5BCD687282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9E845A-A58D-8853-A07B-E7004EE20938}"/>
              </a:ext>
            </a:extLst>
          </p:cNvPr>
          <p:cNvSpPr>
            <a:spLocks noGrp="1"/>
          </p:cNvSpPr>
          <p:nvPr>
            <p:ph type="sldNum" sz="quarter" idx="5"/>
          </p:nvPr>
        </p:nvSpPr>
        <p:spPr/>
        <p:txBody>
          <a:bodyPr/>
          <a:lstStyle/>
          <a:p>
            <a:fld id="{23C473D7-50BF-4AD3-B2BA-EE8A81C88AF5}" type="slidenum">
              <a:rPr lang="en-US" smtClean="0"/>
              <a:pPr/>
              <a:t>37</a:t>
            </a:fld>
            <a:endParaRPr lang="en-US"/>
          </a:p>
        </p:txBody>
      </p:sp>
    </p:spTree>
    <p:extLst>
      <p:ext uri="{BB962C8B-B14F-4D97-AF65-F5344CB8AC3E}">
        <p14:creationId xmlns:p14="http://schemas.microsoft.com/office/powerpoint/2010/main" val="23307476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00433-2A96-DF8F-A8FF-13FDE6BA7C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784E5-A460-7FF1-B35E-6A4C242712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9177B-6249-8DAA-EDDA-52D4E41386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16DD0C-ACE5-1CE8-07EF-C7B0FCAAFED4}"/>
              </a:ext>
            </a:extLst>
          </p:cNvPr>
          <p:cNvSpPr>
            <a:spLocks noGrp="1"/>
          </p:cNvSpPr>
          <p:nvPr>
            <p:ph type="sldNum" sz="quarter" idx="5"/>
          </p:nvPr>
        </p:nvSpPr>
        <p:spPr/>
        <p:txBody>
          <a:bodyPr/>
          <a:lstStyle/>
          <a:p>
            <a:fld id="{23C473D7-50BF-4AD3-B2BA-EE8A81C88AF5}" type="slidenum">
              <a:rPr lang="en-US" smtClean="0"/>
              <a:pPr/>
              <a:t>38</a:t>
            </a:fld>
            <a:endParaRPr lang="en-US"/>
          </a:p>
        </p:txBody>
      </p:sp>
    </p:spTree>
    <p:extLst>
      <p:ext uri="{BB962C8B-B14F-4D97-AF65-F5344CB8AC3E}">
        <p14:creationId xmlns:p14="http://schemas.microsoft.com/office/powerpoint/2010/main" val="10240529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0BA74-B72C-DA9B-BD24-B9DA08579A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532A09-1DFC-6B0B-FB8E-FCF36EB20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98D495-0F3C-7228-D75A-E450ED146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035BE5-7439-2C6B-9681-517AFE7554C0}"/>
              </a:ext>
            </a:extLst>
          </p:cNvPr>
          <p:cNvSpPr>
            <a:spLocks noGrp="1"/>
          </p:cNvSpPr>
          <p:nvPr>
            <p:ph type="sldNum" sz="quarter" idx="5"/>
          </p:nvPr>
        </p:nvSpPr>
        <p:spPr/>
        <p:txBody>
          <a:bodyPr/>
          <a:lstStyle/>
          <a:p>
            <a:fld id="{23C473D7-50BF-4AD3-B2BA-EE8A81C88AF5}" type="slidenum">
              <a:rPr lang="en-US" smtClean="0"/>
              <a:pPr/>
              <a:t>39</a:t>
            </a:fld>
            <a:endParaRPr lang="en-US"/>
          </a:p>
        </p:txBody>
      </p:sp>
    </p:spTree>
    <p:extLst>
      <p:ext uri="{BB962C8B-B14F-4D97-AF65-F5344CB8AC3E}">
        <p14:creationId xmlns:p14="http://schemas.microsoft.com/office/powerpoint/2010/main" val="19739539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19815-C334-3B65-2D0A-16C892C7A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2BDC-10CA-0E93-2712-71A2A528A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46DA-B120-9023-9055-69AD9A1A7B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3A1637-65F4-EB26-9EF5-1F38CD4E83B3}"/>
              </a:ext>
            </a:extLst>
          </p:cNvPr>
          <p:cNvSpPr>
            <a:spLocks noGrp="1"/>
          </p:cNvSpPr>
          <p:nvPr>
            <p:ph type="sldNum" sz="quarter" idx="5"/>
          </p:nvPr>
        </p:nvSpPr>
        <p:spPr/>
        <p:txBody>
          <a:bodyPr/>
          <a:lstStyle/>
          <a:p>
            <a:fld id="{23C473D7-50BF-4AD3-B2BA-EE8A81C88AF5}" type="slidenum">
              <a:rPr lang="en-US" smtClean="0"/>
              <a:pPr/>
              <a:t>40</a:t>
            </a:fld>
            <a:endParaRPr lang="en-US"/>
          </a:p>
        </p:txBody>
      </p:sp>
    </p:spTree>
    <p:extLst>
      <p:ext uri="{BB962C8B-B14F-4D97-AF65-F5344CB8AC3E}">
        <p14:creationId xmlns:p14="http://schemas.microsoft.com/office/powerpoint/2010/main" val="2247926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9</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nine</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Research in international marketing</a:t>
            </a:r>
          </a:p>
          <a:p>
            <a:r>
              <a:rPr lang="en-GB" sz="3600" b="1" dirty="0"/>
              <a:t>Assessment surgeries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13435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How market researchers effectively employ the scientific method to improve the quality of a marketing program. </a:t>
            </a:r>
          </a:p>
          <a:p>
            <a:pPr lvl="1">
              <a:buClr>
                <a:srgbClr val="0070C0"/>
              </a:buClr>
              <a:buFont typeface="Wingdings" panose="05000000000000000000" pitchFamily="2" charset="2"/>
              <a:buChar char="q"/>
            </a:pPr>
            <a:r>
              <a:rPr lang="en-GB" sz="2400" dirty="0"/>
              <a:t>The assessment’s requirements </a:t>
            </a:r>
          </a:p>
          <a:p>
            <a:pPr marL="457200" lvl="1" indent="0">
              <a:buClr>
                <a:srgbClr val="0070C0"/>
              </a:buClr>
              <a:buNone/>
            </a:pPr>
            <a:endParaRPr lang="en-GB" sz="2400" dirty="0"/>
          </a:p>
          <a:p>
            <a:pPr marL="457200" lvl="1" indent="0">
              <a:buClr>
                <a:srgbClr val="0070C0"/>
              </a:buClr>
              <a:buNone/>
            </a:pPr>
            <a:r>
              <a:rPr lang="en-GB" sz="2400" dirty="0"/>
              <a:t>.</a:t>
            </a: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490524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304800" y="1524000"/>
            <a:ext cx="8534400" cy="3810000"/>
          </a:xfrm>
        </p:spPr>
        <p:txBody>
          <a:bodyPr>
            <a:noAutofit/>
          </a:bodyPr>
          <a:lstStyle/>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Adidas		</a:t>
            </a:r>
            <a:r>
              <a:rPr lang="en-GB" sz="1800" dirty="0">
                <a:latin typeface="+mj-lt"/>
                <a:ea typeface="Times New Roman" panose="02020603050405020304" pitchFamily="18" charset="0"/>
              </a:rPr>
              <a:t>c. Cadbury</a:t>
            </a:r>
            <a:endParaRPr lang="en-GB" sz="1800" dirty="0">
              <a:effectLst/>
              <a:latin typeface="+mj-lt"/>
              <a:ea typeface="Times New Roman" panose="02020603050405020304" pitchFamily="18" charset="0"/>
            </a:endParaRP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Chanel</a:t>
            </a:r>
            <a:r>
              <a:rPr lang="en-GB" sz="1800" dirty="0">
                <a:latin typeface="+mj-lt"/>
                <a:ea typeface="Times New Roman" panose="02020603050405020304" pitchFamily="18" charset="0"/>
              </a:rPr>
              <a:t>		d. Pizza Hut</a:t>
            </a:r>
          </a:p>
          <a:p>
            <a:pPr marR="457200" lvl="1" algn="l">
              <a:lnSpc>
                <a:spcPct val="115000"/>
              </a:lnSpc>
              <a:spcBef>
                <a:spcPts val="0"/>
              </a:spcBef>
            </a:pPr>
            <a:r>
              <a:rPr lang="en-GB" sz="1800" dirty="0">
                <a:effectLst/>
                <a:latin typeface="+mj-lt"/>
                <a:ea typeface="Times New Roman" panose="02020603050405020304" pitchFamily="18" charset="0"/>
              </a:rPr>
              <a:t>e. Toyota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Adidas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b="1" dirty="0">
                <a:effectLst/>
                <a:latin typeface="+mj-lt"/>
                <a:ea typeface="Times New Roman" panose="02020603050405020304" pitchFamily="18" charset="0"/>
              </a:rPr>
              <a:t>Marketing mix (7Ps) strategies in Country A and Country B</a:t>
            </a:r>
          </a:p>
          <a:p>
            <a:endParaRPr lang="en-GB" sz="1800" b="1" dirty="0"/>
          </a:p>
        </p:txBody>
      </p:sp>
    </p:spTree>
    <p:extLst>
      <p:ext uri="{BB962C8B-B14F-4D97-AF65-F5344CB8AC3E}">
        <p14:creationId xmlns:p14="http://schemas.microsoft.com/office/powerpoint/2010/main" val="456175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30AAD-CBAF-181C-E341-D53B79C1E271}"/>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C5686EC-DCF9-010C-5A1C-14737BE09606}"/>
              </a:ext>
            </a:extLst>
          </p:cNvPr>
          <p:cNvSpPr>
            <a:spLocks noGrp="1"/>
          </p:cNvSpPr>
          <p:nvPr>
            <p:ph type="subTitle" idx="1"/>
          </p:nvPr>
        </p:nvSpPr>
        <p:spPr>
          <a:xfrm>
            <a:off x="304800" y="1524000"/>
            <a:ext cx="8534400" cy="3810000"/>
          </a:xfrm>
        </p:spPr>
        <p:txBody>
          <a:bodyPr>
            <a:noAutofit/>
          </a:bodyPr>
          <a:lstStyle/>
          <a:p>
            <a:pPr marR="457200" lvl="1" algn="l">
              <a:lnSpc>
                <a:spcPct val="115000"/>
              </a:lnSpc>
              <a:spcBef>
                <a:spcPts val="0"/>
              </a:spcBef>
            </a:pPr>
            <a:r>
              <a:rPr lang="en-GB" dirty="0">
                <a:effectLst/>
                <a:latin typeface="+mj-lt"/>
                <a:ea typeface="Times New Roman" panose="02020603050405020304" pitchFamily="18" charset="0"/>
              </a:rPr>
              <a:t>c.	Evaluation of market entry methods.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Evaluation of whether there were ethical issues with this brand in one/both countries.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Recommendations on how this company should go forward. </a:t>
            </a:r>
            <a:endParaRPr lang="en-GB" sz="2000" b="1" dirty="0"/>
          </a:p>
        </p:txBody>
      </p:sp>
      <p:sp>
        <p:nvSpPr>
          <p:cNvPr id="8" name="Title 1">
            <a:extLst>
              <a:ext uri="{FF2B5EF4-FFF2-40B4-BE49-F238E27FC236}">
                <a16:creationId xmlns:a16="http://schemas.microsoft.com/office/drawing/2014/main" id="{AB6C40F8-7CA1-6312-AAA7-C2EB241B14D8}"/>
              </a:ext>
            </a:extLst>
          </p:cNvPr>
          <p:cNvSpPr txBox="1">
            <a:spLocks/>
          </p:cNvSpPr>
          <p:nvPr/>
        </p:nvSpPr>
        <p:spPr>
          <a:xfrm>
            <a:off x="609600" y="304800"/>
            <a:ext cx="7924800" cy="8382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How does today’s session link to your assessment?</a:t>
            </a:r>
            <a:br>
              <a:rPr lang="en-US" sz="2400" b="1" dirty="0">
                <a:highlight>
                  <a:srgbClr val="FFFF00"/>
                </a:highlight>
              </a:rPr>
            </a:br>
            <a:endParaRPr lang="en-US" sz="2400" dirty="0"/>
          </a:p>
        </p:txBody>
      </p:sp>
    </p:spTree>
    <p:extLst>
      <p:ext uri="{BB962C8B-B14F-4D97-AF65-F5344CB8AC3E}">
        <p14:creationId xmlns:p14="http://schemas.microsoft.com/office/powerpoint/2010/main" val="988841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Market research</a:t>
            </a:r>
          </a:p>
        </p:txBody>
      </p:sp>
      <p:sp>
        <p:nvSpPr>
          <p:cNvPr id="3" name="Content Placeholder 2"/>
          <p:cNvSpPr>
            <a:spLocks noGrp="1"/>
          </p:cNvSpPr>
          <p:nvPr>
            <p:ph idx="1"/>
          </p:nvPr>
        </p:nvSpPr>
        <p:spPr/>
        <p:txBody>
          <a:bodyPr/>
          <a:lstStyle/>
          <a:p>
            <a:r>
              <a:rPr lang="en-US" dirty="0"/>
              <a:t>Market research is the systematic gathering, storing, and analyzing of marketplace information for use in strategic decision making.</a:t>
            </a:r>
          </a:p>
          <a:p>
            <a:pPr lvl="1"/>
            <a:r>
              <a:rPr lang="en-US" dirty="0"/>
              <a:t>The market research process links the organization with various constituent groups.</a:t>
            </a:r>
          </a:p>
          <a:p>
            <a:r>
              <a:rPr lang="en-US" dirty="0"/>
              <a:t>The Scientific Method</a:t>
            </a:r>
          </a:p>
          <a:p>
            <a:pPr lvl="1"/>
            <a:r>
              <a:rPr lang="en-US" dirty="0"/>
              <a:t>How researchers use observations, empirical evidence, and knowledge to objectively study various phenomena</a:t>
            </a:r>
          </a:p>
        </p:txBody>
      </p:sp>
      <p:sp>
        <p:nvSpPr>
          <p:cNvPr id="5" name="Slide Number Placeholder 4"/>
          <p:cNvSpPr>
            <a:spLocks noGrp="1"/>
          </p:cNvSpPr>
          <p:nvPr>
            <p:ph type="sldNum" sz="quarter" idx="12"/>
          </p:nvPr>
        </p:nvSpPr>
        <p:spPr/>
        <p:txBody>
          <a:bodyPr/>
          <a:lstStyle/>
          <a:p>
            <a:fld id="{9CE62F59-9C4E-4709-9842-9496C6D856C6}" type="slidenum">
              <a:rPr lang="en-US" smtClean="0"/>
              <a:pPr/>
              <a:t>6</a:t>
            </a:fld>
            <a:endParaRPr lang="en-US" dirty="0"/>
          </a:p>
        </p:txBody>
      </p:sp>
    </p:spTree>
    <p:extLst>
      <p:ext uri="{BB962C8B-B14F-4D97-AF65-F5344CB8AC3E}">
        <p14:creationId xmlns:p14="http://schemas.microsoft.com/office/powerpoint/2010/main" val="400553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Components of the scientific method</a:t>
            </a:r>
          </a:p>
        </p:txBody>
      </p:sp>
      <p:sp>
        <p:nvSpPr>
          <p:cNvPr id="3" name="Content Placeholder 2"/>
          <p:cNvSpPr>
            <a:spLocks noGrp="1"/>
          </p:cNvSpPr>
          <p:nvPr>
            <p:ph idx="1"/>
          </p:nvPr>
        </p:nvSpPr>
        <p:spPr/>
        <p:txBody>
          <a:bodyPr/>
          <a:lstStyle/>
          <a:p>
            <a:r>
              <a:rPr lang="en-US" dirty="0"/>
              <a:t>Objectivity</a:t>
            </a:r>
          </a:p>
          <a:p>
            <a:pPr lvl="1"/>
            <a:r>
              <a:rPr lang="en-US" dirty="0"/>
              <a:t>Researchers try to remain objective when developing research designs and questions and when collecting data, and when arriving at conclusions based on the outcomes.</a:t>
            </a:r>
          </a:p>
          <a:p>
            <a:pPr lvl="1"/>
            <a:r>
              <a:rPr lang="en-US" dirty="0"/>
              <a:t>One factor that affects objectivity, the self-reference criterion, occurs when someone applies his or her own cultural values and background to the assessment of the behaviors of others.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7</a:t>
            </a:fld>
            <a:endParaRPr lang="en-US" dirty="0"/>
          </a:p>
        </p:txBody>
      </p:sp>
    </p:spTree>
    <p:extLst>
      <p:ext uri="{BB962C8B-B14F-4D97-AF65-F5344CB8AC3E}">
        <p14:creationId xmlns:p14="http://schemas.microsoft.com/office/powerpoint/2010/main" val="1832301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Types of international market research</a:t>
            </a:r>
          </a:p>
        </p:txBody>
      </p:sp>
      <p:sp>
        <p:nvSpPr>
          <p:cNvPr id="3" name="Slide Number Placeholder 2"/>
          <p:cNvSpPr>
            <a:spLocks noGrp="1"/>
          </p:cNvSpPr>
          <p:nvPr>
            <p:ph type="sldNum" sz="quarter" idx="12"/>
          </p:nvPr>
        </p:nvSpPr>
        <p:spPr/>
        <p:txBody>
          <a:bodyPr/>
          <a:lstStyle/>
          <a:p>
            <a:fld id="{9CE62F59-9C4E-4709-9842-9496C6D856C6}" type="slidenum">
              <a:rPr lang="en-US" smtClean="0"/>
              <a:pPr/>
              <a:t>8</a:t>
            </a:fld>
            <a:endParaRPr lang="en-US" dirty="0"/>
          </a:p>
        </p:txBody>
      </p:sp>
      <p:graphicFrame>
        <p:nvGraphicFramePr>
          <p:cNvPr id="5" name="Table 4">
            <a:extLst>
              <a:ext uri="{FF2B5EF4-FFF2-40B4-BE49-F238E27FC236}">
                <a16:creationId xmlns:a16="http://schemas.microsoft.com/office/drawing/2014/main" id="{F672746A-02BB-89B0-83D9-662EBDFB5C0D}"/>
              </a:ext>
            </a:extLst>
          </p:cNvPr>
          <p:cNvGraphicFramePr>
            <a:graphicFrameLocks noGrp="1"/>
          </p:cNvGraphicFramePr>
          <p:nvPr>
            <p:extLst>
              <p:ext uri="{D42A27DB-BD31-4B8C-83A1-F6EECF244321}">
                <p14:modId xmlns:p14="http://schemas.microsoft.com/office/powerpoint/2010/main" val="1421401065"/>
              </p:ext>
            </p:extLst>
          </p:nvPr>
        </p:nvGraphicFramePr>
        <p:xfrm>
          <a:off x="742949" y="2438400"/>
          <a:ext cx="7658101" cy="2494280"/>
        </p:xfrm>
        <a:graphic>
          <a:graphicData uri="http://schemas.openxmlformats.org/drawingml/2006/table">
            <a:tbl>
              <a:tblPr firstRow="1" bandRow="1">
                <a:tableStyleId>{5C22544A-7EE6-4342-B048-85BDC9FD1C3A}</a:tableStyleId>
              </a:tblPr>
              <a:tblGrid>
                <a:gridCol w="2105978">
                  <a:extLst>
                    <a:ext uri="{9D8B030D-6E8A-4147-A177-3AD203B41FA5}">
                      <a16:colId xmlns:a16="http://schemas.microsoft.com/office/drawing/2014/main" val="1764651305"/>
                    </a:ext>
                  </a:extLst>
                </a:gridCol>
                <a:gridCol w="5552123">
                  <a:extLst>
                    <a:ext uri="{9D8B030D-6E8A-4147-A177-3AD203B41FA5}">
                      <a16:colId xmlns:a16="http://schemas.microsoft.com/office/drawing/2014/main" val="2246434333"/>
                    </a:ext>
                  </a:extLst>
                </a:gridCol>
              </a:tblGrid>
              <a:tr h="370840">
                <a:tc>
                  <a:txBody>
                    <a:bodyPr/>
                    <a:lstStyle/>
                    <a:p>
                      <a:r>
                        <a:rPr lang="en-GB" dirty="0"/>
                        <a:t>Type</a:t>
                      </a:r>
                    </a:p>
                  </a:txBody>
                  <a:tcPr/>
                </a:tc>
                <a:tc>
                  <a:txBody>
                    <a:bodyPr/>
                    <a:lstStyle/>
                    <a:p>
                      <a:r>
                        <a:rPr lang="en-GB" dirty="0"/>
                        <a:t>Sample issue addressed</a:t>
                      </a:r>
                    </a:p>
                  </a:txBody>
                  <a:tcPr/>
                </a:tc>
                <a:extLst>
                  <a:ext uri="{0D108BD9-81ED-4DB2-BD59-A6C34878D82A}">
                    <a16:rowId xmlns:a16="http://schemas.microsoft.com/office/drawing/2014/main" val="2579256875"/>
                  </a:ext>
                </a:extLst>
              </a:tr>
              <a:tr h="370840">
                <a:tc>
                  <a:txBody>
                    <a:bodyPr/>
                    <a:lstStyle/>
                    <a:p>
                      <a:r>
                        <a:rPr lang="en-GB" dirty="0"/>
                        <a:t>Market choice</a:t>
                      </a:r>
                    </a:p>
                  </a:txBody>
                  <a:tcPr/>
                </a:tc>
                <a:tc>
                  <a:txBody>
                    <a:bodyPr/>
                    <a:lstStyle/>
                    <a:p>
                      <a:r>
                        <a:rPr lang="en-GB" dirty="0"/>
                        <a:t>What market will be the most accessible/ easy to enter</a:t>
                      </a:r>
                    </a:p>
                  </a:txBody>
                  <a:tcPr/>
                </a:tc>
                <a:extLst>
                  <a:ext uri="{0D108BD9-81ED-4DB2-BD59-A6C34878D82A}">
                    <a16:rowId xmlns:a16="http://schemas.microsoft.com/office/drawing/2014/main" val="519436866"/>
                  </a:ext>
                </a:extLst>
              </a:tr>
              <a:tr h="370840">
                <a:tc>
                  <a:txBody>
                    <a:bodyPr/>
                    <a:lstStyle/>
                    <a:p>
                      <a:r>
                        <a:rPr lang="en-GB" dirty="0"/>
                        <a:t>Product</a:t>
                      </a:r>
                    </a:p>
                  </a:txBody>
                  <a:tcPr/>
                </a:tc>
                <a:tc>
                  <a:txBody>
                    <a:bodyPr/>
                    <a:lstStyle/>
                    <a:p>
                      <a:r>
                        <a:rPr lang="en-GB" dirty="0"/>
                        <a:t>What product design would be the most appropriate</a:t>
                      </a:r>
                    </a:p>
                  </a:txBody>
                  <a:tcPr/>
                </a:tc>
                <a:extLst>
                  <a:ext uri="{0D108BD9-81ED-4DB2-BD59-A6C34878D82A}">
                    <a16:rowId xmlns:a16="http://schemas.microsoft.com/office/drawing/2014/main" val="396551281"/>
                  </a:ext>
                </a:extLst>
              </a:tr>
              <a:tr h="370840">
                <a:tc>
                  <a:txBody>
                    <a:bodyPr/>
                    <a:lstStyle/>
                    <a:p>
                      <a:r>
                        <a:rPr lang="en-GB" dirty="0"/>
                        <a:t>Pricing</a:t>
                      </a:r>
                    </a:p>
                  </a:txBody>
                  <a:tcPr/>
                </a:tc>
                <a:tc>
                  <a:txBody>
                    <a:bodyPr/>
                    <a:lstStyle/>
                    <a:p>
                      <a:r>
                        <a:rPr lang="en-GB" dirty="0"/>
                        <a:t>How sensitive are consumers to the price</a:t>
                      </a:r>
                    </a:p>
                  </a:txBody>
                  <a:tcPr/>
                </a:tc>
                <a:extLst>
                  <a:ext uri="{0D108BD9-81ED-4DB2-BD59-A6C34878D82A}">
                    <a16:rowId xmlns:a16="http://schemas.microsoft.com/office/drawing/2014/main" val="3559282181"/>
                  </a:ext>
                </a:extLst>
              </a:tr>
              <a:tr h="370840">
                <a:tc>
                  <a:txBody>
                    <a:bodyPr/>
                    <a:lstStyle/>
                    <a:p>
                      <a:r>
                        <a:rPr lang="en-GB" dirty="0"/>
                        <a:t>Promotion</a:t>
                      </a:r>
                    </a:p>
                  </a:txBody>
                  <a:tcPr/>
                </a:tc>
                <a:tc>
                  <a:txBody>
                    <a:bodyPr/>
                    <a:lstStyle/>
                    <a:p>
                      <a:r>
                        <a:rPr lang="en-GB" dirty="0"/>
                        <a:t>How do consumers react to advertising campaigns</a:t>
                      </a:r>
                    </a:p>
                  </a:txBody>
                  <a:tcPr/>
                </a:tc>
                <a:extLst>
                  <a:ext uri="{0D108BD9-81ED-4DB2-BD59-A6C34878D82A}">
                    <a16:rowId xmlns:a16="http://schemas.microsoft.com/office/drawing/2014/main" val="898351374"/>
                  </a:ext>
                </a:extLst>
              </a:tr>
              <a:tr h="370840">
                <a:tc>
                  <a:txBody>
                    <a:bodyPr/>
                    <a:lstStyle/>
                    <a:p>
                      <a:r>
                        <a:rPr lang="en-GB" dirty="0"/>
                        <a:t>Distribution</a:t>
                      </a:r>
                    </a:p>
                  </a:txBody>
                  <a:tcPr/>
                </a:tc>
                <a:tc>
                  <a:txBody>
                    <a:bodyPr/>
                    <a:lstStyle/>
                    <a:p>
                      <a:r>
                        <a:rPr lang="en-GB" dirty="0"/>
                        <a:t>What is the best method for distributing the product?</a:t>
                      </a:r>
                    </a:p>
                  </a:txBody>
                  <a:tcPr/>
                </a:tc>
                <a:extLst>
                  <a:ext uri="{0D108BD9-81ED-4DB2-BD59-A6C34878D82A}">
                    <a16:rowId xmlns:a16="http://schemas.microsoft.com/office/drawing/2014/main" val="1090378597"/>
                  </a:ext>
                </a:extLst>
              </a:tr>
            </a:tbl>
          </a:graphicData>
        </a:graphic>
      </p:graphicFrame>
    </p:spTree>
    <p:extLst>
      <p:ext uri="{BB962C8B-B14F-4D97-AF65-F5344CB8AC3E}">
        <p14:creationId xmlns:p14="http://schemas.microsoft.com/office/powerpoint/2010/main" val="518216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The international market research process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9</a:t>
            </a:fld>
            <a:endParaRPr lang="en-US" dirty="0"/>
          </a:p>
        </p:txBody>
      </p:sp>
      <p:pic>
        <p:nvPicPr>
          <p:cNvPr id="3074" name="Picture 2"/>
          <p:cNvPicPr>
            <a:picLocks noChangeAspect="1" noChangeArrowheads="1"/>
          </p:cNvPicPr>
          <p:nvPr/>
        </p:nvPicPr>
        <p:blipFill>
          <a:blip r:embed="rId2" cstate="print"/>
          <a:srcRect/>
          <a:stretch>
            <a:fillRect/>
          </a:stretch>
        </p:blipFill>
        <p:spPr bwMode="auto">
          <a:xfrm>
            <a:off x="2667000" y="2362200"/>
            <a:ext cx="3586162" cy="2820912"/>
          </a:xfrm>
          <a:prstGeom prst="rect">
            <a:avLst/>
          </a:prstGeom>
          <a:noFill/>
          <a:ln w="9525">
            <a:noFill/>
            <a:miter lim="800000"/>
            <a:headEnd/>
            <a:tailEnd/>
          </a:ln>
        </p:spPr>
      </p:pic>
    </p:spTree>
    <p:extLst>
      <p:ext uri="{BB962C8B-B14F-4D97-AF65-F5344CB8AC3E}">
        <p14:creationId xmlns:p14="http://schemas.microsoft.com/office/powerpoint/2010/main" val="1356420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77" y="288707"/>
            <a:ext cx="7886700" cy="1325563"/>
          </a:xfrm>
        </p:spPr>
        <p:txBody>
          <a:bodyPr/>
          <a:lstStyle/>
          <a:p>
            <a:pPr algn="ctr"/>
            <a:r>
              <a:rPr lang="en-US" b="1" dirty="0">
                <a:highlight>
                  <a:srgbClr val="FFFF00"/>
                </a:highlight>
              </a:rPr>
              <a:t>Step 1. Define the problem or situation</a:t>
            </a:r>
          </a:p>
        </p:txBody>
      </p:sp>
      <p:sp>
        <p:nvSpPr>
          <p:cNvPr id="3" name="Content Placeholder 2"/>
          <p:cNvSpPr>
            <a:spLocks noGrp="1"/>
          </p:cNvSpPr>
          <p:nvPr>
            <p:ph idx="1"/>
          </p:nvPr>
        </p:nvSpPr>
        <p:spPr>
          <a:xfrm>
            <a:off x="642504" y="1614270"/>
            <a:ext cx="7886700" cy="4100730"/>
          </a:xfrm>
        </p:spPr>
        <p:txBody>
          <a:bodyPr>
            <a:normAutofit fontScale="92500" lnSpcReduction="10000"/>
          </a:bodyPr>
          <a:lstStyle/>
          <a:p>
            <a:r>
              <a:rPr lang="en-US" b="1" dirty="0"/>
              <a:t>Defining the problem </a:t>
            </a:r>
            <a:r>
              <a:rPr lang="en-US" dirty="0"/>
              <a:t>or situation that an organization faces constitutes the first step in the market research process. </a:t>
            </a:r>
          </a:p>
          <a:p>
            <a:pPr lvl="1"/>
            <a:r>
              <a:rPr lang="en-US" dirty="0"/>
              <a:t>An inadequately or hastily defined problem or situation can lead to flawed data and conclusions.</a:t>
            </a:r>
          </a:p>
          <a:p>
            <a:r>
              <a:rPr lang="en-US" b="1" dirty="0"/>
              <a:t>Researchers take cultural differences </a:t>
            </a:r>
            <a:r>
              <a:rPr lang="en-US" dirty="0"/>
              <a:t>into account early in the process. </a:t>
            </a:r>
          </a:p>
          <a:p>
            <a:pPr lvl="1"/>
            <a:r>
              <a:rPr lang="en-US" dirty="0"/>
              <a:t>A problem in one culture may simply not exist in another.</a:t>
            </a:r>
          </a:p>
          <a:p>
            <a:r>
              <a:rPr lang="en-US" dirty="0"/>
              <a:t>Marketers can define and assess a problem by asking if the problem as stated represents the actual issue or merely a symptom of the problem. </a:t>
            </a:r>
          </a:p>
          <a:p>
            <a:pPr lvl="1"/>
            <a:r>
              <a:rPr lang="en-US" dirty="0"/>
              <a:t>Example: Declining sales may be the symptom of a larger problem such as negative publicity, a design defect in the product, or an innovation by a competitor. </a:t>
            </a:r>
          </a:p>
          <a:p>
            <a:pPr lvl="1"/>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10</a:t>
            </a:fld>
            <a:endParaRPr lang="en-US" dirty="0"/>
          </a:p>
        </p:txBody>
      </p:sp>
    </p:spTree>
    <p:extLst>
      <p:ext uri="{BB962C8B-B14F-4D97-AF65-F5344CB8AC3E}">
        <p14:creationId xmlns:p14="http://schemas.microsoft.com/office/powerpoint/2010/main" val="77291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241660"/>
            <a:ext cx="7886700" cy="1325563"/>
          </a:xfrm>
        </p:spPr>
        <p:txBody>
          <a:bodyPr/>
          <a:lstStyle/>
          <a:p>
            <a:pPr algn="ctr"/>
            <a:r>
              <a:rPr lang="en-US" b="1" dirty="0">
                <a:highlight>
                  <a:srgbClr val="FFFF00"/>
                </a:highlight>
              </a:rPr>
              <a:t>Step 2. Complete a cost/benefit analysis</a:t>
            </a:r>
          </a:p>
        </p:txBody>
      </p:sp>
      <p:sp>
        <p:nvSpPr>
          <p:cNvPr id="3" name="Content Placeholder 2"/>
          <p:cNvSpPr>
            <a:spLocks noGrp="1"/>
          </p:cNvSpPr>
          <p:nvPr>
            <p:ph idx="1"/>
          </p:nvPr>
        </p:nvSpPr>
        <p:spPr>
          <a:xfrm>
            <a:off x="628650" y="1594932"/>
            <a:ext cx="7886700" cy="3810000"/>
          </a:xfrm>
        </p:spPr>
        <p:txBody>
          <a:bodyPr/>
          <a:lstStyle/>
          <a:p>
            <a:r>
              <a:rPr lang="en-US" dirty="0"/>
              <a:t>The costs and benefits of engaging in international market research are assessed early in the process. </a:t>
            </a:r>
          </a:p>
          <a:p>
            <a:r>
              <a:rPr lang="en-US" dirty="0"/>
              <a:t>Making the decision to proceed with research requires the marketing team to compare the importance of obtaining the required information and the time frame within which the information will be collected, against the value of the benefits of acquiring the information and the overall difficulty in obtaining the data. </a:t>
            </a:r>
          </a:p>
          <a:p>
            <a:pPr lvl="1"/>
            <a:r>
              <a:rPr lang="en-US" dirty="0"/>
              <a:t>The availability and type of data needed to address the problem can drive up costs.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11</a:t>
            </a:fld>
            <a:endParaRPr lang="en-US" dirty="0"/>
          </a:p>
        </p:txBody>
      </p:sp>
    </p:spTree>
    <p:extLst>
      <p:ext uri="{BB962C8B-B14F-4D97-AF65-F5344CB8AC3E}">
        <p14:creationId xmlns:p14="http://schemas.microsoft.com/office/powerpoint/2010/main" val="2718252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Secondary data</a:t>
            </a:r>
          </a:p>
        </p:txBody>
      </p:sp>
      <p:sp>
        <p:nvSpPr>
          <p:cNvPr id="3" name="Content Placeholder 2"/>
          <p:cNvSpPr>
            <a:spLocks noGrp="1"/>
          </p:cNvSpPr>
          <p:nvPr>
            <p:ph idx="1"/>
          </p:nvPr>
        </p:nvSpPr>
        <p:spPr/>
        <p:txBody>
          <a:bodyPr/>
          <a:lstStyle/>
          <a:p>
            <a:r>
              <a:rPr lang="en-US" dirty="0"/>
              <a:t>Secondary data are collected by an outside agency and are made available free of charge or for a fee.</a:t>
            </a:r>
          </a:p>
          <a:p>
            <a:pPr lvl="1"/>
            <a:r>
              <a:rPr lang="en-US" dirty="0"/>
              <a:t>Marketers may struggle to find details regarding the collection of data for government statistics.</a:t>
            </a:r>
          </a:p>
          <a:p>
            <a:pPr lvl="1"/>
            <a:r>
              <a:rPr lang="en-US" dirty="0"/>
              <a:t>When examining international markets, it can be difficult to compare data and information from one country to another.</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12</a:t>
            </a:fld>
            <a:endParaRPr lang="en-US" dirty="0"/>
          </a:p>
        </p:txBody>
      </p:sp>
    </p:spTree>
    <p:extLst>
      <p:ext uri="{BB962C8B-B14F-4D97-AF65-F5344CB8AC3E}">
        <p14:creationId xmlns:p14="http://schemas.microsoft.com/office/powerpoint/2010/main" val="1922831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Secondary sources of international market research</a:t>
            </a:r>
          </a:p>
        </p:txBody>
      </p:sp>
      <p:pic>
        <p:nvPicPr>
          <p:cNvPr id="4098" name="Picture 2"/>
          <p:cNvPicPr>
            <a:picLocks noGrp="1" noChangeAspect="1" noChangeArrowheads="1"/>
          </p:cNvPicPr>
          <p:nvPr>
            <p:ph idx="1"/>
          </p:nvPr>
        </p:nvPicPr>
        <p:blipFill>
          <a:blip r:embed="rId3" cstate="print"/>
          <a:srcRect b="5028"/>
          <a:stretch/>
        </p:blipFill>
        <p:spPr>
          <a:xfrm>
            <a:off x="1828800" y="1295400"/>
            <a:ext cx="5260738" cy="3962400"/>
          </a:xfrm>
        </p:spPr>
      </p:pic>
      <p:sp>
        <p:nvSpPr>
          <p:cNvPr id="3" name="Slide Number Placeholder 2"/>
          <p:cNvSpPr>
            <a:spLocks noGrp="1"/>
          </p:cNvSpPr>
          <p:nvPr>
            <p:ph type="sldNum" sz="quarter" idx="12"/>
          </p:nvPr>
        </p:nvSpPr>
        <p:spPr/>
        <p:txBody>
          <a:bodyPr/>
          <a:lstStyle/>
          <a:p>
            <a:fld id="{9CE62F59-9C4E-4709-9842-9496C6D856C6}" type="slidenum">
              <a:rPr lang="en-US" smtClean="0"/>
              <a:pPr/>
              <a:t>13</a:t>
            </a:fld>
            <a:endParaRPr lang="en-US" dirty="0"/>
          </a:p>
        </p:txBody>
      </p:sp>
    </p:spTree>
    <p:extLst>
      <p:ext uri="{BB962C8B-B14F-4D97-AF65-F5344CB8AC3E}">
        <p14:creationId xmlns:p14="http://schemas.microsoft.com/office/powerpoint/2010/main" val="3835614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Primary data</a:t>
            </a:r>
          </a:p>
        </p:txBody>
      </p:sp>
      <p:sp>
        <p:nvSpPr>
          <p:cNvPr id="3" name="Content Placeholder 2"/>
          <p:cNvSpPr>
            <a:spLocks noGrp="1"/>
          </p:cNvSpPr>
          <p:nvPr>
            <p:ph sz="half" idx="1"/>
          </p:nvPr>
        </p:nvSpPr>
        <p:spPr/>
        <p:txBody>
          <a:bodyPr/>
          <a:lstStyle/>
          <a:p>
            <a:pPr marL="287338" lvl="1">
              <a:buFont typeface="Arial" pitchFamily="34" charset="0"/>
              <a:buChar char="•"/>
            </a:pPr>
            <a:r>
              <a:rPr lang="en-US" dirty="0"/>
              <a:t>Primary data are gathered by the researcher or research team. </a:t>
            </a:r>
          </a:p>
          <a:p>
            <a:pPr marL="287338" lvl="1">
              <a:buFont typeface="Arial" pitchFamily="34" charset="0"/>
              <a:buChar char="•"/>
            </a:pPr>
            <a:r>
              <a:rPr lang="en-US" dirty="0"/>
              <a:t>They are collected in the form chosen by the researcher and can be gathered in practically any region of the world.</a:t>
            </a:r>
          </a:p>
        </p:txBody>
      </p:sp>
      <p:pic>
        <p:nvPicPr>
          <p:cNvPr id="5122" name="Picture 2"/>
          <p:cNvPicPr>
            <a:picLocks noGrp="1" noChangeAspect="1" noChangeArrowheads="1"/>
          </p:cNvPicPr>
          <p:nvPr>
            <p:ph sz="half" idx="2"/>
          </p:nvPr>
        </p:nvPicPr>
        <p:blipFill>
          <a:blip r:embed="rId3" cstate="print"/>
          <a:srcRect t="3845" b="34473"/>
          <a:stretch/>
        </p:blipFill>
        <p:spPr>
          <a:xfrm>
            <a:off x="4876800" y="2170977"/>
            <a:ext cx="3438830" cy="1936680"/>
          </a:xfrm>
        </p:spPr>
      </p:pic>
      <p:sp>
        <p:nvSpPr>
          <p:cNvPr id="4" name="Slide Number Placeholder 3"/>
          <p:cNvSpPr>
            <a:spLocks noGrp="1"/>
          </p:cNvSpPr>
          <p:nvPr>
            <p:ph type="sldNum" sz="quarter" idx="12"/>
          </p:nvPr>
        </p:nvSpPr>
        <p:spPr/>
        <p:txBody>
          <a:bodyPr/>
          <a:lstStyle/>
          <a:p>
            <a:fld id="{9CE62F59-9C4E-4709-9842-9496C6D856C6}" type="slidenum">
              <a:rPr lang="en-US" smtClean="0"/>
              <a:pPr/>
              <a:t>14</a:t>
            </a:fld>
            <a:endParaRPr lang="en-US" dirty="0"/>
          </a:p>
        </p:txBody>
      </p:sp>
    </p:spTree>
    <p:extLst>
      <p:ext uri="{BB962C8B-B14F-4D97-AF65-F5344CB8AC3E}">
        <p14:creationId xmlns:p14="http://schemas.microsoft.com/office/powerpoint/2010/main" val="1662636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Assessing political risk</a:t>
            </a:r>
          </a:p>
        </p:txBody>
      </p:sp>
      <p:pic>
        <p:nvPicPr>
          <p:cNvPr id="6146" name="Picture 2"/>
          <p:cNvPicPr>
            <a:picLocks noGrp="1" noChangeAspect="1" noChangeArrowheads="1"/>
          </p:cNvPicPr>
          <p:nvPr>
            <p:ph idx="1"/>
          </p:nvPr>
        </p:nvPicPr>
        <p:blipFill>
          <a:blip r:embed="rId2" cstate="print"/>
          <a:srcRect/>
          <a:stretch>
            <a:fillRect/>
          </a:stretch>
        </p:blipFill>
        <p:spPr>
          <a:xfrm>
            <a:off x="838199" y="2038350"/>
            <a:ext cx="8048627" cy="3219450"/>
          </a:xfrm>
        </p:spPr>
      </p:pic>
      <p:sp>
        <p:nvSpPr>
          <p:cNvPr id="3" name="Slide Number Placeholder 2"/>
          <p:cNvSpPr>
            <a:spLocks noGrp="1"/>
          </p:cNvSpPr>
          <p:nvPr>
            <p:ph type="sldNum" sz="quarter" idx="12"/>
          </p:nvPr>
        </p:nvSpPr>
        <p:spPr/>
        <p:txBody>
          <a:bodyPr/>
          <a:lstStyle/>
          <a:p>
            <a:fld id="{9CE62F59-9C4E-4709-9842-9496C6D856C6}" type="slidenum">
              <a:rPr lang="en-US" smtClean="0"/>
              <a:pPr/>
              <a:t>15</a:t>
            </a:fld>
            <a:endParaRPr lang="en-US" dirty="0"/>
          </a:p>
        </p:txBody>
      </p:sp>
    </p:spTree>
    <p:extLst>
      <p:ext uri="{BB962C8B-B14F-4D97-AF65-F5344CB8AC3E}">
        <p14:creationId xmlns:p14="http://schemas.microsoft.com/office/powerpoint/2010/main" val="287598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Legal risk</a:t>
            </a:r>
          </a:p>
        </p:txBody>
      </p:sp>
      <p:sp>
        <p:nvSpPr>
          <p:cNvPr id="3" name="Content Placeholder 2"/>
          <p:cNvSpPr>
            <a:spLocks noGrp="1"/>
          </p:cNvSpPr>
          <p:nvPr>
            <p:ph idx="1"/>
          </p:nvPr>
        </p:nvSpPr>
        <p:spPr/>
        <p:txBody>
          <a:bodyPr/>
          <a:lstStyle/>
          <a:p>
            <a:r>
              <a:rPr lang="en-US" dirty="0"/>
              <a:t>Legal risks are those associated with the laws present in a country, and the enforcement of those laws.</a:t>
            </a:r>
          </a:p>
          <a:p>
            <a:r>
              <a:rPr lang="en-US" dirty="0"/>
              <a:t>The extent to which patents, copyrights, and intellectual property rights is an important component. </a:t>
            </a:r>
          </a:p>
          <a:p>
            <a:pPr lvl="1"/>
            <a:r>
              <a:rPr lang="en-US" dirty="0"/>
              <a:t>Many countries do not offer these protections.</a:t>
            </a:r>
          </a:p>
          <a:p>
            <a:pPr lvl="1"/>
            <a:r>
              <a:rPr lang="en-US" dirty="0"/>
              <a:t>Others have such laws but fail to enforce them.</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16</a:t>
            </a:fld>
            <a:endParaRPr lang="en-US" dirty="0"/>
          </a:p>
        </p:txBody>
      </p:sp>
    </p:spTree>
    <p:extLst>
      <p:ext uri="{BB962C8B-B14F-4D97-AF65-F5344CB8AC3E}">
        <p14:creationId xmlns:p14="http://schemas.microsoft.com/office/powerpoint/2010/main" val="36737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r>
              <a:rPr lang="en-US" b="1" dirty="0">
                <a:highlight>
                  <a:srgbClr val="FFFF00"/>
                </a:highlight>
              </a:rPr>
              <a:t>Step 3. Develop a research design</a:t>
            </a:r>
          </a:p>
        </p:txBody>
      </p:sp>
      <p:sp>
        <p:nvSpPr>
          <p:cNvPr id="3" name="Slide Number Placeholder 2"/>
          <p:cNvSpPr>
            <a:spLocks noGrp="1"/>
          </p:cNvSpPr>
          <p:nvPr>
            <p:ph type="sldNum" sz="quarter" idx="12"/>
          </p:nvPr>
        </p:nvSpPr>
        <p:spPr/>
        <p:txBody>
          <a:bodyPr/>
          <a:lstStyle/>
          <a:p>
            <a:fld id="{9CE62F59-9C4E-4709-9842-9496C6D856C6}" type="slidenum">
              <a:rPr lang="en-US" smtClean="0"/>
              <a:pPr/>
              <a:t>17</a:t>
            </a:fld>
            <a:endParaRPr lang="en-US" dirty="0"/>
          </a:p>
        </p:txBody>
      </p:sp>
      <p:pic>
        <p:nvPicPr>
          <p:cNvPr id="7170" name="Picture 2"/>
          <p:cNvPicPr>
            <a:picLocks noChangeAspect="1" noChangeArrowheads="1"/>
          </p:cNvPicPr>
          <p:nvPr/>
        </p:nvPicPr>
        <p:blipFill>
          <a:blip r:embed="rId2" cstate="print"/>
          <a:srcRect b="12236"/>
          <a:stretch/>
        </p:blipFill>
        <p:spPr bwMode="auto">
          <a:xfrm>
            <a:off x="533400" y="914400"/>
            <a:ext cx="3124200" cy="3718911"/>
          </a:xfrm>
          <a:prstGeom prst="rect">
            <a:avLst/>
          </a:prstGeom>
          <a:noFill/>
          <a:ln w="9525">
            <a:noFill/>
            <a:miter lim="800000"/>
            <a:headEnd/>
            <a:tailEnd/>
          </a:ln>
        </p:spPr>
      </p:pic>
      <p:sp>
        <p:nvSpPr>
          <p:cNvPr id="4" name="Content Placeholder 2">
            <a:extLst>
              <a:ext uri="{FF2B5EF4-FFF2-40B4-BE49-F238E27FC236}">
                <a16:creationId xmlns:a16="http://schemas.microsoft.com/office/drawing/2014/main" id="{4A01F498-DE90-9CD2-3336-46D9779651A3}"/>
              </a:ext>
            </a:extLst>
          </p:cNvPr>
          <p:cNvSpPr>
            <a:spLocks noGrp="1"/>
          </p:cNvSpPr>
          <p:nvPr>
            <p:ph idx="1"/>
          </p:nvPr>
        </p:nvSpPr>
        <p:spPr>
          <a:xfrm>
            <a:off x="4191000" y="1600200"/>
            <a:ext cx="4705350" cy="4152952"/>
          </a:xfrm>
        </p:spPr>
        <p:txBody>
          <a:bodyPr>
            <a:normAutofit/>
          </a:bodyPr>
          <a:lstStyle/>
          <a:p>
            <a:r>
              <a:rPr lang="en-US" b="1" dirty="0"/>
              <a:t>Qualitative method: </a:t>
            </a:r>
            <a:r>
              <a:rPr lang="en-US" dirty="0"/>
              <a:t>The focus is on obtaining information without relying on numerical expressions or measurements.</a:t>
            </a:r>
          </a:p>
          <a:p>
            <a:r>
              <a:rPr lang="en-US" b="1" dirty="0"/>
              <a:t>Quantitative method: </a:t>
            </a:r>
            <a:r>
              <a:rPr lang="en-US" dirty="0"/>
              <a:t>A research design that relies on numerical measurements and analysis</a:t>
            </a:r>
            <a:endParaRPr lang="en-US" b="1" dirty="0"/>
          </a:p>
        </p:txBody>
      </p:sp>
    </p:spTree>
    <p:extLst>
      <p:ext uri="{BB962C8B-B14F-4D97-AF65-F5344CB8AC3E}">
        <p14:creationId xmlns:p14="http://schemas.microsoft.com/office/powerpoint/2010/main" val="3145800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286750" cy="1325563"/>
          </a:xfrm>
        </p:spPr>
        <p:txBody>
          <a:bodyPr/>
          <a:lstStyle/>
          <a:p>
            <a:pPr algn="ctr"/>
            <a:r>
              <a:rPr lang="en-US" b="1" dirty="0">
                <a:highlight>
                  <a:srgbClr val="FFFF00"/>
                </a:highlight>
              </a:rPr>
              <a:t>Online research: A hybrid approach</a:t>
            </a:r>
          </a:p>
        </p:txBody>
      </p:sp>
      <p:sp>
        <p:nvSpPr>
          <p:cNvPr id="3" name="Content Placeholder 2"/>
          <p:cNvSpPr>
            <a:spLocks noGrp="1"/>
          </p:cNvSpPr>
          <p:nvPr>
            <p:ph idx="1"/>
          </p:nvPr>
        </p:nvSpPr>
        <p:spPr>
          <a:xfrm>
            <a:off x="628650" y="1574945"/>
            <a:ext cx="8286750" cy="4152952"/>
          </a:xfrm>
        </p:spPr>
        <p:txBody>
          <a:bodyPr>
            <a:normAutofit lnSpcReduction="10000"/>
          </a:bodyPr>
          <a:lstStyle/>
          <a:p>
            <a:r>
              <a:rPr lang="en-US" dirty="0"/>
              <a:t>Exciting growth area for marketing research</a:t>
            </a:r>
          </a:p>
          <a:p>
            <a:r>
              <a:rPr lang="en-US" dirty="0"/>
              <a:t>Several problems have been associated with Internet market research programs: </a:t>
            </a:r>
          </a:p>
          <a:p>
            <a:pPr lvl="1"/>
            <a:r>
              <a:rPr lang="en-US" dirty="0"/>
              <a:t>Lack of Internet capabilities and high illiteracy rates in some countries </a:t>
            </a:r>
          </a:p>
          <a:p>
            <a:pPr lvl="1"/>
            <a:r>
              <a:rPr lang="en-US" dirty="0"/>
              <a:t> The survey must be constructed to meet the cultural norms of the target audience. </a:t>
            </a:r>
          </a:p>
          <a:p>
            <a:pPr lvl="1"/>
            <a:r>
              <a:rPr lang="en-US" dirty="0"/>
              <a:t>Careful translation will be necessary. </a:t>
            </a:r>
          </a:p>
          <a:p>
            <a:r>
              <a:rPr lang="en-US" dirty="0"/>
              <a:t>The Internet offers several online sources of secondary data:</a:t>
            </a:r>
          </a:p>
          <a:p>
            <a:pPr lvl="1"/>
            <a:r>
              <a:rPr lang="en-US" dirty="0"/>
              <a:t>Can be combined with primary online research to gain a better understanding of a target market.</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18</a:t>
            </a:fld>
            <a:endParaRPr lang="en-US"/>
          </a:p>
        </p:txBody>
      </p:sp>
    </p:spTree>
    <p:extLst>
      <p:ext uri="{BB962C8B-B14F-4D97-AF65-F5344CB8AC3E}">
        <p14:creationId xmlns:p14="http://schemas.microsoft.com/office/powerpoint/2010/main" val="1864029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pPr algn="ctr"/>
            <a:r>
              <a:rPr lang="en-US" b="1" dirty="0">
                <a:highlight>
                  <a:srgbClr val="FFFF00"/>
                </a:highlight>
              </a:rPr>
              <a:t>Step 4. Develop a sample</a:t>
            </a:r>
          </a:p>
        </p:txBody>
      </p:sp>
      <p:sp>
        <p:nvSpPr>
          <p:cNvPr id="3" name="Content Placeholder 2"/>
          <p:cNvSpPr>
            <a:spLocks noGrp="1"/>
          </p:cNvSpPr>
          <p:nvPr>
            <p:ph idx="1"/>
          </p:nvPr>
        </p:nvSpPr>
        <p:spPr>
          <a:xfrm>
            <a:off x="285750" y="1352524"/>
            <a:ext cx="8229600" cy="4152952"/>
          </a:xfrm>
        </p:spPr>
        <p:txBody>
          <a:bodyPr>
            <a:normAutofit/>
          </a:bodyPr>
          <a:lstStyle/>
          <a:p>
            <a:r>
              <a:rPr lang="en-US" dirty="0"/>
              <a:t>Sampling is a process wherein members of a population are selected for inclusion in a research study because they will be representative of the larger group.</a:t>
            </a:r>
          </a:p>
          <a:p>
            <a:pPr lvl="1"/>
            <a:r>
              <a:rPr lang="en-US" dirty="0"/>
              <a:t>Sampling techniques can be used to survey a small subgroup rather than the entire population, but at the same time draw inferences about the entire population based on the results.</a:t>
            </a:r>
          </a:p>
          <a:p>
            <a:r>
              <a:rPr lang="en-US" dirty="0"/>
              <a:t>Statistical inference means that the research results obtained from a sample apply to the larger population, a common objective in international marketing research projects.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19</a:t>
            </a:fld>
            <a:endParaRPr lang="en-US"/>
          </a:p>
        </p:txBody>
      </p:sp>
    </p:spTree>
    <p:extLst>
      <p:ext uri="{BB962C8B-B14F-4D97-AF65-F5344CB8AC3E}">
        <p14:creationId xmlns:p14="http://schemas.microsoft.com/office/powerpoint/2010/main" val="2517039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0237"/>
            <a:ext cx="8058150" cy="1325563"/>
          </a:xfrm>
        </p:spPr>
        <p:txBody>
          <a:bodyPr/>
          <a:lstStyle/>
          <a:p>
            <a:pPr algn="ctr"/>
            <a:r>
              <a:rPr lang="en-US" b="1" dirty="0">
                <a:highlight>
                  <a:srgbClr val="FFFF00"/>
                </a:highlight>
              </a:rPr>
              <a:t>Sampling issues in international research</a:t>
            </a:r>
          </a:p>
        </p:txBody>
      </p:sp>
      <p:sp>
        <p:nvSpPr>
          <p:cNvPr id="3" name="Content Placeholder 2"/>
          <p:cNvSpPr>
            <a:spLocks noGrp="1"/>
          </p:cNvSpPr>
          <p:nvPr>
            <p:ph idx="1"/>
          </p:nvPr>
        </p:nvSpPr>
        <p:spPr>
          <a:xfrm>
            <a:off x="542924" y="2057400"/>
            <a:ext cx="8296275" cy="3695752"/>
          </a:xfrm>
        </p:spPr>
        <p:txBody>
          <a:bodyPr>
            <a:normAutofit fontScale="92500" lnSpcReduction="10000"/>
          </a:bodyPr>
          <a:lstStyle/>
          <a:p>
            <a:r>
              <a:rPr lang="en-US" dirty="0"/>
              <a:t>International sampling introduces several difficulties for the international market researcher. One issue pertains to the lack of availability of accurate demographic information. For many countries, such lists, or sample frames, are not available. Less-developed countries often do not keep valid demographic information. Collection methods can be severely limited or deliberately altered by the ruling government.</a:t>
            </a:r>
          </a:p>
          <a:p>
            <a:r>
              <a:rPr lang="en-US" dirty="0"/>
              <a:t>Obtaining a true probability or random sample in most international settings will be difficult, because methods used to reach people create biases. Some citizens do not own telephones, others do not have access to the Internet, and others still are illiterate and cannot read mail.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20</a:t>
            </a:fld>
            <a:endParaRPr lang="en-US"/>
          </a:p>
        </p:txBody>
      </p:sp>
    </p:spTree>
    <p:extLst>
      <p:ext uri="{BB962C8B-B14F-4D97-AF65-F5344CB8AC3E}">
        <p14:creationId xmlns:p14="http://schemas.microsoft.com/office/powerpoint/2010/main" val="632601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136524"/>
            <a:ext cx="7886700" cy="1325563"/>
          </a:xfrm>
        </p:spPr>
        <p:txBody>
          <a:bodyPr/>
          <a:lstStyle/>
          <a:p>
            <a:pPr algn="ctr"/>
            <a:r>
              <a:rPr lang="en-US" b="1" dirty="0">
                <a:highlight>
                  <a:srgbClr val="FFFF00"/>
                </a:highlight>
              </a:rPr>
              <a:t>Step 5. Collecting data</a:t>
            </a:r>
          </a:p>
        </p:txBody>
      </p:sp>
      <p:sp>
        <p:nvSpPr>
          <p:cNvPr id="3" name="Content Placeholder 2"/>
          <p:cNvSpPr>
            <a:spLocks noGrp="1"/>
          </p:cNvSpPr>
          <p:nvPr>
            <p:ph idx="1"/>
          </p:nvPr>
        </p:nvSpPr>
        <p:spPr>
          <a:xfrm>
            <a:off x="642505" y="1462087"/>
            <a:ext cx="7886700" cy="4152952"/>
          </a:xfrm>
        </p:spPr>
        <p:txBody>
          <a:bodyPr>
            <a:normAutofit/>
          </a:bodyPr>
          <a:lstStyle/>
          <a:p>
            <a:r>
              <a:rPr lang="en-US" dirty="0"/>
              <a:t>The ability to collect data depends on local customs and technological infrastructure. </a:t>
            </a:r>
          </a:p>
          <a:p>
            <a:pPr lvl="1"/>
            <a:r>
              <a:rPr lang="en-US" dirty="0"/>
              <a:t>The proliferation of telephone and Internet communications has changed the landscape of data collection in many countries, but usage rates still vary widely. </a:t>
            </a:r>
          </a:p>
          <a:p>
            <a:r>
              <a:rPr lang="en-US" dirty="0"/>
              <a:t>The recent growth of mobile phone usage in some countries may lead to new marketing research opportunities. </a:t>
            </a:r>
          </a:p>
          <a:p>
            <a:pPr lvl="1"/>
            <a:r>
              <a:rPr lang="en-US" dirty="0"/>
              <a:t>On the African continent, more than 280.7 million subscribers, or about 30.4% of the overall African market, had signed up for service by 2007.</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21</a:t>
            </a:fld>
            <a:endParaRPr lang="en-US"/>
          </a:p>
        </p:txBody>
      </p:sp>
    </p:spTree>
    <p:extLst>
      <p:ext uri="{BB962C8B-B14F-4D97-AF65-F5344CB8AC3E}">
        <p14:creationId xmlns:p14="http://schemas.microsoft.com/office/powerpoint/2010/main" val="381249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0"/>
            <a:ext cx="7886700" cy="1325563"/>
          </a:xfrm>
        </p:spPr>
        <p:txBody>
          <a:bodyPr/>
          <a:lstStyle/>
          <a:p>
            <a:pPr algn="ctr"/>
            <a:r>
              <a:rPr lang="en-US" b="1" dirty="0">
                <a:highlight>
                  <a:srgbClr val="FFFF00"/>
                </a:highlight>
              </a:rPr>
              <a:t>Step 6. Analyze and interpret data</a:t>
            </a:r>
          </a:p>
        </p:txBody>
      </p:sp>
      <p:sp>
        <p:nvSpPr>
          <p:cNvPr id="3" name="Content Placeholder 2"/>
          <p:cNvSpPr>
            <a:spLocks noGrp="1"/>
          </p:cNvSpPr>
          <p:nvPr>
            <p:ph idx="1"/>
          </p:nvPr>
        </p:nvSpPr>
        <p:spPr/>
        <p:txBody>
          <a:bodyPr/>
          <a:lstStyle/>
          <a:p>
            <a:r>
              <a:rPr lang="en-US" dirty="0"/>
              <a:t>Linguistic problems, or those associated with different meanings for terms, often complicate international market research. </a:t>
            </a:r>
          </a:p>
          <a:p>
            <a:pPr lvl="1"/>
            <a:r>
              <a:rPr lang="en-US" dirty="0"/>
              <a:t>Frequently used concepts such as “satisfaction” and “feelings” should be carefully examined to understand how these terms might differ across cultures. </a:t>
            </a:r>
          </a:p>
          <a:p>
            <a:pPr lvl="1"/>
            <a:r>
              <a:rPr lang="en-US" dirty="0"/>
              <a:t>Any research questions related to time and punctuality in other countries require careful consideration by the marketing team.</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2380319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Step 7. Formulating conclusions </a:t>
            </a:r>
            <a:br>
              <a:rPr lang="en-US" b="1" dirty="0">
                <a:highlight>
                  <a:srgbClr val="FFFF00"/>
                </a:highlight>
              </a:rPr>
            </a:br>
            <a:r>
              <a:rPr lang="en-US" b="1" dirty="0">
                <a:highlight>
                  <a:srgbClr val="FFFF00"/>
                </a:highlight>
              </a:rPr>
              <a:t>and writing reports</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The final step in the international market research process is formulating conclusions and writing the research report. </a:t>
            </a:r>
          </a:p>
          <a:p>
            <a:r>
              <a:rPr lang="en-US" dirty="0"/>
              <a:t>The research report should be direct and informative, assisting international marketers in making decisions. </a:t>
            </a:r>
          </a:p>
          <a:p>
            <a:pPr lvl="1"/>
            <a:r>
              <a:rPr lang="en-US" dirty="0"/>
              <a:t>The conclusions presented in international market research reports should be both complete and concise.</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826101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market research firms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24</a:t>
            </a:fld>
            <a:endParaRPr lang="en-US"/>
          </a:p>
        </p:txBody>
      </p:sp>
      <p:pic>
        <p:nvPicPr>
          <p:cNvPr id="10242" name="Picture 2"/>
          <p:cNvPicPr>
            <a:picLocks noChangeAspect="1" noChangeArrowheads="1"/>
          </p:cNvPicPr>
          <p:nvPr/>
        </p:nvPicPr>
        <p:blipFill>
          <a:blip r:embed="rId2" cstate="print"/>
          <a:srcRect/>
          <a:stretch>
            <a:fillRect/>
          </a:stretch>
        </p:blipFill>
        <p:spPr bwMode="auto">
          <a:xfrm>
            <a:off x="2057400" y="1447800"/>
            <a:ext cx="3733800" cy="4031420"/>
          </a:xfrm>
          <a:prstGeom prst="rect">
            <a:avLst/>
          </a:prstGeom>
          <a:noFill/>
          <a:ln w="9525">
            <a:noFill/>
            <a:miter lim="800000"/>
            <a:headEnd/>
            <a:tailEnd/>
          </a:ln>
        </p:spPr>
      </p:pic>
    </p:spTree>
    <p:extLst>
      <p:ext uri="{BB962C8B-B14F-4D97-AF65-F5344CB8AC3E}">
        <p14:creationId xmlns:p14="http://schemas.microsoft.com/office/powerpoint/2010/main" val="3063084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609600" y="1447800"/>
            <a:ext cx="8134350" cy="38100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Visit a number of the internet resources that present secondary data for international market researchers (see slide 15).  </a:t>
            </a:r>
          </a:p>
          <a:p>
            <a:r>
              <a:rPr lang="en-GB" sz="2400" dirty="0"/>
              <a:t>What types of information do you find?</a:t>
            </a:r>
          </a:p>
          <a:p>
            <a:r>
              <a:rPr lang="en-GB" sz="2400" dirty="0"/>
              <a:t>How do you think these sources could be used for: </a:t>
            </a:r>
          </a:p>
          <a:p>
            <a:pPr lvl="1"/>
            <a:r>
              <a:rPr lang="en-GB" sz="2400" kern="100" dirty="0">
                <a:effectLst/>
                <a:ea typeface="Calibri" panose="020F0502020204030204" pitchFamily="34" charset="0"/>
                <a:cs typeface="Times New Roman" panose="02020603050405020304" pitchFamily="18" charset="0"/>
              </a:rPr>
              <a:t>International market research</a:t>
            </a:r>
          </a:p>
          <a:p>
            <a:pPr lvl="1"/>
            <a:r>
              <a:rPr lang="en-GB" sz="2400" kern="100" dirty="0">
                <a:effectLst/>
                <a:ea typeface="Calibri" panose="020F0502020204030204" pitchFamily="34" charset="0"/>
                <a:cs typeface="Times New Roman" panose="02020603050405020304" pitchFamily="18" charset="0"/>
              </a:rPr>
              <a:t>Your assignment </a:t>
            </a:r>
          </a:p>
          <a:p>
            <a:pPr lvl="1"/>
            <a:endParaRPr lang="en-GB" sz="2400" dirty="0"/>
          </a:p>
          <a:p>
            <a:endParaRPr lang="en-GB" sz="2400" kern="100" dirty="0">
              <a:effectLst/>
              <a:ea typeface="Calibri" panose="020F0502020204030204" pitchFamily="34" charset="0"/>
              <a:cs typeface="Times New Roman" panose="02020603050405020304" pitchFamily="18" charset="0"/>
            </a:endParaRPr>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pPr lvl="1">
              <a:buClr>
                <a:srgbClr val="0070C0"/>
              </a:buClr>
              <a:buFont typeface="Wingdings" panose="05000000000000000000" pitchFamily="2" charset="2"/>
              <a:buChar char="q"/>
            </a:pPr>
            <a:r>
              <a:rPr lang="en-GB" sz="2000" dirty="0"/>
              <a:t>Understand the assessment’s requirements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537929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449A1-F5E0-638D-AF71-23F87E1908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C36894-B13E-46A5-715E-26FD502EB64E}"/>
              </a:ext>
            </a:extLst>
          </p:cNvPr>
          <p:cNvSpPr>
            <a:spLocks noGrp="1"/>
          </p:cNvSpPr>
          <p:nvPr>
            <p:ph type="ctrTitle"/>
          </p:nvPr>
        </p:nvSpPr>
        <p:spPr>
          <a:xfrm>
            <a:off x="609600" y="304800"/>
            <a:ext cx="7924800" cy="838200"/>
          </a:xfrm>
        </p:spPr>
        <p:txBody>
          <a:bodyPr anchor="t">
            <a:noAutofit/>
          </a:bodyPr>
          <a:lstStyle/>
          <a:p>
            <a:r>
              <a:rPr lang="en-US" sz="2400" b="1" dirty="0">
                <a:highlight>
                  <a:srgbClr val="FFFF00"/>
                </a:highlight>
              </a:rPr>
              <a:t>Tasks </a:t>
            </a:r>
            <a:r>
              <a:rPr lang="en-US" sz="1600" dirty="0"/>
              <a:t>1 of 2</a:t>
            </a:r>
            <a:endParaRPr lang="en-US" sz="2400" dirty="0"/>
          </a:p>
        </p:txBody>
      </p:sp>
      <p:sp>
        <p:nvSpPr>
          <p:cNvPr id="4" name="Subtitle 3">
            <a:extLst>
              <a:ext uri="{FF2B5EF4-FFF2-40B4-BE49-F238E27FC236}">
                <a16:creationId xmlns:a16="http://schemas.microsoft.com/office/drawing/2014/main" id="{37AC4FFB-634A-48BA-3D3A-7DF87639B950}"/>
              </a:ext>
            </a:extLst>
          </p:cNvPr>
          <p:cNvSpPr>
            <a:spLocks noGrp="1"/>
          </p:cNvSpPr>
          <p:nvPr>
            <p:ph type="subTitle" idx="1"/>
          </p:nvPr>
        </p:nvSpPr>
        <p:spPr>
          <a:xfrm>
            <a:off x="304800" y="807027"/>
            <a:ext cx="8534400" cy="3810000"/>
          </a:xfrm>
        </p:spPr>
        <p:txBody>
          <a:bodyPr>
            <a:noAutofit/>
          </a:bodyPr>
          <a:lstStyle/>
          <a:p>
            <a:pPr marR="457200" algn="l">
              <a:lnSpc>
                <a:spcPct val="115000"/>
              </a:lnSpc>
              <a:spcBef>
                <a:spcPts val="0"/>
              </a:spcBef>
            </a:pPr>
            <a:r>
              <a:rPr lang="en-GB" sz="1800" dirty="0">
                <a:effectLst/>
                <a:latin typeface="Arial" panose="020B0604020202020204" pitchFamily="34" charset="0"/>
                <a:ea typeface="Times New Roman" panose="02020603050405020304" pitchFamily="18" charset="0"/>
              </a:rPr>
              <a:t>In this module, you are required to write a 5000-word report to analyse the marketing strategies of a brand in two different countries.</a:t>
            </a:r>
            <a:endParaRPr lang="en-GB" sz="1800" dirty="0">
              <a:effectLst/>
              <a:latin typeface="Times New Roman" panose="02020603050405020304" pitchFamily="18" charset="0"/>
              <a:ea typeface="Times New Roman" panose="02020603050405020304" pitchFamily="18" charset="0"/>
            </a:endParaRPr>
          </a:p>
          <a:p>
            <a:pPr marR="457200" lvl="0" algn="l">
              <a:lnSpc>
                <a:spcPct val="115000"/>
              </a:lnSpc>
              <a:spcBef>
                <a:spcPts val="0"/>
              </a:spcBef>
            </a:pPr>
            <a:endParaRPr lang="en-GB" sz="1800" dirty="0">
              <a:effectLst/>
              <a:latin typeface="+mj-lt"/>
              <a:ea typeface="Times New Roman" panose="02020603050405020304" pitchFamily="18" charset="0"/>
            </a:endParaRPr>
          </a:p>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Adidas		</a:t>
            </a:r>
            <a:r>
              <a:rPr lang="en-GB" sz="1800" dirty="0">
                <a:latin typeface="+mj-lt"/>
                <a:ea typeface="Times New Roman" panose="02020603050405020304" pitchFamily="18" charset="0"/>
              </a:rPr>
              <a:t>c. Chanel</a:t>
            </a:r>
            <a:endParaRPr lang="en-GB" sz="1800" dirty="0">
              <a:effectLst/>
              <a:latin typeface="+mj-lt"/>
              <a:ea typeface="Times New Roman" panose="02020603050405020304" pitchFamily="18" charset="0"/>
            </a:endParaRP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Toyota</a:t>
            </a:r>
            <a:r>
              <a:rPr lang="en-GB" sz="1800" dirty="0">
                <a:latin typeface="+mj-lt"/>
                <a:ea typeface="Times New Roman" panose="02020603050405020304" pitchFamily="18" charset="0"/>
              </a:rPr>
              <a:t>		d. Cadbury</a:t>
            </a:r>
          </a:p>
          <a:p>
            <a:pPr marR="457200" lvl="1" algn="l">
              <a:lnSpc>
                <a:spcPct val="115000"/>
              </a:lnSpc>
              <a:spcBef>
                <a:spcPts val="0"/>
              </a:spcBef>
            </a:pPr>
            <a:r>
              <a:rPr lang="en-GB" sz="1800" dirty="0">
                <a:effectLst/>
                <a:latin typeface="+mj-lt"/>
                <a:ea typeface="Times New Roman" panose="02020603050405020304" pitchFamily="18" charset="0"/>
              </a:rPr>
              <a:t>e.  Pizza Hut</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Adidas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6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sz="1600"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sz="1600"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sz="1600" b="1" dirty="0">
                <a:effectLst/>
                <a:latin typeface="+mj-lt"/>
                <a:ea typeface="Times New Roman" panose="02020603050405020304" pitchFamily="18" charset="0"/>
              </a:rPr>
              <a:t>Marketing mix (7Ps) strategies in Country A and Country B</a:t>
            </a:r>
          </a:p>
          <a:p>
            <a:endParaRPr lang="en-GB" sz="1800" b="1" dirty="0"/>
          </a:p>
        </p:txBody>
      </p:sp>
    </p:spTree>
    <p:extLst>
      <p:ext uri="{BB962C8B-B14F-4D97-AF65-F5344CB8AC3E}">
        <p14:creationId xmlns:p14="http://schemas.microsoft.com/office/powerpoint/2010/main" val="336637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ABAD9-711B-51DD-1A9E-19104E630EB7}"/>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710981A6-D2F6-B5FE-D7F8-A7B1A3720292}"/>
              </a:ext>
            </a:extLst>
          </p:cNvPr>
          <p:cNvSpPr>
            <a:spLocks noGrp="1"/>
          </p:cNvSpPr>
          <p:nvPr>
            <p:ph type="subTitle" idx="1"/>
          </p:nvPr>
        </p:nvSpPr>
        <p:spPr>
          <a:xfrm>
            <a:off x="304800" y="1524000"/>
            <a:ext cx="8534400" cy="3810000"/>
          </a:xfrm>
        </p:spPr>
        <p:txBody>
          <a:bodyPr>
            <a:noAutofit/>
          </a:bodyPr>
          <a:lstStyle/>
          <a:p>
            <a:pPr marR="457200" lvl="1" algn="l">
              <a:lnSpc>
                <a:spcPct val="115000"/>
              </a:lnSpc>
              <a:spcBef>
                <a:spcPts val="0"/>
              </a:spcBef>
            </a:pPr>
            <a:r>
              <a:rPr lang="en-GB" dirty="0">
                <a:effectLst/>
                <a:latin typeface="+mj-lt"/>
                <a:ea typeface="Times New Roman" panose="02020603050405020304" pitchFamily="18" charset="0"/>
              </a:rPr>
              <a:t>c.	Evaluation of market entry methods.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Evaluation of whether there were ethical issues with this brand in one/both countries.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Recommendations on how this company should go forward. </a:t>
            </a:r>
            <a:endParaRPr lang="en-GB" sz="2000" b="1" dirty="0"/>
          </a:p>
        </p:txBody>
      </p:sp>
      <p:sp>
        <p:nvSpPr>
          <p:cNvPr id="8" name="Title 1">
            <a:extLst>
              <a:ext uri="{FF2B5EF4-FFF2-40B4-BE49-F238E27FC236}">
                <a16:creationId xmlns:a16="http://schemas.microsoft.com/office/drawing/2014/main" id="{0EF71B31-FCB9-503D-E980-D8CCC74B0F4F}"/>
              </a:ext>
            </a:extLst>
          </p:cNvPr>
          <p:cNvSpPr txBox="1">
            <a:spLocks/>
          </p:cNvSpPr>
          <p:nvPr/>
        </p:nvSpPr>
        <p:spPr>
          <a:xfrm>
            <a:off x="609600" y="304800"/>
            <a:ext cx="7924800" cy="8382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Task </a:t>
            </a:r>
            <a:r>
              <a:rPr lang="en-US" sz="1600" dirty="0"/>
              <a:t>2 of 2</a:t>
            </a:r>
            <a:endParaRPr lang="en-US" sz="2400" dirty="0"/>
          </a:p>
        </p:txBody>
      </p:sp>
    </p:spTree>
    <p:extLst>
      <p:ext uri="{BB962C8B-B14F-4D97-AF65-F5344CB8AC3E}">
        <p14:creationId xmlns:p14="http://schemas.microsoft.com/office/powerpoint/2010/main" val="4239591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EBAFF-F56F-A44C-229D-4AC7FB876E95}"/>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A18FDEED-408F-551B-EBC1-EB0F81D16367}"/>
              </a:ext>
            </a:extLst>
          </p:cNvPr>
          <p:cNvSpPr>
            <a:spLocks noGrp="1"/>
          </p:cNvSpPr>
          <p:nvPr>
            <p:ph type="subTitle" idx="1"/>
          </p:nvPr>
        </p:nvSpPr>
        <p:spPr>
          <a:xfrm>
            <a:off x="0" y="952500"/>
            <a:ext cx="9164782" cy="49530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L="623888" marR="457200" lvl="1" indent="-360363" algn="l">
              <a:lnSpc>
                <a:spcPct val="115000"/>
              </a:lnSpc>
              <a:spcBef>
                <a:spcPts val="0"/>
              </a:spcBef>
            </a:pPr>
            <a:r>
              <a:rPr lang="en-GB" sz="1800" dirty="0">
                <a:effectLst/>
                <a:latin typeface="+mj-lt"/>
                <a:ea typeface="Times New Roman" panose="02020603050405020304" pitchFamily="18" charset="0"/>
              </a:rPr>
              <a:t>1.	Title page (program of study, module name and code, your assignment title, and the lecturer’s name ARE NOT included in the word count).</a:t>
            </a:r>
          </a:p>
          <a:p>
            <a:pPr marL="623888" marR="457200" lvl="1" indent="-360363" algn="l">
              <a:lnSpc>
                <a:spcPct val="115000"/>
              </a:lnSpc>
              <a:spcBef>
                <a:spcPts val="0"/>
              </a:spcBef>
            </a:pPr>
            <a:r>
              <a:rPr lang="en-GB" sz="1800" dirty="0">
                <a:effectLst/>
                <a:latin typeface="+mj-lt"/>
                <a:ea typeface="Times New Roman" panose="02020603050405020304" pitchFamily="18" charset="0"/>
              </a:rPr>
              <a:t>2.	Table of Contents (IS NOT included in the word count).</a:t>
            </a:r>
          </a:p>
          <a:p>
            <a:pPr marL="623888" marR="457200" lvl="1" indent="-360363" algn="l">
              <a:lnSpc>
                <a:spcPct val="115000"/>
              </a:lnSpc>
              <a:spcBef>
                <a:spcPts val="0"/>
              </a:spcBef>
            </a:pPr>
            <a:r>
              <a:rPr lang="en-GB" sz="1800" dirty="0">
                <a:effectLst/>
                <a:latin typeface="+mj-lt"/>
                <a:ea typeface="Times New Roman" panose="02020603050405020304" pitchFamily="18" charset="0"/>
              </a:rPr>
              <a:t>3.	Introduction (Rationale of choosing the brand and countries, report’s  purpose and structure )</a:t>
            </a:r>
          </a:p>
          <a:p>
            <a:pPr marL="623888" marR="457200" lvl="1" indent="-360363" algn="l">
              <a:lnSpc>
                <a:spcPct val="115000"/>
              </a:lnSpc>
              <a:spcBef>
                <a:spcPts val="0"/>
              </a:spcBef>
            </a:pPr>
            <a:r>
              <a:rPr lang="en-GB" sz="1800" dirty="0">
                <a:effectLst/>
                <a:latin typeface="+mj-lt"/>
                <a:ea typeface="Times New Roman" panose="02020603050405020304" pitchFamily="18" charset="0"/>
              </a:rPr>
              <a:t>4.	Brand and country overview</a:t>
            </a:r>
          </a:p>
          <a:p>
            <a:pPr marL="623888" marR="457200" lvl="1" indent="-360363" algn="l">
              <a:lnSpc>
                <a:spcPct val="115000"/>
              </a:lnSpc>
              <a:spcBef>
                <a:spcPts val="0"/>
              </a:spcBef>
            </a:pPr>
            <a:r>
              <a:rPr lang="en-GB" sz="1800" dirty="0">
                <a:effectLst/>
                <a:latin typeface="+mj-lt"/>
                <a:ea typeface="Times New Roman" panose="02020603050405020304" pitchFamily="18" charset="0"/>
              </a:rPr>
              <a:t>5.	Comparison of the socio-cultural context of Country A and Country B</a:t>
            </a:r>
          </a:p>
          <a:p>
            <a:pPr marL="623888" marR="457200" lvl="1" indent="-360363" algn="l">
              <a:lnSpc>
                <a:spcPct val="115000"/>
              </a:lnSpc>
              <a:spcBef>
                <a:spcPts val="0"/>
              </a:spcBef>
            </a:pPr>
            <a:r>
              <a:rPr lang="en-GB" sz="1800" dirty="0">
                <a:effectLst/>
                <a:latin typeface="+mj-lt"/>
                <a:ea typeface="Times New Roman" panose="02020603050405020304" pitchFamily="18" charset="0"/>
              </a:rPr>
              <a:t>6.	Comparison of Brand’s STP strategies in Country A and Country B</a:t>
            </a:r>
          </a:p>
          <a:p>
            <a:pPr marL="623888" marR="457200" lvl="1" indent="-360363" algn="l">
              <a:lnSpc>
                <a:spcPct val="115000"/>
              </a:lnSpc>
              <a:spcBef>
                <a:spcPts val="0"/>
              </a:spcBef>
            </a:pPr>
            <a:r>
              <a:rPr lang="en-GB" sz="1800" dirty="0">
                <a:effectLst/>
                <a:latin typeface="+mj-lt"/>
                <a:ea typeface="Times New Roman" panose="02020603050405020304" pitchFamily="18" charset="0"/>
              </a:rPr>
              <a:t>7.	Comparison of Marketing Mix Strategies in Country A and Country B </a:t>
            </a:r>
          </a:p>
          <a:p>
            <a:pPr marL="623888" marR="457200" lvl="1" indent="-360363" algn="l">
              <a:lnSpc>
                <a:spcPct val="115000"/>
              </a:lnSpc>
              <a:spcBef>
                <a:spcPts val="0"/>
              </a:spcBef>
            </a:pPr>
            <a:r>
              <a:rPr lang="en-GB" sz="1800" dirty="0">
                <a:effectLst/>
                <a:latin typeface="+mj-lt"/>
                <a:ea typeface="Times New Roman" panose="02020603050405020304" pitchFamily="18" charset="0"/>
              </a:rPr>
              <a:t>8.	Evaluation of the market entry methods in one country</a:t>
            </a:r>
          </a:p>
          <a:p>
            <a:pPr marL="623888" marR="457200" lvl="1" indent="-360363" algn="l">
              <a:lnSpc>
                <a:spcPct val="115000"/>
              </a:lnSpc>
              <a:spcBef>
                <a:spcPts val="0"/>
              </a:spcBef>
            </a:pPr>
            <a:r>
              <a:rPr lang="en-GB" sz="1800" dirty="0">
                <a:effectLst/>
                <a:latin typeface="+mj-lt"/>
                <a:ea typeface="Times New Roman" panose="02020603050405020304" pitchFamily="18" charset="0"/>
              </a:rPr>
              <a:t>9.	Evaluation of marketing ethics practice</a:t>
            </a:r>
          </a:p>
          <a:p>
            <a:pPr marL="623888" marR="457200" lvl="1" indent="-360363" algn="l">
              <a:lnSpc>
                <a:spcPct val="115000"/>
              </a:lnSpc>
              <a:spcBef>
                <a:spcPts val="0"/>
              </a:spcBef>
            </a:pPr>
            <a:r>
              <a:rPr lang="en-GB" sz="1800" dirty="0">
                <a:effectLst/>
                <a:latin typeface="+mj-lt"/>
                <a:ea typeface="Times New Roman" panose="02020603050405020304" pitchFamily="18" charset="0"/>
              </a:rPr>
              <a:t>10.	Recommendation &amp; Conclusion </a:t>
            </a:r>
          </a:p>
          <a:p>
            <a:pPr marL="623888" marR="457200" lvl="1" indent="-360363" algn="l">
              <a:lnSpc>
                <a:spcPct val="115000"/>
              </a:lnSpc>
              <a:spcBef>
                <a:spcPts val="0"/>
              </a:spcBef>
            </a:pPr>
            <a:r>
              <a:rPr lang="en-GB" sz="1800" dirty="0">
                <a:effectLst/>
                <a:latin typeface="+mj-lt"/>
                <a:ea typeface="Times New Roman" panose="02020603050405020304" pitchFamily="18" charset="0"/>
              </a:rPr>
              <a:t>11.	Reference List (ARE NOT included in the word count). </a:t>
            </a:r>
          </a:p>
        </p:txBody>
      </p:sp>
      <p:sp>
        <p:nvSpPr>
          <p:cNvPr id="8" name="Title 1">
            <a:extLst>
              <a:ext uri="{FF2B5EF4-FFF2-40B4-BE49-F238E27FC236}">
                <a16:creationId xmlns:a16="http://schemas.microsoft.com/office/drawing/2014/main" id="{1CDC3059-60FB-3E3E-CAD0-79B808EC4991}"/>
              </a:ext>
            </a:extLst>
          </p:cNvPr>
          <p:cNvSpPr txBox="1">
            <a:spLocks/>
          </p:cNvSpPr>
          <p:nvPr/>
        </p:nvSpPr>
        <p:spPr>
          <a:xfrm>
            <a:off x="609600" y="3048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structure</a:t>
            </a:r>
          </a:p>
        </p:txBody>
      </p:sp>
    </p:spTree>
    <p:extLst>
      <p:ext uri="{BB962C8B-B14F-4D97-AF65-F5344CB8AC3E}">
        <p14:creationId xmlns:p14="http://schemas.microsoft.com/office/powerpoint/2010/main" val="3545680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4515D-2C0A-7FF9-FD4B-E5B5079F3AA8}"/>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19D5FAC0-45FA-979B-3BBE-FDA695120084}"/>
              </a:ext>
            </a:extLst>
          </p:cNvPr>
          <p:cNvSpPr>
            <a:spLocks noGrp="1"/>
          </p:cNvSpPr>
          <p:nvPr>
            <p:ph type="subTitle" idx="1"/>
          </p:nvPr>
        </p:nvSpPr>
        <p:spPr>
          <a:xfrm>
            <a:off x="533400" y="1333500"/>
            <a:ext cx="7848600" cy="36957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Introduction </a:t>
            </a:r>
          </a:p>
          <a:p>
            <a:pPr marR="457200" lvl="1" algn="l">
              <a:lnSpc>
                <a:spcPct val="115000"/>
              </a:lnSpc>
              <a:spcBef>
                <a:spcPts val="0"/>
              </a:spcBef>
            </a:pPr>
            <a:r>
              <a:rPr lang="en-GB" sz="1800" b="1" dirty="0">
                <a:latin typeface="+mj-lt"/>
                <a:ea typeface="Times New Roman" panose="02020603050405020304" pitchFamily="18" charset="0"/>
              </a:rPr>
              <a:t>	</a:t>
            </a:r>
            <a:r>
              <a:rPr lang="en-GB" sz="1800" dirty="0">
                <a:latin typeface="+mj-lt"/>
                <a:ea typeface="Times New Roman" panose="02020603050405020304" pitchFamily="18" charset="0"/>
              </a:rPr>
              <a:t>Rationale of choosing the brand and countries (why this brand and its operations in chosen countries are interesting and important to investigate), essay’s purpose and structure</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4CB3E422-74E5-0960-C654-BF38F089D3FC}"/>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3110915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7222B-1269-3B51-FAF2-E534861AC641}"/>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F4C4A0EA-37E1-E501-23FE-82C2C3B4DF92}"/>
              </a:ext>
            </a:extLst>
          </p:cNvPr>
          <p:cNvSpPr>
            <a:spLocks noGrp="1"/>
          </p:cNvSpPr>
          <p:nvPr>
            <p:ph type="subTitle" idx="1"/>
          </p:nvPr>
        </p:nvSpPr>
        <p:spPr>
          <a:xfrm>
            <a:off x="533400" y="1333500"/>
            <a:ext cx="7848600" cy="36957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Brand and country overview: This section sets the context and familiarises the reader with your chosen brand and countries.</a:t>
            </a:r>
          </a:p>
          <a:p>
            <a:pPr marL="800100" marR="457200" lvl="1" indent="-34290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Discussion about the history of the brand, the product, the country of origin (home country), and competitors. Born global or traditional company? </a:t>
            </a:r>
          </a:p>
          <a:p>
            <a:pPr marL="800100" marR="457200" lvl="1" indent="-34290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Discussion about the chosen countries: Are both of them host countries? Is one of them the home country? Entry mode? Reason for internationalisation? What is the reason for entering Country A and Country B? </a:t>
            </a:r>
            <a:r>
              <a:rPr lang="en-GB" sz="1800" dirty="0">
                <a:latin typeface="+mj-lt"/>
                <a:ea typeface="Times New Roman" panose="02020603050405020304" pitchFamily="18" charset="0"/>
              </a:rPr>
              <a:t>Do the company follow the Uppsala model for their internationalisation? </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561AF50F-56D0-60C2-FC26-93C3B7EB102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28274963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C56CE-B10A-29AD-A2B1-74827FA36E97}"/>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950F589E-07A8-BAA8-5CD9-FBEA3E514E1F}"/>
              </a:ext>
            </a:extLst>
          </p:cNvPr>
          <p:cNvSpPr>
            <a:spLocks noGrp="1"/>
          </p:cNvSpPr>
          <p:nvPr>
            <p:ph type="subTitle" idx="1"/>
          </p:nvPr>
        </p:nvSpPr>
        <p:spPr>
          <a:xfrm>
            <a:off x="647700" y="762000"/>
            <a:ext cx="78486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socio-cultural context of Country A and Country B (Revisit sessions 2 and 3)</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The </a:t>
            </a:r>
            <a:r>
              <a:rPr lang="en-GB" sz="1800" dirty="0">
                <a:latin typeface="+mj-lt"/>
                <a:ea typeface="Times New Roman" panose="02020603050405020304" pitchFamily="18" charset="0"/>
              </a:rPr>
              <a:t>GDP/ income level/ stage of development of both countries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The economic system</a:t>
            </a:r>
            <a:r>
              <a:rPr lang="en-GB" sz="1800" dirty="0">
                <a:latin typeface="+mj-lt"/>
                <a:ea typeface="Times New Roman" panose="02020603050405020304" pitchFamily="18" charset="0"/>
              </a:rPr>
              <a:t>/ member of a trade agreement?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National culture dimensions based on tools taught in the class (Hofstede) – use information from the Hofstede website/country comparison to support your arguments.</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Elements of subjective culture (language, norms, values, etc)</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Similarities and differences should be stated.</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71006E0F-5215-0C11-F835-16D3F95DB31F}"/>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167282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7A689-0909-EF50-CA50-7CADE8EFCB53}"/>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3E2C8189-1446-B955-1A0E-9A094C3EC432}"/>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STP strategies in Country A and Country B (Revisit sessions 5)</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Segmentation approach (demography/ geography/ psychography, etc.)</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Target market –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Positioning strategy? </a:t>
            </a:r>
            <a:r>
              <a:rPr lang="en-GB" sz="1800" dirty="0">
                <a:latin typeface="+mj-lt"/>
                <a:ea typeface="Times New Roman" panose="02020603050405020304" pitchFamily="18" charset="0"/>
              </a:rPr>
              <a:t>(product attributes. Competitors. usage, etc.</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 Draw the positioning/ perceptual map to demonstrate if the brand has a similar/ different positioning strategy in both countries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Similarities and differences should be stated.</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7E6AFFF7-829E-2ACC-CD60-B83920BED891}"/>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1122558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A187E-2B7C-11C6-2D6E-BF07EF8BBC24}"/>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C6B86BCA-9039-6AE3-7CF6-72667480F0C0}"/>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Brand &amp; Product</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Brand strategy</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Product dimensions (core, packaging, auxiliary)</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Product lines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Product standardisation or adaptation? </a:t>
            </a:r>
            <a:r>
              <a:rPr lang="en-GB" sz="1800" dirty="0">
                <a:effectLst/>
                <a:latin typeface="+mj-lt"/>
                <a:ea typeface="Times New Roman" panose="02020603050405020304" pitchFamily="18" charset="0"/>
              </a:rPr>
              <a:t>Packaging elements </a:t>
            </a:r>
            <a:r>
              <a:rPr lang="en-GB" sz="1800" dirty="0">
                <a:latin typeface="+mj-lt"/>
                <a:ea typeface="Times New Roman" panose="02020603050405020304" pitchFamily="18" charset="0"/>
              </a:rPr>
              <a:t>(visual, informational, protective, symbolic), standardisation or adaptation?</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Labelling. standardisation or adaptation?</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Provide evidence if any (e.g., a pic of the product in countries A and B)</a:t>
            </a: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047BBC75-06F5-C463-F954-5AF94665C220}"/>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087316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DA47A-3710-0943-FFB0-AE1842F280DE}"/>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7EE8076-26C6-E60D-8901-65B508A11287}"/>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5-9) – Pricing and promotion</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Pricing objective</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Pricing method (cost-based, competitors, etc.)  Provide rationale for the pricing method.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Adaptation or standardisation - provide evidence (e.g. Brand A £14 compared to the competitor £10, e.g.,  Brand D prices in different countries )- </a:t>
            </a: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41730368-B645-220D-08EB-19965214D44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2452071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E1AEE-E381-CF1E-92FC-F959EC2F3854}"/>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2BC007B4-FB5D-C136-F118-145F16B5F2CF}"/>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5-9) – Pricing and promotion</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Promotion object</a:t>
            </a:r>
            <a:r>
              <a:rPr lang="en-GB" sz="1800" dirty="0">
                <a:latin typeface="+mj-lt"/>
                <a:ea typeface="Times New Roman" panose="02020603050405020304" pitchFamily="18" charset="0"/>
              </a:rPr>
              <a:t>ive</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Medi</a:t>
            </a:r>
            <a:r>
              <a:rPr lang="en-GB" sz="1800" dirty="0">
                <a:latin typeface="+mj-lt"/>
                <a:ea typeface="Times New Roman" panose="02020603050405020304" pitchFamily="18" charset="0"/>
              </a:rPr>
              <a:t>a advertising</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Type of appeal in advertising</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Adaptation or standardisation – provide evidence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Other promotions such as sales promotion, public relations, sponsorship, direct marketing, digital marketing etc.</a:t>
            </a: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F235EDB8-05CB-AC0D-D6F9-A39FFD47CABE}"/>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10904036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6A99B-C003-2289-6478-4F54BB9BBEC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1E53F354-2D7E-F683-7499-2879FA9F8012}"/>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Distribution and logistics + 3Ps</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Channel intensity</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Channel length</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Intermedia</a:t>
            </a:r>
            <a:r>
              <a:rPr lang="en-GB" sz="1800" dirty="0">
                <a:latin typeface="+mj-lt"/>
                <a:ea typeface="Times New Roman" panose="02020603050405020304" pitchFamily="18" charset="0"/>
              </a:rPr>
              <a:t>ry arrangements</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Physical distribution?</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a:t>
            </a:r>
            <a:r>
              <a:rPr lang="en-GB" sz="1800" dirty="0">
                <a:effectLst/>
                <a:latin typeface="+mj-lt"/>
                <a:ea typeface="Times New Roman" panose="02020603050405020304" pitchFamily="18" charset="0"/>
              </a:rPr>
              <a:t>rocess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People</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Physical evidence</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Similarities and differences should be stated based on all marketing mix elements.</a:t>
            </a: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24C6CB83-614E-23FF-912E-2F00E3843F1D}"/>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7286158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97CBF-4382-20EF-DD4F-A8D05A353C2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CD0BD29B-62FA-3880-59E7-888617C2B109}"/>
              </a:ext>
            </a:extLst>
          </p:cNvPr>
          <p:cNvSpPr>
            <a:spLocks noGrp="1"/>
          </p:cNvSpPr>
          <p:nvPr>
            <p:ph type="subTitle" idx="1"/>
          </p:nvPr>
        </p:nvSpPr>
        <p:spPr>
          <a:xfrm>
            <a:off x="476250" y="775855"/>
            <a:ext cx="8191500" cy="3643745"/>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Evaluation of market entry methods in one country</a:t>
            </a:r>
            <a:endParaRPr lang="en-GB" sz="1800" dirty="0">
              <a:latin typeface="+mj-lt"/>
              <a:ea typeface="Times New Roman" panose="02020603050405020304" pitchFamily="18" charset="0"/>
            </a:endParaRP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3091EED3-8B27-06B8-F305-8AA5EB14006D}"/>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3917588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7B62B-A514-366B-7903-9EE08C150C35}"/>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D7FEEFA-3533-0230-37DC-1E480E196435}"/>
              </a:ext>
            </a:extLst>
          </p:cNvPr>
          <p:cNvSpPr>
            <a:spLocks noGrp="1"/>
          </p:cNvSpPr>
          <p:nvPr>
            <p:ph type="subTitle" idx="1"/>
          </p:nvPr>
        </p:nvSpPr>
        <p:spPr>
          <a:xfrm>
            <a:off x="476250" y="775855"/>
            <a:ext cx="8191500" cy="3643745"/>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Evaluation of marketing ethics practice— </a:t>
            </a:r>
            <a:r>
              <a:rPr lang="en-GB" sz="1800" dirty="0">
                <a:effectLst/>
                <a:latin typeface="+mj-lt"/>
                <a:ea typeface="Times New Roman" panose="02020603050405020304" pitchFamily="18" charset="0"/>
              </a:rPr>
              <a:t>(revisit session 10 for some inspiration)</a:t>
            </a:r>
            <a:endParaRPr lang="en-GB" sz="1800" dirty="0">
              <a:latin typeface="+mj-lt"/>
              <a:ea typeface="Times New Roman" panose="02020603050405020304" pitchFamily="18" charset="0"/>
            </a:endParaRP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Recommendation and conclusion – </a:t>
            </a:r>
            <a:r>
              <a:rPr lang="en-GB" sz="1800" dirty="0">
                <a:latin typeface="+mj-lt"/>
                <a:ea typeface="Times New Roman" panose="02020603050405020304" pitchFamily="18" charset="0"/>
              </a:rPr>
              <a:t>Based on your research on the brands, which of the marketing strategies work/ not? What are your suggestions? Be specific, and link your recommendation with particular findings from previous sections.</a:t>
            </a: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r>
              <a:rPr lang="en-GB" sz="1800" dirty="0">
                <a:latin typeface="+mj-lt"/>
                <a:ea typeface="Times New Roman" panose="02020603050405020304" pitchFamily="18" charset="0"/>
              </a:rPr>
              <a:t>Reflective account using the Gibbs or Kolb model. </a:t>
            </a: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Reference – Harvard citation</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D8F50779-660C-B293-45E7-42988556BD6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23827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11B85-0276-B91B-0DFA-038195CA016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CDCF730-A2BA-BE6A-6665-468A4C977A2B}"/>
              </a:ext>
            </a:extLst>
          </p:cNvPr>
          <p:cNvSpPr>
            <a:spLocks noGrp="1"/>
          </p:cNvSpPr>
          <p:nvPr/>
        </p:nvSpPr>
        <p:spPr>
          <a:xfrm>
            <a:off x="444713" y="1600200"/>
            <a:ext cx="8102173" cy="2133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Draft your report</a:t>
            </a:r>
            <a:endParaRPr lang="en-GB" sz="2000" dirty="0"/>
          </a:p>
        </p:txBody>
      </p:sp>
      <p:sp>
        <p:nvSpPr>
          <p:cNvPr id="2" name="Title 1">
            <a:extLst>
              <a:ext uri="{FF2B5EF4-FFF2-40B4-BE49-F238E27FC236}">
                <a16:creationId xmlns:a16="http://schemas.microsoft.com/office/drawing/2014/main" id="{032C80BD-F923-746F-254B-8836251F60B8}"/>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4265846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438400" y="3810000"/>
            <a:ext cx="63403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Ethical issues in international marketing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9242</TotalTime>
  <Words>2671</Words>
  <Application>Microsoft Office PowerPoint</Application>
  <PresentationFormat>On-screen Show (4:3)</PresentationFormat>
  <Paragraphs>297</Paragraphs>
  <Slides>42</Slides>
  <Notes>21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42</vt:i4>
      </vt:variant>
    </vt:vector>
  </HeadingPairs>
  <TitlesOfParts>
    <vt:vector size="52"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nine</vt:lpstr>
      <vt:lpstr>PowerPoint Presentation</vt:lpstr>
      <vt:lpstr>How does today’s session link to your assessment?</vt:lpstr>
      <vt:lpstr>PowerPoint Presentation</vt:lpstr>
      <vt:lpstr>Market research</vt:lpstr>
      <vt:lpstr>Components of the scientific method</vt:lpstr>
      <vt:lpstr>Types of international market research</vt:lpstr>
      <vt:lpstr>The international market research process</vt:lpstr>
      <vt:lpstr>Step 1. Define the problem or situation</vt:lpstr>
      <vt:lpstr>Step 2. Complete a cost/benefit analysis</vt:lpstr>
      <vt:lpstr>Secondary data</vt:lpstr>
      <vt:lpstr>Secondary sources of international market research</vt:lpstr>
      <vt:lpstr>Primary data</vt:lpstr>
      <vt:lpstr>Assessing political risk</vt:lpstr>
      <vt:lpstr>Legal risk</vt:lpstr>
      <vt:lpstr>Step 3. Develop a research design</vt:lpstr>
      <vt:lpstr>Online research: A hybrid approach</vt:lpstr>
      <vt:lpstr>Step 4. Develop a sample</vt:lpstr>
      <vt:lpstr>Sampling issues in international research</vt:lpstr>
      <vt:lpstr>Step 5. Collecting data</vt:lpstr>
      <vt:lpstr>Step 6. Analyze and interpret data</vt:lpstr>
      <vt:lpstr>Step 7. Formulating conclusions  and writing reports</vt:lpstr>
      <vt:lpstr>Major market research firms</vt:lpstr>
      <vt:lpstr>PowerPoint Presentation</vt:lpstr>
      <vt:lpstr>Learning objective #2</vt:lpstr>
      <vt:lpstr>Tasks 1 of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Tushara Balendran</cp:lastModifiedBy>
  <cp:revision>1111</cp:revision>
  <dcterms:created xsi:type="dcterms:W3CDTF">2011-10-11T02:36:14Z</dcterms:created>
  <dcterms:modified xsi:type="dcterms:W3CDTF">2026-06-26T08:17:16Z</dcterms:modified>
</cp:coreProperties>
</file>