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57" r:id="rId12"/>
    <p:sldId id="265" r:id="rId13"/>
    <p:sldId id="264" r:id="rId14"/>
    <p:sldId id="258" r:id="rId15"/>
    <p:sldId id="259" r:id="rId16"/>
    <p:sldId id="266" r:id="rId17"/>
    <p:sldId id="260" r:id="rId18"/>
    <p:sldId id="268" r:id="rId19"/>
    <p:sldId id="261" r:id="rId20"/>
    <p:sldId id="269" r:id="rId21"/>
    <p:sldId id="262" r:id="rId22"/>
    <p:sldId id="263" r:id="rId23"/>
    <p:sldId id="27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2" y="2887531"/>
            <a:ext cx="6779110" cy="715581"/>
            <a:chOff x="1172584" y="1381459"/>
            <a:chExt cx="6779110" cy="715581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405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295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5" y="1392217"/>
            <a:ext cx="6779110" cy="715581"/>
            <a:chOff x="1172584" y="1381459"/>
            <a:chExt cx="6779110" cy="715581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14132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5" y="2887580"/>
            <a:ext cx="6779110" cy="715581"/>
            <a:chOff x="1172584" y="1381459"/>
            <a:chExt cx="6779110" cy="715581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1" y="1204857"/>
            <a:ext cx="7754713" cy="1910716"/>
          </a:xfrm>
        </p:spPr>
        <p:txBody>
          <a:bodyPr anchor="b"/>
          <a:lstStyle>
            <a:lvl1pPr algn="ctr">
              <a:defRPr sz="405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8"/>
            <a:ext cx="7734747" cy="1500187"/>
          </a:xfrm>
        </p:spPr>
        <p:txBody>
          <a:bodyPr anchor="t"/>
          <a:lstStyle>
            <a:lvl1pPr marL="0" indent="0" algn="ctr">
              <a:buNone/>
              <a:defRPr sz="1500">
                <a:solidFill>
                  <a:schemeClr val="tx2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23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5" y="1392217"/>
            <a:ext cx="6779110" cy="715581"/>
            <a:chOff x="1172584" y="1381459"/>
            <a:chExt cx="6779110" cy="715581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931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1800" b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1800" b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5" y="1392217"/>
            <a:ext cx="6779110" cy="715581"/>
            <a:chOff x="1172584" y="1381459"/>
            <a:chExt cx="6779110" cy="715581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793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5" y="1392217"/>
            <a:ext cx="6779110" cy="715581"/>
            <a:chOff x="1172584" y="1381459"/>
            <a:chExt cx="6779110" cy="715581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9618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861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80" y="1678197"/>
            <a:ext cx="3422483" cy="1886921"/>
          </a:xfrm>
        </p:spPr>
        <p:txBody>
          <a:bodyPr anchor="b"/>
          <a:lstStyle>
            <a:lvl1pPr algn="l">
              <a:defRPr sz="21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2" y="559400"/>
            <a:ext cx="4116667" cy="5566765"/>
          </a:xfrm>
        </p:spPr>
        <p:txBody>
          <a:bodyPr anchor="ctr"/>
          <a:lstStyle>
            <a:lvl1pPr>
              <a:defRPr sz="1800"/>
            </a:lvl1pPr>
            <a:lvl2pPr>
              <a:defRPr sz="1650"/>
            </a:lvl2pPr>
            <a:lvl3pPr>
              <a:defRPr sz="1500"/>
            </a:lvl3pPr>
            <a:lvl4pPr>
              <a:defRPr sz="1350"/>
            </a:lvl4pPr>
            <a:lvl5pPr>
              <a:defRPr sz="12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80" y="3603814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22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2" y="4668820"/>
            <a:ext cx="7767021" cy="644729"/>
          </a:xfrm>
        </p:spPr>
        <p:txBody>
          <a:bodyPr anchor="b"/>
          <a:lstStyle>
            <a:lvl1pPr algn="ctr">
              <a:defRPr sz="21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3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90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25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5" y="1392217"/>
            <a:ext cx="6779110" cy="715581"/>
            <a:chOff x="1172584" y="1381459"/>
            <a:chExt cx="6779110" cy="715581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704039" cy="715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1383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1" y="559400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9" y="849856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1" y="2984700"/>
            <a:ext cx="5480154" cy="715581"/>
            <a:chOff x="1815339" y="1485332"/>
            <a:chExt cx="5480154" cy="715580"/>
          </a:xfrm>
        </p:grpSpPr>
        <p:sp>
          <p:nvSpPr>
            <p:cNvPr id="12" name="TextBox 11"/>
            <p:cNvSpPr txBox="1"/>
            <p:nvPr/>
          </p:nvSpPr>
          <p:spPr>
            <a:xfrm>
              <a:off x="4233636" y="1485332"/>
              <a:ext cx="704039" cy="715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405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405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294002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2248349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3/24/2017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854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405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6858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82930" indent="-274320" algn="l" defTabSz="6858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16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857250" indent="-274320" algn="l" defTabSz="6858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5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131570" indent="-240030" algn="l" defTabSz="6858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371600" indent="-240030" algn="l" defTabSz="6858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11630" indent="-205740" algn="l" defTabSz="685800" rtl="0" eaLnBrk="1" latinLnBrk="0" hangingPunct="1">
        <a:spcBef>
          <a:spcPts val="300"/>
        </a:spcBef>
        <a:buClr>
          <a:schemeClr val="accent1"/>
        </a:buClr>
        <a:buFont typeface="Wingdings" pitchFamily="2" charset="2"/>
        <a:buChar char="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851660" indent="-205740" algn="l" defTabSz="685800" rtl="0" eaLnBrk="1" latinLnBrk="0" hangingPunct="1">
        <a:spcBef>
          <a:spcPts val="300"/>
        </a:spcBef>
        <a:buClr>
          <a:schemeClr val="accent1"/>
        </a:buClr>
        <a:buFont typeface="Wingdings" pitchFamily="2" charset="2"/>
        <a:buChar char="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2091690" indent="-205740" algn="l" defTabSz="685800" rtl="0" eaLnBrk="1" latinLnBrk="0" hangingPunct="1">
        <a:spcBef>
          <a:spcPts val="300"/>
        </a:spcBef>
        <a:buClr>
          <a:schemeClr val="accent1"/>
        </a:buClr>
        <a:buFont typeface="Wingdings" pitchFamily="2" charset="2"/>
        <a:buChar char="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205740" algn="l" defTabSz="685800" rtl="0" eaLnBrk="1" latinLnBrk="0" hangingPunct="1">
        <a:spcBef>
          <a:spcPts val="300"/>
        </a:spcBef>
        <a:buClr>
          <a:schemeClr val="accent1"/>
        </a:buClr>
        <a:buFont typeface="Wingdings" pitchFamily="2" charset="2"/>
        <a:buChar char="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TO FINANCE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Management, Innovation and Sustainability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Previously we have looked at Leadership, Management and the concept of change</a:t>
            </a:r>
          </a:p>
          <a:p>
            <a:r>
              <a:rPr lang="en-GB" dirty="0" smtClean="0"/>
              <a:t>But, we need to consider elements that force the change – both internal and external forces</a:t>
            </a:r>
          </a:p>
          <a:p>
            <a:r>
              <a:rPr lang="en-GB" dirty="0" smtClean="0"/>
              <a:t>Management make decisions regarding all aspects with the organisation based upon the internal and external environment</a:t>
            </a:r>
          </a:p>
          <a:p>
            <a:r>
              <a:rPr lang="en-GB" dirty="0" smtClean="0"/>
              <a:t>Aspects including Governmental </a:t>
            </a:r>
            <a:r>
              <a:rPr lang="en-GB" dirty="0" err="1" smtClean="0"/>
              <a:t>legislationary</a:t>
            </a:r>
            <a:r>
              <a:rPr lang="en-GB" dirty="0" smtClean="0"/>
              <a:t> changes, economic affects, technological advancements and stakeholder expectations.</a:t>
            </a:r>
          </a:p>
          <a:p>
            <a:r>
              <a:rPr lang="en-GB" dirty="0" smtClean="0"/>
              <a:t>Each of these elements will have an associated cost for the organisation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327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financial resources available to the organisation will have an influence upon the decision making process and any changes that may be required</a:t>
            </a:r>
          </a:p>
          <a:p>
            <a:r>
              <a:rPr lang="en-GB" dirty="0" smtClean="0"/>
              <a:t>Today we will look at the concept of accounting and its influence within organisations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Finance and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751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2800" smtClean="0"/>
              <a:t>INTRODUCTION TO ACCOUNTING</a:t>
            </a:r>
          </a:p>
        </p:txBody>
      </p:sp>
      <p:sp>
        <p:nvSpPr>
          <p:cNvPr id="19460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r>
              <a:rPr lang="en-GB" altLang="en-US" sz="2400" smtClean="0"/>
              <a:t>Financial and Management Accounting </a:t>
            </a:r>
          </a:p>
        </p:txBody>
      </p:sp>
      <p:pic>
        <p:nvPicPr>
          <p:cNvPr id="19459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58" r="2635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53937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Financial Accounting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preparation of financial statements for external use.</a:t>
            </a:r>
          </a:p>
          <a:p>
            <a:r>
              <a:rPr lang="en-US" altLang="en-US" smtClean="0"/>
              <a:t>summarises historical data</a:t>
            </a:r>
          </a:p>
          <a:p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</p:txBody>
      </p:sp>
      <p:pic>
        <p:nvPicPr>
          <p:cNvPr id="2048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716338"/>
            <a:ext cx="28575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8033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Management Accounting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mtClean="0"/>
              <a:t>produces information about the costs and profitability of products and different parts of the business using internally produced reports</a:t>
            </a:r>
          </a:p>
          <a:p>
            <a:r>
              <a:rPr lang="en-US" altLang="en-US" smtClean="0"/>
              <a:t>enables managers to take planning and control decisions</a:t>
            </a:r>
          </a:p>
          <a:p>
            <a:r>
              <a:rPr lang="en-US" altLang="en-US" smtClean="0"/>
              <a:t>produces detailed information about sales, production, finance etc </a:t>
            </a:r>
          </a:p>
          <a:p>
            <a:r>
              <a:rPr lang="en-GB" altLang="en-US" smtClean="0"/>
              <a:t>preparation of budgets, setting price levels and advising on future activities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4840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Differences between Management  and Financial </a:t>
            </a:r>
            <a:r>
              <a:rPr lang="en-GB" altLang="en-US" dirty="0"/>
              <a:t>A</a:t>
            </a:r>
            <a:r>
              <a:rPr lang="en-GB" altLang="en-US" dirty="0" smtClean="0"/>
              <a:t>ccounting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smtClean="0"/>
              <a:t>Financial accounting is:</a:t>
            </a:r>
            <a:endParaRPr lang="en-GB" altLang="en-US" smtClean="0"/>
          </a:p>
          <a:p>
            <a:r>
              <a:rPr lang="en-GB" altLang="en-US" smtClean="0"/>
              <a:t>Required by law.</a:t>
            </a:r>
          </a:p>
          <a:p>
            <a:r>
              <a:rPr lang="en-GB" altLang="en-US" smtClean="0"/>
              <a:t>Accurate (audited to prove accounts are accurate).</a:t>
            </a:r>
          </a:p>
          <a:p>
            <a:r>
              <a:rPr lang="en-GB" altLang="en-US" smtClean="0"/>
              <a:t>More important to be accurate than timely.</a:t>
            </a:r>
          </a:p>
          <a:p>
            <a:r>
              <a:rPr lang="en-GB" altLang="en-US" smtClean="0"/>
              <a:t>Deals with a whole company/ organisation.</a:t>
            </a:r>
          </a:p>
          <a:p>
            <a:r>
              <a:rPr lang="en-GB" altLang="en-US" smtClean="0"/>
              <a:t>Has to comply with SSAPs, FRSs, etc i.e. items must be treated in certain ways.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  <p:pic>
        <p:nvPicPr>
          <p:cNvPr id="2253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797425"/>
            <a:ext cx="28575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725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b="1" smtClean="0"/>
              <a:t>Financial accounting is:</a:t>
            </a:r>
            <a:endParaRPr lang="en-GB" altLang="en-US" sz="2000" smtClean="0"/>
          </a:p>
          <a:p>
            <a:r>
              <a:rPr lang="en-GB" altLang="en-US" sz="2000" smtClean="0"/>
              <a:t>Historic i.e. all figures show what has happened in the past.</a:t>
            </a:r>
          </a:p>
          <a:p>
            <a:r>
              <a:rPr lang="en-GB" altLang="en-US" sz="2000" smtClean="0"/>
              <a:t>Must be produced annually.</a:t>
            </a:r>
          </a:p>
          <a:p>
            <a:r>
              <a:rPr lang="en-GB" altLang="en-US" sz="2000" smtClean="0"/>
              <a:t>Prepared for many different stakeholders.</a:t>
            </a:r>
          </a:p>
          <a:p>
            <a:endParaRPr lang="en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899263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Generates information that is designed to assist management, to control business operations and help with decision making</a:t>
            </a:r>
          </a:p>
          <a:p>
            <a:r>
              <a:rPr lang="en-GB" dirty="0" smtClean="0"/>
              <a:t>Advises management of the economic consequences and implications of the decisions made</a:t>
            </a:r>
          </a:p>
          <a:p>
            <a:r>
              <a:rPr lang="en-GB" dirty="0" smtClean="0"/>
              <a:t>Aids with organisational forecasting, planning and control – concerned with the future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Accounting 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21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Accounting Terms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94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expenditure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ASSET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A liability is something owed by the business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i.e. an obligation to pay money at 	some future date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LIABILITY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/>
              <a:t>(1 )  FIXED ASSETS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sz="2400" dirty="0" smtClean="0"/>
              <a:t>	i.e.  not for resale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e.g.	Motor vehicles</a:t>
            </a:r>
          </a:p>
          <a:p>
            <a:pPr>
              <a:buNone/>
            </a:pPr>
            <a:r>
              <a:rPr lang="en-GB" sz="2400" dirty="0" smtClean="0"/>
              <a:t>			Land and buildings</a:t>
            </a:r>
          </a:p>
          <a:p>
            <a:pPr>
              <a:buNone/>
            </a:pPr>
            <a:r>
              <a:rPr lang="en-GB" sz="2400" dirty="0" smtClean="0"/>
              <a:t>			Plant and machinery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2">
              <a:buNone/>
            </a:pPr>
            <a:r>
              <a:rPr lang="en-GB" sz="6400" dirty="0" smtClean="0"/>
              <a:t>  These are short term assets 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  There are 5 categories of current asset:</a:t>
            </a:r>
          </a:p>
          <a:p>
            <a:pPr lvl="2"/>
            <a:endParaRPr lang="en-GB" sz="6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(2)  </a:t>
            </a:r>
            <a:r>
              <a:rPr lang="en-GB" b="1" dirty="0"/>
              <a:t>CURRENT ASSETS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2132856"/>
            <a:ext cx="8426896" cy="4608512"/>
          </a:xfrm>
        </p:spPr>
        <p:txBody>
          <a:bodyPr>
            <a:normAutofit fontScale="475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  </a:t>
            </a:r>
            <a:r>
              <a:rPr lang="en-GB" sz="5100" b="1" dirty="0" smtClean="0">
                <a:solidFill>
                  <a:schemeClr val="tx1"/>
                </a:solidFill>
              </a:rPr>
              <a:t>STOCKS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Unsold goods at the     year end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AutoNum type="alphaLcParenBoth"/>
            </a:pPr>
            <a:r>
              <a:rPr lang="en-GB" sz="5100" b="1" dirty="0" smtClean="0">
                <a:solidFill>
                  <a:schemeClr val="tx1"/>
                </a:solidFill>
              </a:rPr>
              <a:t>  DEBTORS</a:t>
            </a: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Amounts owed to the business by customers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(c)  PREPAYMENTS</a:t>
            </a:r>
          </a:p>
          <a:p>
            <a:pPr marL="1581912" lvl="3" indent="-457200">
              <a:buClr>
                <a:srgbClr val="A53010"/>
              </a:buClr>
              <a:buNone/>
            </a:pPr>
            <a:r>
              <a:rPr lang="en-GB" sz="5100" dirty="0">
                <a:solidFill>
                  <a:schemeClr val="tx1"/>
                </a:solidFill>
              </a:rPr>
              <a:t>	Expenses paid in advance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(d)  CASH AT BANK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(e)  CASH IN HAND</a:t>
            </a:r>
          </a:p>
          <a:p>
            <a:pPr lvl="0">
              <a:buClr>
                <a:srgbClr val="A53010"/>
              </a:buClr>
            </a:pPr>
            <a:endParaRPr lang="en-GB" sz="5100" dirty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endParaRPr lang="en-GB" sz="6400" dirty="0" smtClean="0"/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lphaLcParenBoth"/>
            </a:pPr>
            <a:r>
              <a:rPr lang="en-GB" sz="4000" dirty="0" smtClean="0"/>
              <a:t>Trade Creditors</a:t>
            </a:r>
          </a:p>
          <a:p>
            <a:pPr marL="651510" indent="-514350">
              <a:buNone/>
            </a:pPr>
            <a:r>
              <a:rPr lang="en-GB" sz="4000" dirty="0" smtClean="0"/>
              <a:t>	Amounts owed by the    business to suppliers of goods / raw materials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248" y="2420888"/>
            <a:ext cx="7745505" cy="37052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800" dirty="0" smtClean="0"/>
              <a:t>(b)  Accruals</a:t>
            </a:r>
          </a:p>
          <a:p>
            <a:pPr lvl="2">
              <a:buNone/>
            </a:pPr>
            <a:r>
              <a:rPr lang="en-GB" sz="4000" dirty="0" smtClean="0"/>
              <a:t>	</a:t>
            </a:r>
          </a:p>
          <a:p>
            <a:pPr lvl="2">
              <a:buNone/>
            </a:pPr>
            <a:r>
              <a:rPr lang="en-GB" sz="4000" dirty="0" smtClean="0"/>
              <a:t>	Expenses paid in arrears</a:t>
            </a:r>
          </a:p>
          <a:p>
            <a:pPr lvl="2">
              <a:buNone/>
            </a:pPr>
            <a:endParaRPr lang="en-GB" sz="4000" dirty="0" smtClean="0"/>
          </a:p>
          <a:p>
            <a:pPr lvl="2">
              <a:buNone/>
            </a:pPr>
            <a:r>
              <a:rPr lang="en-GB" sz="4000" dirty="0" smtClean="0"/>
              <a:t>  e.g.  Telephone, gas, electric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2">
              <a:buNone/>
            </a:pPr>
            <a:r>
              <a:rPr lang="en-GB" sz="4000" b="1" u="sng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5" y="2132856"/>
            <a:ext cx="8066856" cy="3778366"/>
          </a:xfrm>
        </p:spPr>
        <p:txBody>
          <a:bodyPr>
            <a:noAutofit/>
          </a:bodyPr>
          <a:lstStyle/>
          <a:p>
            <a:r>
              <a:rPr lang="en-GB" sz="3200" dirty="0" smtClean="0"/>
              <a:t>In the preparation of accounts the business and its owner are classes as separate entities</a:t>
            </a:r>
          </a:p>
          <a:p>
            <a:endParaRPr lang="en-GB" sz="3200" dirty="0" smtClean="0"/>
          </a:p>
          <a:p>
            <a:r>
              <a:rPr lang="en-GB" sz="3200" dirty="0" smtClean="0"/>
              <a:t>We are preparing the accounts of the business, so transactions with the owner need to be highlighted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amount owed by the business to the owner</a:t>
            </a:r>
          </a:p>
          <a:p>
            <a:pPr>
              <a:buNone/>
            </a:pPr>
            <a:r>
              <a:rPr lang="en-GB" sz="4000" dirty="0" smtClean="0"/>
              <a:t>	i.e.  the amount invested in the business by the owner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The withdrawal of cash / goods from the business by the owner for his own personal use are classed as drawings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DRAWINGS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Accounting for Decision Making (2)</Template>
  <TotalTime>356</TotalTime>
  <Words>439</Words>
  <Application>Microsoft Office PowerPoint</Application>
  <PresentationFormat>On-screen Show (4:3)</PresentationFormat>
  <Paragraphs>104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Book Antiqua</vt:lpstr>
      <vt:lpstr>Wingdings</vt:lpstr>
      <vt:lpstr>Hardcover</vt:lpstr>
      <vt:lpstr>INTRODUCTION TO FINANCE</vt:lpstr>
      <vt:lpstr>Previously</vt:lpstr>
      <vt:lpstr>Finance and Decision Making</vt:lpstr>
      <vt:lpstr>INTRODUCTION TO ACCOUNTING</vt:lpstr>
      <vt:lpstr>Financial Accounting</vt:lpstr>
      <vt:lpstr>Management Accounting</vt:lpstr>
      <vt:lpstr>Differences between Management  and Financial Accounting</vt:lpstr>
      <vt:lpstr>PowerPoint Presentation</vt:lpstr>
      <vt:lpstr>Management Accounting is</vt:lpstr>
      <vt:lpstr>Accounting Terms</vt:lpstr>
      <vt:lpstr>COMMON ACCOUNTING TERMS</vt:lpstr>
      <vt:lpstr>ASSET </vt:lpstr>
      <vt:lpstr>LIABILITY </vt:lpstr>
      <vt:lpstr>SUBDIVISION OF ASSETS</vt:lpstr>
      <vt:lpstr>(2)  CURRENT ASSETS</vt:lpstr>
      <vt:lpstr>PowerPoint Presentation</vt:lpstr>
      <vt:lpstr>SUB DIVISION OF LIABILITIES</vt:lpstr>
      <vt:lpstr>PowerPoint Presentation</vt:lpstr>
      <vt:lpstr>PowerPoint Presentation</vt:lpstr>
      <vt:lpstr>PowerPoint Presentation</vt:lpstr>
      <vt:lpstr>THE CONCEPT OF CAPITAL</vt:lpstr>
      <vt:lpstr>CAPITAL </vt:lpstr>
      <vt:lpstr>DRAWINGS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Marie Pitson</cp:lastModifiedBy>
  <cp:revision>14</cp:revision>
  <dcterms:created xsi:type="dcterms:W3CDTF">2012-06-08T10:12:51Z</dcterms:created>
  <dcterms:modified xsi:type="dcterms:W3CDTF">2017-03-24T15:27:55Z</dcterms:modified>
</cp:coreProperties>
</file>