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250987-A6C7-43B8-B2DF-835D629031FB}" type="datetimeFigureOut">
              <a:rPr lang="en-GB" smtClean="0"/>
              <a:t>23/05/2023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9AAA76-D72D-4E5E-B3EC-8FF32C5194F5}" type="slidenum">
              <a:rPr lang="en-GB" smtClean="0"/>
              <a:t>‹#›</a:t>
            </a:fld>
            <a:endParaRPr lang="en-GB"/>
          </a:p>
        </p:txBody>
      </p:sp>
    </p:spTree>
    <p:extLst>
      <p:ext uri="{BB962C8B-B14F-4D97-AF65-F5344CB8AC3E}">
        <p14:creationId xmlns:p14="http://schemas.microsoft.com/office/powerpoint/2010/main" val="2095517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Hilton worldwide is considered one of the biggest and fastest-flourishing hospitality companies in the world. It is an American multinational hospitality company founded by Conrad Nicholson Hilton in 1919. The company operates and franchises a brand portfolio of 19 hotels and resorts in 123 countries and territories across the globe. Hilton Garden Inn, </a:t>
            </a:r>
            <a:r>
              <a:rPr lang="en-GB" sz="1100" kern="1200" dirty="0" err="1">
                <a:solidFill>
                  <a:schemeClr val="tx1"/>
                </a:solidFill>
                <a:effectLst/>
                <a:latin typeface="Arial" panose="020B0604020202020204" pitchFamily="34" charset="0"/>
                <a:ea typeface="+mn-ea"/>
                <a:cs typeface="Arial" panose="020B0604020202020204" pitchFamily="34" charset="0"/>
              </a:rPr>
              <a:t>Tru</a:t>
            </a:r>
            <a:r>
              <a:rPr lang="en-GB" sz="1100" kern="1200" dirty="0">
                <a:solidFill>
                  <a:schemeClr val="tx1"/>
                </a:solidFill>
                <a:effectLst/>
                <a:latin typeface="Arial" panose="020B0604020202020204" pitchFamily="34" charset="0"/>
                <a:ea typeface="+mn-ea"/>
                <a:cs typeface="Arial" panose="020B0604020202020204" pitchFamily="34" charset="0"/>
              </a:rPr>
              <a:t>, Spark, Conrad, Hilton </a:t>
            </a:r>
            <a:r>
              <a:rPr lang="en-GB" sz="1100" kern="1200" dirty="0" err="1">
                <a:solidFill>
                  <a:schemeClr val="tx1"/>
                </a:solidFill>
                <a:effectLst/>
                <a:latin typeface="Arial" panose="020B0604020202020204" pitchFamily="34" charset="0"/>
                <a:ea typeface="+mn-ea"/>
                <a:cs typeface="Arial" panose="020B0604020202020204" pitchFamily="34" charset="0"/>
              </a:rPr>
              <a:t>Honors</a:t>
            </a:r>
            <a:r>
              <a:rPr lang="en-GB" sz="1100" kern="1200" dirty="0">
                <a:solidFill>
                  <a:schemeClr val="tx1"/>
                </a:solidFill>
                <a:effectLst/>
                <a:latin typeface="Arial" panose="020B0604020202020204" pitchFamily="34" charset="0"/>
                <a:ea typeface="+mn-ea"/>
                <a:cs typeface="Arial" panose="020B0604020202020204" pitchFamily="34" charset="0"/>
              </a:rPr>
              <a:t>, Homewood Suites, etc are a few brands of Hilton Worldwide. One of the luxury brands of the company is Conrad Hotels and Resorts. </a:t>
            </a:r>
          </a:p>
          <a:p>
            <a:pPr algn="just">
              <a:lnSpc>
                <a:spcPct val="150000"/>
              </a:lnSpc>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89AAA76-D72D-4E5E-B3EC-8FF32C5194F5}" type="slidenum">
              <a:rPr lang="en-GB" smtClean="0"/>
              <a:t>3</a:t>
            </a:fld>
            <a:endParaRPr lang="en-GB"/>
          </a:p>
        </p:txBody>
      </p:sp>
    </p:spTree>
    <p:extLst>
      <p:ext uri="{BB962C8B-B14F-4D97-AF65-F5344CB8AC3E}">
        <p14:creationId xmlns:p14="http://schemas.microsoft.com/office/powerpoint/2010/main" val="918163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kern="1200" dirty="0">
                <a:solidFill>
                  <a:schemeClr val="tx1"/>
                </a:solidFill>
                <a:effectLst/>
                <a:latin typeface="Arial" panose="020B0604020202020204" pitchFamily="34" charset="0"/>
                <a:ea typeface="+mn-ea"/>
                <a:cs typeface="Arial" panose="020B0604020202020204" pitchFamily="34" charset="0"/>
              </a:rPr>
              <a:t>Conrad Hotels &amp; Resorts </a:t>
            </a:r>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Conrad Hotels &amp; Resorts is one of the luxury brands offered by Hilton Worldwide. The company is named after Conrad Hilton, founder of Hilton Worldwide. Smart luxury is held at the core of the brand operations. Under the ownership of this brand, there are 45 hotels &amp; resorts in 23 countries and territories. This brand has been a destination for a new generation of smart luxury visitors owing to its intuitive connections, services, and experiences. </a:t>
            </a:r>
          </a:p>
          <a:p>
            <a:r>
              <a:rPr lang="en-GB" sz="1100" b="1" kern="1200" dirty="0">
                <a:solidFill>
                  <a:schemeClr val="tx1"/>
                </a:solidFill>
                <a:effectLst/>
                <a:latin typeface="Arial" panose="020B0604020202020204" pitchFamily="34" charset="0"/>
                <a:ea typeface="+mn-ea"/>
                <a:cs typeface="Arial" panose="020B0604020202020204" pitchFamily="34" charset="0"/>
              </a:rPr>
              <a:t>Main customer </a:t>
            </a:r>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The target customers of Conrad Hotels &amp; Resorts are conscientious </a:t>
            </a:r>
            <a:r>
              <a:rPr lang="en-GB" sz="1100" kern="1200" dirty="0" err="1">
                <a:solidFill>
                  <a:schemeClr val="tx1"/>
                </a:solidFill>
                <a:effectLst/>
                <a:latin typeface="Arial" panose="020B0604020202020204" pitchFamily="34" charset="0"/>
                <a:ea typeface="+mn-ea"/>
                <a:cs typeface="Arial" panose="020B0604020202020204" pitchFamily="34" charset="0"/>
              </a:rPr>
              <a:t>travelers</a:t>
            </a:r>
            <a:r>
              <a:rPr lang="en-GB" sz="1100" kern="1200" dirty="0">
                <a:solidFill>
                  <a:schemeClr val="tx1"/>
                </a:solidFill>
                <a:effectLst/>
                <a:latin typeface="Arial" panose="020B0604020202020204" pitchFamily="34" charset="0"/>
                <a:ea typeface="+mn-ea"/>
                <a:cs typeface="Arial" panose="020B0604020202020204" pitchFamily="34" charset="0"/>
              </a:rPr>
              <a:t>. The company strives to serve smart luxury travellers through Intuitive Service, Infinite Connections, and A World of Style.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89AAA76-D72D-4E5E-B3EC-8FF32C5194F5}" type="slidenum">
              <a:rPr lang="en-GB" smtClean="0"/>
              <a:t>4</a:t>
            </a:fld>
            <a:endParaRPr lang="en-GB"/>
          </a:p>
        </p:txBody>
      </p:sp>
    </p:spTree>
    <p:extLst>
      <p:ext uri="{BB962C8B-B14F-4D97-AF65-F5344CB8AC3E}">
        <p14:creationId xmlns:p14="http://schemas.microsoft.com/office/powerpoint/2010/main" val="34156804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Guest services are deemed crucial aspects of attracting and retaining customers in the hospitality industry (</a:t>
            </a:r>
            <a:r>
              <a:rPr lang="en-GB" sz="1100" kern="1200" dirty="0" err="1">
                <a:solidFill>
                  <a:schemeClr val="tx1"/>
                </a:solidFill>
                <a:effectLst/>
                <a:latin typeface="Arial" panose="020B0604020202020204" pitchFamily="34" charset="0"/>
                <a:ea typeface="+mn-ea"/>
                <a:cs typeface="Arial" panose="020B0604020202020204" pitchFamily="34" charset="0"/>
              </a:rPr>
              <a:t>Michaelides</a:t>
            </a:r>
            <a:r>
              <a:rPr lang="en-GB" sz="1100" kern="1200" dirty="0">
                <a:solidFill>
                  <a:schemeClr val="tx1"/>
                </a:solidFill>
                <a:effectLst/>
                <a:latin typeface="Arial" panose="020B0604020202020204" pitchFamily="34" charset="0"/>
                <a:ea typeface="+mn-ea"/>
                <a:cs typeface="Arial" panose="020B0604020202020204" pitchFamily="34" charset="0"/>
              </a:rPr>
              <a:t>, 2017). In this respect, Conrad Hotels &amp; Resorts puts greater emphasis. The company promises its smart luxury travellers innovative services through the intermingling of art, design, and technology. The company relies on three pillars of the brand: Intuitive Service, Infinite Connections, and A World of Style to deliver services on its promises (Hilton, 2018). Conrad ensures such an environment where guests are allowed to travel through spontaneous service and experiences which genuinely attach them to destination culture (Stories, 2023). Besides, the company offers a wide range of customer services such as pet-friendly travel, leisure, destination spotlight, etc. Guests receive global and local inspiration upon their arrival. The company’s style is genuine, attractive and innovative-everything is fabulously smart. Guests are also provided with bright, dramatic, animated spaces. Public spaces are appealing and tailored for smooth function and luxury. High-quality and beautiful materials are used to evoke an authentic sense of style and destination. </a:t>
            </a:r>
          </a:p>
          <a:p>
            <a:pPr>
              <a:lnSpc>
                <a:spcPct val="150000"/>
              </a:lnSpc>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89AAA76-D72D-4E5E-B3EC-8FF32C5194F5}" type="slidenum">
              <a:rPr lang="en-GB" smtClean="0"/>
              <a:t>5</a:t>
            </a:fld>
            <a:endParaRPr lang="en-GB"/>
          </a:p>
        </p:txBody>
      </p:sp>
    </p:spTree>
    <p:extLst>
      <p:ext uri="{BB962C8B-B14F-4D97-AF65-F5344CB8AC3E}">
        <p14:creationId xmlns:p14="http://schemas.microsoft.com/office/powerpoint/2010/main" val="8268757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Customer service is regarded as highly imperative in the tourism and hospitality industry. Travellers traveling for business purposes or pleasure would decide to repeat visits based on the level of service they receive during his/her trip (Kurian and </a:t>
            </a:r>
            <a:r>
              <a:rPr lang="en-GB" sz="1100" kern="1200" dirty="0" err="1">
                <a:solidFill>
                  <a:schemeClr val="tx1"/>
                </a:solidFill>
                <a:effectLst/>
                <a:latin typeface="Arial" panose="020B0604020202020204" pitchFamily="34" charset="0"/>
                <a:ea typeface="+mn-ea"/>
                <a:cs typeface="Arial" panose="020B0604020202020204" pitchFamily="34" charset="0"/>
              </a:rPr>
              <a:t>Muzumdar</a:t>
            </a:r>
            <a:r>
              <a:rPr lang="en-GB" sz="1100" kern="1200" dirty="0">
                <a:solidFill>
                  <a:schemeClr val="tx1"/>
                </a:solidFill>
                <a:effectLst/>
                <a:latin typeface="Arial" panose="020B0604020202020204" pitchFamily="34" charset="0"/>
                <a:ea typeface="+mn-ea"/>
                <a:cs typeface="Arial" panose="020B0604020202020204" pitchFamily="34" charset="0"/>
              </a:rPr>
              <a:t>, 2017). Guest service is also crucial for attracting new customers and keeping and growing customer equity in the company (Zhang et al., 2021). Because of the paramount importance of guest services, Conrad offers innovative and aesthetic luxurious services to its guests. The company’s services and facilities helped it become a leading luxury hotel brand across five continents of the world. The company has been able to draw more customers and build a strong customer base and brand equity by dint of its facilities and guest services. It has become able to stimulate individual demand in the market of brands (Hilton, 2018).  Thus, the company has been able to increase its profitability. The company has become able to achieve stockholders’ trust and confidence through its operation. It has established its resorts and hotels in the most sought-after destinations of the world to keep its promised services. The company has now become the true destination of smart luxury travellers. </a:t>
            </a:r>
          </a:p>
          <a:p>
            <a:pPr>
              <a:lnSpc>
                <a:spcPct val="150000"/>
              </a:lnSpc>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89AAA76-D72D-4E5E-B3EC-8FF32C5194F5}" type="slidenum">
              <a:rPr lang="en-GB" smtClean="0"/>
              <a:t>6</a:t>
            </a:fld>
            <a:endParaRPr lang="en-GB"/>
          </a:p>
        </p:txBody>
      </p:sp>
    </p:spTree>
    <p:extLst>
      <p:ext uri="{BB962C8B-B14F-4D97-AF65-F5344CB8AC3E}">
        <p14:creationId xmlns:p14="http://schemas.microsoft.com/office/powerpoint/2010/main" val="6865689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kern="1200" dirty="0">
                <a:solidFill>
                  <a:schemeClr val="tx1"/>
                </a:solidFill>
                <a:effectLst/>
                <a:latin typeface="Arial" panose="020B0604020202020204" pitchFamily="34" charset="0"/>
                <a:ea typeface="+mn-ea"/>
                <a:cs typeface="Arial" panose="020B0604020202020204" pitchFamily="34" charset="0"/>
              </a:rPr>
              <a:t>hospitality business’s success relies a great deal on customer satisfaction (Wood, 2015). Customers are likely to be satisfied if their expectation is met and delighted if company services exceed their expectations (Walker, 2017). Hospitality companies thus need to recognize the significance of guest services. Satisfied customers are likely to talk favourably regarding the company to others. Dissatisfied guests are likely to disparage the company with their friends and acquaintances. This is why, hospitality companies need to focus on customer service. Once the customers are dissatisfied, they will speak ill of the company affecting its brand image, reputation, new guest arrival, and eventually profitability of the company. The company may lose its competitive market position due to poor customer service. This in turn incurs the loss of market share within the industry. </a:t>
            </a:r>
          </a:p>
          <a:p>
            <a:pPr>
              <a:lnSpc>
                <a:spcPct val="150000"/>
              </a:lnSpc>
            </a:pPr>
            <a:r>
              <a:rPr lang="en-GB" sz="1100" kern="1200" dirty="0">
                <a:solidFill>
                  <a:schemeClr val="tx1"/>
                </a:solidFill>
                <a:effectLst/>
                <a:latin typeface="Arial" panose="020B0604020202020204" pitchFamily="34" charset="0"/>
                <a:ea typeface="+mn-ea"/>
                <a:cs typeface="Arial" panose="020B0604020202020204" pitchFamily="34" charset="0"/>
              </a:rPr>
              <a:t>Better customer services are instrumental to acquiring customer trust and loyalty (</a:t>
            </a:r>
            <a:r>
              <a:rPr lang="en-GB" sz="1100" kern="1200" dirty="0" err="1">
                <a:solidFill>
                  <a:schemeClr val="tx1"/>
                </a:solidFill>
                <a:effectLst/>
                <a:latin typeface="Arial" panose="020B0604020202020204" pitchFamily="34" charset="0"/>
                <a:ea typeface="+mn-ea"/>
                <a:cs typeface="Arial" panose="020B0604020202020204" pitchFamily="34" charset="0"/>
              </a:rPr>
              <a:t>Sthapit</a:t>
            </a:r>
            <a:r>
              <a:rPr lang="en-GB" sz="1100" kern="1200" dirty="0">
                <a:solidFill>
                  <a:schemeClr val="tx1"/>
                </a:solidFill>
                <a:effectLst/>
                <a:latin typeface="Arial" panose="020B0604020202020204" pitchFamily="34" charset="0"/>
                <a:ea typeface="+mn-ea"/>
                <a:cs typeface="Arial" panose="020B0604020202020204" pitchFamily="34" charset="0"/>
              </a:rPr>
              <a:t> and Jimenez-Barreto, 2018). Customers are likely to be evangelists if they are satisfied with the services of the company. They will speak favourably with others regarding the company. The company may acquire greater market share and customer equity through better guest service.</a:t>
            </a:r>
          </a:p>
          <a:p>
            <a:pPr>
              <a:lnSpc>
                <a:spcPct val="150000"/>
              </a:lnSpc>
            </a:pPr>
            <a:r>
              <a:rPr lang="en-GB" sz="1100" kern="1200" dirty="0">
                <a:solidFill>
                  <a:schemeClr val="tx1"/>
                </a:solidFill>
                <a:effectLst/>
                <a:latin typeface="Arial" panose="020B0604020202020204" pitchFamily="34" charset="0"/>
                <a:ea typeface="+mn-ea"/>
                <a:cs typeface="Arial" panose="020B0604020202020204" pitchFamily="34" charset="0"/>
              </a:rPr>
              <a:t>Guest services have paramount importance in hospitality businesses. Hotels usually employ guest service agents to provide hotel guests with a wide range of services for better accommodation. Guest service agents provide a friendly and welcoming environment to the guests to build good relationships with them. They primarily focus on customer satisfaction while receiving hotel services. Guest service strives to provide consistent services that not only </a:t>
            </a:r>
            <a:r>
              <a:rPr lang="en-GB" sz="1100" kern="1200" dirty="0" err="1">
                <a:solidFill>
                  <a:schemeClr val="tx1"/>
                </a:solidFill>
                <a:effectLst/>
                <a:latin typeface="Arial" panose="020B0604020202020204" pitchFamily="34" charset="0"/>
                <a:ea typeface="+mn-ea"/>
                <a:cs typeface="Arial" panose="020B0604020202020204" pitchFamily="34" charset="0"/>
              </a:rPr>
              <a:t>fulfill</a:t>
            </a:r>
            <a:r>
              <a:rPr lang="en-GB" sz="1100" kern="1200" dirty="0">
                <a:solidFill>
                  <a:schemeClr val="tx1"/>
                </a:solidFill>
                <a:effectLst/>
                <a:latin typeface="Arial" panose="020B0604020202020204" pitchFamily="34" charset="0"/>
                <a:ea typeface="+mn-ea"/>
                <a:cs typeface="Arial" panose="020B0604020202020204" pitchFamily="34" charset="0"/>
              </a:rPr>
              <a:t> guests’ expectations but also surpass their expectations of them (Khan, Garg, and Rahman, 2015). It underscores delivering enjoyable and lifetime hotel experiences. Because of such importance, hospitality companies need to focus on the requisite skills and capacities of guest service agents. A good agent can create a lifetime experience in the mind of the customers. Those experiences may inspire the customer to come back to the previous hotels. Through such this company can create a strong customer base, a group of loyal customers, and lasting relationships with key customers. Positive Brand perceptions can also be increased through outstanding guest services. </a:t>
            </a:r>
          </a:p>
          <a:p>
            <a:pPr>
              <a:lnSpc>
                <a:spcPct val="150000"/>
              </a:lnSpc>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89AAA76-D72D-4E5E-B3EC-8FF32C5194F5}" type="slidenum">
              <a:rPr lang="en-GB" smtClean="0"/>
              <a:t>7</a:t>
            </a:fld>
            <a:endParaRPr lang="en-GB"/>
          </a:p>
        </p:txBody>
      </p:sp>
    </p:spTree>
    <p:extLst>
      <p:ext uri="{BB962C8B-B14F-4D97-AF65-F5344CB8AC3E}">
        <p14:creationId xmlns:p14="http://schemas.microsoft.com/office/powerpoint/2010/main" val="30573731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kern="1200" dirty="0">
                <a:solidFill>
                  <a:schemeClr val="tx1"/>
                </a:solidFill>
                <a:effectLst/>
                <a:latin typeface="Arial" panose="020B0604020202020204" pitchFamily="34" charset="0"/>
                <a:ea typeface="+mn-ea"/>
                <a:cs typeface="Arial" panose="020B0604020202020204" pitchFamily="34" charset="0"/>
              </a:rPr>
              <a:t>The hospitality industry pays more attention to customer satisfaction and loyalty. Customer satisfaction relies on the hospitality guests receive while interacting with the company (</a:t>
            </a:r>
            <a:r>
              <a:rPr lang="en-GB" sz="1100" kern="1200" dirty="0" err="1">
                <a:solidFill>
                  <a:schemeClr val="tx1"/>
                </a:solidFill>
                <a:effectLst/>
                <a:latin typeface="Arial" panose="020B0604020202020204" pitchFamily="34" charset="0"/>
                <a:ea typeface="+mn-ea"/>
                <a:cs typeface="Arial" panose="020B0604020202020204" pitchFamily="34" charset="0"/>
              </a:rPr>
              <a:t>Mmutle</a:t>
            </a:r>
            <a:r>
              <a:rPr lang="en-GB" sz="1100" kern="1200" dirty="0">
                <a:solidFill>
                  <a:schemeClr val="tx1"/>
                </a:solidFill>
                <a:effectLst/>
                <a:latin typeface="Arial" panose="020B0604020202020204" pitchFamily="34" charset="0"/>
                <a:ea typeface="+mn-ea"/>
                <a:cs typeface="Arial" panose="020B0604020202020204" pitchFamily="34" charset="0"/>
              </a:rPr>
              <a:t> and </a:t>
            </a:r>
            <a:r>
              <a:rPr lang="en-GB" sz="1100" kern="1200" dirty="0" err="1">
                <a:solidFill>
                  <a:schemeClr val="tx1"/>
                </a:solidFill>
                <a:effectLst/>
                <a:latin typeface="Arial" panose="020B0604020202020204" pitchFamily="34" charset="0"/>
                <a:ea typeface="+mn-ea"/>
                <a:cs typeface="Arial" panose="020B0604020202020204" pitchFamily="34" charset="0"/>
              </a:rPr>
              <a:t>Shonhe</a:t>
            </a:r>
            <a:r>
              <a:rPr lang="en-GB" sz="1100" kern="1200" dirty="0">
                <a:solidFill>
                  <a:schemeClr val="tx1"/>
                </a:solidFill>
                <a:effectLst/>
                <a:latin typeface="Arial" panose="020B0604020202020204" pitchFamily="34" charset="0"/>
                <a:ea typeface="+mn-ea"/>
                <a:cs typeface="Arial" panose="020B0604020202020204" pitchFamily="34" charset="0"/>
              </a:rPr>
              <a:t>, 2017). As a result, companies’ topmost priority is to offer the highest level of hospitality during each interaction of the customer with the company. The company also needs to ensure that guests have received memorable staying in the hotels and gathered positive experiences during their staying (</a:t>
            </a:r>
            <a:r>
              <a:rPr lang="en-GB" sz="1100" kern="1200" dirty="0" err="1">
                <a:solidFill>
                  <a:schemeClr val="tx1"/>
                </a:solidFill>
                <a:effectLst/>
                <a:latin typeface="Arial" panose="020B0604020202020204" pitchFamily="34" charset="0"/>
                <a:ea typeface="+mn-ea"/>
                <a:cs typeface="Arial" panose="020B0604020202020204" pitchFamily="34" charset="0"/>
              </a:rPr>
              <a:t>Sthapit</a:t>
            </a:r>
            <a:r>
              <a:rPr lang="en-GB" sz="1100" kern="1200" dirty="0">
                <a:solidFill>
                  <a:schemeClr val="tx1"/>
                </a:solidFill>
                <a:effectLst/>
                <a:latin typeface="Arial" panose="020B0604020202020204" pitchFamily="34" charset="0"/>
                <a:ea typeface="+mn-ea"/>
                <a:cs typeface="Arial" panose="020B0604020202020204" pitchFamily="34" charset="0"/>
              </a:rPr>
              <a:t> and Jimenez-Barreto, 2018). Hospitality experts argue this would enable the company to create a loyal group of customers who will book several times in the future (Wood, 2015). They may even suggest their family members or acquaintances book in the hotel. That is why hospitality is crucial for the successful operations of the hospitality business. </a:t>
            </a:r>
          </a:p>
          <a:p>
            <a:pPr>
              <a:lnSpc>
                <a:spcPct val="150000"/>
              </a:lnSpc>
            </a:pPr>
            <a:r>
              <a:rPr lang="en-GB" sz="1100" kern="1200" dirty="0">
                <a:solidFill>
                  <a:schemeClr val="tx1"/>
                </a:solidFill>
                <a:effectLst/>
                <a:latin typeface="Arial" panose="020B0604020202020204" pitchFamily="34" charset="0"/>
                <a:ea typeface="+mn-ea"/>
                <a:cs typeface="Arial" panose="020B0604020202020204" pitchFamily="34" charset="0"/>
              </a:rPr>
              <a:t>Conrad Hotels &amp; Resorts provides excellent services to its clients to meet their expectations. The company offers aesthetic, sophisticated and stylish, and animated environments to its clients during their staying at the hotel. Through offering such services, the company meets and exceeds clients’ expectations. </a:t>
            </a:r>
          </a:p>
          <a:p>
            <a:pPr>
              <a:lnSpc>
                <a:spcPct val="150000"/>
              </a:lnSpc>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89AAA76-D72D-4E5E-B3EC-8FF32C5194F5}" type="slidenum">
              <a:rPr lang="en-GB" smtClean="0"/>
              <a:t>8</a:t>
            </a:fld>
            <a:endParaRPr lang="en-GB"/>
          </a:p>
        </p:txBody>
      </p:sp>
    </p:spTree>
    <p:extLst>
      <p:ext uri="{BB962C8B-B14F-4D97-AF65-F5344CB8AC3E}">
        <p14:creationId xmlns:p14="http://schemas.microsoft.com/office/powerpoint/2010/main" val="4251116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The American multinational hotel chain Hilton Worldwide has several luxurious hotel chains across the world. One of its luxury hotel brands is Conrad Hotels &amp; Resorts. The brand has a presence in five continents of the world. Its core focus is on capturing the market share of smart luxury travellers. Through consistent and superior customer value, the company has been able to hold a competitive position in the luxury hotel market. It is expanding its operations with time. To the success of the company, quality guest service and hospitality are considered of paramount importance. The company needs to continuously provide consistent guest services and hospitality to remain profitably operational. </a:t>
            </a:r>
          </a:p>
          <a:p>
            <a:pPr>
              <a:lnSpc>
                <a:spcPct val="150000"/>
              </a:lnSpc>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89AAA76-D72D-4E5E-B3EC-8FF32C5194F5}" type="slidenum">
              <a:rPr lang="en-GB" smtClean="0"/>
              <a:t>9</a:t>
            </a:fld>
            <a:endParaRPr lang="en-GB"/>
          </a:p>
        </p:txBody>
      </p:sp>
    </p:spTree>
    <p:extLst>
      <p:ext uri="{BB962C8B-B14F-4D97-AF65-F5344CB8AC3E}">
        <p14:creationId xmlns:p14="http://schemas.microsoft.com/office/powerpoint/2010/main" val="2617778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2D87B-1801-4A61-AEB8-7148F30D201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1B0F744-14C1-467C-A83D-F45A40A18E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D1B8AEC-051D-490E-A3E2-4FCDF557C4B8}"/>
              </a:ext>
            </a:extLst>
          </p:cNvPr>
          <p:cNvSpPr>
            <a:spLocks noGrp="1"/>
          </p:cNvSpPr>
          <p:nvPr>
            <p:ph type="dt" sz="half" idx="10"/>
          </p:nvPr>
        </p:nvSpPr>
        <p:spPr/>
        <p:txBody>
          <a:bodyPr/>
          <a:lstStyle/>
          <a:p>
            <a:fld id="{F7F7BDE8-9FF3-4C3A-9E6B-2EA406DD6117}" type="datetimeFigureOut">
              <a:rPr lang="en-GB" smtClean="0"/>
              <a:t>23/05/2023</a:t>
            </a:fld>
            <a:endParaRPr lang="en-GB"/>
          </a:p>
        </p:txBody>
      </p:sp>
      <p:sp>
        <p:nvSpPr>
          <p:cNvPr id="5" name="Footer Placeholder 4">
            <a:extLst>
              <a:ext uri="{FF2B5EF4-FFF2-40B4-BE49-F238E27FC236}">
                <a16:creationId xmlns:a16="http://schemas.microsoft.com/office/drawing/2014/main" id="{500E71C5-7362-452F-9D7D-11E57C3DF3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BDCE61-DCCC-49F1-B028-7E6B87354169}"/>
              </a:ext>
            </a:extLst>
          </p:cNvPr>
          <p:cNvSpPr>
            <a:spLocks noGrp="1"/>
          </p:cNvSpPr>
          <p:nvPr>
            <p:ph type="sldNum" sz="quarter" idx="12"/>
          </p:nvPr>
        </p:nvSpPr>
        <p:spPr/>
        <p:txBody>
          <a:bodyPr/>
          <a:lstStyle/>
          <a:p>
            <a:fld id="{B838FB71-BB49-4D63-AB1C-68F63A942734}" type="slidenum">
              <a:rPr lang="en-GB" smtClean="0"/>
              <a:t>‹#›</a:t>
            </a:fld>
            <a:endParaRPr lang="en-GB"/>
          </a:p>
        </p:txBody>
      </p:sp>
    </p:spTree>
    <p:extLst>
      <p:ext uri="{BB962C8B-B14F-4D97-AF65-F5344CB8AC3E}">
        <p14:creationId xmlns:p14="http://schemas.microsoft.com/office/powerpoint/2010/main" val="3870625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58BA3-EDC6-4A2C-B059-BEECDC870A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BD9A55-72D5-4DFC-8561-77020486C04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7892B5-19B8-414F-A4EA-F95E496519A8}"/>
              </a:ext>
            </a:extLst>
          </p:cNvPr>
          <p:cNvSpPr>
            <a:spLocks noGrp="1"/>
          </p:cNvSpPr>
          <p:nvPr>
            <p:ph type="dt" sz="half" idx="10"/>
          </p:nvPr>
        </p:nvSpPr>
        <p:spPr/>
        <p:txBody>
          <a:bodyPr/>
          <a:lstStyle/>
          <a:p>
            <a:fld id="{F7F7BDE8-9FF3-4C3A-9E6B-2EA406DD6117}" type="datetimeFigureOut">
              <a:rPr lang="en-GB" smtClean="0"/>
              <a:t>23/05/2023</a:t>
            </a:fld>
            <a:endParaRPr lang="en-GB"/>
          </a:p>
        </p:txBody>
      </p:sp>
      <p:sp>
        <p:nvSpPr>
          <p:cNvPr id="5" name="Footer Placeholder 4">
            <a:extLst>
              <a:ext uri="{FF2B5EF4-FFF2-40B4-BE49-F238E27FC236}">
                <a16:creationId xmlns:a16="http://schemas.microsoft.com/office/drawing/2014/main" id="{70229A8C-5713-4B16-86E2-580D28E154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6BE3AB-647C-46CA-9EC9-227201BA15B5}"/>
              </a:ext>
            </a:extLst>
          </p:cNvPr>
          <p:cNvSpPr>
            <a:spLocks noGrp="1"/>
          </p:cNvSpPr>
          <p:nvPr>
            <p:ph type="sldNum" sz="quarter" idx="12"/>
          </p:nvPr>
        </p:nvSpPr>
        <p:spPr/>
        <p:txBody>
          <a:bodyPr/>
          <a:lstStyle/>
          <a:p>
            <a:fld id="{B838FB71-BB49-4D63-AB1C-68F63A942734}" type="slidenum">
              <a:rPr lang="en-GB" smtClean="0"/>
              <a:t>‹#›</a:t>
            </a:fld>
            <a:endParaRPr lang="en-GB"/>
          </a:p>
        </p:txBody>
      </p:sp>
    </p:spTree>
    <p:extLst>
      <p:ext uri="{BB962C8B-B14F-4D97-AF65-F5344CB8AC3E}">
        <p14:creationId xmlns:p14="http://schemas.microsoft.com/office/powerpoint/2010/main" val="327651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60602-F26C-450B-948F-5F3336BDC25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607C06-B2D5-4AB6-999B-F58DAD67CE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090F781-A142-4F50-9EA9-06519882275F}"/>
              </a:ext>
            </a:extLst>
          </p:cNvPr>
          <p:cNvSpPr>
            <a:spLocks noGrp="1"/>
          </p:cNvSpPr>
          <p:nvPr>
            <p:ph type="dt" sz="half" idx="10"/>
          </p:nvPr>
        </p:nvSpPr>
        <p:spPr/>
        <p:txBody>
          <a:bodyPr/>
          <a:lstStyle/>
          <a:p>
            <a:fld id="{F7F7BDE8-9FF3-4C3A-9E6B-2EA406DD6117}" type="datetimeFigureOut">
              <a:rPr lang="en-GB" smtClean="0"/>
              <a:t>23/05/2023</a:t>
            </a:fld>
            <a:endParaRPr lang="en-GB"/>
          </a:p>
        </p:txBody>
      </p:sp>
      <p:sp>
        <p:nvSpPr>
          <p:cNvPr id="5" name="Footer Placeholder 4">
            <a:extLst>
              <a:ext uri="{FF2B5EF4-FFF2-40B4-BE49-F238E27FC236}">
                <a16:creationId xmlns:a16="http://schemas.microsoft.com/office/drawing/2014/main" id="{ED89578B-468B-4031-8B5D-0EA1EB99CD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D3658D-7C99-4EA3-AFD5-D4223C1D8414}"/>
              </a:ext>
            </a:extLst>
          </p:cNvPr>
          <p:cNvSpPr>
            <a:spLocks noGrp="1"/>
          </p:cNvSpPr>
          <p:nvPr>
            <p:ph type="sldNum" sz="quarter" idx="12"/>
          </p:nvPr>
        </p:nvSpPr>
        <p:spPr/>
        <p:txBody>
          <a:bodyPr/>
          <a:lstStyle/>
          <a:p>
            <a:fld id="{B838FB71-BB49-4D63-AB1C-68F63A942734}" type="slidenum">
              <a:rPr lang="en-GB" smtClean="0"/>
              <a:t>‹#›</a:t>
            </a:fld>
            <a:endParaRPr lang="en-GB"/>
          </a:p>
        </p:txBody>
      </p:sp>
    </p:spTree>
    <p:extLst>
      <p:ext uri="{BB962C8B-B14F-4D97-AF65-F5344CB8AC3E}">
        <p14:creationId xmlns:p14="http://schemas.microsoft.com/office/powerpoint/2010/main" val="801469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405A9-4E80-428A-BF43-7A9D890069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D2AEE4-0C59-4764-9C5E-C05749A47C4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C2E1F0-6B63-496C-B034-A552ACDA9D2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9B1797-B224-4439-9CC1-5C03E991C341}"/>
              </a:ext>
            </a:extLst>
          </p:cNvPr>
          <p:cNvSpPr>
            <a:spLocks noGrp="1"/>
          </p:cNvSpPr>
          <p:nvPr>
            <p:ph type="dt" sz="half" idx="10"/>
          </p:nvPr>
        </p:nvSpPr>
        <p:spPr/>
        <p:txBody>
          <a:bodyPr/>
          <a:lstStyle/>
          <a:p>
            <a:fld id="{F7F7BDE8-9FF3-4C3A-9E6B-2EA406DD6117}" type="datetimeFigureOut">
              <a:rPr lang="en-GB" smtClean="0"/>
              <a:t>23/05/2023</a:t>
            </a:fld>
            <a:endParaRPr lang="en-GB"/>
          </a:p>
        </p:txBody>
      </p:sp>
      <p:sp>
        <p:nvSpPr>
          <p:cNvPr id="6" name="Footer Placeholder 5">
            <a:extLst>
              <a:ext uri="{FF2B5EF4-FFF2-40B4-BE49-F238E27FC236}">
                <a16:creationId xmlns:a16="http://schemas.microsoft.com/office/drawing/2014/main" id="{67A22FE4-33E3-469F-A2D0-D4213A8681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741186-CAFC-451B-9295-8B986804C4B9}"/>
              </a:ext>
            </a:extLst>
          </p:cNvPr>
          <p:cNvSpPr>
            <a:spLocks noGrp="1"/>
          </p:cNvSpPr>
          <p:nvPr>
            <p:ph type="sldNum" sz="quarter" idx="12"/>
          </p:nvPr>
        </p:nvSpPr>
        <p:spPr/>
        <p:txBody>
          <a:bodyPr/>
          <a:lstStyle/>
          <a:p>
            <a:fld id="{B838FB71-BB49-4D63-AB1C-68F63A942734}" type="slidenum">
              <a:rPr lang="en-GB" smtClean="0"/>
              <a:t>‹#›</a:t>
            </a:fld>
            <a:endParaRPr lang="en-GB"/>
          </a:p>
        </p:txBody>
      </p:sp>
    </p:spTree>
    <p:extLst>
      <p:ext uri="{BB962C8B-B14F-4D97-AF65-F5344CB8AC3E}">
        <p14:creationId xmlns:p14="http://schemas.microsoft.com/office/powerpoint/2010/main" val="962004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469F3-81C2-4335-A6EC-F569F18C58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85327F-EA7B-4AD5-856C-FB3CEB9901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C86DCBB-192A-49E1-9EA2-1181CFA76F7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A9901C-6E5E-4C07-A472-3FA2776A3D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A4E050F-B0CD-49F1-8126-1C235FC8A90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5300E3A-B930-4A94-B9E7-FE54A45FF5CF}"/>
              </a:ext>
            </a:extLst>
          </p:cNvPr>
          <p:cNvSpPr>
            <a:spLocks noGrp="1"/>
          </p:cNvSpPr>
          <p:nvPr>
            <p:ph type="dt" sz="half" idx="10"/>
          </p:nvPr>
        </p:nvSpPr>
        <p:spPr/>
        <p:txBody>
          <a:bodyPr/>
          <a:lstStyle/>
          <a:p>
            <a:fld id="{F7F7BDE8-9FF3-4C3A-9E6B-2EA406DD6117}" type="datetimeFigureOut">
              <a:rPr lang="en-GB" smtClean="0"/>
              <a:t>23/05/2023</a:t>
            </a:fld>
            <a:endParaRPr lang="en-GB"/>
          </a:p>
        </p:txBody>
      </p:sp>
      <p:sp>
        <p:nvSpPr>
          <p:cNvPr id="8" name="Footer Placeholder 7">
            <a:extLst>
              <a:ext uri="{FF2B5EF4-FFF2-40B4-BE49-F238E27FC236}">
                <a16:creationId xmlns:a16="http://schemas.microsoft.com/office/drawing/2014/main" id="{59B27F98-9E78-41D0-902C-F475CA2C885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310E527-C6E8-4967-9F1B-76831565DE71}"/>
              </a:ext>
            </a:extLst>
          </p:cNvPr>
          <p:cNvSpPr>
            <a:spLocks noGrp="1"/>
          </p:cNvSpPr>
          <p:nvPr>
            <p:ph type="sldNum" sz="quarter" idx="12"/>
          </p:nvPr>
        </p:nvSpPr>
        <p:spPr/>
        <p:txBody>
          <a:bodyPr/>
          <a:lstStyle/>
          <a:p>
            <a:fld id="{B838FB71-BB49-4D63-AB1C-68F63A942734}" type="slidenum">
              <a:rPr lang="en-GB" smtClean="0"/>
              <a:t>‹#›</a:t>
            </a:fld>
            <a:endParaRPr lang="en-GB"/>
          </a:p>
        </p:txBody>
      </p:sp>
    </p:spTree>
    <p:extLst>
      <p:ext uri="{BB962C8B-B14F-4D97-AF65-F5344CB8AC3E}">
        <p14:creationId xmlns:p14="http://schemas.microsoft.com/office/powerpoint/2010/main" val="3798074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95E35-714C-49FB-98A6-C14E17491B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2353862-8889-451A-B006-F4403592561A}"/>
              </a:ext>
            </a:extLst>
          </p:cNvPr>
          <p:cNvSpPr>
            <a:spLocks noGrp="1"/>
          </p:cNvSpPr>
          <p:nvPr>
            <p:ph type="dt" sz="half" idx="10"/>
          </p:nvPr>
        </p:nvSpPr>
        <p:spPr/>
        <p:txBody>
          <a:bodyPr/>
          <a:lstStyle/>
          <a:p>
            <a:fld id="{F7F7BDE8-9FF3-4C3A-9E6B-2EA406DD6117}" type="datetimeFigureOut">
              <a:rPr lang="en-GB" smtClean="0"/>
              <a:t>23/05/2023</a:t>
            </a:fld>
            <a:endParaRPr lang="en-GB"/>
          </a:p>
        </p:txBody>
      </p:sp>
      <p:sp>
        <p:nvSpPr>
          <p:cNvPr id="4" name="Footer Placeholder 3">
            <a:extLst>
              <a:ext uri="{FF2B5EF4-FFF2-40B4-BE49-F238E27FC236}">
                <a16:creationId xmlns:a16="http://schemas.microsoft.com/office/drawing/2014/main" id="{C4F6FCAD-296F-45E1-B694-B577E762C40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AFBE49E-913E-4709-8BAD-2ED9BBD8A876}"/>
              </a:ext>
            </a:extLst>
          </p:cNvPr>
          <p:cNvSpPr>
            <a:spLocks noGrp="1"/>
          </p:cNvSpPr>
          <p:nvPr>
            <p:ph type="sldNum" sz="quarter" idx="12"/>
          </p:nvPr>
        </p:nvSpPr>
        <p:spPr/>
        <p:txBody>
          <a:bodyPr/>
          <a:lstStyle/>
          <a:p>
            <a:fld id="{B838FB71-BB49-4D63-AB1C-68F63A942734}" type="slidenum">
              <a:rPr lang="en-GB" smtClean="0"/>
              <a:t>‹#›</a:t>
            </a:fld>
            <a:endParaRPr lang="en-GB"/>
          </a:p>
        </p:txBody>
      </p:sp>
    </p:spTree>
    <p:extLst>
      <p:ext uri="{BB962C8B-B14F-4D97-AF65-F5344CB8AC3E}">
        <p14:creationId xmlns:p14="http://schemas.microsoft.com/office/powerpoint/2010/main" val="3267905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BAF130-AA05-446E-B7FC-7C6E7E19C161}"/>
              </a:ext>
            </a:extLst>
          </p:cNvPr>
          <p:cNvSpPr>
            <a:spLocks noGrp="1"/>
          </p:cNvSpPr>
          <p:nvPr>
            <p:ph type="dt" sz="half" idx="10"/>
          </p:nvPr>
        </p:nvSpPr>
        <p:spPr/>
        <p:txBody>
          <a:bodyPr/>
          <a:lstStyle/>
          <a:p>
            <a:fld id="{F7F7BDE8-9FF3-4C3A-9E6B-2EA406DD6117}" type="datetimeFigureOut">
              <a:rPr lang="en-GB" smtClean="0"/>
              <a:t>23/05/2023</a:t>
            </a:fld>
            <a:endParaRPr lang="en-GB"/>
          </a:p>
        </p:txBody>
      </p:sp>
      <p:sp>
        <p:nvSpPr>
          <p:cNvPr id="3" name="Footer Placeholder 2">
            <a:extLst>
              <a:ext uri="{FF2B5EF4-FFF2-40B4-BE49-F238E27FC236}">
                <a16:creationId xmlns:a16="http://schemas.microsoft.com/office/drawing/2014/main" id="{DDC616DF-06CB-4763-91B2-7808222EF4B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88C055-F57D-4A67-A715-88027B9B47B2}"/>
              </a:ext>
            </a:extLst>
          </p:cNvPr>
          <p:cNvSpPr>
            <a:spLocks noGrp="1"/>
          </p:cNvSpPr>
          <p:nvPr>
            <p:ph type="sldNum" sz="quarter" idx="12"/>
          </p:nvPr>
        </p:nvSpPr>
        <p:spPr/>
        <p:txBody>
          <a:bodyPr/>
          <a:lstStyle/>
          <a:p>
            <a:fld id="{B838FB71-BB49-4D63-AB1C-68F63A942734}" type="slidenum">
              <a:rPr lang="en-GB" smtClean="0"/>
              <a:t>‹#›</a:t>
            </a:fld>
            <a:endParaRPr lang="en-GB"/>
          </a:p>
        </p:txBody>
      </p:sp>
    </p:spTree>
    <p:extLst>
      <p:ext uri="{BB962C8B-B14F-4D97-AF65-F5344CB8AC3E}">
        <p14:creationId xmlns:p14="http://schemas.microsoft.com/office/powerpoint/2010/main" val="2906556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61BC1-CE36-40F8-BE1D-995A4E4122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D304DE2-AE50-4F1D-9B6D-4BFF510A64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A78C31-29B0-4495-8FBC-5FCD26330D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41ACBCA-FD8C-41A5-917E-FA398931E4C1}"/>
              </a:ext>
            </a:extLst>
          </p:cNvPr>
          <p:cNvSpPr>
            <a:spLocks noGrp="1"/>
          </p:cNvSpPr>
          <p:nvPr>
            <p:ph type="dt" sz="half" idx="10"/>
          </p:nvPr>
        </p:nvSpPr>
        <p:spPr/>
        <p:txBody>
          <a:bodyPr/>
          <a:lstStyle/>
          <a:p>
            <a:fld id="{F7F7BDE8-9FF3-4C3A-9E6B-2EA406DD6117}" type="datetimeFigureOut">
              <a:rPr lang="en-GB" smtClean="0"/>
              <a:t>23/05/2023</a:t>
            </a:fld>
            <a:endParaRPr lang="en-GB"/>
          </a:p>
        </p:txBody>
      </p:sp>
      <p:sp>
        <p:nvSpPr>
          <p:cNvPr id="6" name="Footer Placeholder 5">
            <a:extLst>
              <a:ext uri="{FF2B5EF4-FFF2-40B4-BE49-F238E27FC236}">
                <a16:creationId xmlns:a16="http://schemas.microsoft.com/office/drawing/2014/main" id="{89EBB36B-52F9-4699-AAC6-7480F4CCE5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1FA3AB-0025-4A2A-B84C-9E4158B4A1B5}"/>
              </a:ext>
            </a:extLst>
          </p:cNvPr>
          <p:cNvSpPr>
            <a:spLocks noGrp="1"/>
          </p:cNvSpPr>
          <p:nvPr>
            <p:ph type="sldNum" sz="quarter" idx="12"/>
          </p:nvPr>
        </p:nvSpPr>
        <p:spPr/>
        <p:txBody>
          <a:bodyPr/>
          <a:lstStyle/>
          <a:p>
            <a:fld id="{B838FB71-BB49-4D63-AB1C-68F63A942734}" type="slidenum">
              <a:rPr lang="en-GB" smtClean="0"/>
              <a:t>‹#›</a:t>
            </a:fld>
            <a:endParaRPr lang="en-GB"/>
          </a:p>
        </p:txBody>
      </p:sp>
    </p:spTree>
    <p:extLst>
      <p:ext uri="{BB962C8B-B14F-4D97-AF65-F5344CB8AC3E}">
        <p14:creationId xmlns:p14="http://schemas.microsoft.com/office/powerpoint/2010/main" val="3298952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91E78-71C3-4808-BD5F-3B4CAF5541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2485DC-5F30-442B-81CF-696498BEC7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4EE22B5-4594-42A9-AEB5-F5AD363980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39500D4-0268-40CF-802F-B8D188EA644F}"/>
              </a:ext>
            </a:extLst>
          </p:cNvPr>
          <p:cNvSpPr>
            <a:spLocks noGrp="1"/>
          </p:cNvSpPr>
          <p:nvPr>
            <p:ph type="dt" sz="half" idx="10"/>
          </p:nvPr>
        </p:nvSpPr>
        <p:spPr/>
        <p:txBody>
          <a:bodyPr/>
          <a:lstStyle/>
          <a:p>
            <a:fld id="{F7F7BDE8-9FF3-4C3A-9E6B-2EA406DD6117}" type="datetimeFigureOut">
              <a:rPr lang="en-GB" smtClean="0"/>
              <a:t>23/05/2023</a:t>
            </a:fld>
            <a:endParaRPr lang="en-GB"/>
          </a:p>
        </p:txBody>
      </p:sp>
      <p:sp>
        <p:nvSpPr>
          <p:cNvPr id="6" name="Footer Placeholder 5">
            <a:extLst>
              <a:ext uri="{FF2B5EF4-FFF2-40B4-BE49-F238E27FC236}">
                <a16:creationId xmlns:a16="http://schemas.microsoft.com/office/drawing/2014/main" id="{9B9B158A-8875-432D-9438-1754C9385A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E63F83-85EB-4263-834E-FE26B7892FE9}"/>
              </a:ext>
            </a:extLst>
          </p:cNvPr>
          <p:cNvSpPr>
            <a:spLocks noGrp="1"/>
          </p:cNvSpPr>
          <p:nvPr>
            <p:ph type="sldNum" sz="quarter" idx="12"/>
          </p:nvPr>
        </p:nvSpPr>
        <p:spPr/>
        <p:txBody>
          <a:bodyPr/>
          <a:lstStyle/>
          <a:p>
            <a:fld id="{B838FB71-BB49-4D63-AB1C-68F63A942734}" type="slidenum">
              <a:rPr lang="en-GB" smtClean="0"/>
              <a:t>‹#›</a:t>
            </a:fld>
            <a:endParaRPr lang="en-GB"/>
          </a:p>
        </p:txBody>
      </p:sp>
    </p:spTree>
    <p:extLst>
      <p:ext uri="{BB962C8B-B14F-4D97-AF65-F5344CB8AC3E}">
        <p14:creationId xmlns:p14="http://schemas.microsoft.com/office/powerpoint/2010/main" val="709193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1EFA1-05F5-4D7E-9793-252E75978F0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10871D-E724-472E-BE9A-18736889EA4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AF6D9F-0E4A-43E0-B75A-9B1391682F5D}"/>
              </a:ext>
            </a:extLst>
          </p:cNvPr>
          <p:cNvSpPr>
            <a:spLocks noGrp="1"/>
          </p:cNvSpPr>
          <p:nvPr>
            <p:ph type="dt" sz="half" idx="10"/>
          </p:nvPr>
        </p:nvSpPr>
        <p:spPr/>
        <p:txBody>
          <a:bodyPr/>
          <a:lstStyle/>
          <a:p>
            <a:fld id="{F7F7BDE8-9FF3-4C3A-9E6B-2EA406DD6117}" type="datetimeFigureOut">
              <a:rPr lang="en-GB" smtClean="0"/>
              <a:t>23/05/2023</a:t>
            </a:fld>
            <a:endParaRPr lang="en-GB"/>
          </a:p>
        </p:txBody>
      </p:sp>
      <p:sp>
        <p:nvSpPr>
          <p:cNvPr id="5" name="Footer Placeholder 4">
            <a:extLst>
              <a:ext uri="{FF2B5EF4-FFF2-40B4-BE49-F238E27FC236}">
                <a16:creationId xmlns:a16="http://schemas.microsoft.com/office/drawing/2014/main" id="{C338CCD3-278B-4141-88CC-DF8AFD0330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3988F8-EC54-4E7F-9202-B449799DD60F}"/>
              </a:ext>
            </a:extLst>
          </p:cNvPr>
          <p:cNvSpPr>
            <a:spLocks noGrp="1"/>
          </p:cNvSpPr>
          <p:nvPr>
            <p:ph type="sldNum" sz="quarter" idx="12"/>
          </p:nvPr>
        </p:nvSpPr>
        <p:spPr/>
        <p:txBody>
          <a:bodyPr/>
          <a:lstStyle/>
          <a:p>
            <a:fld id="{B838FB71-BB49-4D63-AB1C-68F63A942734}" type="slidenum">
              <a:rPr lang="en-GB" smtClean="0"/>
              <a:t>‹#›</a:t>
            </a:fld>
            <a:endParaRPr lang="en-GB"/>
          </a:p>
        </p:txBody>
      </p:sp>
    </p:spTree>
    <p:extLst>
      <p:ext uri="{BB962C8B-B14F-4D97-AF65-F5344CB8AC3E}">
        <p14:creationId xmlns:p14="http://schemas.microsoft.com/office/powerpoint/2010/main" val="4148495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B2824B-75AC-447C-8A6B-E832DC18F5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313184-5780-4B9C-AAC1-84DD9E4AA5B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17522A-1193-4975-A2B4-3AC089D64C80}"/>
              </a:ext>
            </a:extLst>
          </p:cNvPr>
          <p:cNvSpPr>
            <a:spLocks noGrp="1"/>
          </p:cNvSpPr>
          <p:nvPr>
            <p:ph type="dt" sz="half" idx="10"/>
          </p:nvPr>
        </p:nvSpPr>
        <p:spPr/>
        <p:txBody>
          <a:bodyPr/>
          <a:lstStyle/>
          <a:p>
            <a:fld id="{F7F7BDE8-9FF3-4C3A-9E6B-2EA406DD6117}" type="datetimeFigureOut">
              <a:rPr lang="en-GB" smtClean="0"/>
              <a:t>23/05/2023</a:t>
            </a:fld>
            <a:endParaRPr lang="en-GB"/>
          </a:p>
        </p:txBody>
      </p:sp>
      <p:sp>
        <p:nvSpPr>
          <p:cNvPr id="5" name="Footer Placeholder 4">
            <a:extLst>
              <a:ext uri="{FF2B5EF4-FFF2-40B4-BE49-F238E27FC236}">
                <a16:creationId xmlns:a16="http://schemas.microsoft.com/office/drawing/2014/main" id="{CE244284-56DF-4713-9C79-673E3B84B6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9F1FAE-3B24-4D0D-8CA6-752C414C08F2}"/>
              </a:ext>
            </a:extLst>
          </p:cNvPr>
          <p:cNvSpPr>
            <a:spLocks noGrp="1"/>
          </p:cNvSpPr>
          <p:nvPr>
            <p:ph type="sldNum" sz="quarter" idx="12"/>
          </p:nvPr>
        </p:nvSpPr>
        <p:spPr/>
        <p:txBody>
          <a:bodyPr/>
          <a:lstStyle/>
          <a:p>
            <a:fld id="{B838FB71-BB49-4D63-AB1C-68F63A942734}" type="slidenum">
              <a:rPr lang="en-GB" smtClean="0"/>
              <a:t>‹#›</a:t>
            </a:fld>
            <a:endParaRPr lang="en-GB"/>
          </a:p>
        </p:txBody>
      </p:sp>
    </p:spTree>
    <p:extLst>
      <p:ext uri="{BB962C8B-B14F-4D97-AF65-F5344CB8AC3E}">
        <p14:creationId xmlns:p14="http://schemas.microsoft.com/office/powerpoint/2010/main" val="4122062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4FE21C-364A-4915-8EAD-877B52DBF55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21C5E7-2A8B-41C9-B8DB-7B2E217BD7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25FBD7-7779-45B0-912F-E8B106D4FD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F7BDE8-9FF3-4C3A-9E6B-2EA406DD6117}" type="datetimeFigureOut">
              <a:rPr lang="en-GB" smtClean="0"/>
              <a:t>23/05/2023</a:t>
            </a:fld>
            <a:endParaRPr lang="en-GB"/>
          </a:p>
        </p:txBody>
      </p:sp>
      <p:sp>
        <p:nvSpPr>
          <p:cNvPr id="5" name="Footer Placeholder 4">
            <a:extLst>
              <a:ext uri="{FF2B5EF4-FFF2-40B4-BE49-F238E27FC236}">
                <a16:creationId xmlns:a16="http://schemas.microsoft.com/office/drawing/2014/main" id="{8EF46AA1-91E0-451D-BFB7-E1BA0F0603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97E2883-607C-4E78-9638-2FDF26144D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38FB71-BB49-4D63-AB1C-68F63A942734}" type="slidenum">
              <a:rPr lang="en-GB" smtClean="0"/>
              <a:t>‹#›</a:t>
            </a:fld>
            <a:endParaRPr lang="en-GB"/>
          </a:p>
        </p:txBody>
      </p:sp>
    </p:spTree>
    <p:extLst>
      <p:ext uri="{BB962C8B-B14F-4D97-AF65-F5344CB8AC3E}">
        <p14:creationId xmlns:p14="http://schemas.microsoft.com/office/powerpoint/2010/main" val="6763279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jpg"/><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4757A85-4142-4FEB-8895-BBC1B7E35525}"/>
              </a:ext>
            </a:extLst>
          </p:cNvPr>
          <p:cNvSpPr>
            <a:spLocks noGrp="1"/>
          </p:cNvSpPr>
          <p:nvPr>
            <p:ph type="ctrTitle"/>
          </p:nvPr>
        </p:nvSpPr>
        <p:spPr/>
        <p:txBody>
          <a:bodyPr/>
          <a:lstStyle/>
          <a:p>
            <a:endParaRPr lang="en-US"/>
          </a:p>
        </p:txBody>
      </p:sp>
      <p:pic>
        <p:nvPicPr>
          <p:cNvPr id="6" name="Picture 5">
            <a:extLst>
              <a:ext uri="{FF2B5EF4-FFF2-40B4-BE49-F238E27FC236}">
                <a16:creationId xmlns:a16="http://schemas.microsoft.com/office/drawing/2014/main" id="{1D26DBD4-EE7E-4807-A95D-1DB43839A336}"/>
              </a:ext>
            </a:extLst>
          </p:cNvPr>
          <p:cNvPicPr>
            <a:picLocks noChangeAspect="1"/>
          </p:cNvPicPr>
          <p:nvPr/>
        </p:nvPicPr>
        <p:blipFill>
          <a:blip r:embed="rId2"/>
          <a:stretch>
            <a:fillRect/>
          </a:stretch>
        </p:blipFill>
        <p:spPr>
          <a:xfrm>
            <a:off x="0" y="6373"/>
            <a:ext cx="12192000" cy="6845254"/>
          </a:xfrm>
          <a:prstGeom prst="rect">
            <a:avLst/>
          </a:prstGeom>
        </p:spPr>
      </p:pic>
    </p:spTree>
    <p:extLst>
      <p:ext uri="{BB962C8B-B14F-4D97-AF65-F5344CB8AC3E}">
        <p14:creationId xmlns:p14="http://schemas.microsoft.com/office/powerpoint/2010/main" val="4276177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F28424A-C0A5-4A3E-A5ED-075816C58A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388645" cy="6656300"/>
          </a:xfrm>
          <a:prstGeom prst="rect">
            <a:avLst/>
          </a:prstGeom>
        </p:spPr>
      </p:pic>
      <p:sp>
        <p:nvSpPr>
          <p:cNvPr id="2" name="Title 1">
            <a:extLst>
              <a:ext uri="{FF2B5EF4-FFF2-40B4-BE49-F238E27FC236}">
                <a16:creationId xmlns:a16="http://schemas.microsoft.com/office/drawing/2014/main" id="{9239D159-E935-4EB5-81BA-E52F76307BE5}"/>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Contents </a:t>
            </a:r>
          </a:p>
        </p:txBody>
      </p:sp>
      <p:pic>
        <p:nvPicPr>
          <p:cNvPr id="4" name="Content Placeholder 3">
            <a:extLst>
              <a:ext uri="{FF2B5EF4-FFF2-40B4-BE49-F238E27FC236}">
                <a16:creationId xmlns:a16="http://schemas.microsoft.com/office/drawing/2014/main" id="{5975018B-9DA7-40B7-A6F0-B3ADCC9D09A0}"/>
              </a:ext>
            </a:extLst>
          </p:cNvPr>
          <p:cNvPicPr>
            <a:picLocks noGrp="1" noChangeAspect="1"/>
          </p:cNvPicPr>
          <p:nvPr>
            <p:ph idx="1"/>
          </p:nvPr>
        </p:nvPicPr>
        <p:blipFill>
          <a:blip r:embed="rId3"/>
          <a:stretch>
            <a:fillRect/>
          </a:stretch>
        </p:blipFill>
        <p:spPr>
          <a:xfrm>
            <a:off x="719091" y="1738902"/>
            <a:ext cx="11298520" cy="4753973"/>
          </a:xfrm>
          <a:prstGeom prst="rect">
            <a:avLst/>
          </a:prstGeom>
        </p:spPr>
      </p:pic>
    </p:spTree>
    <p:extLst>
      <p:ext uri="{BB962C8B-B14F-4D97-AF65-F5344CB8AC3E}">
        <p14:creationId xmlns:p14="http://schemas.microsoft.com/office/powerpoint/2010/main" val="3914188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5BCBE-D0A5-4957-AA79-085CFD3F3AE6}"/>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Company Overview</a:t>
            </a:r>
            <a:br>
              <a:rPr lang="en-GB" dirty="0"/>
            </a:br>
            <a:endParaRPr lang="en-GB" dirty="0"/>
          </a:p>
        </p:txBody>
      </p:sp>
      <p:sp>
        <p:nvSpPr>
          <p:cNvPr id="3" name="Content Placeholder 2">
            <a:extLst>
              <a:ext uri="{FF2B5EF4-FFF2-40B4-BE49-F238E27FC236}">
                <a16:creationId xmlns:a16="http://schemas.microsoft.com/office/drawing/2014/main" id="{DFC01210-FEB2-43A3-9DBB-A0F67E87EEF3}"/>
              </a:ext>
            </a:extLst>
          </p:cNvPr>
          <p:cNvSpPr>
            <a:spLocks noGrp="1"/>
          </p:cNvSpPr>
          <p:nvPr>
            <p:ph idx="1"/>
          </p:nvPr>
        </p:nvSpPr>
        <p:spPr>
          <a:xfrm>
            <a:off x="838200" y="1825625"/>
            <a:ext cx="6594987" cy="4351338"/>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American Multinational Hospitality company</a:t>
            </a:r>
          </a:p>
          <a:p>
            <a:pPr>
              <a:lnSpc>
                <a:spcPct val="150000"/>
              </a:lnSpc>
            </a:pPr>
            <a:r>
              <a:rPr lang="en-GB" sz="2400" dirty="0">
                <a:latin typeface="Arial" panose="020B0604020202020204" pitchFamily="34" charset="0"/>
                <a:cs typeface="Arial" panose="020B0604020202020204" pitchFamily="34" charset="0"/>
              </a:rPr>
              <a:t>Founded by Conrad Nicholson Hilton in 1919</a:t>
            </a:r>
          </a:p>
          <a:p>
            <a:pPr>
              <a:lnSpc>
                <a:spcPct val="150000"/>
              </a:lnSpc>
            </a:pPr>
            <a:r>
              <a:rPr lang="en-GB" sz="2400" dirty="0">
                <a:latin typeface="Arial" panose="020B0604020202020204" pitchFamily="34" charset="0"/>
                <a:cs typeface="Arial" panose="020B0604020202020204" pitchFamily="34" charset="0"/>
              </a:rPr>
              <a:t>brand portfolio of 19 hotels and resorts in 123 countries and territories</a:t>
            </a:r>
          </a:p>
        </p:txBody>
      </p:sp>
      <p:pic>
        <p:nvPicPr>
          <p:cNvPr id="5" name="Picture 4">
            <a:extLst>
              <a:ext uri="{FF2B5EF4-FFF2-40B4-BE49-F238E27FC236}">
                <a16:creationId xmlns:a16="http://schemas.microsoft.com/office/drawing/2014/main" id="{AAC74443-D09E-47EB-8F5C-FE7D006114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33006" y="365125"/>
            <a:ext cx="4692284" cy="6462775"/>
          </a:xfrm>
          <a:prstGeom prst="rect">
            <a:avLst/>
          </a:prstGeom>
        </p:spPr>
      </p:pic>
    </p:spTree>
    <p:extLst>
      <p:ext uri="{BB962C8B-B14F-4D97-AF65-F5344CB8AC3E}">
        <p14:creationId xmlns:p14="http://schemas.microsoft.com/office/powerpoint/2010/main" val="316597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D2AF9-761D-4F6F-A811-B21085E0A3E7}"/>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Conrad Hotels &amp; Resorts </a:t>
            </a:r>
            <a:br>
              <a:rPr lang="en-GB" dirty="0"/>
            </a:br>
            <a:endParaRPr lang="en-GB" dirty="0"/>
          </a:p>
        </p:txBody>
      </p:sp>
      <p:sp>
        <p:nvSpPr>
          <p:cNvPr id="4" name="Oval 3">
            <a:extLst>
              <a:ext uri="{FF2B5EF4-FFF2-40B4-BE49-F238E27FC236}">
                <a16:creationId xmlns:a16="http://schemas.microsoft.com/office/drawing/2014/main" id="{440F97B7-03B6-46DE-8B20-85C9FD73C70F}"/>
              </a:ext>
            </a:extLst>
          </p:cNvPr>
          <p:cNvSpPr/>
          <p:nvPr/>
        </p:nvSpPr>
        <p:spPr>
          <a:xfrm>
            <a:off x="422787" y="1356851"/>
            <a:ext cx="3677264" cy="192712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One of the luxury brands offered by Hilton Worldwide</a:t>
            </a:r>
          </a:p>
        </p:txBody>
      </p:sp>
      <p:sp>
        <p:nvSpPr>
          <p:cNvPr id="7" name="Oval 6">
            <a:extLst>
              <a:ext uri="{FF2B5EF4-FFF2-40B4-BE49-F238E27FC236}">
                <a16:creationId xmlns:a16="http://schemas.microsoft.com/office/drawing/2014/main" id="{B93C26D2-C8F1-43E9-A213-718B802F49EE}"/>
              </a:ext>
            </a:extLst>
          </p:cNvPr>
          <p:cNvSpPr/>
          <p:nvPr/>
        </p:nvSpPr>
        <p:spPr>
          <a:xfrm>
            <a:off x="4257368" y="1356851"/>
            <a:ext cx="3677264" cy="192712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45 hotels &amp; resorts in 23 countries and territories</a:t>
            </a:r>
          </a:p>
        </p:txBody>
      </p:sp>
      <p:pic>
        <p:nvPicPr>
          <p:cNvPr id="10" name="Picture 9">
            <a:extLst>
              <a:ext uri="{FF2B5EF4-FFF2-40B4-BE49-F238E27FC236}">
                <a16:creationId xmlns:a16="http://schemas.microsoft.com/office/drawing/2014/main" id="{0B319FD0-5A83-4B3A-A784-001A1AB19F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1741" y="3353106"/>
            <a:ext cx="6026853" cy="1445035"/>
          </a:xfrm>
          <a:prstGeom prst="rect">
            <a:avLst/>
          </a:prstGeom>
        </p:spPr>
      </p:pic>
      <p:pic>
        <p:nvPicPr>
          <p:cNvPr id="12" name="Picture 11">
            <a:extLst>
              <a:ext uri="{FF2B5EF4-FFF2-40B4-BE49-F238E27FC236}">
                <a16:creationId xmlns:a16="http://schemas.microsoft.com/office/drawing/2014/main" id="{F5F346E3-2A05-42E2-ADC2-AEC968214AB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34632" y="1690688"/>
            <a:ext cx="4041300" cy="1494964"/>
          </a:xfrm>
          <a:prstGeom prst="rect">
            <a:avLst/>
          </a:prstGeom>
        </p:spPr>
      </p:pic>
      <p:sp>
        <p:nvSpPr>
          <p:cNvPr id="13" name="TextBox 12">
            <a:extLst>
              <a:ext uri="{FF2B5EF4-FFF2-40B4-BE49-F238E27FC236}">
                <a16:creationId xmlns:a16="http://schemas.microsoft.com/office/drawing/2014/main" id="{CFFCEB3E-8B4A-4499-A52E-E73A669246B9}"/>
              </a:ext>
            </a:extLst>
          </p:cNvPr>
          <p:cNvSpPr txBox="1"/>
          <p:nvPr/>
        </p:nvSpPr>
        <p:spPr>
          <a:xfrm>
            <a:off x="422787" y="4596581"/>
            <a:ext cx="4562168" cy="1846659"/>
          </a:xfrm>
          <a:prstGeom prst="rect">
            <a:avLst/>
          </a:prstGeom>
          <a:noFill/>
        </p:spPr>
        <p:txBody>
          <a:bodyPr wrap="square" rtlCol="0">
            <a:spAutoFit/>
          </a:bodyPr>
          <a:lstStyle/>
          <a:p>
            <a:pPr>
              <a:lnSpc>
                <a:spcPct val="150000"/>
              </a:lnSpc>
            </a:pPr>
            <a:r>
              <a:rPr lang="en-GB" sz="2400" b="1" dirty="0">
                <a:latin typeface="Arial" panose="020B0604020202020204" pitchFamily="34" charset="0"/>
                <a:cs typeface="Arial" panose="020B0604020202020204" pitchFamily="34" charset="0"/>
              </a:rPr>
              <a:t>Main customers:</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conscientious travellers</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smart luxury travellers </a:t>
            </a:r>
            <a:endParaRPr lang="en-GB" dirty="0"/>
          </a:p>
          <a:p>
            <a:endParaRPr lang="en-GB" dirty="0"/>
          </a:p>
        </p:txBody>
      </p:sp>
      <p:pic>
        <p:nvPicPr>
          <p:cNvPr id="15" name="Picture 14">
            <a:extLst>
              <a:ext uri="{FF2B5EF4-FFF2-40B4-BE49-F238E27FC236}">
                <a16:creationId xmlns:a16="http://schemas.microsoft.com/office/drawing/2014/main" id="{1892CFF1-6471-4FF7-87A6-D68727E508B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23354" y="3205316"/>
            <a:ext cx="4768645" cy="3654539"/>
          </a:xfrm>
          <a:prstGeom prst="rect">
            <a:avLst/>
          </a:prstGeom>
        </p:spPr>
      </p:pic>
    </p:spTree>
    <p:extLst>
      <p:ext uri="{BB962C8B-B14F-4D97-AF65-F5344CB8AC3E}">
        <p14:creationId xmlns:p14="http://schemas.microsoft.com/office/powerpoint/2010/main" val="834671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89901-5DF6-4646-9EFD-ED75BDCF42CF}"/>
              </a:ext>
            </a:extLst>
          </p:cNvPr>
          <p:cNvSpPr>
            <a:spLocks noGrp="1"/>
          </p:cNvSpPr>
          <p:nvPr>
            <p:ph type="title"/>
          </p:nvPr>
        </p:nvSpPr>
        <p:spPr>
          <a:xfrm>
            <a:off x="838199" y="365125"/>
            <a:ext cx="11019503" cy="1325563"/>
          </a:xfrm>
        </p:spPr>
        <p:txBody>
          <a:bodyPr>
            <a:normAutofit fontScale="90000"/>
          </a:bodyPr>
          <a:lstStyle/>
          <a:p>
            <a:r>
              <a:rPr lang="en-GB" sz="4000" b="1" dirty="0">
                <a:latin typeface="Arial" panose="020B0604020202020204" pitchFamily="34" charset="0"/>
                <a:cs typeface="Arial" panose="020B0604020202020204" pitchFamily="34" charset="0"/>
              </a:rPr>
              <a:t>Nature and scope of guest services and facilities </a:t>
            </a:r>
            <a:br>
              <a:rPr lang="en-GB" dirty="0"/>
            </a:br>
            <a:endParaRPr lang="en-GB" dirty="0"/>
          </a:p>
        </p:txBody>
      </p:sp>
      <p:sp>
        <p:nvSpPr>
          <p:cNvPr id="5" name="Oval 4">
            <a:extLst>
              <a:ext uri="{FF2B5EF4-FFF2-40B4-BE49-F238E27FC236}">
                <a16:creationId xmlns:a16="http://schemas.microsoft.com/office/drawing/2014/main" id="{E7CB8737-744C-4E2A-AD68-7EC2E421697E}"/>
              </a:ext>
            </a:extLst>
          </p:cNvPr>
          <p:cNvSpPr/>
          <p:nvPr/>
        </p:nvSpPr>
        <p:spPr>
          <a:xfrm>
            <a:off x="658761" y="1132502"/>
            <a:ext cx="5152104" cy="1807344"/>
          </a:xfrm>
          <a:prstGeom prst="ellipse">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2400" dirty="0">
                <a:solidFill>
                  <a:schemeClr val="tx1"/>
                </a:solidFill>
                <a:latin typeface="Arial" panose="020B0604020202020204" pitchFamily="34" charset="0"/>
                <a:cs typeface="Arial" panose="020B0604020202020204" pitchFamily="34" charset="0"/>
              </a:rPr>
              <a:t>the intermingling of art, design, and technology</a:t>
            </a:r>
          </a:p>
        </p:txBody>
      </p:sp>
      <p:sp>
        <p:nvSpPr>
          <p:cNvPr id="6" name="Oval 5">
            <a:extLst>
              <a:ext uri="{FF2B5EF4-FFF2-40B4-BE49-F238E27FC236}">
                <a16:creationId xmlns:a16="http://schemas.microsoft.com/office/drawing/2014/main" id="{26E12BC9-C20D-4928-B25E-DC7A711C8D5A}"/>
              </a:ext>
            </a:extLst>
          </p:cNvPr>
          <p:cNvSpPr/>
          <p:nvPr/>
        </p:nvSpPr>
        <p:spPr>
          <a:xfrm>
            <a:off x="562896" y="2999300"/>
            <a:ext cx="5152104" cy="1807344"/>
          </a:xfrm>
          <a:prstGeom prst="ellipse">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2400" b="1" dirty="0">
                <a:solidFill>
                  <a:schemeClr val="tx1"/>
                </a:solidFill>
              </a:rPr>
              <a:t>genuine, attractive and innovative style</a:t>
            </a:r>
          </a:p>
        </p:txBody>
      </p:sp>
      <p:sp>
        <p:nvSpPr>
          <p:cNvPr id="7" name="Oval 6">
            <a:extLst>
              <a:ext uri="{FF2B5EF4-FFF2-40B4-BE49-F238E27FC236}">
                <a16:creationId xmlns:a16="http://schemas.microsoft.com/office/drawing/2014/main" id="{269A43B6-DF70-4097-991D-BEBF4B0BF8C0}"/>
              </a:ext>
            </a:extLst>
          </p:cNvPr>
          <p:cNvSpPr/>
          <p:nvPr/>
        </p:nvSpPr>
        <p:spPr>
          <a:xfrm>
            <a:off x="474407" y="4866098"/>
            <a:ext cx="5152104" cy="1807344"/>
          </a:xfrm>
          <a:prstGeom prst="ellipse">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2400" b="1" dirty="0">
                <a:solidFill>
                  <a:schemeClr val="tx1"/>
                </a:solidFill>
              </a:rPr>
              <a:t>provided with bright, dramatic, animated spaces</a:t>
            </a:r>
          </a:p>
        </p:txBody>
      </p:sp>
      <p:pic>
        <p:nvPicPr>
          <p:cNvPr id="9" name="Picture 8">
            <a:extLst>
              <a:ext uri="{FF2B5EF4-FFF2-40B4-BE49-F238E27FC236}">
                <a16:creationId xmlns:a16="http://schemas.microsoft.com/office/drawing/2014/main" id="{A701EBCA-AC72-4963-A799-C27681B913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4643" y="1402888"/>
            <a:ext cx="6317357" cy="3660725"/>
          </a:xfrm>
          <a:prstGeom prst="rect">
            <a:avLst/>
          </a:prstGeom>
        </p:spPr>
      </p:pic>
    </p:spTree>
    <p:extLst>
      <p:ext uri="{BB962C8B-B14F-4D97-AF65-F5344CB8AC3E}">
        <p14:creationId xmlns:p14="http://schemas.microsoft.com/office/powerpoint/2010/main" val="3241450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CCDFFB3-0D88-4723-A0C5-4692DD23E4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4534" y="1022555"/>
            <a:ext cx="6317466" cy="5835445"/>
          </a:xfrm>
          <a:prstGeom prst="rect">
            <a:avLst/>
          </a:prstGeom>
        </p:spPr>
      </p:pic>
      <p:sp>
        <p:nvSpPr>
          <p:cNvPr id="2" name="Title 1">
            <a:extLst>
              <a:ext uri="{FF2B5EF4-FFF2-40B4-BE49-F238E27FC236}">
                <a16:creationId xmlns:a16="http://schemas.microsoft.com/office/drawing/2014/main" id="{2B3BD59A-3F5D-4DA2-B449-9591057B38C5}"/>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Role of guest service and Facilities</a:t>
            </a:r>
            <a:br>
              <a:rPr lang="en-GB" dirty="0"/>
            </a:br>
            <a:endParaRPr lang="en-GB" dirty="0"/>
          </a:p>
        </p:txBody>
      </p:sp>
      <p:sp>
        <p:nvSpPr>
          <p:cNvPr id="3" name="Content Placeholder 2">
            <a:extLst>
              <a:ext uri="{FF2B5EF4-FFF2-40B4-BE49-F238E27FC236}">
                <a16:creationId xmlns:a16="http://schemas.microsoft.com/office/drawing/2014/main" id="{D45C66B9-AE7F-4F35-A3B3-DC34FCC07182}"/>
              </a:ext>
            </a:extLst>
          </p:cNvPr>
          <p:cNvSpPr>
            <a:spLocks noGrp="1"/>
          </p:cNvSpPr>
          <p:nvPr>
            <p:ph idx="1"/>
          </p:nvPr>
        </p:nvSpPr>
        <p:spPr>
          <a:xfrm>
            <a:off x="838200" y="1825625"/>
            <a:ext cx="5257800" cy="4351338"/>
          </a:xfrm>
        </p:spPr>
        <p:txBody>
          <a:bodyPr>
            <a:normAutofit fontScale="92500" lnSpcReduction="20000"/>
          </a:bodyPr>
          <a:lstStyle/>
          <a:p>
            <a:pPr>
              <a:lnSpc>
                <a:spcPct val="150000"/>
              </a:lnSpc>
            </a:pPr>
            <a:r>
              <a:rPr lang="en-GB" sz="2400" dirty="0">
                <a:latin typeface="Arial" panose="020B0604020202020204" pitchFamily="34" charset="0"/>
                <a:cs typeface="Arial" panose="020B0604020202020204" pitchFamily="34" charset="0"/>
              </a:rPr>
              <a:t>Stimulating repeat purchase</a:t>
            </a:r>
          </a:p>
          <a:p>
            <a:pPr>
              <a:lnSpc>
                <a:spcPct val="150000"/>
              </a:lnSpc>
            </a:pPr>
            <a:r>
              <a:rPr lang="en-GB" sz="2400" dirty="0">
                <a:latin typeface="Arial" panose="020B0604020202020204" pitchFamily="34" charset="0"/>
                <a:cs typeface="Arial" panose="020B0604020202020204" pitchFamily="34" charset="0"/>
              </a:rPr>
              <a:t>Attracting new customers</a:t>
            </a:r>
          </a:p>
          <a:p>
            <a:pPr>
              <a:lnSpc>
                <a:spcPct val="150000"/>
              </a:lnSpc>
            </a:pPr>
            <a:r>
              <a:rPr lang="en-GB" sz="2400" dirty="0">
                <a:latin typeface="Arial" panose="020B0604020202020204" pitchFamily="34" charset="0"/>
                <a:cs typeface="Arial" panose="020B0604020202020204" pitchFamily="34" charset="0"/>
              </a:rPr>
              <a:t>Keeping and growing current customers</a:t>
            </a:r>
          </a:p>
          <a:p>
            <a:pPr>
              <a:lnSpc>
                <a:spcPct val="150000"/>
              </a:lnSpc>
            </a:pPr>
            <a:r>
              <a:rPr lang="en-GB" sz="2400" dirty="0">
                <a:latin typeface="Arial" panose="020B0604020202020204" pitchFamily="34" charset="0"/>
                <a:cs typeface="Arial" panose="020B0604020202020204" pitchFamily="34" charset="0"/>
              </a:rPr>
              <a:t>Building strong customer base and customer loyalty</a:t>
            </a:r>
          </a:p>
          <a:p>
            <a:pPr>
              <a:lnSpc>
                <a:spcPct val="150000"/>
              </a:lnSpc>
            </a:pPr>
            <a:r>
              <a:rPr lang="en-GB" sz="2400" dirty="0">
                <a:latin typeface="Arial" panose="020B0604020202020204" pitchFamily="34" charset="0"/>
                <a:cs typeface="Arial" panose="020B0604020202020204" pitchFamily="34" charset="0"/>
              </a:rPr>
              <a:t>Increasing brand equity</a:t>
            </a:r>
          </a:p>
          <a:p>
            <a:pPr>
              <a:lnSpc>
                <a:spcPct val="150000"/>
              </a:lnSpc>
            </a:pPr>
            <a:r>
              <a:rPr lang="en-GB" sz="2400" dirty="0">
                <a:latin typeface="Arial" panose="020B0604020202020204" pitchFamily="34" charset="0"/>
                <a:cs typeface="Arial" panose="020B0604020202020204" pitchFamily="34" charset="0"/>
              </a:rPr>
              <a:t>Increasing profitability</a:t>
            </a:r>
          </a:p>
        </p:txBody>
      </p:sp>
    </p:spTree>
    <p:extLst>
      <p:ext uri="{BB962C8B-B14F-4D97-AF65-F5344CB8AC3E}">
        <p14:creationId xmlns:p14="http://schemas.microsoft.com/office/powerpoint/2010/main" val="3440046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3985A580-CB49-4E52-883E-15E8EBEE74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28327"/>
            <a:ext cx="12192000" cy="6829673"/>
          </a:xfrm>
          <a:prstGeom prst="rect">
            <a:avLst/>
          </a:prstGeom>
        </p:spPr>
      </p:pic>
      <p:sp>
        <p:nvSpPr>
          <p:cNvPr id="2" name="Title 1">
            <a:extLst>
              <a:ext uri="{FF2B5EF4-FFF2-40B4-BE49-F238E27FC236}">
                <a16:creationId xmlns:a16="http://schemas.microsoft.com/office/drawing/2014/main" id="{1EDA3B8A-B7F7-4BF3-8DF7-D2D1C6A6CDBC}"/>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The role and function of guest services</a:t>
            </a:r>
            <a:br>
              <a:rPr lang="en-GB" dirty="0"/>
            </a:br>
            <a:endParaRPr lang="en-GB" dirty="0"/>
          </a:p>
        </p:txBody>
      </p:sp>
      <p:sp>
        <p:nvSpPr>
          <p:cNvPr id="5" name="Oval 4">
            <a:extLst>
              <a:ext uri="{FF2B5EF4-FFF2-40B4-BE49-F238E27FC236}">
                <a16:creationId xmlns:a16="http://schemas.microsoft.com/office/drawing/2014/main" id="{AAC46AA2-9088-47C2-9B93-BAF94F473EA8}"/>
              </a:ext>
            </a:extLst>
          </p:cNvPr>
          <p:cNvSpPr/>
          <p:nvPr/>
        </p:nvSpPr>
        <p:spPr>
          <a:xfrm>
            <a:off x="838200" y="2015613"/>
            <a:ext cx="2888226" cy="19386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Augmenting customer satisfaction </a:t>
            </a:r>
          </a:p>
        </p:txBody>
      </p:sp>
      <p:sp>
        <p:nvSpPr>
          <p:cNvPr id="6" name="Oval 5">
            <a:extLst>
              <a:ext uri="{FF2B5EF4-FFF2-40B4-BE49-F238E27FC236}">
                <a16:creationId xmlns:a16="http://schemas.microsoft.com/office/drawing/2014/main" id="{DAE43A4E-5340-455A-87FA-6269AFD974EC}"/>
              </a:ext>
            </a:extLst>
          </p:cNvPr>
          <p:cNvSpPr/>
          <p:nvPr/>
        </p:nvSpPr>
        <p:spPr>
          <a:xfrm>
            <a:off x="4318819" y="2015610"/>
            <a:ext cx="2888226" cy="19386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Decreasing negative propagation </a:t>
            </a:r>
          </a:p>
        </p:txBody>
      </p:sp>
      <p:sp>
        <p:nvSpPr>
          <p:cNvPr id="7" name="Oval 6">
            <a:extLst>
              <a:ext uri="{FF2B5EF4-FFF2-40B4-BE49-F238E27FC236}">
                <a16:creationId xmlns:a16="http://schemas.microsoft.com/office/drawing/2014/main" id="{8B0DB63D-5F67-4CDB-94CB-E06605F4112C}"/>
              </a:ext>
            </a:extLst>
          </p:cNvPr>
          <p:cNvSpPr/>
          <p:nvPr/>
        </p:nvSpPr>
        <p:spPr>
          <a:xfrm>
            <a:off x="7590504" y="2015611"/>
            <a:ext cx="2888226" cy="19386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Creating brand evangelists</a:t>
            </a:r>
          </a:p>
        </p:txBody>
      </p:sp>
      <p:sp>
        <p:nvSpPr>
          <p:cNvPr id="8" name="Oval 7">
            <a:extLst>
              <a:ext uri="{FF2B5EF4-FFF2-40B4-BE49-F238E27FC236}">
                <a16:creationId xmlns:a16="http://schemas.microsoft.com/office/drawing/2014/main" id="{DFD48027-99FF-4B73-ABC1-6340866027FB}"/>
              </a:ext>
            </a:extLst>
          </p:cNvPr>
          <p:cNvSpPr/>
          <p:nvPr/>
        </p:nvSpPr>
        <p:spPr>
          <a:xfrm>
            <a:off x="838200" y="4279209"/>
            <a:ext cx="2888226" cy="19386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Building good relationships with the guests </a:t>
            </a:r>
          </a:p>
        </p:txBody>
      </p:sp>
      <p:sp>
        <p:nvSpPr>
          <p:cNvPr id="9" name="Oval 8">
            <a:extLst>
              <a:ext uri="{FF2B5EF4-FFF2-40B4-BE49-F238E27FC236}">
                <a16:creationId xmlns:a16="http://schemas.microsoft.com/office/drawing/2014/main" id="{8560B20F-B425-46E7-BF3D-AD803D562EA8}"/>
              </a:ext>
            </a:extLst>
          </p:cNvPr>
          <p:cNvSpPr/>
          <p:nvPr/>
        </p:nvSpPr>
        <p:spPr>
          <a:xfrm>
            <a:off x="4318819" y="4279208"/>
            <a:ext cx="2888226" cy="19386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Underscoring delivering enjoyable and lifetime hotel experiences</a:t>
            </a:r>
          </a:p>
        </p:txBody>
      </p:sp>
      <p:sp>
        <p:nvSpPr>
          <p:cNvPr id="10" name="Oval 9">
            <a:extLst>
              <a:ext uri="{FF2B5EF4-FFF2-40B4-BE49-F238E27FC236}">
                <a16:creationId xmlns:a16="http://schemas.microsoft.com/office/drawing/2014/main" id="{BD53EDC8-A7D7-4E51-ABC9-859F191AE88D}"/>
              </a:ext>
            </a:extLst>
          </p:cNvPr>
          <p:cNvSpPr/>
          <p:nvPr/>
        </p:nvSpPr>
        <p:spPr>
          <a:xfrm>
            <a:off x="7590504" y="4279207"/>
            <a:ext cx="2888226" cy="19386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Creating positive brand perception </a:t>
            </a:r>
          </a:p>
        </p:txBody>
      </p:sp>
    </p:spTree>
    <p:extLst>
      <p:ext uri="{BB962C8B-B14F-4D97-AF65-F5344CB8AC3E}">
        <p14:creationId xmlns:p14="http://schemas.microsoft.com/office/powerpoint/2010/main" val="1063261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E51BF0D-CB74-4212-8651-F0CBBB9090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068" y="0"/>
            <a:ext cx="12154126" cy="6858000"/>
          </a:xfrm>
          <a:prstGeom prst="rect">
            <a:avLst/>
          </a:prstGeom>
        </p:spPr>
      </p:pic>
      <p:sp>
        <p:nvSpPr>
          <p:cNvPr id="3" name="Content Placeholder 2">
            <a:extLst>
              <a:ext uri="{FF2B5EF4-FFF2-40B4-BE49-F238E27FC236}">
                <a16:creationId xmlns:a16="http://schemas.microsoft.com/office/drawing/2014/main" id="{347D99F5-6578-4A76-BCB4-0CDC12189A3B}"/>
              </a:ext>
            </a:extLst>
          </p:cNvPr>
          <p:cNvSpPr>
            <a:spLocks noGrp="1"/>
          </p:cNvSpPr>
          <p:nvPr>
            <p:ph idx="1"/>
          </p:nvPr>
        </p:nvSpPr>
        <p:spPr>
          <a:xfrm>
            <a:off x="226142" y="1825625"/>
            <a:ext cx="8003459" cy="4351338"/>
          </a:xfrm>
        </p:spPr>
        <p:txBody>
          <a:bodyPr/>
          <a:lstStyle/>
          <a:p>
            <a:pPr>
              <a:lnSpc>
                <a:spcPct val="150000"/>
              </a:lnSpc>
            </a:pPr>
            <a:r>
              <a:rPr lang="en-GB" sz="2400" b="1" dirty="0">
                <a:latin typeface="Arial" panose="020B0604020202020204" pitchFamily="34" charset="0"/>
                <a:cs typeface="Arial" panose="020B0604020202020204" pitchFamily="34" charset="0"/>
              </a:rPr>
              <a:t>Increasing customer satisfaction, customer retention, and customer acquisition. </a:t>
            </a:r>
          </a:p>
          <a:p>
            <a:pPr>
              <a:lnSpc>
                <a:spcPct val="150000"/>
              </a:lnSpc>
            </a:pPr>
            <a:r>
              <a:rPr lang="en-GB" sz="2400" b="1" dirty="0">
                <a:latin typeface="Arial" panose="020B0604020202020204" pitchFamily="34" charset="0"/>
                <a:cs typeface="Arial" panose="020B0604020202020204" pitchFamily="34" charset="0"/>
              </a:rPr>
              <a:t>Creating memorable experience in the minds of customers.</a:t>
            </a:r>
          </a:p>
          <a:p>
            <a:pPr>
              <a:lnSpc>
                <a:spcPct val="150000"/>
              </a:lnSpc>
            </a:pPr>
            <a:r>
              <a:rPr lang="en-GB" sz="2400" b="1" dirty="0">
                <a:latin typeface="Arial" panose="020B0604020202020204" pitchFamily="34" charset="0"/>
                <a:cs typeface="Arial" panose="020B0604020202020204" pitchFamily="34" charset="0"/>
              </a:rPr>
              <a:t>Developing loyal customer base that will be booking in the future. </a:t>
            </a:r>
          </a:p>
          <a:p>
            <a:endParaRPr lang="en-GB" dirty="0"/>
          </a:p>
        </p:txBody>
      </p:sp>
      <p:sp>
        <p:nvSpPr>
          <p:cNvPr id="2" name="Title 1">
            <a:extLst>
              <a:ext uri="{FF2B5EF4-FFF2-40B4-BE49-F238E27FC236}">
                <a16:creationId xmlns:a16="http://schemas.microsoft.com/office/drawing/2014/main" id="{84C52251-3D8F-4E93-8A53-C83E9D41197C}"/>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The importance of hospitality </a:t>
            </a:r>
            <a:br>
              <a:rPr lang="en-GB" dirty="0"/>
            </a:br>
            <a:endParaRPr lang="en-GB" dirty="0"/>
          </a:p>
        </p:txBody>
      </p:sp>
    </p:spTree>
    <p:extLst>
      <p:ext uri="{BB962C8B-B14F-4D97-AF65-F5344CB8AC3E}">
        <p14:creationId xmlns:p14="http://schemas.microsoft.com/office/powerpoint/2010/main" val="684604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930E65E-E83D-4E4D-9EEB-D4AD2D002274}"/>
              </a:ext>
            </a:extLst>
          </p:cNvPr>
          <p:cNvSpPr/>
          <p:nvPr/>
        </p:nvSpPr>
        <p:spPr>
          <a:xfrm>
            <a:off x="0" y="0"/>
            <a:ext cx="12192000" cy="704972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50444A6-0D16-4AD9-B8CE-C30AC0627C47}"/>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Conclusion </a:t>
            </a:r>
            <a:br>
              <a:rPr lang="en-GB" dirty="0"/>
            </a:br>
            <a:endParaRPr lang="en-GB" dirty="0"/>
          </a:p>
        </p:txBody>
      </p:sp>
      <p:sp>
        <p:nvSpPr>
          <p:cNvPr id="3" name="Content Placeholder 2">
            <a:extLst>
              <a:ext uri="{FF2B5EF4-FFF2-40B4-BE49-F238E27FC236}">
                <a16:creationId xmlns:a16="http://schemas.microsoft.com/office/drawing/2014/main" id="{F1C9E3C8-CA94-4165-A028-ACCDF015796F}"/>
              </a:ext>
            </a:extLst>
          </p:cNvPr>
          <p:cNvSpPr>
            <a:spLocks noGrp="1"/>
          </p:cNvSpPr>
          <p:nvPr>
            <p:ph idx="1"/>
          </p:nvPr>
        </p:nvSpPr>
        <p:spPr>
          <a:xfrm>
            <a:off x="645242" y="1393005"/>
            <a:ext cx="10901516" cy="4351338"/>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Hilton Worldwide, an American multinational hospitality company.</a:t>
            </a:r>
          </a:p>
          <a:p>
            <a:pPr>
              <a:lnSpc>
                <a:spcPct val="150000"/>
              </a:lnSpc>
            </a:pPr>
            <a:r>
              <a:rPr lang="en-GB" sz="2400" dirty="0">
                <a:latin typeface="Arial" panose="020B0604020202020204" pitchFamily="34" charset="0"/>
                <a:cs typeface="Arial" panose="020B0604020202020204" pitchFamily="34" charset="0"/>
              </a:rPr>
              <a:t>Conrad Hotels &amp; Resorts, a luxury brand of Hilton worldwide.</a:t>
            </a:r>
          </a:p>
          <a:p>
            <a:pPr>
              <a:lnSpc>
                <a:spcPct val="150000"/>
              </a:lnSpc>
            </a:pPr>
            <a:r>
              <a:rPr lang="en-GB" sz="2400" dirty="0">
                <a:latin typeface="Arial" panose="020B0604020202020204" pitchFamily="34" charset="0"/>
                <a:cs typeface="Arial" panose="020B0604020202020204" pitchFamily="34" charset="0"/>
              </a:rPr>
              <a:t>Focus on capturing the market share of smart luxury travellers</a:t>
            </a:r>
          </a:p>
          <a:p>
            <a:pPr>
              <a:lnSpc>
                <a:spcPct val="150000"/>
              </a:lnSpc>
            </a:pPr>
            <a:r>
              <a:rPr lang="en-GB" sz="2400" dirty="0">
                <a:latin typeface="Arial" panose="020B0604020202020204" pitchFamily="34" charset="0"/>
                <a:cs typeface="Arial" panose="020B0604020202020204" pitchFamily="34" charset="0"/>
              </a:rPr>
              <a:t>quality guest service and hospitality are considered of paramount importance.</a:t>
            </a:r>
          </a:p>
          <a:p>
            <a:pPr>
              <a:lnSpc>
                <a:spcPct val="150000"/>
              </a:lnSpc>
            </a:pPr>
            <a:r>
              <a:rPr lang="en-GB" sz="2400" dirty="0">
                <a:latin typeface="Arial" panose="020B0604020202020204" pitchFamily="34" charset="0"/>
                <a:cs typeface="Arial" panose="020B0604020202020204" pitchFamily="34" charset="0"/>
              </a:rPr>
              <a:t>to continuously provide consistent guest services and hospitality to remain profitably operational. </a:t>
            </a:r>
          </a:p>
          <a:p>
            <a:endParaRPr lang="en-GB" dirty="0"/>
          </a:p>
        </p:txBody>
      </p:sp>
    </p:spTree>
    <p:extLst>
      <p:ext uri="{BB962C8B-B14F-4D97-AF65-F5344CB8AC3E}">
        <p14:creationId xmlns:p14="http://schemas.microsoft.com/office/powerpoint/2010/main" val="2624082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030B-3E08-4630-B516-4149AC224889}"/>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References</a:t>
            </a:r>
            <a:r>
              <a:rPr lang="en-GB" dirty="0"/>
              <a:t> </a:t>
            </a:r>
          </a:p>
        </p:txBody>
      </p:sp>
      <p:pic>
        <p:nvPicPr>
          <p:cNvPr id="6" name="Content Placeholder 5">
            <a:extLst>
              <a:ext uri="{FF2B5EF4-FFF2-40B4-BE49-F238E27FC236}">
                <a16:creationId xmlns:a16="http://schemas.microsoft.com/office/drawing/2014/main" id="{E99F5C69-174B-4EFB-A8DD-76CD3685A2FA}"/>
              </a:ext>
            </a:extLst>
          </p:cNvPr>
          <p:cNvPicPr>
            <a:picLocks noGrp="1" noChangeAspect="1"/>
          </p:cNvPicPr>
          <p:nvPr>
            <p:ph idx="1"/>
          </p:nvPr>
        </p:nvPicPr>
        <p:blipFill>
          <a:blip r:embed="rId2"/>
          <a:stretch>
            <a:fillRect/>
          </a:stretch>
        </p:blipFill>
        <p:spPr>
          <a:xfrm>
            <a:off x="838200" y="2102395"/>
            <a:ext cx="10515600" cy="3797797"/>
          </a:xfrm>
          <a:prstGeom prst="rect">
            <a:avLst/>
          </a:prstGeom>
        </p:spPr>
      </p:pic>
    </p:spTree>
    <p:extLst>
      <p:ext uri="{BB962C8B-B14F-4D97-AF65-F5344CB8AC3E}">
        <p14:creationId xmlns:p14="http://schemas.microsoft.com/office/powerpoint/2010/main" val="33618715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103</TotalTime>
  <Words>1588</Words>
  <Application>Microsoft Office PowerPoint</Application>
  <PresentationFormat>Widescreen</PresentationFormat>
  <Paragraphs>60</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PowerPoint Presentation</vt:lpstr>
      <vt:lpstr>Contents </vt:lpstr>
      <vt:lpstr>Company Overview </vt:lpstr>
      <vt:lpstr>Conrad Hotels &amp; Resorts  </vt:lpstr>
      <vt:lpstr>Nature and scope of guest services and facilities  </vt:lpstr>
      <vt:lpstr>Role of guest service and Facilities </vt:lpstr>
      <vt:lpstr>The role and function of guest services </vt:lpstr>
      <vt:lpstr>The importance of hospitality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USER</dc:creator>
  <cp:lastModifiedBy>User</cp:lastModifiedBy>
  <cp:revision>12</cp:revision>
  <dcterms:created xsi:type="dcterms:W3CDTF">2023-05-01T13:51:35Z</dcterms:created>
  <dcterms:modified xsi:type="dcterms:W3CDTF">2023-05-23T14:06:10Z</dcterms:modified>
</cp:coreProperties>
</file>