
<file path=[Content_Types].xml><?xml version="1.0" encoding="utf-8"?>
<Types xmlns="http://schemas.openxmlformats.org/package/2006/content-types">
  <Default Extension="jpeg" ContentType="image/jpeg"/>
  <Default Extension="JPG" ContentType="image/.jpg"/>
  <Default Extension="png" ContentType="image/png"/>
  <Default Extension="gif" ContentType="image/gi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media/image14.svg" ContentType="image/svg+xml"/>
  <Override PartName="/ppt/media/image16.svg" ContentType="image/svg+xml"/>
  <Override PartName="/ppt/media/image18.svg" ContentType="image/svg+xml"/>
  <Override PartName="/ppt/media/image20.svg" ContentType="image/svg+xml"/>
  <Override PartName="/ppt/media/image22.svg" ContentType="image/svg+xml"/>
  <Override PartName="/ppt/media/image24.svg" ContentType="image/svg+xml"/>
  <Override PartName="/ppt/media/image26.svg" ContentType="image/svg+xml"/>
  <Override PartName="/ppt/media/image28.svg" ContentType="image/svg+xml"/>
  <Override PartName="/ppt/media/image3.svg" ContentType="image/svg+xml"/>
  <Override PartName="/ppt/media/image35.svg" ContentType="image/svg+xml"/>
  <Override PartName="/ppt/media/image37.svg" ContentType="image/svg+xml"/>
  <Override PartName="/ppt/media/image40.svg" ContentType="image/svg+xml"/>
  <Override PartName="/ppt/media/image42.svg" ContentType="image/svg+xml"/>
  <Override PartName="/ppt/media/image45.svg" ContentType="image/svg+xml"/>
  <Override PartName="/ppt/media/image47.svg" ContentType="image/svg+xml"/>
  <Override PartName="/ppt/media/image49.svg" ContentType="image/svg+xml"/>
  <Override PartName="/ppt/media/image5.svg" ContentType="image/svg+xml"/>
  <Override PartName="/ppt/media/image51.svg" ContentType="image/svg+xml"/>
  <Override PartName="/ppt/media/image53.svg" ContentType="image/svg+xml"/>
  <Override PartName="/ppt/media/image55.svg" ContentType="image/svg+xml"/>
  <Override PartName="/ppt/media/image57.svg" ContentType="image/svg+xml"/>
  <Override PartName="/ppt/media/image60.svg" ContentType="image/svg+xml"/>
  <Override PartName="/ppt/media/image63.svg" ContentType="image/svg+xml"/>
  <Override PartName="/ppt/media/image7.svg" ContentType="image/svg+xml"/>
  <Override PartName="/ppt/media/image9.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3"/>
    <p:sldId id="257" r:id="rId4"/>
    <p:sldId id="258" r:id="rId5"/>
    <p:sldId id="259" r:id="rId6"/>
    <p:sldId id="260" r:id="rId7"/>
    <p:sldId id="261" r:id="rId8"/>
    <p:sldId id="262" r:id="rId9"/>
    <p:sldId id="263" r:id="rId10"/>
    <p:sldId id="285" r:id="rId11"/>
    <p:sldId id="286" r:id="rId12"/>
    <p:sldId id="287" r:id="rId13"/>
    <p:sldId id="288" r:id="rId14"/>
    <p:sldId id="289" r:id="rId15"/>
    <p:sldId id="290" r:id="rId16"/>
    <p:sldId id="291" r:id="rId17"/>
    <p:sldId id="292" r:id="rId18"/>
    <p:sldId id="264" r:id="rId19"/>
    <p:sldId id="265" r:id="rId20"/>
    <p:sldId id="266" r:id="rId21"/>
    <p:sldId id="267" r:id="rId22"/>
    <p:sldId id="268" r:id="rId23"/>
    <p:sldId id="269" r:id="rId24"/>
    <p:sldId id="270" r:id="rId25"/>
    <p:sldId id="271" r:id="rId26"/>
    <p:sldId id="272" r:id="rId27"/>
    <p:sldId id="273" r:id="rId28"/>
    <p:sldId id="274" r:id="rId29"/>
    <p:sldId id="275" r:id="rId30"/>
    <p:sldId id="276" r:id="rId31"/>
    <p:sldId id="277" r:id="rId32"/>
    <p:sldId id="278" r:id="rId33"/>
    <p:sldId id="296" r:id="rId34"/>
    <p:sldId id="297" r:id="rId35"/>
    <p:sldId id="279" r:id="rId36"/>
    <p:sldId id="280" r:id="rId37"/>
    <p:sldId id="281" r:id="rId38"/>
    <p:sldId id="282" r:id="rId39"/>
    <p:sldId id="284" r:id="rId40"/>
  </p:sldIdLst>
  <p:sldSz cx="18288000" cy="10287000"/>
  <p:notesSz cx="6858000" cy="9144000"/>
  <p:embeddedFontLst>
    <p:embeddedFont>
      <p:font typeface="Canva Sans Bold" panose="020B0803030501040103"/>
      <p:bold r:id="rId44"/>
    </p:embeddedFont>
    <p:embeddedFont>
      <p:font typeface="Canva Sans" panose="020B0503030501040103"/>
      <p:regular r:id="rId45"/>
    </p:embeddedFont>
    <p:embeddedFont>
      <p:font typeface="Calibri" panose="020F0502020204030204" charset="0"/>
      <p:regular r:id="rId46"/>
      <p:bold r:id="rId47"/>
      <p:italic r:id="rId48"/>
      <p:boldItalic r:id="rId49"/>
    </p:embeddedFont>
    <p:embeddedFont>
      <p:font typeface="Calibri" panose="020F0502020204030204"/>
      <p:regular r:id="rId50"/>
      <p:bold r:id="rId51"/>
      <p:italic r:id="rId52"/>
      <p:boldItalic r:id="rId53"/>
    </p:embeddedFont>
    <p:embeddedFont>
      <p:font typeface="Canva Sans Italics" panose="020B0503030501040103"/>
      <p:italic r:id="rId5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7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showGuides="1">
      <p:cViewPr varScale="1">
        <p:scale>
          <a:sx n="74" d="100"/>
          <a:sy n="74" d="100"/>
        </p:scale>
        <p:origin x="-1092" y="-90"/>
      </p:cViewPr>
      <p:guideLst>
        <p:guide orient="horz" pos="2160"/>
        <p:guide pos="2878"/>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4" Type="http://schemas.openxmlformats.org/officeDocument/2006/relationships/font" Target="fonts/font11.fntdata"/><Relationship Id="rId53" Type="http://schemas.openxmlformats.org/officeDocument/2006/relationships/font" Target="fonts/font10.fntdata"/><Relationship Id="rId52" Type="http://schemas.openxmlformats.org/officeDocument/2006/relationships/font" Target="fonts/font9.fntdata"/><Relationship Id="rId51" Type="http://schemas.openxmlformats.org/officeDocument/2006/relationships/font" Target="fonts/font8.fntdata"/><Relationship Id="rId50" Type="http://schemas.openxmlformats.org/officeDocument/2006/relationships/font" Target="fonts/font7.fntdata"/><Relationship Id="rId5" Type="http://schemas.openxmlformats.org/officeDocument/2006/relationships/slide" Target="slides/slide3.xml"/><Relationship Id="rId49" Type="http://schemas.openxmlformats.org/officeDocument/2006/relationships/font" Target="fonts/font6.fntdata"/><Relationship Id="rId48" Type="http://schemas.openxmlformats.org/officeDocument/2006/relationships/font" Target="fonts/font5.fntdata"/><Relationship Id="rId47" Type="http://schemas.openxmlformats.org/officeDocument/2006/relationships/font" Target="fonts/font4.fntdata"/><Relationship Id="rId46" Type="http://schemas.openxmlformats.org/officeDocument/2006/relationships/font" Target="fonts/font3.fntdata"/><Relationship Id="rId45" Type="http://schemas.openxmlformats.org/officeDocument/2006/relationships/font" Target="fonts/font2.fntdata"/><Relationship Id="rId44" Type="http://schemas.openxmlformats.org/officeDocument/2006/relationships/font" Target="fonts/font1.fntdata"/><Relationship Id="rId43" Type="http://schemas.openxmlformats.org/officeDocument/2006/relationships/tableStyles" Target="tableStyles.xml"/><Relationship Id="rId42" Type="http://schemas.openxmlformats.org/officeDocument/2006/relationships/viewProps" Target="viewProps.xml"/><Relationship Id="rId41" Type="http://schemas.openxmlformats.org/officeDocument/2006/relationships/presProps" Target="presProps.xml"/><Relationship Id="rId40" Type="http://schemas.openxmlformats.org/officeDocument/2006/relationships/slide" Target="slides/slide38.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image" Target="../media/image10.jpeg"/><Relationship Id="rId8" Type="http://schemas.openxmlformats.org/officeDocument/2006/relationships/image" Target="../media/image9.svg"/><Relationship Id="rId7"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 Id="rId3" Type="http://schemas.openxmlformats.org/officeDocument/2006/relationships/image" Target="../media/image4.png"/><Relationship Id="rId2" Type="http://schemas.openxmlformats.org/officeDocument/2006/relationships/image" Target="../media/image3.svg"/><Relationship Id="rId12" Type="http://schemas.openxmlformats.org/officeDocument/2006/relationships/slideLayout" Target="../slideLayouts/slideLayout7.xml"/><Relationship Id="rId11" Type="http://schemas.openxmlformats.org/officeDocument/2006/relationships/image" Target="../media/image12.jpeg"/><Relationship Id="rId10" Type="http://schemas.openxmlformats.org/officeDocument/2006/relationships/image" Target="../media/image11.jpeg"/><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s>
</file>

<file path=ppt/slides/_rels/slide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2.svg"/><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s>
</file>

<file path=ppt/slides/_rels/slide5.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6.svg"/><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8.svg"/><Relationship Id="rId1" Type="http://schemas.openxmlformats.org/officeDocument/2006/relationships/image" Target="../media/image2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8.svg"/><Relationship Id="rId1" Type="http://schemas.openxmlformats.org/officeDocument/2006/relationships/image" Target="../media/image2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28.svg"/><Relationship Id="rId1" Type="http://schemas.openxmlformats.org/officeDocument/2006/relationships/image" Target="../media/image27.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9.GIF"/></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9.GIF"/></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0.jpe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1.jpe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2.jpe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2.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3.jpe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2.jpeg"/></Relationships>
</file>

<file path=ppt/slides/_rels/slide17.xml.rels><?xml version="1.0" encoding="UTF-8" standalone="yes"?>
<Relationships xmlns="http://schemas.openxmlformats.org/package/2006/relationships"><Relationship Id="rId9" Type="http://schemas.openxmlformats.org/officeDocument/2006/relationships/image" Target="../media/image41.png"/><Relationship Id="rId8" Type="http://schemas.openxmlformats.org/officeDocument/2006/relationships/image" Target="../media/image40.svg"/><Relationship Id="rId7" Type="http://schemas.openxmlformats.org/officeDocument/2006/relationships/image" Target="../media/image39.png"/><Relationship Id="rId6" Type="http://schemas.openxmlformats.org/officeDocument/2006/relationships/image" Target="../media/image9.svg"/><Relationship Id="rId5" Type="http://schemas.openxmlformats.org/officeDocument/2006/relationships/image" Target="../media/image38.png"/><Relationship Id="rId4" Type="http://schemas.openxmlformats.org/officeDocument/2006/relationships/image" Target="../media/image37.svg"/><Relationship Id="rId3" Type="http://schemas.openxmlformats.org/officeDocument/2006/relationships/image" Target="../media/image36.png"/><Relationship Id="rId2" Type="http://schemas.openxmlformats.org/officeDocument/2006/relationships/image" Target="../media/image35.svg"/><Relationship Id="rId13" Type="http://schemas.openxmlformats.org/officeDocument/2006/relationships/slideLayout" Target="../slideLayouts/slideLayout7.xml"/><Relationship Id="rId12" Type="http://schemas.openxmlformats.org/officeDocument/2006/relationships/image" Target="../media/image24.svg"/><Relationship Id="rId11" Type="http://schemas.openxmlformats.org/officeDocument/2006/relationships/image" Target="../media/image43.png"/><Relationship Id="rId10" Type="http://schemas.openxmlformats.org/officeDocument/2006/relationships/image" Target="../media/image42.svg"/><Relationship Id="rId1" Type="http://schemas.openxmlformats.org/officeDocument/2006/relationships/image" Target="../media/image3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5.svg"/><Relationship Id="rId1" Type="http://schemas.openxmlformats.org/officeDocument/2006/relationships/image" Target="../media/image4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45.svg"/><Relationship Id="rId1" Type="http://schemas.openxmlformats.org/officeDocument/2006/relationships/image" Target="../media/image44.png"/></Relationships>
</file>

<file path=ppt/slides/_rels/slide22.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s>
</file>

<file path=ppt/slides/_rels/slide23.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s>
</file>

<file path=ppt/slides/_rels/slide24.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s>
</file>

<file path=ppt/slides/_rels/slide25.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s>
</file>

<file path=ppt/slides/_rels/slide26.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53.svg"/><Relationship Id="rId1" Type="http://schemas.openxmlformats.org/officeDocument/2006/relationships/image" Target="../media/image5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53.svg"/><Relationship Id="rId1" Type="http://schemas.openxmlformats.org/officeDocument/2006/relationships/image" Target="../media/image52.png"/></Relationships>
</file>

<file path=ppt/slides/_rels/slide29.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57.svg"/><Relationship Id="rId3" Type="http://schemas.openxmlformats.org/officeDocument/2006/relationships/image" Target="../media/image56.png"/><Relationship Id="rId2" Type="http://schemas.openxmlformats.org/officeDocument/2006/relationships/image" Target="../media/image55.svg"/><Relationship Id="rId1" Type="http://schemas.openxmlformats.org/officeDocument/2006/relationships/image" Target="../media/image5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www.bbc.co.uk/news/health-51198992" TargetMode="External"/></Relationships>
</file>

<file path=ppt/slides/_rels/slide3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www.the-scientist.com/wearable-biosensors-and-their-applications-71360" TargetMode="External"/><Relationship Id="rId2" Type="http://schemas.openxmlformats.org/officeDocument/2006/relationships/hyperlink" Target="http://www.niehs.nih.gov/research/supported/centers/core/spotlight/adult_health" TargetMode="External"/><Relationship Id="rId1" Type="http://schemas.openxmlformats.org/officeDocument/2006/relationships/hyperlink" Target="http://www.innovenn.com/software-as-a-medical-device-samd/validation-of-dhts/" TargetMode="External"/></Relationships>
</file>

<file path=ppt/slides/_rels/slide34.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61.jpeg"/><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image" Target="../media/image58.jpeg"/></Relationships>
</file>

<file path=ppt/slides/_rels/slide35.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hyperlink" Target="https://www.ofcom.org.uk" TargetMode="External"/><Relationship Id="rId5" Type="http://schemas.openxmlformats.org/officeDocument/2006/relationships/hyperlink" Target="https://www.ico.org.uk" TargetMode="External"/><Relationship Id="rId4" Type="http://schemas.openxmlformats.org/officeDocument/2006/relationships/hyperlink" Target="https://www.bhf.org.uk" TargetMode="External"/><Relationship Id="rId3" Type="http://schemas.openxmlformats.org/officeDocument/2006/relationships/hyperlink" Target="https://www.ageuk.org.uk" TargetMode="External"/><Relationship Id="rId2" Type="http://schemas.openxmlformats.org/officeDocument/2006/relationships/image" Target="../media/image61.jpeg"/><Relationship Id="rId1" Type="http://schemas.openxmlformats.org/officeDocument/2006/relationships/image" Target="../media/image58.jpeg"/></Relationships>
</file>

<file path=ppt/slides/_rels/slide36.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hyperlink" Target="https://www.nhsdigital.nhs.uk" TargetMode="External"/><Relationship Id="rId3" Type="http://schemas.openxmlformats.org/officeDocument/2006/relationships/hyperlink" Target="https://www.kingsfund.org.uk" TargetMode="External"/><Relationship Id="rId2" Type="http://schemas.openxmlformats.org/officeDocument/2006/relationships/image" Target="../media/image61.jpeg"/><Relationship Id="rId1" Type="http://schemas.openxmlformats.org/officeDocument/2006/relationships/image" Target="../media/image58.jpeg"/></Relationships>
</file>

<file path=ppt/slides/_rels/slide37.xml.rels><?xml version="1.0" encoding="UTF-8" standalone="yes"?>
<Relationships xmlns="http://schemas.openxmlformats.org/package/2006/relationships"><Relationship Id="rId4" Type="http://schemas.openxmlformats.org/officeDocument/2006/relationships/slideLayout" Target="../slideLayouts/slideLayout7.xml"/><Relationship Id="rId3" Type="http://schemas.openxmlformats.org/officeDocument/2006/relationships/hyperlink" Target="https://www.nuffieldtrust.org.uk" TargetMode="External"/><Relationship Id="rId2" Type="http://schemas.openxmlformats.org/officeDocument/2006/relationships/image" Target="../media/image61.jpeg"/><Relationship Id="rId1" Type="http://schemas.openxmlformats.org/officeDocument/2006/relationships/image" Target="../media/image58.jpe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63.svg"/><Relationship Id="rId1" Type="http://schemas.openxmlformats.org/officeDocument/2006/relationships/image" Target="../media/image6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7EBF2"/>
        </a:solidFill>
        <a:effectLst/>
      </p:bgPr>
    </p:bg>
    <p:spTree>
      <p:nvGrpSpPr>
        <p:cNvPr id="1" name=""/>
        <p:cNvGrpSpPr/>
        <p:nvPr/>
      </p:nvGrpSpPr>
      <p:grpSpPr>
        <a:xfrm>
          <a:off x="0" y="0"/>
          <a:ext cx="0" cy="0"/>
          <a:chOff x="0" y="0"/>
          <a:chExt cx="0" cy="0"/>
        </a:xfrm>
      </p:grpSpPr>
      <p:sp>
        <p:nvSpPr>
          <p:cNvPr id="2" name="Freeform 2"/>
          <p:cNvSpPr/>
          <p:nvPr/>
        </p:nvSpPr>
        <p:spPr>
          <a:xfrm>
            <a:off x="13317525" y="157165"/>
            <a:ext cx="4749857" cy="2635303"/>
          </a:xfrm>
          <a:custGeom>
            <a:avLst/>
            <a:gdLst/>
            <a:ahLst/>
            <a:cxnLst/>
            <a:rect l="l" t="t" r="r" b="b"/>
            <a:pathLst>
              <a:path w="4749857" h="2635303">
                <a:moveTo>
                  <a:pt x="0" y="0"/>
                </a:moveTo>
                <a:lnTo>
                  <a:pt x="4749857" y="0"/>
                </a:lnTo>
                <a:lnTo>
                  <a:pt x="4749857" y="2635302"/>
                </a:lnTo>
                <a:lnTo>
                  <a:pt x="0" y="2635302"/>
                </a:lnTo>
                <a:lnTo>
                  <a:pt x="0" y="0"/>
                </a:lnTo>
                <a:close/>
              </a:path>
            </a:pathLst>
          </a:custGeom>
          <a:blipFill>
            <a:blip r:embed="rId1"/>
            <a:stretch>
              <a:fillRect/>
            </a:stretch>
          </a:blipFill>
          <a:ln w="38100" cap="sq">
            <a:solidFill>
              <a:srgbClr val="000000"/>
            </a:solidFill>
            <a:prstDash val="solid"/>
            <a:miter/>
          </a:ln>
        </p:spPr>
      </p:sp>
      <p:grpSp>
        <p:nvGrpSpPr>
          <p:cNvPr id="3" name="Group 3"/>
          <p:cNvGrpSpPr/>
          <p:nvPr/>
        </p:nvGrpSpPr>
        <p:grpSpPr>
          <a:xfrm rot="0">
            <a:off x="0" y="5768526"/>
            <a:ext cx="18288000" cy="4183679"/>
            <a:chOff x="0" y="0"/>
            <a:chExt cx="4816593" cy="1101874"/>
          </a:xfrm>
        </p:grpSpPr>
        <p:sp>
          <p:nvSpPr>
            <p:cNvPr id="4" name="Freeform 4"/>
            <p:cNvSpPr/>
            <p:nvPr/>
          </p:nvSpPr>
          <p:spPr>
            <a:xfrm>
              <a:off x="0" y="0"/>
              <a:ext cx="4816592" cy="1101874"/>
            </a:xfrm>
            <a:custGeom>
              <a:avLst/>
              <a:gdLst/>
              <a:ahLst/>
              <a:cxnLst/>
              <a:rect l="l" t="t" r="r" b="b"/>
              <a:pathLst>
                <a:path w="4816592" h="1101874">
                  <a:moveTo>
                    <a:pt x="0" y="0"/>
                  </a:moveTo>
                  <a:lnTo>
                    <a:pt x="4816592" y="0"/>
                  </a:lnTo>
                  <a:lnTo>
                    <a:pt x="4816592" y="1101874"/>
                  </a:lnTo>
                  <a:lnTo>
                    <a:pt x="0" y="1101874"/>
                  </a:lnTo>
                  <a:close/>
                </a:path>
              </a:pathLst>
            </a:custGeom>
            <a:solidFill>
              <a:srgbClr val="38B6FF">
                <a:alpha val="41961"/>
              </a:srgbClr>
            </a:solidFill>
          </p:spPr>
        </p:sp>
        <p:sp>
          <p:nvSpPr>
            <p:cNvPr id="5" name="TextBox 5"/>
            <p:cNvSpPr txBox="1"/>
            <p:nvPr/>
          </p:nvSpPr>
          <p:spPr>
            <a:xfrm>
              <a:off x="0" y="-38100"/>
              <a:ext cx="4816593" cy="1139974"/>
            </a:xfrm>
            <a:prstGeom prst="rect">
              <a:avLst/>
            </a:prstGeom>
          </p:spPr>
          <p:txBody>
            <a:bodyPr lIns="50800" tIns="50800" rIns="50800" bIns="50800" rtlCol="0" anchor="ctr"/>
            <a:lstStyle/>
            <a:p>
              <a:pPr algn="ctr">
                <a:lnSpc>
                  <a:spcPts val="2660"/>
                </a:lnSpc>
                <a:spcBef>
                  <a:spcPct val="0"/>
                </a:spcBef>
              </a:pPr>
            </a:p>
          </p:txBody>
        </p:sp>
      </p:grpSp>
      <p:sp>
        <p:nvSpPr>
          <p:cNvPr id="6" name="TextBox 6"/>
          <p:cNvSpPr txBox="1"/>
          <p:nvPr/>
        </p:nvSpPr>
        <p:spPr>
          <a:xfrm>
            <a:off x="770255" y="3224249"/>
            <a:ext cx="13617570" cy="2380615"/>
          </a:xfrm>
          <a:prstGeom prst="rect">
            <a:avLst/>
          </a:prstGeom>
        </p:spPr>
        <p:txBody>
          <a:bodyPr lIns="0" tIns="0" rIns="0" bIns="0" rtlCol="0" anchor="t">
            <a:spAutoFit/>
          </a:bodyPr>
          <a:lstStyle/>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Module:</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 Population Health and Digital Health Promotion</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Module Code</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 LCHS7007</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Lecturer: </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Dr. Ping Wu.</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Assignment:</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 Component (Group presentation)</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7" name="TextBox 7"/>
          <p:cNvSpPr txBox="1"/>
          <p:nvPr/>
        </p:nvSpPr>
        <p:spPr>
          <a:xfrm>
            <a:off x="770255" y="6036646"/>
            <a:ext cx="16489045" cy="3662045"/>
          </a:xfrm>
          <a:prstGeom prst="rect">
            <a:avLst/>
          </a:prstGeom>
        </p:spPr>
        <p:txBody>
          <a:bodyPr lIns="0" tIns="0" rIns="0" bIns="0" rtlCol="0" anchor="t">
            <a:spAutoFit/>
          </a:bodyPr>
          <a:lstStyle/>
          <a:p>
            <a:pPr algn="l">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Student Name                               Student ID                     Topic</a:t>
            </a:r>
            <a:endPar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Khushi Patel                                    2334075                       Justification</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Catia                                                  1916673                        Application-Planning Model </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Abinash  Umesh                             2336188                       Barriers &amp; Stakeholders</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Ashraf  Choudhary                        2330534                       Legal and Ethical Issues</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a:p>
            <a:pPr algn="l">
              <a:lnSpc>
                <a:spcPts val="476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Vaibhavi Chaudhari                      2328826                       Benefits</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56245">
            <a:off x="85122" y="143926"/>
            <a:ext cx="17690094" cy="4149131"/>
          </a:xfrm>
          <a:custGeom>
            <a:avLst/>
            <a:gdLst/>
            <a:ahLst/>
            <a:cxnLst/>
            <a:rect l="l" t="t" r="r" b="b"/>
            <a:pathLst>
              <a:path w="17690094" h="4149131">
                <a:moveTo>
                  <a:pt x="0" y="0"/>
                </a:moveTo>
                <a:lnTo>
                  <a:pt x="17690094" y="0"/>
                </a:lnTo>
                <a:lnTo>
                  <a:pt x="17690094" y="4149131"/>
                </a:lnTo>
                <a:lnTo>
                  <a:pt x="0" y="414913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rot="-234792">
            <a:off x="1448435" y="1299210"/>
            <a:ext cx="14714220" cy="2748915"/>
          </a:xfrm>
          <a:prstGeom prst="rect">
            <a:avLst/>
          </a:prstGeom>
        </p:spPr>
        <p:txBody>
          <a:bodyPr wrap="square" lIns="0" tIns="0" rIns="0" bIns="0" rtlCol="0" anchor="t">
            <a:spAutoFit/>
          </a:bodyPr>
          <a:lstStyle/>
          <a:p>
            <a:pPr algn="ctr">
              <a:lnSpc>
                <a:spcPts val="7145"/>
              </a:lnSpc>
            </a:pPr>
            <a:r>
              <a:rPr lang="en-US" sz="8000" b="1">
                <a:solidFill>
                  <a:srgbClr val="000000"/>
                </a:solidFill>
                <a:latin typeface="More Sugar"/>
                <a:ea typeface="More Sugar"/>
                <a:cs typeface="More Sugar"/>
                <a:sym typeface="More Sugar"/>
              </a:rPr>
              <a:t>BIOSENSORS IN HEALTH PROMOTION FOR THE ELDERLY IN THE UK</a:t>
            </a:r>
            <a:endParaRPr lang="en-US" sz="8000" b="1">
              <a:solidFill>
                <a:srgbClr val="000000"/>
              </a:solidFill>
              <a:latin typeface="More Sugar"/>
              <a:ea typeface="More Sugar"/>
              <a:cs typeface="More Sugar"/>
              <a:sym typeface="More Sugar"/>
            </a:endParaRPr>
          </a:p>
        </p:txBody>
      </p:sp>
      <p:sp>
        <p:nvSpPr>
          <p:cNvPr id="4" name="Freeform 4"/>
          <p:cNvSpPr/>
          <p:nvPr/>
        </p:nvSpPr>
        <p:spPr>
          <a:xfrm>
            <a:off x="15739258" y="392828"/>
            <a:ext cx="3040083" cy="4126348"/>
          </a:xfrm>
          <a:custGeom>
            <a:avLst/>
            <a:gdLst/>
            <a:ahLst/>
            <a:cxnLst/>
            <a:rect l="l" t="t" r="r" b="b"/>
            <a:pathLst>
              <a:path w="3040083" h="4126348">
                <a:moveTo>
                  <a:pt x="0" y="0"/>
                </a:moveTo>
                <a:lnTo>
                  <a:pt x="3040084" y="0"/>
                </a:lnTo>
                <a:lnTo>
                  <a:pt x="3040084" y="4126349"/>
                </a:lnTo>
                <a:lnTo>
                  <a:pt x="0" y="4126349"/>
                </a:lnTo>
                <a:lnTo>
                  <a:pt x="0" y="0"/>
                </a:lnTo>
                <a:close/>
              </a:path>
            </a:pathLst>
          </a:custGeom>
          <a:blipFill>
            <a:blip r:embed="rId3">
              <a:extLst>
                <a:ext uri="{96DAC541-7B7A-43D3-8B79-37D633B846F1}">
                  <asvg:svgBlip xmlns:asvg="http://schemas.microsoft.com/office/drawing/2016/SVG/main" r:embed="rId4"/>
                </a:ext>
              </a:extLst>
            </a:blip>
            <a:stretch>
              <a:fillRect t="-3471" r="-60256"/>
            </a:stretch>
          </a:blipFill>
        </p:spPr>
      </p:sp>
      <p:sp>
        <p:nvSpPr>
          <p:cNvPr id="5" name="Freeform 5"/>
          <p:cNvSpPr/>
          <p:nvPr/>
        </p:nvSpPr>
        <p:spPr>
          <a:xfrm rot="-1441925">
            <a:off x="-78665" y="545044"/>
            <a:ext cx="2630493" cy="2420054"/>
          </a:xfrm>
          <a:custGeom>
            <a:avLst/>
            <a:gdLst/>
            <a:ahLst/>
            <a:cxnLst/>
            <a:rect l="l" t="t" r="r" b="b"/>
            <a:pathLst>
              <a:path w="2630493" h="2420054">
                <a:moveTo>
                  <a:pt x="0" y="0"/>
                </a:moveTo>
                <a:lnTo>
                  <a:pt x="2630493" y="0"/>
                </a:lnTo>
                <a:lnTo>
                  <a:pt x="2630493" y="2420054"/>
                </a:lnTo>
                <a:lnTo>
                  <a:pt x="0" y="242005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556198" y="9366187"/>
            <a:ext cx="2289328" cy="457866"/>
          </a:xfrm>
          <a:custGeom>
            <a:avLst/>
            <a:gdLst/>
            <a:ahLst/>
            <a:cxnLst/>
            <a:rect l="l" t="t" r="r" b="b"/>
            <a:pathLst>
              <a:path w="2289328" h="457866">
                <a:moveTo>
                  <a:pt x="0" y="0"/>
                </a:moveTo>
                <a:lnTo>
                  <a:pt x="2289328" y="0"/>
                </a:lnTo>
                <a:lnTo>
                  <a:pt x="2289328" y="457865"/>
                </a:lnTo>
                <a:lnTo>
                  <a:pt x="0" y="45786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a:off x="2845526" y="9366187"/>
            <a:ext cx="2289328" cy="457866"/>
          </a:xfrm>
          <a:custGeom>
            <a:avLst/>
            <a:gdLst/>
            <a:ahLst/>
            <a:cxnLst/>
            <a:rect l="l" t="t" r="r" b="b"/>
            <a:pathLst>
              <a:path w="2289328" h="457866">
                <a:moveTo>
                  <a:pt x="0" y="0"/>
                </a:moveTo>
                <a:lnTo>
                  <a:pt x="2289328" y="0"/>
                </a:lnTo>
                <a:lnTo>
                  <a:pt x="2289328" y="457865"/>
                </a:lnTo>
                <a:lnTo>
                  <a:pt x="0" y="45786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a:off x="556198" y="5547113"/>
            <a:ext cx="5127265" cy="3422833"/>
          </a:xfrm>
          <a:custGeom>
            <a:avLst/>
            <a:gdLst/>
            <a:ahLst/>
            <a:cxnLst/>
            <a:rect l="l" t="t" r="r" b="b"/>
            <a:pathLst>
              <a:path w="5127265" h="3422833">
                <a:moveTo>
                  <a:pt x="0" y="0"/>
                </a:moveTo>
                <a:lnTo>
                  <a:pt x="5127265" y="0"/>
                </a:lnTo>
                <a:lnTo>
                  <a:pt x="5127265" y="3422833"/>
                </a:lnTo>
                <a:lnTo>
                  <a:pt x="0" y="3422833"/>
                </a:lnTo>
                <a:lnTo>
                  <a:pt x="0" y="0"/>
                </a:lnTo>
                <a:close/>
              </a:path>
            </a:pathLst>
          </a:custGeom>
          <a:blipFill>
            <a:blip r:embed="rId9"/>
            <a:stretch>
              <a:fillRect/>
            </a:stretch>
          </a:blipFill>
          <a:ln w="38100" cap="sq">
            <a:solidFill>
              <a:srgbClr val="FFFFFF"/>
            </a:solidFill>
            <a:prstDash val="solid"/>
            <a:miter/>
          </a:ln>
        </p:spPr>
      </p:sp>
      <p:sp>
        <p:nvSpPr>
          <p:cNvPr id="9" name="Freeform 9"/>
          <p:cNvSpPr/>
          <p:nvPr/>
        </p:nvSpPr>
        <p:spPr>
          <a:xfrm>
            <a:off x="6083609" y="5542309"/>
            <a:ext cx="6120781" cy="3427637"/>
          </a:xfrm>
          <a:custGeom>
            <a:avLst/>
            <a:gdLst/>
            <a:ahLst/>
            <a:cxnLst/>
            <a:rect l="l" t="t" r="r" b="b"/>
            <a:pathLst>
              <a:path w="6120781" h="3427637">
                <a:moveTo>
                  <a:pt x="0" y="0"/>
                </a:moveTo>
                <a:lnTo>
                  <a:pt x="6120782" y="0"/>
                </a:lnTo>
                <a:lnTo>
                  <a:pt x="6120782" y="3427637"/>
                </a:lnTo>
                <a:lnTo>
                  <a:pt x="0" y="3427637"/>
                </a:lnTo>
                <a:lnTo>
                  <a:pt x="0" y="0"/>
                </a:lnTo>
                <a:close/>
              </a:path>
            </a:pathLst>
          </a:custGeom>
          <a:blipFill>
            <a:blip r:embed="rId10"/>
            <a:stretch>
              <a:fillRect/>
            </a:stretch>
          </a:blipFill>
          <a:ln w="38100" cap="sq">
            <a:solidFill>
              <a:srgbClr val="FFFFFF"/>
            </a:solidFill>
            <a:prstDash val="solid"/>
            <a:miter/>
          </a:ln>
        </p:spPr>
      </p:sp>
      <p:sp>
        <p:nvSpPr>
          <p:cNvPr id="10" name="Freeform 10"/>
          <p:cNvSpPr/>
          <p:nvPr/>
        </p:nvSpPr>
        <p:spPr>
          <a:xfrm>
            <a:off x="12685420" y="5542309"/>
            <a:ext cx="5174918" cy="3354478"/>
          </a:xfrm>
          <a:custGeom>
            <a:avLst/>
            <a:gdLst/>
            <a:ahLst/>
            <a:cxnLst/>
            <a:rect l="l" t="t" r="r" b="b"/>
            <a:pathLst>
              <a:path w="5174918" h="3354478">
                <a:moveTo>
                  <a:pt x="0" y="0"/>
                </a:moveTo>
                <a:lnTo>
                  <a:pt x="5174919" y="0"/>
                </a:lnTo>
                <a:lnTo>
                  <a:pt x="5174919" y="3354478"/>
                </a:lnTo>
                <a:lnTo>
                  <a:pt x="0" y="3354478"/>
                </a:lnTo>
                <a:lnTo>
                  <a:pt x="0" y="0"/>
                </a:lnTo>
                <a:close/>
              </a:path>
            </a:pathLst>
          </a:custGeom>
          <a:blipFill>
            <a:blip r:embed="rId11"/>
            <a:stretch>
              <a:fillRect l="-6258" r="-9494"/>
            </a:stretch>
          </a:blipFill>
          <a:ln w="38100" cap="sq">
            <a:solidFill>
              <a:srgbClr val="FFFFFF"/>
            </a:solidFill>
            <a:prstDash val="solid"/>
            <a:miter/>
          </a:ln>
        </p:spPr>
      </p:sp>
      <p:sp>
        <p:nvSpPr>
          <p:cNvPr id="11" name="TextBox 11"/>
          <p:cNvSpPr txBox="1"/>
          <p:nvPr/>
        </p:nvSpPr>
        <p:spPr>
          <a:xfrm>
            <a:off x="625475" y="9443085"/>
            <a:ext cx="5057775" cy="320675"/>
          </a:xfrm>
          <a:prstGeom prst="rect">
            <a:avLst/>
          </a:prstGeom>
        </p:spPr>
        <p:txBody>
          <a:bodyPr wrap="square" lIns="0" tIns="0" rIns="0" bIns="0" rtlCol="0" anchor="t">
            <a:spAutoFit/>
          </a:bodyPr>
          <a:lstStyle/>
          <a:p>
            <a:pPr algn="l">
              <a:lnSpc>
                <a:spcPts val="2505"/>
              </a:lnSpc>
            </a:pPr>
            <a:r>
              <a:rPr lang="en-US" sz="2275">
                <a:solidFill>
                  <a:srgbClr val="000000"/>
                </a:solidFill>
                <a:latin typeface="More Sugar"/>
                <a:ea typeface="More Sugar"/>
                <a:cs typeface="More Sugar"/>
                <a:sym typeface="More Sugar"/>
              </a:rPr>
              <a:t>DIGITAL HEALTH PROMOTION</a:t>
            </a:r>
            <a:endParaRPr lang="en-US" sz="2275">
              <a:solidFill>
                <a:srgbClr val="000000"/>
              </a:solidFill>
              <a:latin typeface="More Sugar"/>
              <a:ea typeface="More Sugar"/>
              <a:cs typeface="More Sugar"/>
              <a:sym typeface="More Sug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602809" y="192911"/>
            <a:ext cx="7315200" cy="1463040"/>
          </a:xfrm>
          <a:custGeom>
            <a:avLst/>
            <a:gdLst/>
            <a:ahLst/>
            <a:cxnLst/>
            <a:rect l="l" t="t" r="r" b="b"/>
            <a:pathLst>
              <a:path w="7315200" h="1463040">
                <a:moveTo>
                  <a:pt x="7315200" y="0"/>
                </a:moveTo>
                <a:lnTo>
                  <a:pt x="0" y="0"/>
                </a:lnTo>
                <a:lnTo>
                  <a:pt x="0" y="1463040"/>
                </a:lnTo>
                <a:lnTo>
                  <a:pt x="7315200" y="1463040"/>
                </a:lnTo>
                <a:lnTo>
                  <a:pt x="731520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flipH="1">
            <a:off x="4330326" y="0"/>
            <a:ext cx="7315200" cy="1463040"/>
          </a:xfrm>
          <a:custGeom>
            <a:avLst/>
            <a:gdLst/>
            <a:ahLst/>
            <a:cxnLst/>
            <a:rect l="l" t="t" r="r" b="b"/>
            <a:pathLst>
              <a:path w="7315200" h="1463040">
                <a:moveTo>
                  <a:pt x="7315200" y="0"/>
                </a:moveTo>
                <a:lnTo>
                  <a:pt x="0" y="0"/>
                </a:lnTo>
                <a:lnTo>
                  <a:pt x="0" y="1463040"/>
                </a:lnTo>
                <a:lnTo>
                  <a:pt x="7315200" y="1463040"/>
                </a:lnTo>
                <a:lnTo>
                  <a:pt x="731520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10285099" flipV="1">
            <a:off x="213931" y="2636351"/>
            <a:ext cx="2006389" cy="908347"/>
          </a:xfrm>
          <a:custGeom>
            <a:avLst/>
            <a:gdLst/>
            <a:ahLst/>
            <a:cxnLst/>
            <a:rect l="l" t="t" r="r" b="b"/>
            <a:pathLst>
              <a:path w="2006389" h="908347">
                <a:moveTo>
                  <a:pt x="0" y="908347"/>
                </a:moveTo>
                <a:lnTo>
                  <a:pt x="2006389" y="908347"/>
                </a:lnTo>
                <a:lnTo>
                  <a:pt x="2006389" y="0"/>
                </a:lnTo>
                <a:lnTo>
                  <a:pt x="0" y="0"/>
                </a:lnTo>
                <a:lnTo>
                  <a:pt x="0" y="908347"/>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TextBox 5"/>
          <p:cNvSpPr txBox="1"/>
          <p:nvPr/>
        </p:nvSpPr>
        <p:spPr>
          <a:xfrm>
            <a:off x="1839956" y="442972"/>
            <a:ext cx="13407009" cy="1001395"/>
          </a:xfrm>
          <a:prstGeom prst="rect">
            <a:avLst/>
          </a:prstGeom>
        </p:spPr>
        <p:txBody>
          <a:bodyPr lIns="0" tIns="0" rIns="0" bIns="0" rtlCol="0" anchor="t">
            <a:spAutoFit/>
          </a:bodyPr>
          <a:lstStyle/>
          <a:p>
            <a:pPr algn="l">
              <a:lnSpc>
                <a:spcPts val="7810"/>
              </a:lnSpc>
            </a:pPr>
            <a:r>
              <a:rPr lang="en-US" sz="7100" b="1">
                <a:solidFill>
                  <a:srgbClr val="000000"/>
                </a:solidFill>
                <a:latin typeface="More Sugar"/>
                <a:ea typeface="More Sugar"/>
                <a:cs typeface="More Sugar"/>
                <a:sym typeface="More Sugar"/>
              </a:rPr>
              <a:t>INTRODUCTION</a:t>
            </a:r>
            <a:endParaRPr lang="en-US" sz="7100" b="1">
              <a:solidFill>
                <a:srgbClr val="000000"/>
              </a:solidFill>
              <a:latin typeface="More Sugar"/>
              <a:ea typeface="More Sugar"/>
              <a:cs typeface="More Sugar"/>
              <a:sym typeface="More Sugar"/>
            </a:endParaRPr>
          </a:p>
        </p:txBody>
      </p:sp>
      <p:sp>
        <p:nvSpPr>
          <p:cNvPr id="6" name="TextBox 6"/>
          <p:cNvSpPr txBox="1"/>
          <p:nvPr/>
        </p:nvSpPr>
        <p:spPr>
          <a:xfrm>
            <a:off x="564079" y="5185535"/>
            <a:ext cx="14847695" cy="627504"/>
          </a:xfrm>
          <a:prstGeom prst="rect">
            <a:avLst/>
          </a:prstGeom>
        </p:spPr>
        <p:txBody>
          <a:bodyPr lIns="0" tIns="0" rIns="0" bIns="0" rtlCol="0" anchor="t">
            <a:spAutoFit/>
          </a:bodyPr>
          <a:lstStyle/>
          <a:p>
            <a:pPr algn="l">
              <a:lnSpc>
                <a:spcPts val="5345"/>
              </a:lnSpc>
            </a:pPr>
          </a:p>
        </p:txBody>
      </p:sp>
      <p:sp>
        <p:nvSpPr>
          <p:cNvPr id="7" name="Freeform 7"/>
          <p:cNvSpPr/>
          <p:nvPr/>
        </p:nvSpPr>
        <p:spPr>
          <a:xfrm rot="1282148">
            <a:off x="15947512" y="311808"/>
            <a:ext cx="1428958" cy="4114800"/>
          </a:xfrm>
          <a:custGeom>
            <a:avLst/>
            <a:gdLst/>
            <a:ahLst/>
            <a:cxnLst/>
            <a:rect l="l" t="t" r="r" b="b"/>
            <a:pathLst>
              <a:path w="1428958" h="4114800">
                <a:moveTo>
                  <a:pt x="0" y="0"/>
                </a:moveTo>
                <a:lnTo>
                  <a:pt x="1428958" y="0"/>
                </a:lnTo>
                <a:lnTo>
                  <a:pt x="1428958" y="4114800"/>
                </a:lnTo>
                <a:lnTo>
                  <a:pt x="0" y="4114800"/>
                </a:lnTo>
                <a:lnTo>
                  <a:pt x="0" y="0"/>
                </a:lnTo>
                <a:close/>
              </a:path>
            </a:pathLst>
          </a:custGeom>
          <a:blipFill>
            <a:blip r:embed="rId5">
              <a:alphaModFix amt="58000"/>
              <a:extLst>
                <a:ext uri="{96DAC541-7B7A-43D3-8B79-37D633B846F1}">
                  <asvg:svgBlip xmlns:asvg="http://schemas.microsoft.com/office/drawing/2016/SVG/main" r:embed="rId6"/>
                </a:ext>
              </a:extLst>
            </a:blip>
            <a:stretch>
              <a:fillRect/>
            </a:stretch>
          </a:blipFill>
        </p:spPr>
      </p:sp>
      <p:sp>
        <p:nvSpPr>
          <p:cNvPr id="8" name="TextBox 8"/>
          <p:cNvSpPr txBox="1"/>
          <p:nvPr/>
        </p:nvSpPr>
        <p:spPr>
          <a:xfrm>
            <a:off x="844851" y="1782607"/>
            <a:ext cx="15339046" cy="8679180"/>
          </a:xfrm>
          <a:prstGeom prst="rect">
            <a:avLst/>
          </a:prstGeom>
        </p:spPr>
        <p:txBody>
          <a:bodyPr lIns="0" tIns="0" rIns="0" bIns="0" rtlCol="0" anchor="t">
            <a:spAutoFit/>
          </a:bodyPr>
          <a:lstStyle/>
          <a:p>
            <a:pPr algn="l">
              <a:lnSpc>
                <a:spcPct val="150000"/>
              </a:lnSpc>
            </a:pPr>
            <a:r>
              <a:rPr lang="en-US" sz="3400" spc="47">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are innovative tools that integrate biological elements, such as enzymes or antibodies, with transducers to convert biological signals into measurable outputs. These devices have revolutionized healthcare by enabling rapid, precise, and non-invasive diagnostics, including glucose monitoring and disease detection (Turner, 2013).</a:t>
            </a:r>
            <a:endParaRPr lang="en-US" sz="3400" spc="47">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spc="47">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Wearable biosensors, in particular, provide real-time health monitoring, enhancing patient outcomes and supporting early disease detection (Rai et al., 2021). Advances in nanotechnology and artificial intelligence continue to expand their applications in personalized medicine and telemedicine, making them vital for modern healthcare (Chen et al., 2020).</a:t>
            </a:r>
            <a:endParaRPr lang="en-US" sz="3400" spc="47">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175075" y="324044"/>
            <a:ext cx="6404886" cy="1933111"/>
          </a:xfrm>
          <a:custGeom>
            <a:avLst/>
            <a:gdLst/>
            <a:ahLst/>
            <a:cxnLst/>
            <a:rect l="l" t="t" r="r" b="b"/>
            <a:pathLst>
              <a:path w="6404886" h="1933111">
                <a:moveTo>
                  <a:pt x="0" y="1933111"/>
                </a:moveTo>
                <a:lnTo>
                  <a:pt x="6404886" y="1933111"/>
                </a:lnTo>
                <a:lnTo>
                  <a:pt x="6404886" y="0"/>
                </a:lnTo>
                <a:lnTo>
                  <a:pt x="0" y="0"/>
                </a:lnTo>
                <a:lnTo>
                  <a:pt x="0" y="1933111"/>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244855">
            <a:off x="15607251" y="2154430"/>
            <a:ext cx="2353176" cy="2565336"/>
          </a:xfrm>
          <a:custGeom>
            <a:avLst/>
            <a:gdLst/>
            <a:ahLst/>
            <a:cxnLst/>
            <a:rect l="l" t="t" r="r" b="b"/>
            <a:pathLst>
              <a:path w="2353176" h="2565336">
                <a:moveTo>
                  <a:pt x="0" y="0"/>
                </a:moveTo>
                <a:lnTo>
                  <a:pt x="2353176" y="0"/>
                </a:lnTo>
                <a:lnTo>
                  <a:pt x="2353176" y="2565336"/>
                </a:lnTo>
                <a:lnTo>
                  <a:pt x="0" y="256533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175075" y="3250702"/>
            <a:ext cx="15466303" cy="4495800"/>
          </a:xfrm>
          <a:prstGeom prst="rect">
            <a:avLst/>
          </a:prstGeom>
        </p:spPr>
        <p:txBody>
          <a:bodyPr lIns="0" tIns="0" rIns="0" bIns="0" rtlCol="0" anchor="t">
            <a:spAutoFit/>
          </a:bodyPr>
          <a:lstStyle/>
          <a:p>
            <a:pPr marL="941705" lvl="1" indent="-470535" algn="just">
              <a:lnSpc>
                <a:spcPts val="8765"/>
              </a:lnSpc>
              <a:buFont typeface="Arial" panose="020B0604020202020204"/>
              <a:buChar char="•"/>
            </a:pPr>
            <a:r>
              <a:rPr lang="en-US" sz="4360" b="1">
                <a:solidFill>
                  <a:srgbClr val="000000"/>
                </a:solidFill>
                <a:latin typeface="More Sugar"/>
                <a:ea typeface="More Sugar"/>
                <a:cs typeface="More Sugar"/>
                <a:sym typeface="More Sugar"/>
              </a:rPr>
              <a:t>CHRONIC DISEASE MANAGEMENT</a:t>
            </a:r>
            <a:endParaRPr lang="en-US" sz="4360" b="1">
              <a:solidFill>
                <a:srgbClr val="000000"/>
              </a:solidFill>
              <a:latin typeface="More Sugar"/>
              <a:ea typeface="More Sugar"/>
              <a:cs typeface="More Sugar"/>
              <a:sym typeface="More Sugar"/>
            </a:endParaRPr>
          </a:p>
          <a:p>
            <a:pPr marL="941705" lvl="1" indent="-470535" algn="just">
              <a:lnSpc>
                <a:spcPts val="8765"/>
              </a:lnSpc>
              <a:buFont typeface="Arial" panose="020B0604020202020204"/>
              <a:buChar char="•"/>
            </a:pPr>
            <a:r>
              <a:rPr lang="en-US" sz="4360" b="1">
                <a:solidFill>
                  <a:srgbClr val="000000"/>
                </a:solidFill>
                <a:latin typeface="More Sugar"/>
                <a:ea typeface="More Sugar"/>
                <a:cs typeface="More Sugar"/>
                <a:sym typeface="More Sugar"/>
              </a:rPr>
              <a:t>FALL DETECTION AND MOBILITY MONITORING</a:t>
            </a:r>
            <a:endParaRPr lang="en-US" sz="4360" b="1">
              <a:solidFill>
                <a:srgbClr val="000000"/>
              </a:solidFill>
              <a:latin typeface="More Sugar"/>
              <a:ea typeface="More Sugar"/>
              <a:cs typeface="More Sugar"/>
              <a:sym typeface="More Sugar"/>
            </a:endParaRPr>
          </a:p>
          <a:p>
            <a:pPr marL="941705" lvl="1" indent="-470535" algn="just">
              <a:lnSpc>
                <a:spcPts val="8765"/>
              </a:lnSpc>
              <a:buFont typeface="Arial" panose="020B0604020202020204"/>
              <a:buChar char="•"/>
            </a:pPr>
            <a:r>
              <a:rPr lang="en-US" sz="4360" b="1">
                <a:solidFill>
                  <a:srgbClr val="000000"/>
                </a:solidFill>
                <a:latin typeface="More Sugar"/>
                <a:ea typeface="More Sugar"/>
                <a:cs typeface="More Sugar"/>
                <a:sym typeface="More Sugar"/>
              </a:rPr>
              <a:t>MENTAL HEALTH AND COGNITIVE MONITORING</a:t>
            </a:r>
            <a:endParaRPr lang="en-US" sz="4360" b="1">
              <a:solidFill>
                <a:srgbClr val="000000"/>
              </a:solidFill>
              <a:latin typeface="More Sugar"/>
              <a:ea typeface="More Sugar"/>
              <a:cs typeface="More Sugar"/>
              <a:sym typeface="More Sugar"/>
            </a:endParaRPr>
          </a:p>
          <a:p>
            <a:pPr marL="941705" lvl="1" indent="-470535" algn="just">
              <a:lnSpc>
                <a:spcPts val="8765"/>
              </a:lnSpc>
              <a:buFont typeface="Arial" panose="020B0604020202020204"/>
              <a:buChar char="•"/>
            </a:pPr>
            <a:r>
              <a:rPr lang="en-US" sz="4360" b="1">
                <a:solidFill>
                  <a:srgbClr val="000000"/>
                </a:solidFill>
                <a:latin typeface="More Sugar"/>
                <a:ea typeface="More Sugar"/>
                <a:cs typeface="More Sugar"/>
                <a:sym typeface="More Sugar"/>
              </a:rPr>
              <a:t>PERSONALIZED HEALTH INTERVENTIONS</a:t>
            </a:r>
            <a:endParaRPr lang="en-US" sz="4360" b="1">
              <a:solidFill>
                <a:srgbClr val="000000"/>
              </a:solidFill>
              <a:latin typeface="More Sugar"/>
              <a:ea typeface="More Sugar"/>
              <a:cs typeface="More Sugar"/>
              <a:sym typeface="More Sugar"/>
            </a:endParaRPr>
          </a:p>
        </p:txBody>
      </p:sp>
      <p:sp>
        <p:nvSpPr>
          <p:cNvPr id="5" name="Freeform 5"/>
          <p:cNvSpPr/>
          <p:nvPr/>
        </p:nvSpPr>
        <p:spPr>
          <a:xfrm flipV="1">
            <a:off x="5622443" y="232712"/>
            <a:ext cx="6404886" cy="1933111"/>
          </a:xfrm>
          <a:custGeom>
            <a:avLst/>
            <a:gdLst/>
            <a:ahLst/>
            <a:cxnLst/>
            <a:rect l="l" t="t" r="r" b="b"/>
            <a:pathLst>
              <a:path w="6404886" h="1933111">
                <a:moveTo>
                  <a:pt x="0" y="1933111"/>
                </a:moveTo>
                <a:lnTo>
                  <a:pt x="6404886" y="1933111"/>
                </a:lnTo>
                <a:lnTo>
                  <a:pt x="6404886" y="0"/>
                </a:lnTo>
                <a:lnTo>
                  <a:pt x="0" y="0"/>
                </a:lnTo>
                <a:lnTo>
                  <a:pt x="0" y="1933111"/>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6" name="Freeform 6"/>
          <p:cNvSpPr/>
          <p:nvPr/>
        </p:nvSpPr>
        <p:spPr>
          <a:xfrm flipV="1">
            <a:off x="10854414" y="232712"/>
            <a:ext cx="6404886" cy="1933111"/>
          </a:xfrm>
          <a:custGeom>
            <a:avLst/>
            <a:gdLst/>
            <a:ahLst/>
            <a:cxnLst/>
            <a:rect l="l" t="t" r="r" b="b"/>
            <a:pathLst>
              <a:path w="6404886" h="1933111">
                <a:moveTo>
                  <a:pt x="0" y="1933111"/>
                </a:moveTo>
                <a:lnTo>
                  <a:pt x="6404886" y="1933111"/>
                </a:lnTo>
                <a:lnTo>
                  <a:pt x="6404886" y="0"/>
                </a:lnTo>
                <a:lnTo>
                  <a:pt x="0" y="0"/>
                </a:lnTo>
                <a:lnTo>
                  <a:pt x="0" y="1933111"/>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7" name="TextBox 7"/>
          <p:cNvSpPr txBox="1"/>
          <p:nvPr/>
        </p:nvSpPr>
        <p:spPr>
          <a:xfrm>
            <a:off x="795669" y="725640"/>
            <a:ext cx="16463631" cy="1519555"/>
          </a:xfrm>
          <a:prstGeom prst="rect">
            <a:avLst/>
          </a:prstGeom>
        </p:spPr>
        <p:txBody>
          <a:bodyPr lIns="0" tIns="0" rIns="0" bIns="0" rtlCol="0" anchor="t">
            <a:spAutoFit/>
          </a:bodyPr>
          <a:lstStyle/>
          <a:p>
            <a:pPr algn="l">
              <a:lnSpc>
                <a:spcPts val="5925"/>
              </a:lnSpc>
            </a:pPr>
            <a:r>
              <a:rPr lang="en-US" sz="6235" b="1">
                <a:solidFill>
                  <a:srgbClr val="000000"/>
                </a:solidFill>
                <a:latin typeface="More Sugar"/>
                <a:ea typeface="More Sugar"/>
                <a:cs typeface="More Sugar"/>
                <a:sym typeface="More Sugar"/>
              </a:rPr>
              <a:t>BIOSENSORS FOR INTERVENTION IN THE ELDERLY POPULATION</a:t>
            </a:r>
            <a:endParaRPr lang="en-US" sz="6235" b="1">
              <a:solidFill>
                <a:srgbClr val="000000"/>
              </a:solidFill>
              <a:latin typeface="More Sugar"/>
              <a:ea typeface="More Sugar"/>
              <a:cs typeface="More Sugar"/>
              <a:sym typeface="More Sugar"/>
            </a:endParaRPr>
          </a:p>
        </p:txBody>
      </p:sp>
      <p:sp>
        <p:nvSpPr>
          <p:cNvPr id="8" name="TextBox 8"/>
          <p:cNvSpPr txBox="1"/>
          <p:nvPr/>
        </p:nvSpPr>
        <p:spPr>
          <a:xfrm>
            <a:off x="11125200" y="3848100"/>
            <a:ext cx="4009390" cy="320675"/>
          </a:xfrm>
          <a:prstGeom prst="rect">
            <a:avLst/>
          </a:prstGeom>
        </p:spPr>
        <p:txBody>
          <a:bodyPr wrap="square" lIns="0" tIns="0" rIns="0" bIns="0" rtlCol="0" anchor="t">
            <a:spAutoFit/>
          </a:bodyPr>
          <a:lstStyle/>
          <a:p>
            <a:pPr algn="ctr">
              <a:lnSpc>
                <a:spcPts val="2505"/>
              </a:lnSpc>
              <a:spcBef>
                <a:spcPct val="0"/>
              </a:spcBef>
            </a:pPr>
            <a:r>
              <a:rPr lang="en-US" sz="2275">
                <a:solidFill>
                  <a:srgbClr val="C00000"/>
                </a:solidFill>
                <a:latin typeface="More Sugar"/>
                <a:ea typeface="More Sugar"/>
                <a:cs typeface="More Sugar"/>
                <a:sym typeface="More Sugar"/>
              </a:rPr>
              <a:t>(CLARKE ET AL., 2023)</a:t>
            </a:r>
            <a:endParaRPr lang="en-US" sz="2275">
              <a:solidFill>
                <a:srgbClr val="C00000"/>
              </a:solidFill>
              <a:latin typeface="More Sugar"/>
              <a:ea typeface="More Sugar"/>
              <a:cs typeface="More Sugar"/>
              <a:sym typeface="More Sugar"/>
            </a:endParaRPr>
          </a:p>
        </p:txBody>
      </p:sp>
      <p:sp>
        <p:nvSpPr>
          <p:cNvPr id="9" name="TextBox 9"/>
          <p:cNvSpPr txBox="1"/>
          <p:nvPr/>
        </p:nvSpPr>
        <p:spPr>
          <a:xfrm>
            <a:off x="14063980" y="5219700"/>
            <a:ext cx="4318000" cy="546735"/>
          </a:xfrm>
          <a:prstGeom prst="rect">
            <a:avLst/>
          </a:prstGeom>
        </p:spPr>
        <p:txBody>
          <a:bodyPr lIns="0" tIns="0" rIns="0" bIns="0" rtlCol="0" anchor="t">
            <a:noAutofit/>
          </a:bodyPr>
          <a:lstStyle/>
          <a:p>
            <a:pPr algn="ctr">
              <a:lnSpc>
                <a:spcPts val="2505"/>
              </a:lnSpc>
              <a:spcBef>
                <a:spcPct val="0"/>
              </a:spcBef>
            </a:pPr>
            <a:r>
              <a:rPr lang="en-US" sz="2275">
                <a:solidFill>
                  <a:srgbClr val="C00000"/>
                </a:solidFill>
                <a:latin typeface="More Sugar"/>
                <a:ea typeface="More Sugar"/>
                <a:cs typeface="More Sugar"/>
                <a:sym typeface="More Sugar"/>
              </a:rPr>
              <a:t>(TURNER ET AL., 2023)</a:t>
            </a:r>
            <a:endParaRPr lang="en-US" sz="2275">
              <a:solidFill>
                <a:srgbClr val="C00000"/>
              </a:solidFill>
              <a:latin typeface="More Sugar"/>
              <a:ea typeface="More Sugar"/>
              <a:cs typeface="More Sugar"/>
              <a:sym typeface="More Sugar"/>
            </a:endParaRPr>
          </a:p>
        </p:txBody>
      </p:sp>
      <p:sp>
        <p:nvSpPr>
          <p:cNvPr id="10" name="TextBox 10"/>
          <p:cNvSpPr txBox="1"/>
          <p:nvPr/>
        </p:nvSpPr>
        <p:spPr>
          <a:xfrm>
            <a:off x="14431010" y="6515100"/>
            <a:ext cx="3617595" cy="534035"/>
          </a:xfrm>
          <a:prstGeom prst="rect">
            <a:avLst/>
          </a:prstGeom>
        </p:spPr>
        <p:txBody>
          <a:bodyPr lIns="0" tIns="0" rIns="0" bIns="0" rtlCol="0" anchor="t">
            <a:noAutofit/>
          </a:bodyPr>
          <a:lstStyle/>
          <a:p>
            <a:pPr algn="ctr">
              <a:lnSpc>
                <a:spcPts val="2505"/>
              </a:lnSpc>
              <a:spcBef>
                <a:spcPct val="0"/>
              </a:spcBef>
            </a:pPr>
            <a:r>
              <a:rPr lang="en-US" sz="2000">
                <a:solidFill>
                  <a:srgbClr val="C00000"/>
                </a:solidFill>
                <a:latin typeface="More Sugar"/>
                <a:ea typeface="More Sugar"/>
                <a:cs typeface="More Sugar"/>
                <a:sym typeface="More Sugar"/>
              </a:rPr>
              <a:t>(MARTIN ET AL., 2023)</a:t>
            </a:r>
            <a:endParaRPr lang="en-US" sz="2000">
              <a:solidFill>
                <a:srgbClr val="C00000"/>
              </a:solidFill>
              <a:latin typeface="More Sugar"/>
              <a:ea typeface="More Sugar"/>
              <a:cs typeface="More Sugar"/>
              <a:sym typeface="More Sugar"/>
            </a:endParaRPr>
          </a:p>
        </p:txBody>
      </p:sp>
      <p:sp>
        <p:nvSpPr>
          <p:cNvPr id="11" name="TextBox 11"/>
          <p:cNvSpPr txBox="1"/>
          <p:nvPr/>
        </p:nvSpPr>
        <p:spPr>
          <a:xfrm>
            <a:off x="12420600" y="7658100"/>
            <a:ext cx="4469765" cy="638810"/>
          </a:xfrm>
          <a:prstGeom prst="rect">
            <a:avLst/>
          </a:prstGeom>
        </p:spPr>
        <p:txBody>
          <a:bodyPr lIns="0" tIns="0" rIns="0" bIns="0" rtlCol="0" anchor="t">
            <a:noAutofit/>
          </a:bodyPr>
          <a:lstStyle/>
          <a:p>
            <a:pPr algn="ctr">
              <a:lnSpc>
                <a:spcPts val="2505"/>
              </a:lnSpc>
              <a:spcBef>
                <a:spcPct val="0"/>
              </a:spcBef>
            </a:pPr>
            <a:r>
              <a:rPr lang="en-US" sz="2275">
                <a:solidFill>
                  <a:srgbClr val="C00000"/>
                </a:solidFill>
                <a:latin typeface="More Sugar"/>
                <a:ea typeface="More Sugar"/>
                <a:cs typeface="More Sugar"/>
                <a:sym typeface="More Sugar"/>
              </a:rPr>
              <a:t>(SIMMONDS ET AL., 2023)</a:t>
            </a:r>
            <a:endParaRPr lang="en-US" sz="2275">
              <a:solidFill>
                <a:srgbClr val="C00000"/>
              </a:solidFill>
              <a:latin typeface="More Sugar"/>
              <a:ea typeface="More Sugar"/>
              <a:cs typeface="More Sugar"/>
              <a:sym typeface="More Sug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4762652" y="0"/>
            <a:ext cx="7912234" cy="1855779"/>
          </a:xfrm>
          <a:custGeom>
            <a:avLst/>
            <a:gdLst/>
            <a:ahLst/>
            <a:cxnLst/>
            <a:rect l="l" t="t" r="r" b="b"/>
            <a:pathLst>
              <a:path w="7912234" h="1855779">
                <a:moveTo>
                  <a:pt x="7912234" y="0"/>
                </a:moveTo>
                <a:lnTo>
                  <a:pt x="0" y="0"/>
                </a:lnTo>
                <a:lnTo>
                  <a:pt x="0" y="1855779"/>
                </a:lnTo>
                <a:lnTo>
                  <a:pt x="7912234" y="1855779"/>
                </a:lnTo>
                <a:lnTo>
                  <a:pt x="7912234"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a:off x="5425140" y="532832"/>
            <a:ext cx="6587258" cy="840740"/>
          </a:xfrm>
          <a:prstGeom prst="rect">
            <a:avLst/>
          </a:prstGeom>
        </p:spPr>
        <p:txBody>
          <a:bodyPr lIns="0" tIns="0" rIns="0" bIns="0" rtlCol="0" anchor="t">
            <a:spAutoFit/>
          </a:bodyPr>
          <a:lstStyle/>
          <a:p>
            <a:pPr algn="ctr">
              <a:lnSpc>
                <a:spcPts val="6560"/>
              </a:lnSpc>
            </a:pPr>
            <a:r>
              <a:rPr lang="en-US" sz="5965" b="1">
                <a:solidFill>
                  <a:srgbClr val="000000"/>
                </a:solidFill>
                <a:latin typeface="More Sugar"/>
                <a:ea typeface="More Sugar"/>
                <a:cs typeface="More Sugar"/>
                <a:sym typeface="More Sugar"/>
              </a:rPr>
              <a:t>JUSTIFICATIONS</a:t>
            </a:r>
            <a:endParaRPr lang="en-US" sz="5965" b="1">
              <a:solidFill>
                <a:srgbClr val="000000"/>
              </a:solidFill>
              <a:latin typeface="More Sugar"/>
              <a:ea typeface="More Sugar"/>
              <a:cs typeface="More Sugar"/>
              <a:sym typeface="More Sugar"/>
            </a:endParaRPr>
          </a:p>
        </p:txBody>
      </p:sp>
      <p:sp>
        <p:nvSpPr>
          <p:cNvPr id="4" name="TextBox 4"/>
          <p:cNvSpPr txBox="1"/>
          <p:nvPr/>
        </p:nvSpPr>
        <p:spPr>
          <a:xfrm>
            <a:off x="398198" y="3631474"/>
            <a:ext cx="6508450" cy="542925"/>
          </a:xfrm>
          <a:prstGeom prst="rect">
            <a:avLst/>
          </a:prstGeom>
        </p:spPr>
        <p:txBody>
          <a:bodyPr lIns="0" tIns="0" rIns="0" bIns="0" rtlCol="0" anchor="t">
            <a:spAutoFit/>
          </a:bodyPr>
          <a:lstStyle/>
          <a:p>
            <a:pPr algn="ctr">
              <a:lnSpc>
                <a:spcPts val="4235"/>
              </a:lnSpc>
            </a:pPr>
            <a:r>
              <a:rPr lang="en-US" sz="3850" b="1">
                <a:solidFill>
                  <a:srgbClr val="000000"/>
                </a:solidFill>
                <a:latin typeface="More Sugar"/>
                <a:ea typeface="More Sugar"/>
                <a:cs typeface="More Sugar"/>
                <a:sym typeface="More Sugar"/>
              </a:rPr>
              <a:t>DEMOGRAPHICAL</a:t>
            </a:r>
            <a:endParaRPr lang="en-US" sz="3850" b="1">
              <a:solidFill>
                <a:srgbClr val="000000"/>
              </a:solidFill>
              <a:latin typeface="More Sugar"/>
              <a:ea typeface="More Sugar"/>
              <a:cs typeface="More Sugar"/>
              <a:sym typeface="More Sugar"/>
            </a:endParaRPr>
          </a:p>
        </p:txBody>
      </p:sp>
      <p:sp>
        <p:nvSpPr>
          <p:cNvPr id="5" name="TextBox 5"/>
          <p:cNvSpPr txBox="1"/>
          <p:nvPr/>
        </p:nvSpPr>
        <p:spPr>
          <a:xfrm>
            <a:off x="11639519" y="2806919"/>
            <a:ext cx="4723125" cy="1085850"/>
          </a:xfrm>
          <a:prstGeom prst="rect">
            <a:avLst/>
          </a:prstGeom>
        </p:spPr>
        <p:txBody>
          <a:bodyPr lIns="0" tIns="0" rIns="0" bIns="0" rtlCol="0" anchor="t">
            <a:spAutoFit/>
          </a:bodyPr>
          <a:lstStyle/>
          <a:p>
            <a:pPr algn="ctr">
              <a:lnSpc>
                <a:spcPts val="4235"/>
              </a:lnSpc>
            </a:pPr>
            <a:r>
              <a:rPr lang="en-US" sz="3850" b="1">
                <a:solidFill>
                  <a:srgbClr val="000000"/>
                </a:solidFill>
                <a:latin typeface="More Sugar"/>
                <a:ea typeface="More Sugar"/>
                <a:cs typeface="More Sugar"/>
                <a:sym typeface="More Sugar"/>
              </a:rPr>
              <a:t>HEALTH PROMOTION</a:t>
            </a:r>
            <a:endParaRPr lang="en-US" sz="3850" b="1">
              <a:solidFill>
                <a:srgbClr val="000000"/>
              </a:solidFill>
              <a:latin typeface="More Sugar"/>
              <a:ea typeface="More Sugar"/>
              <a:cs typeface="More Sugar"/>
              <a:sym typeface="More Sugar"/>
            </a:endParaRPr>
          </a:p>
        </p:txBody>
      </p:sp>
      <p:sp>
        <p:nvSpPr>
          <p:cNvPr id="6" name="TextBox 6"/>
          <p:cNvSpPr txBox="1"/>
          <p:nvPr/>
        </p:nvSpPr>
        <p:spPr>
          <a:xfrm>
            <a:off x="6852156" y="3921360"/>
            <a:ext cx="4481092" cy="1085850"/>
          </a:xfrm>
          <a:prstGeom prst="rect">
            <a:avLst/>
          </a:prstGeom>
        </p:spPr>
        <p:txBody>
          <a:bodyPr lIns="0" tIns="0" rIns="0" bIns="0" rtlCol="0" anchor="t">
            <a:spAutoFit/>
          </a:bodyPr>
          <a:lstStyle/>
          <a:p>
            <a:pPr algn="ctr">
              <a:lnSpc>
                <a:spcPts val="4235"/>
              </a:lnSpc>
            </a:pPr>
            <a:r>
              <a:rPr lang="en-US" sz="3850" b="1">
                <a:solidFill>
                  <a:srgbClr val="000000"/>
                </a:solidFill>
                <a:latin typeface="More Sugar"/>
                <a:ea typeface="More Sugar"/>
                <a:cs typeface="More Sugar"/>
                <a:sym typeface="More Sugar"/>
              </a:rPr>
              <a:t>FINANCIAL BURDEN</a:t>
            </a:r>
            <a:endParaRPr lang="en-US" sz="3850" b="1">
              <a:solidFill>
                <a:srgbClr val="000000"/>
              </a:solidFill>
              <a:latin typeface="More Sugar"/>
              <a:ea typeface="More Sugar"/>
              <a:cs typeface="More Sugar"/>
              <a:sym typeface="More Sugar"/>
            </a:endParaRPr>
          </a:p>
        </p:txBody>
      </p:sp>
      <p:sp>
        <p:nvSpPr>
          <p:cNvPr id="7" name="Freeform 7"/>
          <p:cNvSpPr/>
          <p:nvPr/>
        </p:nvSpPr>
        <p:spPr>
          <a:xfrm rot="7602524">
            <a:off x="4406536" y="2180314"/>
            <a:ext cx="1657364" cy="615296"/>
          </a:xfrm>
          <a:custGeom>
            <a:avLst/>
            <a:gdLst/>
            <a:ahLst/>
            <a:cxnLst/>
            <a:rect l="l" t="t" r="r" b="b"/>
            <a:pathLst>
              <a:path w="1657364" h="615296">
                <a:moveTo>
                  <a:pt x="0" y="0"/>
                </a:moveTo>
                <a:lnTo>
                  <a:pt x="1657365" y="0"/>
                </a:lnTo>
                <a:lnTo>
                  <a:pt x="1657365" y="615296"/>
                </a:lnTo>
                <a:lnTo>
                  <a:pt x="0" y="6152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Freeform 8"/>
          <p:cNvSpPr/>
          <p:nvPr/>
        </p:nvSpPr>
        <p:spPr>
          <a:xfrm rot="3577426">
            <a:off x="12202605" y="1506319"/>
            <a:ext cx="1657364" cy="615296"/>
          </a:xfrm>
          <a:custGeom>
            <a:avLst/>
            <a:gdLst/>
            <a:ahLst/>
            <a:cxnLst/>
            <a:rect l="l" t="t" r="r" b="b"/>
            <a:pathLst>
              <a:path w="1657364" h="615296">
                <a:moveTo>
                  <a:pt x="0" y="0"/>
                </a:moveTo>
                <a:lnTo>
                  <a:pt x="1657364" y="0"/>
                </a:lnTo>
                <a:lnTo>
                  <a:pt x="1657364" y="615296"/>
                </a:lnTo>
                <a:lnTo>
                  <a:pt x="0" y="6152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9" name="Freeform 9"/>
          <p:cNvSpPr/>
          <p:nvPr/>
        </p:nvSpPr>
        <p:spPr>
          <a:xfrm rot="5400000">
            <a:off x="8264020" y="2376812"/>
            <a:ext cx="1657364" cy="615296"/>
          </a:xfrm>
          <a:custGeom>
            <a:avLst/>
            <a:gdLst/>
            <a:ahLst/>
            <a:cxnLst/>
            <a:rect l="l" t="t" r="r" b="b"/>
            <a:pathLst>
              <a:path w="1657364" h="615296">
                <a:moveTo>
                  <a:pt x="0" y="0"/>
                </a:moveTo>
                <a:lnTo>
                  <a:pt x="1657364" y="0"/>
                </a:lnTo>
                <a:lnTo>
                  <a:pt x="1657364" y="615297"/>
                </a:lnTo>
                <a:lnTo>
                  <a:pt x="0" y="61529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0" name="TextBox 10"/>
          <p:cNvSpPr txBox="1"/>
          <p:nvPr/>
        </p:nvSpPr>
        <p:spPr>
          <a:xfrm>
            <a:off x="673081" y="4394760"/>
            <a:ext cx="5579000" cy="3877945"/>
          </a:xfrm>
          <a:prstGeom prst="rect">
            <a:avLst/>
          </a:prstGeom>
        </p:spPr>
        <p:txBody>
          <a:bodyPr lIns="0" tIns="0" rIns="0" bIns="0" rtlCol="0" anchor="t">
            <a:spAutoFit/>
          </a:bodyPr>
          <a:lstStyle/>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Expected to rise of elderly population from 12% in 2015 to 22% by 2050</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(WHO, 2015) globally.</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In UK, 18.5% are aged 65+</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(ONS, 2021).</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6852156" y="4922771"/>
            <a:ext cx="4481092" cy="3877945"/>
          </a:xfrm>
          <a:prstGeom prst="rect">
            <a:avLst/>
          </a:prstGeom>
        </p:spPr>
        <p:txBody>
          <a:bodyPr lIns="0" tIns="0" rIns="0" bIns="0" rtlCol="0" anchor="t">
            <a:spAutoFit/>
          </a:bodyPr>
          <a:lstStyle/>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chronic diseases and falls, contributing to 15% of emergency hospital admissions and costing the NHS £2.3 billion annually (Age UK, 2019).</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2" name="TextBox 12"/>
          <p:cNvSpPr txBox="1"/>
          <p:nvPr/>
        </p:nvSpPr>
        <p:spPr>
          <a:xfrm>
            <a:off x="9139238" y="4833761"/>
            <a:ext cx="9525" cy="324204"/>
          </a:xfrm>
          <a:prstGeom prst="rect">
            <a:avLst/>
          </a:prstGeom>
        </p:spPr>
        <p:txBody>
          <a:bodyPr lIns="0" tIns="0" rIns="0" bIns="0" rtlCol="0" anchor="t">
            <a:spAutoFit/>
          </a:bodyPr>
          <a:lstStyle/>
          <a:p>
            <a:pPr algn="ctr">
              <a:lnSpc>
                <a:spcPts val="2505"/>
              </a:lnSpc>
              <a:spcBef>
                <a:spcPct val="0"/>
              </a:spcBef>
            </a:pPr>
          </a:p>
        </p:txBody>
      </p:sp>
      <p:sp>
        <p:nvSpPr>
          <p:cNvPr id="13" name="TextBox 13"/>
          <p:cNvSpPr txBox="1"/>
          <p:nvPr/>
        </p:nvSpPr>
        <p:spPr>
          <a:xfrm>
            <a:off x="12674886" y="3903579"/>
            <a:ext cx="3990190" cy="5170805"/>
          </a:xfrm>
          <a:prstGeom prst="rect">
            <a:avLst/>
          </a:prstGeom>
        </p:spPr>
        <p:txBody>
          <a:bodyPr lIns="0" tIns="0" rIns="0" bIns="0" rtlCol="0" anchor="t">
            <a:spAutoFit/>
          </a:bodyPr>
          <a:lstStyle/>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and devices cut hospital re-admissions by 30%  (Krohn et al., 2020) Improve self-management in older adults</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(Alsubaei et al., 2021).</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801493">
            <a:off x="262266" y="14365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801493">
            <a:off x="1615260" y="35317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801493">
            <a:off x="4497796" y="172302"/>
            <a:ext cx="5248687" cy="3006066"/>
          </a:xfrm>
          <a:custGeom>
            <a:avLst/>
            <a:gdLst/>
            <a:ahLst/>
            <a:cxnLst/>
            <a:rect l="l" t="t" r="r" b="b"/>
            <a:pathLst>
              <a:path w="5248687" h="3006066">
                <a:moveTo>
                  <a:pt x="0" y="0"/>
                </a:moveTo>
                <a:lnTo>
                  <a:pt x="5248687" y="0"/>
                </a:lnTo>
                <a:lnTo>
                  <a:pt x="5248687" y="3006067"/>
                </a:lnTo>
                <a:lnTo>
                  <a:pt x="0" y="300606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801493">
            <a:off x="6883687" y="143657"/>
            <a:ext cx="4982890" cy="2853837"/>
          </a:xfrm>
          <a:custGeom>
            <a:avLst/>
            <a:gdLst/>
            <a:ahLst/>
            <a:cxnLst/>
            <a:rect l="l" t="t" r="r" b="b"/>
            <a:pathLst>
              <a:path w="4982890" h="2853837">
                <a:moveTo>
                  <a:pt x="0" y="0"/>
                </a:moveTo>
                <a:lnTo>
                  <a:pt x="4982890" y="0"/>
                </a:lnTo>
                <a:lnTo>
                  <a:pt x="4982890"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6" name="TextBox 6"/>
          <p:cNvSpPr txBox="1"/>
          <p:nvPr/>
        </p:nvSpPr>
        <p:spPr>
          <a:xfrm>
            <a:off x="1352994" y="666871"/>
            <a:ext cx="9760766" cy="1921510"/>
          </a:xfrm>
          <a:prstGeom prst="rect">
            <a:avLst/>
          </a:prstGeom>
        </p:spPr>
        <p:txBody>
          <a:bodyPr lIns="0" tIns="0" rIns="0" bIns="0" rtlCol="0" anchor="t">
            <a:spAutoFit/>
          </a:bodyPr>
          <a:lstStyle/>
          <a:p>
            <a:pPr algn="l">
              <a:lnSpc>
                <a:spcPts val="4995"/>
              </a:lnSpc>
            </a:pPr>
            <a:r>
              <a:rPr lang="en-US" sz="4895" b="1">
                <a:solidFill>
                  <a:srgbClr val="000000"/>
                </a:solidFill>
                <a:latin typeface="More Sugar"/>
                <a:ea typeface="More Sugar"/>
                <a:cs typeface="More Sugar"/>
                <a:sym typeface="More Sugar"/>
              </a:rPr>
              <a:t>POSSIBLE CONSEQUENCIES OF NOT USING BIOSENSORS IN HEALTHCARE</a:t>
            </a:r>
            <a:endParaRPr lang="en-US" sz="4895" b="1">
              <a:solidFill>
                <a:srgbClr val="000000"/>
              </a:solidFill>
              <a:latin typeface="More Sugar"/>
              <a:ea typeface="More Sugar"/>
              <a:cs typeface="More Sugar"/>
              <a:sym typeface="More Sugar"/>
            </a:endParaRPr>
          </a:p>
        </p:txBody>
      </p:sp>
      <p:sp>
        <p:nvSpPr>
          <p:cNvPr id="7" name="TextBox 7"/>
          <p:cNvSpPr txBox="1"/>
          <p:nvPr/>
        </p:nvSpPr>
        <p:spPr>
          <a:xfrm>
            <a:off x="109177" y="2781008"/>
            <a:ext cx="18069645" cy="3831590"/>
          </a:xfrm>
          <a:prstGeom prst="rect">
            <a:avLst/>
          </a:prstGeom>
        </p:spPr>
        <p:txBody>
          <a:bodyPr lIns="0" tIns="0" rIns="0" bIns="0" rtlCol="0" anchor="t">
            <a:spAutoFit/>
          </a:bodyPr>
          <a:lstStyle/>
          <a:p>
            <a:pPr algn="l">
              <a:lnSpc>
                <a:spcPts val="5400"/>
              </a:lnSpc>
            </a:pPr>
            <a:r>
              <a:rPr lang="en-US" sz="3600" b="1">
                <a:solidFill>
                  <a:srgbClr val="000000"/>
                </a:solidFill>
                <a:latin typeface="More Sugar"/>
                <a:ea typeface="More Sugar"/>
                <a:cs typeface="More Sugar"/>
                <a:sym typeface="More Sugar"/>
              </a:rPr>
              <a:t>Increased Morbidity and Mortality</a:t>
            </a:r>
            <a:endParaRPr lang="en-US" sz="3600" b="1">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Without real-time monitoring, chronic conditions like diabetes and hypertension may go unmanaged, resulting in complications such as strokes, kidney failure, or cardiovascular events (British Heart Foundation, 2022). For example, undiagnosed arrhythmias can increase the risk of stroke by fivefold (British Heart Foundation, 2022)</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8" name="TextBox 8"/>
          <p:cNvSpPr txBox="1"/>
          <p:nvPr/>
        </p:nvSpPr>
        <p:spPr>
          <a:xfrm>
            <a:off x="109177" y="6514808"/>
            <a:ext cx="18069645" cy="3804285"/>
          </a:xfrm>
          <a:prstGeom prst="rect">
            <a:avLst/>
          </a:prstGeom>
        </p:spPr>
        <p:txBody>
          <a:bodyPr lIns="0" tIns="0" rIns="0" bIns="0" rtlCol="0" anchor="t">
            <a:spAutoFit/>
          </a:bodyPr>
          <a:lstStyle/>
          <a:p>
            <a:pPr algn="l">
              <a:lnSpc>
                <a:spcPts val="5185"/>
              </a:lnSpc>
            </a:pPr>
            <a:r>
              <a:rPr lang="en-US" sz="3600" b="1">
                <a:solidFill>
                  <a:srgbClr val="000000"/>
                </a:solidFill>
                <a:latin typeface="More Sugar"/>
                <a:ea typeface="More Sugar"/>
                <a:cs typeface="More Sugar"/>
                <a:sym typeface="More Sugar"/>
              </a:rPr>
              <a:t>Higher Healthcare Costs</a:t>
            </a:r>
            <a:endParaRPr lang="en-US" sz="3600" b="1">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Preventable hospital admissions and emergency visits increase when health changes are not detected early. Falls, which account for 15% of emergency hospital admissions among the elderly in the UK, cost the NHS £2.3 billion annually (Age UK, 2019). Early detection through biosensors could reduce such costs.</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88186" y="2979801"/>
            <a:ext cx="17511628" cy="7861935"/>
          </a:xfrm>
          <a:prstGeom prst="rect">
            <a:avLst/>
          </a:prstGeom>
        </p:spPr>
        <p:txBody>
          <a:bodyPr lIns="0" tIns="0" rIns="0" bIns="0" rtlCol="0" anchor="t">
            <a:spAutoFit/>
          </a:bodyPr>
          <a:lstStyle/>
          <a:p>
            <a:pPr algn="l">
              <a:lnSpc>
                <a:spcPct val="150000"/>
              </a:lnSpc>
            </a:pPr>
            <a:r>
              <a:rPr lang="en-US" sz="3600" b="1">
                <a:solidFill>
                  <a:srgbClr val="000000"/>
                </a:solidFill>
                <a:latin typeface="More Sugar"/>
                <a:ea typeface="More Sugar"/>
                <a:cs typeface="More Sugar"/>
                <a:sym typeface="More Sugar"/>
              </a:rPr>
              <a:t>Reduced Quality of Lif</a:t>
            </a:r>
            <a:r>
              <a:rPr lang="en-US" sz="3600">
                <a:solidFill>
                  <a:srgbClr val="000000"/>
                </a:solidFill>
                <a:latin typeface="More Sugar"/>
                <a:ea typeface="More Sugar"/>
                <a:cs typeface="More Sugar"/>
                <a:sym typeface="More Sugar"/>
              </a:rPr>
              <a:t>e</a:t>
            </a:r>
            <a:endParaRPr lang="en-US" sz="3600">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The absence of biosensors limits older adults’ ability to self-manage their health, leading to diminished independence and an increased reliance on caregivers (Guan et al., 2021). This decline in autonomy can negatively impact mental health and overall well-being.</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3600" b="1">
                <a:solidFill>
                  <a:srgbClr val="000000"/>
                </a:solidFill>
                <a:latin typeface="More Sugar"/>
                <a:ea typeface="More Sugar"/>
                <a:cs typeface="More Sugar"/>
                <a:sym typeface="More Sugar"/>
              </a:rPr>
              <a:t>Strain on Healthcare Systems</a:t>
            </a:r>
            <a:endParaRPr lang="en-US" sz="3600" b="1">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An aging population without effective monitoring tools exacerbates the burden on healthcare providers. Delayed detection of health issues results in more advanced and complex cases requiring intensive care, which strains limited healthcare resources (WHO, 2015).</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5505"/>
              </a:lnSpc>
            </a:pPr>
            <a:endParaRPr>
              <a:latin typeface="Arial" panose="020B0604020202020204" pitchFamily="34" charset="0"/>
              <a:cs typeface="Arial" panose="020B0604020202020204" pitchFamily="34" charset="0"/>
            </a:endParaRPr>
          </a:p>
        </p:txBody>
      </p:sp>
      <p:sp>
        <p:nvSpPr>
          <p:cNvPr id="3" name="Freeform 3"/>
          <p:cNvSpPr/>
          <p:nvPr/>
        </p:nvSpPr>
        <p:spPr>
          <a:xfrm rot="801493">
            <a:off x="262266" y="14365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801493">
            <a:off x="1615260" y="35317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801493">
            <a:off x="4497796" y="172302"/>
            <a:ext cx="5248687" cy="3006066"/>
          </a:xfrm>
          <a:custGeom>
            <a:avLst/>
            <a:gdLst/>
            <a:ahLst/>
            <a:cxnLst/>
            <a:rect l="l" t="t" r="r" b="b"/>
            <a:pathLst>
              <a:path w="5248687" h="3006066">
                <a:moveTo>
                  <a:pt x="0" y="0"/>
                </a:moveTo>
                <a:lnTo>
                  <a:pt x="5248687" y="0"/>
                </a:lnTo>
                <a:lnTo>
                  <a:pt x="5248687" y="3006067"/>
                </a:lnTo>
                <a:lnTo>
                  <a:pt x="0" y="300606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6" name="Freeform 6"/>
          <p:cNvSpPr/>
          <p:nvPr/>
        </p:nvSpPr>
        <p:spPr>
          <a:xfrm rot="801493">
            <a:off x="6883687" y="143657"/>
            <a:ext cx="4982890" cy="2853837"/>
          </a:xfrm>
          <a:custGeom>
            <a:avLst/>
            <a:gdLst/>
            <a:ahLst/>
            <a:cxnLst/>
            <a:rect l="l" t="t" r="r" b="b"/>
            <a:pathLst>
              <a:path w="4982890" h="2853837">
                <a:moveTo>
                  <a:pt x="0" y="0"/>
                </a:moveTo>
                <a:lnTo>
                  <a:pt x="4982890" y="0"/>
                </a:lnTo>
                <a:lnTo>
                  <a:pt x="4982890"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7" name="TextBox 7"/>
          <p:cNvSpPr txBox="1"/>
          <p:nvPr/>
        </p:nvSpPr>
        <p:spPr>
          <a:xfrm>
            <a:off x="1352994" y="666871"/>
            <a:ext cx="9760766" cy="1921510"/>
          </a:xfrm>
          <a:prstGeom prst="rect">
            <a:avLst/>
          </a:prstGeom>
        </p:spPr>
        <p:txBody>
          <a:bodyPr lIns="0" tIns="0" rIns="0" bIns="0" rtlCol="0" anchor="t">
            <a:spAutoFit/>
          </a:bodyPr>
          <a:lstStyle/>
          <a:p>
            <a:pPr algn="l">
              <a:lnSpc>
                <a:spcPts val="4995"/>
              </a:lnSpc>
            </a:pPr>
            <a:r>
              <a:rPr lang="en-US" sz="4895" b="1">
                <a:solidFill>
                  <a:srgbClr val="000000"/>
                </a:solidFill>
                <a:latin typeface="More Sugar"/>
                <a:ea typeface="More Sugar"/>
                <a:cs typeface="More Sugar"/>
                <a:sym typeface="More Sugar"/>
              </a:rPr>
              <a:t>POSSIBLE CONSEQUENCIES OF NOT USING BIOSENSORS IN HEALTHCARE</a:t>
            </a:r>
            <a:endParaRPr lang="en-US" sz="4895" b="1">
              <a:solidFill>
                <a:srgbClr val="000000"/>
              </a:solidFill>
              <a:latin typeface="More Sugar"/>
              <a:ea typeface="More Sugar"/>
              <a:cs typeface="More Sugar"/>
              <a:sym typeface="More Sug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801493">
            <a:off x="262266" y="14365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801493">
            <a:off x="1615260" y="353177"/>
            <a:ext cx="4982890" cy="2853837"/>
          </a:xfrm>
          <a:custGeom>
            <a:avLst/>
            <a:gdLst/>
            <a:ahLst/>
            <a:cxnLst/>
            <a:rect l="l" t="t" r="r" b="b"/>
            <a:pathLst>
              <a:path w="4982890" h="2853837">
                <a:moveTo>
                  <a:pt x="0" y="0"/>
                </a:moveTo>
                <a:lnTo>
                  <a:pt x="4982891" y="0"/>
                </a:lnTo>
                <a:lnTo>
                  <a:pt x="4982891"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rot="801493">
            <a:off x="4497796" y="172302"/>
            <a:ext cx="5248687" cy="3006066"/>
          </a:xfrm>
          <a:custGeom>
            <a:avLst/>
            <a:gdLst/>
            <a:ahLst/>
            <a:cxnLst/>
            <a:rect l="l" t="t" r="r" b="b"/>
            <a:pathLst>
              <a:path w="5248687" h="3006066">
                <a:moveTo>
                  <a:pt x="0" y="0"/>
                </a:moveTo>
                <a:lnTo>
                  <a:pt x="5248687" y="0"/>
                </a:lnTo>
                <a:lnTo>
                  <a:pt x="5248687" y="3006067"/>
                </a:lnTo>
                <a:lnTo>
                  <a:pt x="0" y="300606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801493">
            <a:off x="6883687" y="143657"/>
            <a:ext cx="4982890" cy="2853837"/>
          </a:xfrm>
          <a:custGeom>
            <a:avLst/>
            <a:gdLst/>
            <a:ahLst/>
            <a:cxnLst/>
            <a:rect l="l" t="t" r="r" b="b"/>
            <a:pathLst>
              <a:path w="4982890" h="2853837">
                <a:moveTo>
                  <a:pt x="0" y="0"/>
                </a:moveTo>
                <a:lnTo>
                  <a:pt x="4982890" y="0"/>
                </a:lnTo>
                <a:lnTo>
                  <a:pt x="4982890" y="2853837"/>
                </a:lnTo>
                <a:lnTo>
                  <a:pt x="0" y="2853837"/>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6" name="TextBox 6"/>
          <p:cNvSpPr txBox="1"/>
          <p:nvPr/>
        </p:nvSpPr>
        <p:spPr>
          <a:xfrm>
            <a:off x="1352994" y="666871"/>
            <a:ext cx="9760766" cy="1921510"/>
          </a:xfrm>
          <a:prstGeom prst="rect">
            <a:avLst/>
          </a:prstGeom>
        </p:spPr>
        <p:txBody>
          <a:bodyPr lIns="0" tIns="0" rIns="0" bIns="0" rtlCol="0" anchor="t">
            <a:spAutoFit/>
          </a:bodyPr>
          <a:lstStyle/>
          <a:p>
            <a:pPr algn="l">
              <a:lnSpc>
                <a:spcPts val="4995"/>
              </a:lnSpc>
            </a:pPr>
            <a:r>
              <a:rPr lang="en-US" sz="4895" b="1">
                <a:solidFill>
                  <a:srgbClr val="000000"/>
                </a:solidFill>
                <a:latin typeface="More Sugar"/>
                <a:ea typeface="More Sugar"/>
                <a:cs typeface="More Sugar"/>
                <a:sym typeface="More Sugar"/>
              </a:rPr>
              <a:t>POSSIBLE CONSEQUENCIES OF NOT USING BIOSENSORS IN HEALTHCARE</a:t>
            </a:r>
            <a:endParaRPr lang="en-US" sz="4895" b="1">
              <a:solidFill>
                <a:srgbClr val="000000"/>
              </a:solidFill>
              <a:latin typeface="More Sugar"/>
              <a:ea typeface="More Sugar"/>
              <a:cs typeface="More Sugar"/>
              <a:sym typeface="More Sugar"/>
            </a:endParaRPr>
          </a:p>
        </p:txBody>
      </p:sp>
      <p:sp>
        <p:nvSpPr>
          <p:cNvPr id="7" name="TextBox 7"/>
          <p:cNvSpPr txBox="1"/>
          <p:nvPr/>
        </p:nvSpPr>
        <p:spPr>
          <a:xfrm>
            <a:off x="121308" y="3132198"/>
            <a:ext cx="17137992" cy="3054350"/>
          </a:xfrm>
          <a:prstGeom prst="rect">
            <a:avLst/>
          </a:prstGeom>
        </p:spPr>
        <p:txBody>
          <a:bodyPr lIns="0" tIns="0" rIns="0" bIns="0" rtlCol="0" anchor="t">
            <a:spAutoFit/>
          </a:bodyPr>
          <a:lstStyle/>
          <a:p>
            <a:pPr algn="l">
              <a:lnSpc>
                <a:spcPts val="5460"/>
              </a:lnSpc>
            </a:pPr>
            <a:r>
              <a:rPr lang="en-US" sz="3900" b="1">
                <a:solidFill>
                  <a:srgbClr val="000000"/>
                </a:solidFill>
                <a:latin typeface="More Sugar"/>
                <a:ea typeface="More Sugar"/>
                <a:cs typeface="More Sugar"/>
                <a:sym typeface="More Sugar"/>
              </a:rPr>
              <a:t>Missed Opportunities for Preventive Care</a:t>
            </a:r>
            <a:endParaRPr lang="en-US" sz="3900" b="1">
              <a:solidFill>
                <a:srgbClr val="000000"/>
              </a:solidFill>
              <a:latin typeface="More Sugar"/>
              <a:ea typeface="More Sugar"/>
              <a:cs typeface="More Sugar"/>
              <a:sym typeface="More Sugar"/>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support preventive healthcare by identifying risks before they become critical without these tools, opportunities for early intervention are missed, leading to more severe health outcomes and long-term complications(Alsubaei et al,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9" name="Freeform: Shape 8"/>
          <p:cNvSpPr>
            <a:spLocks noGrp="1" noRot="1" noChangeAspect="1" noMove="1" noResize="1" noEditPoints="1" noAdjustHandles="1" noChangeArrowheads="1" noChangeShapeType="1" noTextEdit="1"/>
          </p:cNvSpPr>
          <p:nvPr/>
        </p:nvSpPr>
        <p:spPr>
          <a:xfrm>
            <a:off x="12236765" y="9367254"/>
            <a:ext cx="6051234" cy="919746"/>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225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p:cNvSpPr>
            <a:spLocks noGrp="1" noRot="1" noChangeAspect="1" noMove="1" noResize="1" noEditPoints="1" noAdjustHandles="1" noChangeArrowheads="1" noChangeShapeType="1" noTextEdit="1"/>
          </p:cNvSpPr>
          <p:nvPr/>
        </p:nvSpPr>
        <p:spPr>
          <a:xfrm>
            <a:off x="2" y="1032189"/>
            <a:ext cx="672737" cy="2451378"/>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prstClr val="white"/>
              </a:solidFill>
              <a:latin typeface="Avenir Next LT Pro" panose="020B0504020202020204" pitchFamily="34" charset="0"/>
            </a:endParaRPr>
          </a:p>
        </p:txBody>
      </p:sp>
      <p:sp>
        <p:nvSpPr>
          <p:cNvPr id="13" name="Freeform: Shape 12"/>
          <p:cNvSpPr>
            <a:spLocks noGrp="1" noRot="1" noChangeAspect="1" noMove="1" noResize="1" noEditPoints="1" noAdjustHandles="1" noChangeArrowheads="1" noChangeShapeType="1" noTextEdit="1"/>
          </p:cNvSpPr>
          <p:nvPr/>
        </p:nvSpPr>
        <p:spPr>
          <a:xfrm>
            <a:off x="10964189" y="9216104"/>
            <a:ext cx="6627407" cy="107723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1" fmla="*/ 1421452 w 4517331"/>
              <a:gd name="connsiteY0-2" fmla="*/ 0 h 713930"/>
              <a:gd name="connsiteX1-3" fmla="*/ 3247781 w 4517331"/>
              <a:gd name="connsiteY1-4" fmla="*/ 271915 h 713930"/>
              <a:gd name="connsiteX2-5" fmla="*/ 4517331 w 4517331"/>
              <a:gd name="connsiteY2-6" fmla="*/ 693394 h 713930"/>
              <a:gd name="connsiteX3-7" fmla="*/ 0 w 4517331"/>
              <a:gd name="connsiteY3-8" fmla="*/ 713930 h 713930"/>
              <a:gd name="connsiteX4-9" fmla="*/ 2854 w 4517331"/>
              <a:gd name="connsiteY4-10" fmla="*/ 705624 h 713930"/>
              <a:gd name="connsiteX5-11" fmla="*/ 226680 w 4517331"/>
              <a:gd name="connsiteY5-12" fmla="*/ 333970 h 713930"/>
              <a:gd name="connsiteX6-13" fmla="*/ 1160245 w 4517331"/>
              <a:gd name="connsiteY6-14" fmla="*/ 1178 h 713930"/>
              <a:gd name="connsiteX7-15" fmla="*/ 1421452 w 4517331"/>
              <a:gd name="connsiteY7-16" fmla="*/ 0 h 713930"/>
              <a:gd name="connsiteX0-17" fmla="*/ 0 w 4608771"/>
              <a:gd name="connsiteY0-18" fmla="*/ 713930 h 784834"/>
              <a:gd name="connsiteX1-19" fmla="*/ 2854 w 4608771"/>
              <a:gd name="connsiteY1-20" fmla="*/ 705624 h 784834"/>
              <a:gd name="connsiteX2-21" fmla="*/ 226680 w 4608771"/>
              <a:gd name="connsiteY2-22" fmla="*/ 333970 h 784834"/>
              <a:gd name="connsiteX3-23" fmla="*/ 1160245 w 4608771"/>
              <a:gd name="connsiteY3-24" fmla="*/ 1178 h 784834"/>
              <a:gd name="connsiteX4-25" fmla="*/ 1421452 w 4608771"/>
              <a:gd name="connsiteY4-26" fmla="*/ 0 h 784834"/>
              <a:gd name="connsiteX5-27" fmla="*/ 3247781 w 4608771"/>
              <a:gd name="connsiteY5-28" fmla="*/ 271915 h 784834"/>
              <a:gd name="connsiteX6-29" fmla="*/ 4608771 w 4608771"/>
              <a:gd name="connsiteY6-30" fmla="*/ 784834 h 784834"/>
              <a:gd name="connsiteX0-31" fmla="*/ 0 w 4418271"/>
              <a:gd name="connsiteY0-32" fmla="*/ 713930 h 718159"/>
              <a:gd name="connsiteX1-33" fmla="*/ 2854 w 4418271"/>
              <a:gd name="connsiteY1-34" fmla="*/ 705624 h 718159"/>
              <a:gd name="connsiteX2-35" fmla="*/ 226680 w 4418271"/>
              <a:gd name="connsiteY2-36" fmla="*/ 333970 h 718159"/>
              <a:gd name="connsiteX3-37" fmla="*/ 1160245 w 4418271"/>
              <a:gd name="connsiteY3-38" fmla="*/ 1178 h 718159"/>
              <a:gd name="connsiteX4-39" fmla="*/ 1421452 w 4418271"/>
              <a:gd name="connsiteY4-40" fmla="*/ 0 h 718159"/>
              <a:gd name="connsiteX5-41" fmla="*/ 3247781 w 4418271"/>
              <a:gd name="connsiteY5-42" fmla="*/ 271915 h 718159"/>
              <a:gd name="connsiteX6-43" fmla="*/ 4418271 w 4418271"/>
              <a:gd name="connsiteY6-44" fmla="*/ 718159 h 718159"/>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27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p:cNvSpPr>
            <a:spLocks noGrp="1" noRot="1" noChangeAspect="1" noMove="1" noResize="1" noEditPoints="1" noAdjustHandles="1" noChangeArrowheads="1" noChangeShapeType="1" noTextEdit="1"/>
          </p:cNvSpPr>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pic>
        <p:nvPicPr>
          <p:cNvPr id="4" name="Picture 3" descr="Fig. 5"/>
          <p:cNvPicPr>
            <a:picLocks noChangeAspect="1"/>
          </p:cNvPicPr>
          <p:nvPr/>
        </p:nvPicPr>
        <p:blipFill>
          <a:blip r:embed="rId1"/>
          <a:srcRect t="7862" r="2" b="1684"/>
          <a:stretch>
            <a:fillRect/>
          </a:stretch>
        </p:blipFill>
        <p:spPr>
          <a:xfrm>
            <a:off x="407129" y="3"/>
            <a:ext cx="17622080" cy="9144002"/>
          </a:xfrm>
          <a:custGeom>
            <a:avLst/>
            <a:gdLst/>
            <a:ahLst/>
            <a:cxnLst/>
            <a:rect l="l" t="t" r="r" b="b"/>
            <a:pathLst>
              <a:path w="11748053" h="6096001">
                <a:moveTo>
                  <a:pt x="0" y="0"/>
                </a:moveTo>
                <a:lnTo>
                  <a:pt x="11748053" y="0"/>
                </a:lnTo>
                <a:lnTo>
                  <a:pt x="11748053" y="3115695"/>
                </a:lnTo>
                <a:lnTo>
                  <a:pt x="11639045" y="3158487"/>
                </a:lnTo>
                <a:cubicBezTo>
                  <a:pt x="10929467" y="3469962"/>
                  <a:pt x="10395700" y="4095793"/>
                  <a:pt x="9920972" y="4658749"/>
                </a:cubicBezTo>
                <a:cubicBezTo>
                  <a:pt x="9288001" y="5409364"/>
                  <a:pt x="8372311" y="6211884"/>
                  <a:pt x="7259858" y="6082100"/>
                </a:cubicBezTo>
                <a:cubicBezTo>
                  <a:pt x="6862357" y="6035488"/>
                  <a:pt x="6502908" y="5870749"/>
                  <a:pt x="6161167" y="5696996"/>
                </a:cubicBezTo>
                <a:cubicBezTo>
                  <a:pt x="5142420" y="5179280"/>
                  <a:pt x="859625" y="2131629"/>
                  <a:pt x="40219" y="117066"/>
                </a:cubicBezTo>
                <a:close/>
              </a:path>
            </a:pathLst>
          </a:custGeom>
        </p:spPr>
      </p:pic>
      <p:sp>
        <p:nvSpPr>
          <p:cNvPr id="17" name="Freeform: Shape 16"/>
          <p:cNvSpPr>
            <a:spLocks noGrp="1" noRot="1" noChangeAspect="1" noMove="1" noResize="1" noEditPoints="1" noAdjustHandles="1" noChangeArrowheads="1" noChangeShapeType="1" noTextEdit="1"/>
          </p:cNvSpPr>
          <p:nvPr/>
        </p:nvSpPr>
        <p:spPr>
          <a:xfrm rot="5400000">
            <a:off x="4582601" y="-4170873"/>
            <a:ext cx="9520224" cy="17890578"/>
          </a:xfrm>
          <a:custGeom>
            <a:avLst/>
            <a:gdLst>
              <a:gd name="connsiteX0" fmla="*/ 0 w 6356351"/>
              <a:gd name="connsiteY0" fmla="*/ 11875032 h 11875032"/>
              <a:gd name="connsiteX1" fmla="*/ 0 w 6356351"/>
              <a:gd name="connsiteY1" fmla="*/ 0 h 11875032"/>
              <a:gd name="connsiteX2" fmla="*/ 3123527 w 6356351"/>
              <a:gd name="connsiteY2" fmla="*/ 0 h 11875032"/>
              <a:gd name="connsiteX3" fmla="*/ 3151268 w 6356351"/>
              <a:gd name="connsiteY3" fmla="*/ 124864 h 11875032"/>
              <a:gd name="connsiteX4" fmla="*/ 4853562 w 6356351"/>
              <a:gd name="connsiteY4" fmla="*/ 2168895 h 11875032"/>
              <a:gd name="connsiteX5" fmla="*/ 6341816 w 6356351"/>
              <a:gd name="connsiteY5" fmla="*/ 4773903 h 11875032"/>
              <a:gd name="connsiteX6" fmla="*/ 5939151 w 6356351"/>
              <a:gd name="connsiteY6" fmla="*/ 5849430 h 11875032"/>
              <a:gd name="connsiteX7" fmla="*/ 104785 w 6356351"/>
              <a:gd name="connsiteY7" fmla="*/ 11841327 h 11875032"/>
              <a:gd name="connsiteX0-1" fmla="*/ 0 w 6356351"/>
              <a:gd name="connsiteY0-2" fmla="*/ 0 h 11966472"/>
              <a:gd name="connsiteX1-3" fmla="*/ 3123527 w 6356351"/>
              <a:gd name="connsiteY1-4" fmla="*/ 0 h 11966472"/>
              <a:gd name="connsiteX2-5" fmla="*/ 3151268 w 6356351"/>
              <a:gd name="connsiteY2-6" fmla="*/ 124864 h 11966472"/>
              <a:gd name="connsiteX3-7" fmla="*/ 4853562 w 6356351"/>
              <a:gd name="connsiteY3-8" fmla="*/ 2168895 h 11966472"/>
              <a:gd name="connsiteX4-9" fmla="*/ 6341816 w 6356351"/>
              <a:gd name="connsiteY4-10" fmla="*/ 4773903 h 11966472"/>
              <a:gd name="connsiteX5-11" fmla="*/ 5939151 w 6356351"/>
              <a:gd name="connsiteY5-12" fmla="*/ 5849430 h 11966472"/>
              <a:gd name="connsiteX6-13" fmla="*/ 104785 w 6356351"/>
              <a:gd name="connsiteY6-14" fmla="*/ 11841327 h 11966472"/>
              <a:gd name="connsiteX7-15" fmla="*/ 91440 w 6356351"/>
              <a:gd name="connsiteY7-16" fmla="*/ 11966472 h 11966472"/>
              <a:gd name="connsiteX0-17" fmla="*/ 0 w 6356351"/>
              <a:gd name="connsiteY0-18" fmla="*/ 0 h 11841327"/>
              <a:gd name="connsiteX1-19" fmla="*/ 3123527 w 6356351"/>
              <a:gd name="connsiteY1-20" fmla="*/ 0 h 11841327"/>
              <a:gd name="connsiteX2-21" fmla="*/ 3151268 w 6356351"/>
              <a:gd name="connsiteY2-22" fmla="*/ 124864 h 11841327"/>
              <a:gd name="connsiteX3-23" fmla="*/ 4853562 w 6356351"/>
              <a:gd name="connsiteY3-24" fmla="*/ 2168895 h 11841327"/>
              <a:gd name="connsiteX4-25" fmla="*/ 6341816 w 6356351"/>
              <a:gd name="connsiteY4-26" fmla="*/ 4773903 h 11841327"/>
              <a:gd name="connsiteX5-27" fmla="*/ 5939151 w 6356351"/>
              <a:gd name="connsiteY5-28" fmla="*/ 5849430 h 11841327"/>
              <a:gd name="connsiteX6-29" fmla="*/ 104785 w 6356351"/>
              <a:gd name="connsiteY6-30" fmla="*/ 11841327 h 11841327"/>
              <a:gd name="connsiteX0-31" fmla="*/ 0 w 6356351"/>
              <a:gd name="connsiteY0-32" fmla="*/ 0 h 11927052"/>
              <a:gd name="connsiteX1-33" fmla="*/ 3123527 w 6356351"/>
              <a:gd name="connsiteY1-34" fmla="*/ 0 h 11927052"/>
              <a:gd name="connsiteX2-35" fmla="*/ 3151268 w 6356351"/>
              <a:gd name="connsiteY2-36" fmla="*/ 124864 h 11927052"/>
              <a:gd name="connsiteX3-37" fmla="*/ 4853562 w 6356351"/>
              <a:gd name="connsiteY3-38" fmla="*/ 2168895 h 11927052"/>
              <a:gd name="connsiteX4-39" fmla="*/ 6341816 w 6356351"/>
              <a:gd name="connsiteY4-40" fmla="*/ 4773903 h 11927052"/>
              <a:gd name="connsiteX5-41" fmla="*/ 5939151 w 6356351"/>
              <a:gd name="connsiteY5-42" fmla="*/ 5849430 h 11927052"/>
              <a:gd name="connsiteX6-43" fmla="*/ 9535 w 6356351"/>
              <a:gd name="connsiteY6-44" fmla="*/ 11927052 h 11927052"/>
              <a:gd name="connsiteX0-45" fmla="*/ 3113992 w 6346816"/>
              <a:gd name="connsiteY0-46" fmla="*/ 0 h 11927052"/>
              <a:gd name="connsiteX1-47" fmla="*/ 3141733 w 6346816"/>
              <a:gd name="connsiteY1-48" fmla="*/ 124864 h 11927052"/>
              <a:gd name="connsiteX2-49" fmla="*/ 4844027 w 6346816"/>
              <a:gd name="connsiteY2-50" fmla="*/ 2168895 h 11927052"/>
              <a:gd name="connsiteX3-51" fmla="*/ 6332281 w 6346816"/>
              <a:gd name="connsiteY3-52" fmla="*/ 4773903 h 11927052"/>
              <a:gd name="connsiteX4-53" fmla="*/ 5929616 w 6346816"/>
              <a:gd name="connsiteY4-54" fmla="*/ 5849430 h 11927052"/>
              <a:gd name="connsiteX5-55" fmla="*/ 0 w 6346816"/>
              <a:gd name="connsiteY5-56" fmla="*/ 11927052 h 11927052"/>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6346816" h="11927052">
                <a:moveTo>
                  <a:pt x="3113992" y="0"/>
                </a:moveTo>
                <a:lnTo>
                  <a:pt x="3141733" y="124864"/>
                </a:lnTo>
                <a:cubicBezTo>
                  <a:pt x="3381085" y="1005885"/>
                  <a:pt x="4157298" y="1626722"/>
                  <a:pt x="4844027" y="2168895"/>
                </a:cubicBezTo>
                <a:cubicBezTo>
                  <a:pt x="5628869" y="2788521"/>
                  <a:pt x="6467983" y="3684905"/>
                  <a:pt x="6332281" y="4773903"/>
                </a:cubicBezTo>
                <a:cubicBezTo>
                  <a:pt x="6283543" y="5163024"/>
                  <a:pt x="6111293" y="5514894"/>
                  <a:pt x="5929616" y="5849430"/>
                </a:cubicBezTo>
                <a:cubicBezTo>
                  <a:pt x="5388293" y="6846699"/>
                  <a:pt x="2106424" y="11124922"/>
                  <a:pt x="0" y="11927052"/>
                </a:cubicBez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prstClr val="white"/>
              </a:solidFill>
              <a:latin typeface="Avenir Next LT Pro Light"/>
            </a:endParaRPr>
          </a:p>
        </p:txBody>
      </p:sp>
      <p:sp>
        <p:nvSpPr>
          <p:cNvPr id="19" name="Freeform: Shape 18"/>
          <p:cNvSpPr>
            <a:spLocks noGrp="1" noRot="1" noChangeAspect="1" noMove="1" noResize="1" noEditPoints="1" noAdjustHandles="1" noChangeArrowheads="1" noChangeShapeType="1" noTextEdit="1"/>
          </p:cNvSpPr>
          <p:nvPr/>
        </p:nvSpPr>
        <p:spPr>
          <a:xfrm rot="5400000" flipH="1">
            <a:off x="2684316" y="5697671"/>
            <a:ext cx="1904988" cy="7273643"/>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250">
              <a:solidFill>
                <a:prstClr val="white"/>
              </a:solidFill>
              <a:latin typeface="Avenir Next LT Pro" panose="020B0504020202020204" pitchFamily="34" charset="0"/>
            </a:endParaRPr>
          </a:p>
        </p:txBody>
      </p:sp>
      <p:sp>
        <p:nvSpPr>
          <p:cNvPr id="21" name="Freeform: Shape 20"/>
          <p:cNvSpPr>
            <a:spLocks noGrp="1" noRot="1" noChangeAspect="1" noMove="1" noResize="1" noEditPoints="1" noAdjustHandles="1" noChangeArrowheads="1" noChangeShapeType="1" noTextEdit="1"/>
          </p:cNvSpPr>
          <p:nvPr/>
        </p:nvSpPr>
        <p:spPr>
          <a:xfrm rot="5400000" flipH="1">
            <a:off x="3047997" y="5333988"/>
            <a:ext cx="1904991" cy="8001008"/>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1" fmla="*/ 0 w 4033589"/>
              <a:gd name="connsiteY0-2" fmla="*/ 6858000 h 6858000"/>
              <a:gd name="connsiteX1-3" fmla="*/ 1878934 w 4033589"/>
              <a:gd name="connsiteY1-4" fmla="*/ 0 h 6858000"/>
              <a:gd name="connsiteX2-5" fmla="*/ 1882313 w 4033589"/>
              <a:gd name="connsiteY2-6" fmla="*/ 2021 h 6858000"/>
              <a:gd name="connsiteX3-7" fmla="*/ 3475371 w 4033589"/>
              <a:gd name="connsiteY3-8" fmla="*/ 1517967 h 6858000"/>
              <a:gd name="connsiteX4-9" fmla="*/ 3975977 w 4033589"/>
              <a:gd name="connsiteY4-10" fmla="*/ 4379386 h 6858000"/>
              <a:gd name="connsiteX5-11" fmla="*/ 3312864 w 4033589"/>
              <a:gd name="connsiteY5-12" fmla="*/ 6852362 h 6858000"/>
              <a:gd name="connsiteX6-13" fmla="*/ 3310593 w 4033589"/>
              <a:gd name="connsiteY6-14" fmla="*/ 6858000 h 6858000"/>
              <a:gd name="connsiteX7-15" fmla="*/ 0 w 4033589"/>
              <a:gd name="connsiteY7-16" fmla="*/ 6858000 h 6858000"/>
              <a:gd name="connsiteX0-17" fmla="*/ 1787494 w 3942149"/>
              <a:gd name="connsiteY0-18" fmla="*/ 0 h 6949440"/>
              <a:gd name="connsiteX1-19" fmla="*/ 1790873 w 3942149"/>
              <a:gd name="connsiteY1-20" fmla="*/ 2021 h 6949440"/>
              <a:gd name="connsiteX2-21" fmla="*/ 3383931 w 3942149"/>
              <a:gd name="connsiteY2-22" fmla="*/ 1517967 h 6949440"/>
              <a:gd name="connsiteX3-23" fmla="*/ 3884537 w 3942149"/>
              <a:gd name="connsiteY3-24" fmla="*/ 4379386 h 6949440"/>
              <a:gd name="connsiteX4-25" fmla="*/ 3221424 w 3942149"/>
              <a:gd name="connsiteY4-26" fmla="*/ 6852362 h 6949440"/>
              <a:gd name="connsiteX5-27" fmla="*/ 3219153 w 3942149"/>
              <a:gd name="connsiteY5-28" fmla="*/ 6858000 h 6949440"/>
              <a:gd name="connsiteX6-29" fmla="*/ 0 w 3942149"/>
              <a:gd name="connsiteY6-30" fmla="*/ 6949440 h 6949440"/>
              <a:gd name="connsiteX0-31" fmla="*/ 1787494 w 3942149"/>
              <a:gd name="connsiteY0-32" fmla="*/ 0 h 6949440"/>
              <a:gd name="connsiteX1-33" fmla="*/ 1790873 w 3942149"/>
              <a:gd name="connsiteY1-34" fmla="*/ 2021 h 6949440"/>
              <a:gd name="connsiteX2-35" fmla="*/ 3383931 w 3942149"/>
              <a:gd name="connsiteY2-36" fmla="*/ 1517967 h 6949440"/>
              <a:gd name="connsiteX3-37" fmla="*/ 3884537 w 3942149"/>
              <a:gd name="connsiteY3-38" fmla="*/ 4379386 h 6949440"/>
              <a:gd name="connsiteX4-39" fmla="*/ 3221424 w 3942149"/>
              <a:gd name="connsiteY4-40" fmla="*/ 6852362 h 6949440"/>
              <a:gd name="connsiteX5-41" fmla="*/ 3219153 w 3942149"/>
              <a:gd name="connsiteY5-42" fmla="*/ 6858000 h 6949440"/>
              <a:gd name="connsiteX6-43" fmla="*/ 0 w 3942149"/>
              <a:gd name="connsiteY6-44" fmla="*/ 6949440 h 6949440"/>
              <a:gd name="connsiteX0-45" fmla="*/ 0 w 2154655"/>
              <a:gd name="connsiteY0-46" fmla="*/ 0 h 6858000"/>
              <a:gd name="connsiteX1-47" fmla="*/ 3379 w 2154655"/>
              <a:gd name="connsiteY1-48" fmla="*/ 2021 h 6858000"/>
              <a:gd name="connsiteX2-49" fmla="*/ 1596437 w 2154655"/>
              <a:gd name="connsiteY2-50" fmla="*/ 1517967 h 6858000"/>
              <a:gd name="connsiteX3-51" fmla="*/ 2097043 w 2154655"/>
              <a:gd name="connsiteY3-52" fmla="*/ 4379386 h 6858000"/>
              <a:gd name="connsiteX4-53" fmla="*/ 1433930 w 2154655"/>
              <a:gd name="connsiteY4-54" fmla="*/ 6852362 h 6858000"/>
              <a:gd name="connsiteX5-55" fmla="*/ 1431659 w 2154655"/>
              <a:gd name="connsiteY5-56" fmla="*/ 6858000 h 6858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27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6" name="TextBox 5"/>
          <p:cNvSpPr txBox="1"/>
          <p:nvPr/>
        </p:nvSpPr>
        <p:spPr>
          <a:xfrm>
            <a:off x="560715" y="4762499"/>
            <a:ext cx="4014475" cy="2075815"/>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3600" b="1">
                <a:solidFill>
                  <a:schemeClr val="tx1"/>
                </a:solidFill>
                <a:latin typeface="Arial" panose="020B0604020202020204"/>
                <a:cs typeface="Arial" panose="020B0604020202020204"/>
              </a:rPr>
              <a:t>BIOSENSORS</a:t>
            </a:r>
            <a:endParaRPr lang="en-US" sz="3600" b="1">
              <a:solidFill>
                <a:schemeClr val="tx1"/>
              </a:solidFill>
              <a:latin typeface="Arial" panose="020B0604020202020204"/>
              <a:cs typeface="Arial" panose="020B0604020202020204"/>
            </a:endParaRPr>
          </a:p>
          <a:p>
            <a:pPr algn="ctr"/>
            <a:endParaRPr lang="en-US" sz="3000" b="1">
              <a:solidFill>
                <a:schemeClr val="tx1"/>
              </a:solidFill>
              <a:latin typeface="Arial" panose="020B0604020202020204"/>
              <a:cs typeface="Arial" panose="020B0604020202020204"/>
            </a:endParaRPr>
          </a:p>
          <a:p>
            <a:pPr algn="ctr"/>
            <a:r>
              <a:rPr lang="en-US" sz="3000" b="1">
                <a:solidFill>
                  <a:schemeClr val="tx1"/>
                </a:solidFill>
                <a:latin typeface="Arial" panose="020B0604020202020204"/>
                <a:cs typeface="Arial" panose="020B0604020202020204"/>
              </a:rPr>
              <a:t>PLANNING MODEL APPLICATION</a:t>
            </a:r>
            <a:endParaRPr lang="en-US" sz="3000" b="1">
              <a:solidFill>
                <a:schemeClr val="tx1"/>
              </a:solidFill>
              <a:latin typeface="Arial" panose="020B0604020202020204"/>
              <a:cs typeface="Arial" panose="020B0604020202020204"/>
            </a:endParaRPr>
          </a:p>
        </p:txBody>
      </p:sp>
      <p:sp>
        <p:nvSpPr>
          <p:cNvPr id="2" name="TextBox 1"/>
          <p:cNvSpPr txBox="1"/>
          <p:nvPr/>
        </p:nvSpPr>
        <p:spPr>
          <a:xfrm>
            <a:off x="13257921" y="9144797"/>
            <a:ext cx="4733745"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700">
                <a:solidFill>
                  <a:schemeClr val="tx1"/>
                </a:solidFill>
                <a:latin typeface="Arial" panose="020B0604020202020204"/>
                <a:cs typeface="Arial" panose="020B0604020202020204"/>
              </a:rPr>
              <a:t>(Mishra, 2024)</a:t>
            </a:r>
            <a:endParaRPr lang="en-US" sz="2700">
              <a:solidFill>
                <a:schemeClr val="tx1"/>
              </a:solidFill>
              <a:latin typeface="Arial" panose="020B0604020202020204"/>
              <a:cs typeface="Arial" panose="020B060402020202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8288000" cy="10287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pic>
        <p:nvPicPr>
          <p:cNvPr id="5" name="Picture 4" descr="Fig. 5"/>
          <p:cNvPicPr>
            <a:picLocks noChangeAspect="1"/>
          </p:cNvPicPr>
          <p:nvPr/>
        </p:nvPicPr>
        <p:blipFill>
          <a:blip r:embed="rId1"/>
          <a:srcRect l="22954" r="23959" b="1"/>
          <a:stretch>
            <a:fillRect/>
          </a:stretch>
        </p:blipFill>
        <p:spPr>
          <a:xfrm>
            <a:off x="9919761" y="15"/>
            <a:ext cx="8368236" cy="9042369"/>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15" name="Freeform: Shape 14"/>
          <p:cNvSpPr>
            <a:spLocks noGrp="1" noRot="1" noChangeAspect="1" noMove="1" noResize="1" noEditPoints="1" noAdjustHandles="1" noChangeArrowheads="1" noChangeShapeType="1" noTextEdit="1"/>
          </p:cNvSpPr>
          <p:nvPr/>
        </p:nvSpPr>
        <p:spPr>
          <a:xfrm flipH="1">
            <a:off x="9731825" y="0"/>
            <a:ext cx="8556176" cy="9144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1" fmla="*/ 4562795 w 5704117"/>
              <a:gd name="connsiteY0-2" fmla="*/ 0 h 6096000"/>
              <a:gd name="connsiteX1-3" fmla="*/ 4721192 w 5704117"/>
              <a:gd name="connsiteY1-4" fmla="*/ 133595 h 6096000"/>
              <a:gd name="connsiteX2-5" fmla="*/ 5467522 w 5704117"/>
              <a:gd name="connsiteY2-6" fmla="*/ 1054328 h 6096000"/>
              <a:gd name="connsiteX3-7" fmla="*/ 5538873 w 5704117"/>
              <a:gd name="connsiteY3-8" fmla="*/ 2897564 h 6096000"/>
              <a:gd name="connsiteX4-9" fmla="*/ 4442050 w 5704117"/>
              <a:gd name="connsiteY4-10" fmla="*/ 4732407 h 6096000"/>
              <a:gd name="connsiteX5-11" fmla="*/ 93046 w 5704117"/>
              <a:gd name="connsiteY5-12" fmla="*/ 6082857 h 6096000"/>
              <a:gd name="connsiteX6-13" fmla="*/ 0 w 5704117"/>
              <a:gd name="connsiteY6-14" fmla="*/ 6078450 h 6096000"/>
              <a:gd name="connsiteX7-15" fmla="*/ 91440 w 5704117"/>
              <a:gd name="connsiteY7-16" fmla="*/ 91440 h 6096000"/>
              <a:gd name="connsiteX0-17" fmla="*/ 4562795 w 5704117"/>
              <a:gd name="connsiteY0-18" fmla="*/ 0 h 6096000"/>
              <a:gd name="connsiteX1-19" fmla="*/ 4721192 w 5704117"/>
              <a:gd name="connsiteY1-20" fmla="*/ 133595 h 6096000"/>
              <a:gd name="connsiteX2-21" fmla="*/ 5467522 w 5704117"/>
              <a:gd name="connsiteY2-22" fmla="*/ 1054328 h 6096000"/>
              <a:gd name="connsiteX3-23" fmla="*/ 5538873 w 5704117"/>
              <a:gd name="connsiteY3-24" fmla="*/ 2897564 h 6096000"/>
              <a:gd name="connsiteX4-25" fmla="*/ 4442050 w 5704117"/>
              <a:gd name="connsiteY4-26" fmla="*/ 4732407 h 6096000"/>
              <a:gd name="connsiteX5-27" fmla="*/ 93046 w 5704117"/>
              <a:gd name="connsiteY5-28" fmla="*/ 6082857 h 6096000"/>
              <a:gd name="connsiteX6-29" fmla="*/ 0 w 5704117"/>
              <a:gd name="connsiteY6-30" fmla="*/ 6078450 h 6096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2700">
              <a:solidFill>
                <a:prstClr val="white"/>
              </a:solidFill>
              <a:latin typeface="Avenir Next LT Pro Light"/>
            </a:endParaRPr>
          </a:p>
        </p:txBody>
      </p:sp>
      <p:sp>
        <p:nvSpPr>
          <p:cNvPr id="3" name="Content Placeholder 2"/>
          <p:cNvSpPr>
            <a:spLocks noGrp="1"/>
          </p:cNvSpPr>
          <p:nvPr>
            <p:ph idx="1"/>
          </p:nvPr>
        </p:nvSpPr>
        <p:spPr>
          <a:xfrm>
            <a:off x="571500" y="1283979"/>
            <a:ext cx="8847267" cy="8646783"/>
          </a:xfrm>
        </p:spPr>
        <p:txBody>
          <a:bodyPr vert="horz" lIns="137160" tIns="68580" rIns="137160" bIns="68580" rtlCol="0" anchor="t">
            <a:normAutofit/>
          </a:bodyPr>
          <a:lstStyle/>
          <a:p>
            <a:pPr marL="0" indent="0" algn="just">
              <a:buNone/>
            </a:pPr>
            <a:endParaRPr lang="en-US" sz="2700" b="1">
              <a:solidFill>
                <a:schemeClr val="tx1"/>
              </a:solidFill>
              <a:latin typeface="Arial" panose="020B0604020202020204"/>
              <a:cs typeface="Arial" panose="020B0604020202020204"/>
            </a:endParaRPr>
          </a:p>
          <a:p>
            <a:pPr marL="0" indent="0" algn="just">
              <a:buNone/>
            </a:pPr>
            <a:r>
              <a:rPr lang="en-US" sz="2700" b="1" dirty="0">
                <a:solidFill>
                  <a:schemeClr val="tx1"/>
                </a:solidFill>
                <a:latin typeface="Arial" panose="020B0604020202020204"/>
                <a:cs typeface="Arial" panose="020B0604020202020204"/>
              </a:rPr>
              <a:t>PRECEDE- PROCEED PLANNING MODEL </a:t>
            </a:r>
            <a:endParaRPr lang="en-US" sz="2700">
              <a:solidFill>
                <a:schemeClr val="tx1"/>
              </a:solidFill>
            </a:endParaRPr>
          </a:p>
          <a:p>
            <a:pPr marL="0" indent="0" algn="just">
              <a:buNone/>
            </a:pPr>
            <a:r>
              <a:rPr lang="en-US" sz="2700" dirty="0">
                <a:solidFill>
                  <a:schemeClr val="tx1"/>
                </a:solidFill>
                <a:latin typeface="Arial" panose="020B0604020202020204"/>
                <a:cs typeface="Arial" panose="020B0604020202020204"/>
              </a:rPr>
              <a:t>The Precede Proceed Planning Model it is the application will be used to evaluate the target population for elderly people at home (Binkley, 2013).  The Precede Model involves 8 different components that consist evaluate the implementation of the strategy of the elderly population (Binkley, 2013).</a:t>
            </a:r>
            <a:endParaRPr lang="en-US" sz="2700">
              <a:solidFill>
                <a:schemeClr val="tx1"/>
              </a:solidFill>
              <a:latin typeface="Arial" panose="020B0604020202020204"/>
              <a:cs typeface="Arial" panose="020B0604020202020204"/>
            </a:endParaRPr>
          </a:p>
          <a:p>
            <a:pPr marL="0" indent="0" algn="just">
              <a:buNone/>
            </a:pPr>
            <a:endParaRPr lang="en-US" sz="2700" dirty="0">
              <a:solidFill>
                <a:schemeClr val="tx1"/>
              </a:solidFill>
              <a:latin typeface="Arial" panose="020B0604020202020204"/>
              <a:cs typeface="Arial" panose="020B0604020202020204"/>
            </a:endParaRPr>
          </a:p>
          <a:p>
            <a:pPr marL="0" indent="0" algn="just">
              <a:buNone/>
            </a:pPr>
            <a:r>
              <a:rPr lang="en-US" sz="2700" b="1" dirty="0">
                <a:solidFill>
                  <a:schemeClr val="tx1"/>
                </a:solidFill>
                <a:latin typeface="Arial" panose="020B0604020202020204"/>
                <a:cs typeface="Arial" panose="020B0604020202020204"/>
              </a:rPr>
              <a:t>PRECEDE  PLANNING MODEL COMPONENT</a:t>
            </a:r>
            <a:endParaRPr lang="en-US" sz="2700" dirty="0">
              <a:solidFill>
                <a:schemeClr val="tx1"/>
              </a:solidFill>
              <a:latin typeface="Arial" panose="020B0604020202020204"/>
              <a:cs typeface="Arial" panose="020B0604020202020204"/>
            </a:endParaRPr>
          </a:p>
          <a:p>
            <a:pPr marL="0" indent="0" algn="just">
              <a:buNone/>
            </a:pPr>
            <a:r>
              <a:rPr lang="en-US" sz="2700" dirty="0">
                <a:solidFill>
                  <a:schemeClr val="tx1"/>
                </a:solidFill>
                <a:latin typeface="Arial" panose="020B0604020202020204"/>
                <a:cs typeface="Arial" panose="020B0604020202020204"/>
              </a:rPr>
              <a:t>Phase 1. Social Assessment</a:t>
            </a:r>
            <a:endParaRPr lang="en-US" sz="2700">
              <a:solidFill>
                <a:schemeClr val="tx1"/>
              </a:solidFill>
              <a:latin typeface="Arial" panose="020B0604020202020204"/>
              <a:cs typeface="Arial" panose="020B0604020202020204"/>
            </a:endParaRPr>
          </a:p>
          <a:p>
            <a:pPr marL="0" indent="0" algn="just">
              <a:buNone/>
            </a:pPr>
            <a:r>
              <a:rPr lang="en-US" sz="2700" dirty="0">
                <a:solidFill>
                  <a:schemeClr val="tx1"/>
                </a:solidFill>
                <a:latin typeface="Arial" panose="020B0604020202020204"/>
                <a:cs typeface="Arial" panose="020B0604020202020204"/>
              </a:rPr>
              <a:t>Phase 2. Epidemiological Assessment</a:t>
            </a:r>
            <a:endParaRPr lang="en-US" sz="2700">
              <a:solidFill>
                <a:schemeClr val="tx1"/>
              </a:solidFill>
              <a:latin typeface="Arial" panose="020B0604020202020204"/>
              <a:cs typeface="Arial" panose="020B0604020202020204"/>
            </a:endParaRPr>
          </a:p>
          <a:p>
            <a:pPr marL="0" indent="0" algn="just">
              <a:buNone/>
            </a:pPr>
            <a:r>
              <a:rPr lang="en-US" sz="2700" dirty="0">
                <a:solidFill>
                  <a:schemeClr val="tx1"/>
                </a:solidFill>
                <a:latin typeface="Arial" panose="020B0604020202020204"/>
                <a:cs typeface="Arial" panose="020B0604020202020204"/>
              </a:rPr>
              <a:t>Phase 3. Educational and Ecological Assessment</a:t>
            </a:r>
            <a:endParaRPr lang="en-US" sz="2700">
              <a:solidFill>
                <a:schemeClr val="tx1"/>
              </a:solidFill>
              <a:latin typeface="Avenir Next LT Pro"/>
              <a:cs typeface="Arial" panose="020B0604020202020204"/>
            </a:endParaRPr>
          </a:p>
          <a:p>
            <a:pPr marL="0" indent="0" algn="just">
              <a:buNone/>
            </a:pPr>
            <a:r>
              <a:rPr lang="en-US" sz="2700" dirty="0">
                <a:solidFill>
                  <a:schemeClr val="tx1"/>
                </a:solidFill>
                <a:latin typeface="Arial" panose="020B0604020202020204"/>
                <a:cs typeface="Arial" panose="020B0604020202020204"/>
              </a:rPr>
              <a:t>Phase 4. Administrative, Policy Assessment and Intervention </a:t>
            </a:r>
            <a:endParaRPr lang="en-US" sz="2700">
              <a:solidFill>
                <a:schemeClr val="tx1"/>
              </a:solidFill>
            </a:endParaRPr>
          </a:p>
          <a:p>
            <a:pPr marL="0" indent="0" algn="just">
              <a:buNone/>
            </a:pPr>
            <a:endParaRPr lang="en-US" sz="2700">
              <a:solidFill>
                <a:schemeClr val="tx1"/>
              </a:solidFill>
              <a:latin typeface="Arial" panose="020B0604020202020204"/>
              <a:cs typeface="Arial" panose="020B0604020202020204"/>
            </a:endParaRPr>
          </a:p>
        </p:txBody>
      </p:sp>
      <p:sp>
        <p:nvSpPr>
          <p:cNvPr id="2" name="Title 1"/>
          <p:cNvSpPr>
            <a:spLocks noGrp="1"/>
          </p:cNvSpPr>
          <p:nvPr>
            <p:ph type="title"/>
          </p:nvPr>
        </p:nvSpPr>
        <p:spPr>
          <a:xfrm>
            <a:off x="301926" y="366623"/>
            <a:ext cx="9618452" cy="927341"/>
          </a:xfrm>
        </p:spPr>
        <p:txBody>
          <a:bodyPr>
            <a:normAutofit fontScale="90000"/>
          </a:bodyPr>
          <a:lstStyle/>
          <a:p>
            <a:pPr algn="ctr"/>
            <a:r>
              <a:rPr lang="en-US" sz="4800" b="1">
                <a:solidFill>
                  <a:schemeClr val="tx1"/>
                </a:solidFill>
                <a:latin typeface="Arial" panose="020B0604020202020204"/>
                <a:cs typeface="Arial" panose="020B0604020202020204"/>
              </a:rPr>
              <a:t>Application: Planning Model in Elderly people at Home</a:t>
            </a:r>
            <a:endParaRPr lang="en-US" sz="4800" b="1">
              <a:solidFill>
                <a:schemeClr val="tx1"/>
              </a:solidFill>
              <a:latin typeface="Arial" panose="020B0604020202020204"/>
              <a:cs typeface="Arial" panose="020B060402020202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973667" y="508001"/>
            <a:ext cx="16002000" cy="5727125"/>
          </a:xfrm>
        </p:spPr>
        <p:txBody>
          <a:bodyPr vert="horz" lIns="137160" tIns="68580" rIns="137160" bIns="68580" rtlCol="0" anchor="t">
            <a:normAutofit/>
          </a:bodyPr>
          <a:lstStyle/>
          <a:p>
            <a:pPr marL="0" indent="0">
              <a:buNone/>
            </a:pPr>
            <a:endParaRPr lang="en-US" sz="2700" b="1">
              <a:solidFill>
                <a:schemeClr val="bg1"/>
              </a:solidFill>
              <a:latin typeface="Arial" panose="020B0604020202020204"/>
              <a:ea typeface="Calibri" panose="020F0502020204030204"/>
              <a:cs typeface="Arial" panose="020B0604020202020204"/>
            </a:endParaRPr>
          </a:p>
          <a:p>
            <a:pPr marL="0" indent="0">
              <a:buNone/>
            </a:pPr>
            <a:endParaRPr lang="en-US" sz="2700" b="1">
              <a:solidFill>
                <a:schemeClr val="bg1"/>
              </a:solidFill>
              <a:latin typeface="Arial" panose="020B0604020202020204"/>
              <a:ea typeface="Calibri" panose="020F0502020204030204"/>
              <a:cs typeface="Arial" panose="020B0604020202020204"/>
            </a:endParaRPr>
          </a:p>
        </p:txBody>
      </p:sp>
      <p:sp>
        <p:nvSpPr>
          <p:cNvPr id="2" name="TextBox 1"/>
          <p:cNvSpPr txBox="1"/>
          <p:nvPr/>
        </p:nvSpPr>
        <p:spPr>
          <a:xfrm>
            <a:off x="754412" y="190498"/>
            <a:ext cx="17533187" cy="9002395"/>
          </a:xfrm>
          <a:prstGeom prst="rect">
            <a:avLst/>
          </a:prstGeom>
          <a:solidFill>
            <a:schemeClr val="accent2"/>
          </a:solidFill>
        </p:spPr>
        <p:txBody>
          <a:bodyPr rot="0" spcFirstLastPara="0" vertOverflow="overflow" horzOverflow="overflow" vert="horz" wrap="square" lIns="137160" tIns="68580" rIns="137160" bIns="68580" numCol="1" spcCol="0" rtlCol="0" fromWordArt="0" anchor="t" anchorCtr="0" forceAA="0" compatLnSpc="1">
            <a:spAutoFit/>
          </a:bodyPr>
          <a:lstStyle/>
          <a:p>
            <a:pPr algn="just">
              <a:lnSpc>
                <a:spcPct val="125000"/>
              </a:lnSpc>
              <a:spcBef>
                <a:spcPts val="1000"/>
              </a:spcBef>
            </a:pPr>
            <a:r>
              <a:rPr lang="en-US" sz="3000" b="1">
                <a:solidFill>
                  <a:schemeClr val="bg1"/>
                </a:solidFill>
                <a:highlight>
                  <a:srgbClr val="C0C0C0"/>
                </a:highlight>
                <a:latin typeface="Arial" panose="020B0604020202020204"/>
                <a:cs typeface="Arial" panose="020B0604020202020204"/>
              </a:rPr>
              <a:t>PRECEDE PLANNING  MODEL  COMPONENT</a:t>
            </a:r>
            <a:endParaRPr lang="en-US" sz="3000">
              <a:solidFill>
                <a:schemeClr val="bg1"/>
              </a:solidFill>
              <a:highlight>
                <a:srgbClr val="C0C0C0"/>
              </a:highlight>
              <a:latin typeface="Arial" panose="020B0604020202020204"/>
              <a:cs typeface="Arial" panose="020B0604020202020204"/>
            </a:endParaRPr>
          </a:p>
          <a:p>
            <a:pPr algn="just">
              <a:lnSpc>
                <a:spcPct val="125000"/>
              </a:lnSpc>
              <a:spcBef>
                <a:spcPts val="1000"/>
              </a:spcBef>
            </a:pPr>
            <a:endParaRPr lang="en-US" sz="2700" b="1">
              <a:solidFill>
                <a:schemeClr val="bg1"/>
              </a:solidFill>
              <a:latin typeface="Arial" panose="020B0604020202020204"/>
              <a:cs typeface="Arial" panose="020B0604020202020204"/>
            </a:endParaRPr>
          </a:p>
          <a:p>
            <a:pPr algn="just">
              <a:lnSpc>
                <a:spcPct val="125000"/>
              </a:lnSpc>
              <a:spcBef>
                <a:spcPts val="1000"/>
              </a:spcBef>
            </a:pPr>
            <a:endParaRPr lang="en-US" sz="2700" b="1">
              <a:solidFill>
                <a:schemeClr val="tx1"/>
              </a:solidFill>
              <a:latin typeface="Arial" panose="020B0604020202020204"/>
              <a:cs typeface="Arial" panose="020B0604020202020204"/>
            </a:endParaRPr>
          </a:p>
          <a:p>
            <a:pPr algn="just">
              <a:lnSpc>
                <a:spcPct val="125000"/>
              </a:lnSpc>
              <a:spcBef>
                <a:spcPts val="1000"/>
              </a:spcBef>
            </a:pPr>
            <a:endParaRPr lang="en-US" sz="2700" b="1">
              <a:solidFill>
                <a:schemeClr val="tx1"/>
              </a:solidFill>
              <a:latin typeface="Arial" panose="020B0604020202020204"/>
              <a:cs typeface="Arial" panose="020B0604020202020204"/>
            </a:endParaRPr>
          </a:p>
          <a:p>
            <a:pPr marL="342900" indent="-342900" algn="just">
              <a:lnSpc>
                <a:spcPct val="125000"/>
              </a:lnSpc>
              <a:spcBef>
                <a:spcPts val="1000"/>
              </a:spcBef>
              <a:buAutoNum type="arabicPeriod"/>
            </a:pPr>
            <a:r>
              <a:rPr lang="en-US" sz="2400" b="1">
                <a:solidFill>
                  <a:schemeClr val="tx1"/>
                </a:solidFill>
                <a:latin typeface="Arial" panose="020B0604020202020204"/>
                <a:cs typeface="Arial" panose="020B0604020202020204"/>
              </a:rPr>
              <a:t>Social Assessment</a:t>
            </a:r>
            <a:endParaRPr lang="en-US" sz="2400">
              <a:solidFill>
                <a:schemeClr val="tx1"/>
              </a:solidFill>
              <a:latin typeface="Arial" panose="020B0604020202020204"/>
              <a:cs typeface="Arial" panose="020B0604020202020204"/>
            </a:endParaRPr>
          </a:p>
          <a:p>
            <a:pPr algn="just">
              <a:lnSpc>
                <a:spcPct val="125000"/>
              </a:lnSpc>
              <a:spcBef>
                <a:spcPts val="1000"/>
              </a:spcBef>
            </a:pPr>
            <a:r>
              <a:rPr lang="en-US" sz="2400">
                <a:solidFill>
                  <a:schemeClr val="tx1"/>
                </a:solidFill>
                <a:latin typeface="Arial" panose="020B0604020202020204"/>
                <a:cs typeface="Arial" panose="020B0604020202020204"/>
              </a:rPr>
              <a:t>Elderly people are more likely to suffer from loneliness and social isolation, chronic conditions and multimorbidity (Golinowska,2016).  Furthermore, the elderly population is considered vulnerability that has been increased prevalence and has demonstrated that certain factors that includes lack of knowledge and understanding risks of factors (Cantone,2023). However, health promotion presents certain strategies for the elderly in 3 basic aims:</a:t>
            </a:r>
            <a:endParaRPr lang="en-US" sz="2400">
              <a:solidFill>
                <a:schemeClr val="tx1"/>
              </a:solidFill>
              <a:latin typeface="Arial" panose="020B0604020202020204"/>
              <a:cs typeface="Arial" panose="020B0604020202020204"/>
            </a:endParaRPr>
          </a:p>
          <a:p>
            <a:pPr marL="285750" indent="-285750" algn="just">
              <a:lnSpc>
                <a:spcPct val="125000"/>
              </a:lnSpc>
              <a:spcBef>
                <a:spcPts val="1000"/>
              </a:spcBef>
              <a:buAutoNum type="arabicPeriod"/>
            </a:pPr>
            <a:r>
              <a:rPr lang="en-US" sz="2400">
                <a:solidFill>
                  <a:schemeClr val="tx1"/>
                </a:solidFill>
                <a:latin typeface="Arial" panose="020B0604020202020204"/>
                <a:cs typeface="Arial" panose="020B0604020202020204"/>
              </a:rPr>
              <a:t>Maintaining and increasing functional capacity</a:t>
            </a:r>
            <a:endParaRPr lang="en-US" sz="2400">
              <a:solidFill>
                <a:schemeClr val="tx1"/>
              </a:solidFill>
              <a:latin typeface="Arial" panose="020B0604020202020204"/>
              <a:cs typeface="Arial" panose="020B0604020202020204"/>
            </a:endParaRPr>
          </a:p>
          <a:p>
            <a:pPr marL="342900" indent="-342900" algn="just">
              <a:lnSpc>
                <a:spcPct val="125000"/>
              </a:lnSpc>
              <a:spcBef>
                <a:spcPts val="1000"/>
              </a:spcBef>
              <a:buAutoNum type="arabicPeriod"/>
            </a:pPr>
            <a:r>
              <a:rPr lang="en-US" sz="2400">
                <a:solidFill>
                  <a:schemeClr val="tx1"/>
                </a:solidFill>
                <a:latin typeface="Arial" panose="020B0604020202020204"/>
                <a:cs typeface="Arial" panose="020B0604020202020204"/>
              </a:rPr>
              <a:t>Improving self-care</a:t>
            </a:r>
            <a:endParaRPr lang="en-US" sz="2400">
              <a:solidFill>
                <a:schemeClr val="tx1"/>
              </a:solidFill>
              <a:latin typeface="Arial" panose="020B0604020202020204"/>
              <a:cs typeface="Arial" panose="020B0604020202020204"/>
            </a:endParaRPr>
          </a:p>
          <a:p>
            <a:pPr marL="342900" indent="-342900" algn="just">
              <a:lnSpc>
                <a:spcPct val="125000"/>
              </a:lnSpc>
              <a:spcBef>
                <a:spcPts val="1000"/>
              </a:spcBef>
              <a:buAutoNum type="arabicPeriod"/>
            </a:pPr>
            <a:r>
              <a:rPr lang="en-US" sz="2400">
                <a:solidFill>
                  <a:schemeClr val="tx1"/>
                </a:solidFill>
                <a:latin typeface="Arial" panose="020B0604020202020204"/>
                <a:cs typeface="Arial" panose="020B0604020202020204"/>
              </a:rPr>
              <a:t>Stimulating social network (Golinowska, 2016)</a:t>
            </a:r>
            <a:endParaRPr lang="en-US" sz="2400">
              <a:solidFill>
                <a:schemeClr val="tx1"/>
              </a:solidFill>
              <a:latin typeface="Arial" panose="020B0604020202020204"/>
              <a:cs typeface="Arial" panose="020B0604020202020204"/>
            </a:endParaRPr>
          </a:p>
          <a:p>
            <a:pPr algn="just">
              <a:lnSpc>
                <a:spcPct val="125000"/>
              </a:lnSpc>
              <a:spcBef>
                <a:spcPts val="1000"/>
              </a:spcBef>
            </a:pPr>
            <a:r>
              <a:rPr lang="en-US" sz="2400" b="1">
                <a:solidFill>
                  <a:schemeClr val="tx1"/>
                </a:solidFill>
                <a:latin typeface="Arial" panose="020B0604020202020204"/>
                <a:cs typeface="Arial" panose="020B0604020202020204"/>
              </a:rPr>
              <a:t>2. Epidemiological Assessment</a:t>
            </a:r>
            <a:endParaRPr lang="en-US" sz="2400" b="1">
              <a:solidFill>
                <a:schemeClr val="tx1"/>
              </a:solidFill>
              <a:latin typeface="Arial" panose="020B0604020202020204"/>
              <a:cs typeface="Arial" panose="020B0604020202020204"/>
            </a:endParaRPr>
          </a:p>
          <a:p>
            <a:pPr algn="just">
              <a:lnSpc>
                <a:spcPct val="125000"/>
              </a:lnSpc>
              <a:spcBef>
                <a:spcPts val="1000"/>
              </a:spcBef>
            </a:pPr>
            <a:r>
              <a:rPr lang="en-US" sz="2400">
                <a:solidFill>
                  <a:schemeClr val="tx1"/>
                </a:solidFill>
                <a:latin typeface="Arial" panose="020B0604020202020204"/>
                <a:cs typeface="Arial" panose="020B0604020202020204"/>
              </a:rPr>
              <a:t>The epidemiological assessment is based on elderly population and the biosensors, it is a potential digital technology that may be evaluate and detect emergency problems or accidents such as stroke, fall and cardiovascular diseases (Kul, 2024).</a:t>
            </a:r>
            <a:endParaRPr lang="en-US" sz="2400">
              <a:solidFill>
                <a:schemeClr val="tx1"/>
              </a:solidFill>
              <a:latin typeface="Arial" panose="020B0604020202020204"/>
              <a:cs typeface="Arial" panose="020B0604020202020204"/>
            </a:endParaRPr>
          </a:p>
          <a:p>
            <a:pPr algn="just"/>
            <a:endParaRPr lang="en-US" sz="2400">
              <a:solidFill>
                <a:schemeClr val="tx1"/>
              </a:solidFill>
              <a:latin typeface="Arial" panose="020B0604020202020204"/>
              <a:cs typeface="Arial" panose="020B0604020202020204"/>
            </a:endParaRPr>
          </a:p>
        </p:txBody>
      </p:sp>
      <p:pic>
        <p:nvPicPr>
          <p:cNvPr id="4" name="Picture 3" descr="NHS pledges elderly rapid response community teams - BBC News"/>
          <p:cNvPicPr>
            <a:picLocks noChangeAspect="1"/>
          </p:cNvPicPr>
          <p:nvPr/>
        </p:nvPicPr>
        <p:blipFill>
          <a:blip r:embed="rId1"/>
          <a:stretch>
            <a:fillRect/>
          </a:stretch>
        </p:blipFill>
        <p:spPr>
          <a:xfrm>
            <a:off x="12016179" y="-4431"/>
            <a:ext cx="6275913" cy="2390714"/>
          </a:xfrm>
          <a:prstGeom prst="rect">
            <a:avLst/>
          </a:prstGeom>
        </p:spPr>
      </p:pic>
      <p:sp>
        <p:nvSpPr>
          <p:cNvPr id="5" name="TextBox 4"/>
          <p:cNvSpPr txBox="1"/>
          <p:nvPr/>
        </p:nvSpPr>
        <p:spPr>
          <a:xfrm>
            <a:off x="13645308" y="2386261"/>
            <a:ext cx="3335948" cy="96774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endParaRPr lang="en-US" sz="2700">
              <a:solidFill>
                <a:schemeClr val="bg1"/>
              </a:solidFill>
              <a:latin typeface="Arial" panose="020B0604020202020204"/>
              <a:cs typeface="Arial" panose="020B0604020202020204"/>
            </a:endParaRPr>
          </a:p>
          <a:p>
            <a:pPr algn="ctr"/>
            <a:r>
              <a:rPr lang="en-US" sz="2700">
                <a:solidFill>
                  <a:schemeClr val="bg1"/>
                </a:solidFill>
                <a:latin typeface="Arial" panose="020B0604020202020204"/>
                <a:cs typeface="Arial" panose="020B0604020202020204"/>
              </a:rPr>
              <a:t>(BBC, 2020)</a:t>
            </a:r>
            <a:endParaRPr lang="en-US" sz="270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89001" y="529167"/>
            <a:ext cx="10858500" cy="9240791"/>
          </a:xfrm>
        </p:spPr>
        <p:txBody>
          <a:bodyPr vert="horz" lIns="137160" tIns="68580" rIns="137160" bIns="68580" rtlCol="0" anchor="t">
            <a:normAutofit/>
          </a:bodyPr>
          <a:lstStyle/>
          <a:p>
            <a:pPr marL="0" indent="0">
              <a:buNone/>
            </a:pPr>
            <a:r>
              <a:rPr lang="en-US" sz="2700" b="1" dirty="0">
                <a:solidFill>
                  <a:schemeClr val="tx1"/>
                </a:solidFill>
                <a:latin typeface="Arial" panose="020B0604020202020204"/>
                <a:cs typeface="Arial" panose="020B0604020202020204"/>
              </a:rPr>
              <a:t>3. </a:t>
            </a:r>
            <a:r>
              <a:rPr lang="en-US" sz="2400" b="1" dirty="0">
                <a:solidFill>
                  <a:schemeClr val="tx1"/>
                </a:solidFill>
                <a:latin typeface="Arial" panose="020B0604020202020204"/>
                <a:cs typeface="Arial" panose="020B0604020202020204"/>
              </a:rPr>
              <a:t> Educational and Ecological Assessment </a:t>
            </a:r>
            <a:endParaRPr lang="en-US" sz="2400" b="1" dirty="0">
              <a:solidFill>
                <a:schemeClr val="tx1"/>
              </a:solidFill>
              <a:latin typeface="Arial" panose="020B0604020202020204"/>
              <a:cs typeface="Arial" panose="020B0604020202020204"/>
            </a:endParaRPr>
          </a:p>
          <a:p>
            <a:pPr marL="0" indent="0" algn="just">
              <a:buNone/>
            </a:pPr>
            <a:r>
              <a:rPr lang="en-US" sz="2400" dirty="0">
                <a:solidFill>
                  <a:schemeClr val="tx1"/>
                </a:solidFill>
                <a:latin typeface="Arial" panose="020B0604020202020204"/>
                <a:cs typeface="Arial" panose="020B0604020202020204"/>
              </a:rPr>
              <a:t>However, Biosensors may be improving self-management of chronic diseases of elderly people and it is extremely important to educate healthcare professionals how to use this digital technology as a biosensors (Kul, 2024). Additionally, biosensors has capacity to communicate through the body and demonstrate reactions during environment to detect diseases and improve health on time ( Kul,2024). </a:t>
            </a:r>
            <a:endParaRPr lang="en-US" sz="2400" dirty="0">
              <a:solidFill>
                <a:schemeClr val="tx1"/>
              </a:solidFill>
              <a:latin typeface="Arial" panose="020B0604020202020204"/>
              <a:cs typeface="Arial" panose="020B0604020202020204"/>
            </a:endParaRPr>
          </a:p>
          <a:p>
            <a:pPr marL="0" indent="0" algn="just">
              <a:buNone/>
            </a:pPr>
            <a:endParaRPr lang="en-US" sz="2400">
              <a:solidFill>
                <a:schemeClr val="tx1"/>
              </a:solidFill>
              <a:latin typeface="Arial" panose="020B0604020202020204"/>
              <a:cs typeface="Arial" panose="020B0604020202020204"/>
            </a:endParaRPr>
          </a:p>
          <a:p>
            <a:pPr marL="0" indent="0" algn="just">
              <a:buNone/>
            </a:pPr>
            <a:r>
              <a:rPr lang="en-US" sz="2400" b="1" dirty="0">
                <a:solidFill>
                  <a:schemeClr val="tx1"/>
                </a:solidFill>
                <a:latin typeface="Arial" panose="020B0604020202020204"/>
                <a:cs typeface="Arial" panose="020B0604020202020204"/>
              </a:rPr>
              <a:t>4.  Administrative, Policy Assessment and Intervention</a:t>
            </a:r>
            <a:endParaRPr lang="en-US" sz="2400" b="1" dirty="0">
              <a:solidFill>
                <a:schemeClr val="tx1"/>
              </a:solidFill>
            </a:endParaRPr>
          </a:p>
          <a:p>
            <a:pPr marL="0" indent="0" algn="just">
              <a:buNone/>
            </a:pPr>
            <a:r>
              <a:rPr lang="en-US" sz="2400" dirty="0">
                <a:solidFill>
                  <a:schemeClr val="tx1"/>
                </a:solidFill>
                <a:latin typeface="Arial" panose="020B0604020202020204"/>
                <a:cs typeface="Arial" panose="020B0604020202020204"/>
              </a:rPr>
              <a:t>Biosensors, applied in elderly population can be solved problems that to prevent interventions such as :</a:t>
            </a:r>
            <a:endParaRPr lang="en-US" sz="2400" dirty="0">
              <a:solidFill>
                <a:schemeClr val="tx1"/>
              </a:solidFill>
              <a:latin typeface="Arial" panose="020B0604020202020204"/>
              <a:cs typeface="Arial" panose="020B0604020202020204"/>
            </a:endParaRPr>
          </a:p>
          <a:p>
            <a:pPr marL="285750" indent="-285750" algn="just"/>
            <a:r>
              <a:rPr lang="en-US" sz="2400" dirty="0">
                <a:solidFill>
                  <a:schemeClr val="tx1"/>
                </a:solidFill>
                <a:latin typeface="Arial" panose="020B0604020202020204"/>
                <a:cs typeface="Arial" panose="020B0604020202020204"/>
              </a:rPr>
              <a:t>Treatments costs</a:t>
            </a:r>
            <a:endParaRPr lang="en-US" sz="2400" dirty="0">
              <a:solidFill>
                <a:schemeClr val="tx1"/>
              </a:solidFill>
              <a:latin typeface="Arial" panose="020B0604020202020204"/>
              <a:cs typeface="Arial" panose="020B0604020202020204"/>
            </a:endParaRPr>
          </a:p>
          <a:p>
            <a:pPr marL="285750" indent="-285750" algn="just"/>
            <a:r>
              <a:rPr lang="en-US" sz="2400" dirty="0">
                <a:solidFill>
                  <a:schemeClr val="tx1"/>
                </a:solidFill>
                <a:latin typeface="Arial" panose="020B0604020202020204"/>
                <a:cs typeface="Arial" panose="020B0604020202020204"/>
              </a:rPr>
              <a:t>Healthcare costs that reducing risks factors (Haleem, 2021)</a:t>
            </a:r>
            <a:endParaRPr lang="en-US" sz="2400" dirty="0">
              <a:solidFill>
                <a:schemeClr val="tx1"/>
              </a:solidFill>
              <a:latin typeface="Arial" panose="020B0604020202020204"/>
              <a:cs typeface="Arial" panose="020B0604020202020204"/>
            </a:endParaRPr>
          </a:p>
          <a:p>
            <a:pPr marL="0" indent="0" algn="just">
              <a:buNone/>
            </a:pPr>
            <a:endParaRPr lang="en-US" sz="2400">
              <a:solidFill>
                <a:schemeClr val="bg1"/>
              </a:solidFill>
              <a:latin typeface="Arial" panose="020B0604020202020204"/>
              <a:cs typeface="Arial" panose="020B0604020202020204"/>
            </a:endParaRPr>
          </a:p>
          <a:p>
            <a:pPr marL="0" indent="0" algn="just">
              <a:buNone/>
            </a:pPr>
            <a:endParaRPr lang="en-US" sz="2400" b="1">
              <a:solidFill>
                <a:schemeClr val="bg1"/>
              </a:solidFill>
              <a:latin typeface="Arial" panose="020B0604020202020204"/>
              <a:cs typeface="Arial" panose="020B0604020202020204"/>
            </a:endParaRPr>
          </a:p>
          <a:p>
            <a:pPr marL="0" indent="0" algn="just">
              <a:buNone/>
            </a:pPr>
            <a:endParaRPr lang="en-US" sz="2400">
              <a:solidFill>
                <a:schemeClr val="bg1"/>
              </a:solidFill>
              <a:latin typeface="Arial" panose="020B0604020202020204"/>
              <a:cs typeface="Arial" panose="020B0604020202020204"/>
            </a:endParaRPr>
          </a:p>
        </p:txBody>
      </p:sp>
      <p:pic>
        <p:nvPicPr>
          <p:cNvPr id="2" name="Picture 1" descr="National Institute of Environmental Health Sciences: Core Centers Study How  Environment Affects Older Adult Health"/>
          <p:cNvPicPr>
            <a:picLocks noChangeAspect="1"/>
          </p:cNvPicPr>
          <p:nvPr/>
        </p:nvPicPr>
        <p:blipFill>
          <a:blip r:embed="rId1"/>
          <a:stretch>
            <a:fillRect/>
          </a:stretch>
        </p:blipFill>
        <p:spPr>
          <a:xfrm>
            <a:off x="11959169" y="9527"/>
            <a:ext cx="6371166" cy="3367616"/>
          </a:xfrm>
          <a:prstGeom prst="rect">
            <a:avLst/>
          </a:prstGeom>
        </p:spPr>
      </p:pic>
      <p:sp>
        <p:nvSpPr>
          <p:cNvPr id="4" name="TextBox 3"/>
          <p:cNvSpPr txBox="1"/>
          <p:nvPr/>
        </p:nvSpPr>
        <p:spPr>
          <a:xfrm>
            <a:off x="12996332" y="3564465"/>
            <a:ext cx="4296833" cy="506095"/>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400">
                <a:solidFill>
                  <a:schemeClr val="tx1"/>
                </a:solidFill>
                <a:latin typeface="Arial" panose="020B0604020202020204"/>
                <a:cs typeface="Arial" panose="020B0604020202020204"/>
              </a:rPr>
              <a:t>(NIEHS, 2021)</a:t>
            </a:r>
            <a:endParaRPr lang="en-US" sz="2400">
              <a:solidFill>
                <a:schemeClr val="tx1"/>
              </a:solidFill>
              <a:latin typeface="Arial" panose="020B0604020202020204"/>
              <a:cs typeface="Arial" panose="020B060402020202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46668" y="465666"/>
            <a:ext cx="11091333" cy="8478791"/>
          </a:xfrm>
        </p:spPr>
        <p:txBody>
          <a:bodyPr vert="horz" lIns="137160" tIns="68580" rIns="137160" bIns="68580" rtlCol="0" anchor="t">
            <a:normAutofit/>
          </a:bodyPr>
          <a:lstStyle/>
          <a:p>
            <a:pPr marL="0" indent="0" algn="just">
              <a:buNone/>
            </a:pPr>
            <a:r>
              <a:rPr lang="en-US" sz="3000" b="1" dirty="0">
                <a:solidFill>
                  <a:schemeClr val="tx1"/>
                </a:solidFill>
                <a:latin typeface="Arial" panose="020B0604020202020204"/>
                <a:cs typeface="Arial" panose="020B0604020202020204"/>
              </a:rPr>
              <a:t>PROCEED PLANNING MODEL COMPONENT</a:t>
            </a:r>
            <a:endParaRPr lang="en-US" sz="3000"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Phase 5. Implementation</a:t>
            </a:r>
            <a:endParaRPr lang="en-US" sz="2550"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Phase 6. Process evaluation</a:t>
            </a:r>
            <a:endParaRPr lang="en-US" sz="2550"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Phase 7. Impact evaluation</a:t>
            </a:r>
            <a:endParaRPr lang="en-US" sz="2550"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Phase 8. Outcome evaluation </a:t>
            </a:r>
            <a:endParaRPr lang="en-US" sz="2550" dirty="0">
              <a:solidFill>
                <a:schemeClr val="tx1"/>
              </a:solidFill>
              <a:latin typeface="Arial" panose="020B0604020202020204"/>
              <a:cs typeface="Arial" panose="020B0604020202020204"/>
            </a:endParaRPr>
          </a:p>
          <a:p>
            <a:pPr marL="0" indent="0" algn="just">
              <a:buNone/>
            </a:pPr>
            <a:r>
              <a:rPr lang="en-US" sz="3000" b="1" dirty="0">
                <a:solidFill>
                  <a:schemeClr val="bg1"/>
                </a:solidFill>
                <a:highlight>
                  <a:srgbClr val="C0C0C0"/>
                </a:highlight>
                <a:latin typeface="Arial" panose="020B0604020202020204"/>
                <a:cs typeface="Arial" panose="020B0604020202020204"/>
              </a:rPr>
              <a:t>PROCEED PLANNING MODEL COMPONENT</a:t>
            </a:r>
            <a:endParaRPr lang="en-US" dirty="0">
              <a:solidFill>
                <a:schemeClr val="bg1"/>
              </a:solidFill>
            </a:endParaRPr>
          </a:p>
          <a:p>
            <a:pPr marL="0" indent="0" algn="just">
              <a:buNone/>
            </a:pPr>
            <a:r>
              <a:rPr lang="en-US" sz="2550" b="1" dirty="0">
                <a:solidFill>
                  <a:schemeClr val="tx1"/>
                </a:solidFill>
                <a:latin typeface="Arial" panose="020B0604020202020204"/>
                <a:cs typeface="Arial" panose="020B0604020202020204"/>
              </a:rPr>
              <a:t>Phase 5.  Implementation </a:t>
            </a:r>
            <a:endParaRPr lang="en-US" sz="2550" b="1" dirty="0">
              <a:solidFill>
                <a:schemeClr val="tx1"/>
              </a:solidFill>
              <a:latin typeface="Arial" panose="020B0604020202020204"/>
              <a:cs typeface="Arial" panose="020B0604020202020204"/>
            </a:endParaRPr>
          </a:p>
          <a:p>
            <a:pPr marL="0" indent="0" algn="just">
              <a:lnSpc>
                <a:spcPct val="150000"/>
              </a:lnSpc>
              <a:buNone/>
            </a:pPr>
            <a:r>
              <a:rPr lang="en-US" sz="2550" dirty="0">
                <a:solidFill>
                  <a:schemeClr val="tx1"/>
                </a:solidFill>
                <a:latin typeface="Arial" panose="020B0604020202020204"/>
                <a:cs typeface="Arial" panose="020B0604020202020204"/>
              </a:rPr>
              <a:t>Nowadays, elderly population has increased significantly at healthcare services (Kul,2024). Biosensor it is useful and economical that can have capacity to collect the urine of elderly population who have urinary incontinence (Kul, 2024). </a:t>
            </a:r>
            <a:endParaRPr lang="en-US" sz="2550" dirty="0">
              <a:solidFill>
                <a:schemeClr val="tx1"/>
              </a:solidFill>
              <a:latin typeface="Arial" panose="020B0604020202020204"/>
              <a:cs typeface="Arial" panose="020B0604020202020204"/>
            </a:endParaRPr>
          </a:p>
          <a:p>
            <a:pPr marL="0" indent="0" algn="just">
              <a:buNone/>
            </a:pPr>
            <a:r>
              <a:rPr lang="en-US" sz="2550" b="1" dirty="0">
                <a:solidFill>
                  <a:schemeClr val="tx1"/>
                </a:solidFill>
                <a:latin typeface="Arial" panose="020B0604020202020204"/>
                <a:cs typeface="Arial" panose="020B0604020202020204"/>
              </a:rPr>
              <a:t>Phase 6. Process evaluation</a:t>
            </a:r>
            <a:endParaRPr lang="en-US" sz="2550" dirty="0">
              <a:solidFill>
                <a:schemeClr val="tx1"/>
              </a:solidFill>
              <a:latin typeface="Arial" panose="020B0604020202020204"/>
              <a:cs typeface="Arial" panose="020B0604020202020204"/>
            </a:endParaRPr>
          </a:p>
          <a:p>
            <a:pPr marL="0" indent="0" algn="just">
              <a:buNone/>
            </a:pPr>
            <a:r>
              <a:rPr lang="en-US" sz="2550" dirty="0">
                <a:solidFill>
                  <a:schemeClr val="tx1"/>
                </a:solidFill>
                <a:latin typeface="Arial" panose="020B0604020202020204"/>
                <a:cs typeface="Arial" panose="020B0604020202020204"/>
              </a:rPr>
              <a:t>In technology biosensors may be incorporate in many ways such in shoes, clothing, attached to the wrist, ankle or carrying on in a pocket (Vavasour,2022)</a:t>
            </a:r>
            <a:endParaRPr lang="en-US" sz="2550" dirty="0">
              <a:solidFill>
                <a:schemeClr val="tx1"/>
              </a:solidFill>
              <a:latin typeface="Arial" panose="020B0604020202020204"/>
              <a:cs typeface="Arial" panose="020B0604020202020204"/>
            </a:endParaRPr>
          </a:p>
          <a:p>
            <a:pPr marL="0" indent="0" algn="just">
              <a:buNone/>
            </a:pPr>
            <a:endParaRPr lang="en-US" sz="2550" dirty="0">
              <a:solidFill>
                <a:schemeClr val="tx1"/>
              </a:solidFill>
              <a:latin typeface="Arial" panose="020B0604020202020204"/>
              <a:cs typeface="Arial" panose="020B0604020202020204"/>
            </a:endParaRPr>
          </a:p>
        </p:txBody>
      </p:sp>
      <p:pic>
        <p:nvPicPr>
          <p:cNvPr id="2" name="Picture 1" descr="Doctor examining images of a human body"/>
          <p:cNvPicPr>
            <a:picLocks noChangeAspect="1"/>
          </p:cNvPicPr>
          <p:nvPr/>
        </p:nvPicPr>
        <p:blipFill>
          <a:blip r:embed="rId1"/>
          <a:stretch>
            <a:fillRect/>
          </a:stretch>
        </p:blipFill>
        <p:spPr>
          <a:xfrm>
            <a:off x="12221102" y="2912"/>
            <a:ext cx="6058961" cy="3275016"/>
          </a:xfrm>
          <a:prstGeom prst="rect">
            <a:avLst/>
          </a:prstGeom>
        </p:spPr>
      </p:pic>
      <p:sp>
        <p:nvSpPr>
          <p:cNvPr id="4" name="TextBox 3"/>
          <p:cNvSpPr txBox="1"/>
          <p:nvPr/>
        </p:nvSpPr>
        <p:spPr>
          <a:xfrm>
            <a:off x="12530665" y="3640667"/>
            <a:ext cx="5228166"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700" dirty="0">
                <a:solidFill>
                  <a:schemeClr val="tx1"/>
                </a:solidFill>
                <a:latin typeface="Arial" panose="020B0604020202020204"/>
                <a:cs typeface="Arial" panose="020B0604020202020204"/>
              </a:rPr>
              <a:t>(Innovenn, 2024)</a:t>
            </a:r>
            <a:endParaRPr lang="en-US" sz="2700" dirty="0">
              <a:solidFill>
                <a:schemeClr val="tx1"/>
              </a:solidFill>
              <a:latin typeface="Arial" panose="020B0604020202020204"/>
              <a:cs typeface="Arial" panose="020B06040202020202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76376" y="0"/>
            <a:ext cx="11257475" cy="10277558"/>
          </a:xfrm>
        </p:spPr>
        <p:txBody>
          <a:bodyPr vert="horz" lIns="137160" tIns="68580" rIns="137160" bIns="68580" rtlCol="0" anchor="t">
            <a:normAutofit/>
          </a:bodyPr>
          <a:lstStyle/>
          <a:p>
            <a:pPr marL="0" indent="0">
              <a:lnSpc>
                <a:spcPct val="150000"/>
              </a:lnSpc>
              <a:buNone/>
            </a:pPr>
            <a:r>
              <a:rPr lang="en-US" sz="2700" b="1" dirty="0">
                <a:solidFill>
                  <a:schemeClr val="tx1"/>
                </a:solidFill>
                <a:latin typeface="Arial" panose="020B0604020202020204"/>
                <a:ea typeface="Calibri" panose="020F0502020204030204"/>
                <a:cs typeface="Arial" panose="020B0604020202020204"/>
              </a:rPr>
              <a:t>Use of biosensors can reduce:</a:t>
            </a:r>
            <a:endParaRPr lang="en-US" sz="2700" b="1" dirty="0">
              <a:solidFill>
                <a:schemeClr val="tx1"/>
              </a:solidFill>
              <a:latin typeface="Arial" panose="020B0604020202020204"/>
              <a:ea typeface="Calibri" panose="020F0502020204030204"/>
              <a:cs typeface="Arial" panose="020B0604020202020204"/>
            </a:endParaRPr>
          </a:p>
          <a:p>
            <a:pPr marL="0" indent="0">
              <a:lnSpc>
                <a:spcPct val="150000"/>
              </a:lnSpc>
              <a:buNone/>
            </a:pPr>
            <a:endParaRPr lang="en-US" sz="2700" b="1" dirty="0">
              <a:solidFill>
                <a:schemeClr val="tx1"/>
              </a:solidFill>
              <a:latin typeface="Arial" panose="020B0604020202020204"/>
              <a:ea typeface="Calibri" panose="020F0502020204030204"/>
              <a:cs typeface="Arial" panose="020B0604020202020204"/>
            </a:endParaRPr>
          </a:p>
          <a:p>
            <a:pPr algn="just">
              <a:lnSpc>
                <a:spcPct val="150000"/>
              </a:lnSpc>
              <a:buFont typeface="Wingdings" panose="05000000000000000000" pitchFamily="34" charset="0"/>
              <a:buChar char="Ø"/>
            </a:pPr>
            <a:r>
              <a:rPr lang="en-US" sz="2400" dirty="0">
                <a:solidFill>
                  <a:schemeClr val="tx1"/>
                </a:solidFill>
                <a:latin typeface="Arial" panose="020B0604020202020204"/>
                <a:ea typeface="Calibri" panose="020F0502020204030204"/>
                <a:cs typeface="Arial" panose="020B0604020202020204"/>
              </a:rPr>
              <a:t>Morbidity</a:t>
            </a:r>
            <a:endParaRPr lang="en-US" sz="2400" dirty="0">
              <a:solidFill>
                <a:schemeClr val="tx1"/>
              </a:solidFill>
              <a:latin typeface="Arial" panose="020B0604020202020204"/>
              <a:ea typeface="Calibri" panose="020F0502020204030204"/>
              <a:cs typeface="Arial" panose="020B0604020202020204"/>
            </a:endParaRPr>
          </a:p>
          <a:p>
            <a:pPr algn="just">
              <a:lnSpc>
                <a:spcPct val="150000"/>
              </a:lnSpc>
              <a:buFont typeface="Wingdings" panose="05000000000000000000" pitchFamily="34" charset="0"/>
              <a:buChar char="Ø"/>
            </a:pPr>
            <a:r>
              <a:rPr lang="en-US" sz="2400" dirty="0">
                <a:solidFill>
                  <a:schemeClr val="tx1"/>
                </a:solidFill>
                <a:latin typeface="Arial" panose="020B0604020202020204"/>
                <a:ea typeface="Calibri" panose="020F0502020204030204"/>
                <a:cs typeface="Arial" panose="020B0604020202020204"/>
              </a:rPr>
              <a:t>Mortality</a:t>
            </a:r>
            <a:endParaRPr lang="en-US" sz="2400" dirty="0">
              <a:solidFill>
                <a:schemeClr val="tx1"/>
              </a:solidFill>
              <a:latin typeface="Arial" panose="020B0604020202020204"/>
              <a:ea typeface="Calibri" panose="020F0502020204030204"/>
              <a:cs typeface="Arial" panose="020B0604020202020204"/>
            </a:endParaRPr>
          </a:p>
          <a:p>
            <a:pPr algn="just">
              <a:lnSpc>
                <a:spcPct val="150000"/>
              </a:lnSpc>
              <a:buFont typeface="Wingdings" panose="05000000000000000000" pitchFamily="34" charset="0"/>
              <a:buChar char="Ø"/>
            </a:pPr>
            <a:r>
              <a:rPr lang="en-US" sz="2400" dirty="0">
                <a:solidFill>
                  <a:schemeClr val="tx1"/>
                </a:solidFill>
                <a:latin typeface="Arial" panose="020B0604020202020204"/>
                <a:ea typeface="Calibri" panose="020F0502020204030204"/>
                <a:cs typeface="Arial" panose="020B0604020202020204"/>
              </a:rPr>
              <a:t>Emergencies</a:t>
            </a:r>
            <a:endParaRPr lang="en-US" sz="2400" dirty="0">
              <a:solidFill>
                <a:schemeClr val="tx1"/>
              </a:solidFill>
              <a:latin typeface="Arial" panose="020B0604020202020204"/>
              <a:ea typeface="Calibri" panose="020F0502020204030204"/>
              <a:cs typeface="Arial" panose="020B0604020202020204"/>
            </a:endParaRPr>
          </a:p>
          <a:p>
            <a:pPr algn="just">
              <a:lnSpc>
                <a:spcPct val="150000"/>
              </a:lnSpc>
              <a:buFont typeface="Wingdings" panose="05000000000000000000" pitchFamily="34" charset="0"/>
              <a:buChar char="Ø"/>
            </a:pPr>
            <a:r>
              <a:rPr lang="en-US" sz="2400" dirty="0">
                <a:solidFill>
                  <a:schemeClr val="tx1"/>
                </a:solidFill>
                <a:latin typeface="Arial" panose="020B0604020202020204"/>
                <a:ea typeface="Calibri" panose="020F0502020204030204"/>
                <a:cs typeface="Arial" panose="020B0604020202020204"/>
              </a:rPr>
              <a:t>Accidents (Kul, 2024)</a:t>
            </a:r>
            <a:endParaRPr lang="en-US" sz="2400" dirty="0">
              <a:solidFill>
                <a:schemeClr val="tx1"/>
              </a:solidFill>
              <a:latin typeface="Arial" panose="020B0604020202020204"/>
              <a:ea typeface="Calibri" panose="020F0502020204030204"/>
              <a:cs typeface="Arial" panose="020B0604020202020204"/>
            </a:endParaRPr>
          </a:p>
          <a:p>
            <a:pPr marL="0" indent="0" algn="just">
              <a:lnSpc>
                <a:spcPct val="150000"/>
              </a:lnSpc>
              <a:buNone/>
            </a:pPr>
            <a:r>
              <a:rPr lang="en-US" sz="2400" dirty="0">
                <a:solidFill>
                  <a:schemeClr val="tx1"/>
                </a:solidFill>
                <a:latin typeface="Arial" panose="020B0604020202020204"/>
                <a:ea typeface="Calibri" panose="020F0502020204030204"/>
                <a:cs typeface="Arial" panose="020B0604020202020204"/>
              </a:rPr>
              <a:t>However, may be improve their quality of care, the older people and healthcare professionals are satisfied with biosensors (Kul,2014). Additionally, biosensors could be easier to monitor their health and reduce hospital admissions (Kul,2024).</a:t>
            </a:r>
            <a:endParaRPr lang="en-US" sz="2400" dirty="0">
              <a:solidFill>
                <a:schemeClr val="tx1"/>
              </a:solidFill>
              <a:latin typeface="Arial" panose="020B0604020202020204"/>
              <a:ea typeface="Calibri" panose="020F0502020204030204"/>
              <a:cs typeface="Arial" panose="020B0604020202020204"/>
            </a:endParaRPr>
          </a:p>
          <a:p>
            <a:pPr marL="0" indent="0" algn="just">
              <a:lnSpc>
                <a:spcPct val="150000"/>
              </a:lnSpc>
              <a:buNone/>
            </a:pPr>
            <a:r>
              <a:rPr lang="en-US" sz="2400" dirty="0">
                <a:solidFill>
                  <a:schemeClr val="tx1"/>
                </a:solidFill>
                <a:latin typeface="Arial" panose="020B0604020202020204"/>
                <a:ea typeface="Calibri" panose="020F0502020204030204"/>
                <a:cs typeface="Arial" panose="020B0604020202020204"/>
              </a:rPr>
              <a:t>On the one hand, biosensors to monitor the daily activities that is important monitoring, and measurement is an innovative to approach to managing chronic conditions (Kul,2024). </a:t>
            </a:r>
            <a:endParaRPr lang="en-US" sz="2400" dirty="0">
              <a:solidFill>
                <a:schemeClr val="tx1"/>
              </a:solidFill>
              <a:latin typeface="Arial" panose="020B0604020202020204"/>
              <a:ea typeface="Calibri" panose="020F0502020204030204"/>
              <a:cs typeface="Arial" panose="020B0604020202020204"/>
            </a:endParaRPr>
          </a:p>
          <a:p>
            <a:pPr marL="0" indent="0">
              <a:buNone/>
            </a:pPr>
            <a:endParaRPr lang="en-US" sz="2700" dirty="0">
              <a:solidFill>
                <a:schemeClr val="bg1"/>
              </a:solidFill>
              <a:latin typeface="Arial" panose="020B0604020202020204"/>
              <a:ea typeface="Calibri" panose="020F0502020204030204"/>
              <a:cs typeface="Arial" panose="020B0604020202020204"/>
            </a:endParaRPr>
          </a:p>
          <a:p>
            <a:pPr marL="0" indent="0">
              <a:buNone/>
            </a:pPr>
            <a:endParaRPr lang="en-US" sz="2700" dirty="0">
              <a:solidFill>
                <a:schemeClr val="bg1"/>
              </a:solidFill>
              <a:latin typeface="Arial" panose="020B0604020202020204"/>
              <a:ea typeface="Calibri" panose="020F0502020204030204"/>
              <a:cs typeface="Arial" panose="020B0604020202020204"/>
            </a:endParaRPr>
          </a:p>
          <a:p>
            <a:pPr>
              <a:buFont typeface="Wingdings" panose="05000000000000000000" pitchFamily="34" charset="0"/>
              <a:buChar char="Ø"/>
            </a:pPr>
            <a:endParaRPr lang="en-US" sz="2700" dirty="0">
              <a:solidFill>
                <a:schemeClr val="bg1"/>
              </a:solidFill>
              <a:latin typeface="Arial" panose="020B0604020202020204"/>
              <a:ea typeface="Calibri" panose="020F0502020204030204"/>
              <a:cs typeface="Arial" panose="020B0604020202020204"/>
            </a:endParaRPr>
          </a:p>
        </p:txBody>
      </p:sp>
      <p:pic>
        <p:nvPicPr>
          <p:cNvPr id="5" name="Picture 4" descr="Doctor examining images of a human body"/>
          <p:cNvPicPr>
            <a:picLocks noChangeAspect="1"/>
          </p:cNvPicPr>
          <p:nvPr/>
        </p:nvPicPr>
        <p:blipFill>
          <a:blip r:embed="rId1"/>
          <a:stretch>
            <a:fillRect/>
          </a:stretch>
        </p:blipFill>
        <p:spPr>
          <a:xfrm>
            <a:off x="12221102" y="2912"/>
            <a:ext cx="6058961" cy="3275016"/>
          </a:xfrm>
          <a:prstGeom prst="rect">
            <a:avLst/>
          </a:prstGeom>
        </p:spPr>
      </p:pic>
      <p:sp>
        <p:nvSpPr>
          <p:cNvPr id="6" name="TextBox 5"/>
          <p:cNvSpPr txBox="1"/>
          <p:nvPr/>
        </p:nvSpPr>
        <p:spPr>
          <a:xfrm>
            <a:off x="13287555" y="3636035"/>
            <a:ext cx="4114800"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700" dirty="0">
                <a:solidFill>
                  <a:schemeClr val="tx1"/>
                </a:solidFill>
                <a:latin typeface="Arial" panose="020B0604020202020204"/>
              </a:rPr>
              <a:t>(Innovenn, 2024)</a:t>
            </a:r>
            <a:endParaRPr lang="en-US" sz="2700" dirty="0">
              <a:solidFill>
                <a:schemeClr val="tx1"/>
              </a:solidFill>
              <a:latin typeface="Arial" panose="020B060402020202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Content Placeholder 3" descr="A woman with diabetes checks her blood glucose levels using a wearable biosensor patch on her upper arm, transmitting the results to a smartphone."/>
          <p:cNvPicPr>
            <a:picLocks noGrp="1" noChangeAspect="1"/>
          </p:cNvPicPr>
          <p:nvPr>
            <p:ph idx="1"/>
          </p:nvPr>
        </p:nvPicPr>
        <p:blipFill>
          <a:blip r:embed="rId1"/>
          <a:stretch>
            <a:fillRect/>
          </a:stretch>
        </p:blipFill>
        <p:spPr>
          <a:xfrm>
            <a:off x="12827753" y="0"/>
            <a:ext cx="5464287" cy="3656787"/>
          </a:xfrm>
        </p:spPr>
      </p:pic>
      <p:sp>
        <p:nvSpPr>
          <p:cNvPr id="5" name="TextBox 4"/>
          <p:cNvSpPr txBox="1"/>
          <p:nvPr/>
        </p:nvSpPr>
        <p:spPr>
          <a:xfrm>
            <a:off x="13965477" y="3981612"/>
            <a:ext cx="3701517"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r>
              <a:rPr lang="en-US" sz="2700" b="1" dirty="0">
                <a:solidFill>
                  <a:schemeClr val="tx1"/>
                </a:solidFill>
                <a:latin typeface="Arial" panose="020B0604020202020204"/>
                <a:cs typeface="Arial" panose="020B0604020202020204"/>
              </a:rPr>
              <a:t>(Roberts, 2023)</a:t>
            </a:r>
            <a:endParaRPr lang="en-US" sz="2700" b="1" dirty="0">
              <a:solidFill>
                <a:schemeClr val="tx1"/>
              </a:solidFill>
              <a:latin typeface="Arial" panose="020B0604020202020204"/>
              <a:cs typeface="Arial" panose="020B0604020202020204"/>
            </a:endParaRPr>
          </a:p>
        </p:txBody>
      </p:sp>
      <p:sp>
        <p:nvSpPr>
          <p:cNvPr id="6" name="TextBox 5"/>
          <p:cNvSpPr txBox="1"/>
          <p:nvPr/>
        </p:nvSpPr>
        <p:spPr>
          <a:xfrm>
            <a:off x="647827" y="220312"/>
            <a:ext cx="11880348" cy="7962265"/>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just">
              <a:lnSpc>
                <a:spcPct val="150000"/>
              </a:lnSpc>
            </a:pPr>
            <a:r>
              <a:rPr lang="en-US" sz="2400" dirty="0">
                <a:solidFill>
                  <a:schemeClr val="tx1"/>
                </a:solidFill>
                <a:latin typeface="Arial" panose="020B0604020202020204"/>
                <a:cs typeface="Arial" panose="020B0604020202020204"/>
              </a:rPr>
              <a:t>On the other hand, it is important to have the biosensors turned on  when the elderly people are alone such as parks, neighborhoods and gardens to monitor vital signs: </a:t>
            </a:r>
            <a:endParaRPr lang="en-US" sz="2400">
              <a:solidFill>
                <a:schemeClr val="tx1"/>
              </a:solidFill>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Temperature</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Pulse Rate </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Blood pressure</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Blood sugar (Kul, 2024)</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Following that, alarm system can be monitored any place and any time using lightweight, wearable and wireless biosensor (Kul,2024). The keys components for:</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Processes digital data</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Data to communicate</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r>
              <a:rPr lang="en-US" sz="2400" dirty="0">
                <a:solidFill>
                  <a:schemeClr val="tx1"/>
                </a:solidFill>
                <a:latin typeface="Arial" panose="020B0604020202020204"/>
                <a:cs typeface="Arial" panose="020B0604020202020204"/>
              </a:rPr>
              <a:t>Transmission distance and frequency</a:t>
            </a:r>
            <a:endParaRPr lang="en-US" sz="2400" dirty="0">
              <a:solidFill>
                <a:schemeClr val="tx1"/>
              </a:solidFill>
              <a:latin typeface="Arial" panose="020B0604020202020204"/>
              <a:cs typeface="Arial" panose="020B0604020202020204"/>
            </a:endParaRPr>
          </a:p>
          <a:p>
            <a:pPr marL="285750" indent="-285750" algn="just">
              <a:lnSpc>
                <a:spcPct val="150000"/>
              </a:lnSpc>
              <a:buFont typeface="Wingdings" panose="05000000000000000000"/>
              <a:buChar char="Ø"/>
            </a:pPr>
            <a:endParaRPr lang="en-US" sz="2400" dirty="0">
              <a:solidFill>
                <a:schemeClr val="bg1"/>
              </a:solidFill>
              <a:latin typeface="Arial" panose="020B0604020202020204"/>
              <a:cs typeface="Arial" panose="020B0604020202020204"/>
            </a:endParaRPr>
          </a:p>
          <a:p>
            <a:pPr algn="just">
              <a:lnSpc>
                <a:spcPct val="150000"/>
              </a:lnSpc>
            </a:pPr>
            <a:endParaRPr lang="en-US" sz="2700" dirty="0">
              <a:solidFill>
                <a:schemeClr val="bg1"/>
              </a:solidFill>
              <a:latin typeface="Arial" panose="020B0604020202020204"/>
              <a:cs typeface="Arial" panose="020B060402020202020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67834" y="338667"/>
            <a:ext cx="11345331" cy="9283124"/>
          </a:xfrm>
        </p:spPr>
        <p:txBody>
          <a:bodyPr vert="horz" lIns="137160" tIns="68580" rIns="137160" bIns="68580" rtlCol="0" anchor="t">
            <a:normAutofit/>
          </a:bodyPr>
          <a:lstStyle/>
          <a:p>
            <a:pPr marL="0" indent="0" algn="just">
              <a:lnSpc>
                <a:spcPct val="150000"/>
              </a:lnSpc>
              <a:buNone/>
            </a:pPr>
            <a:r>
              <a:rPr lang="en-US" sz="2400" b="1" dirty="0">
                <a:solidFill>
                  <a:schemeClr val="tx1"/>
                </a:solidFill>
                <a:latin typeface="Arial" panose="020B0604020202020204"/>
                <a:cs typeface="Arial" panose="020B0604020202020204"/>
              </a:rPr>
              <a:t>Phase 7. Impact evaluation</a:t>
            </a:r>
            <a:endParaRPr lang="en-US" sz="2400" b="1" dirty="0">
              <a:solidFill>
                <a:schemeClr val="tx1"/>
              </a:solidFill>
              <a:latin typeface="Arial" panose="020B0604020202020204"/>
              <a:cs typeface="Arial" panose="020B0604020202020204"/>
            </a:endParaRPr>
          </a:p>
          <a:p>
            <a:pPr marL="0" indent="0" algn="just">
              <a:lnSpc>
                <a:spcPct val="150000"/>
              </a:lnSpc>
              <a:buNone/>
            </a:pPr>
            <a:r>
              <a:rPr lang="en-US" sz="2400" dirty="0">
                <a:solidFill>
                  <a:schemeClr val="tx1"/>
                </a:solidFill>
                <a:latin typeface="Arial" panose="020B0604020202020204"/>
                <a:cs typeface="Arial" panose="020B0604020202020204"/>
              </a:rPr>
              <a:t>The main causes of diseases in elderly people aged 60 correspond to;</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Cardiovascular disease</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Cancer</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Chronic Lung disease</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Musculoskeletal disease</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Mental disorders</a:t>
            </a:r>
            <a:endParaRPr lang="en-US" sz="2400" dirty="0">
              <a:solidFill>
                <a:schemeClr val="tx1"/>
              </a:solidFill>
              <a:latin typeface="Arial" panose="020B0604020202020204"/>
              <a:cs typeface="Arial" panose="020B0604020202020204"/>
            </a:endParaRPr>
          </a:p>
          <a:p>
            <a:pPr marL="0" indent="0" algn="just">
              <a:lnSpc>
                <a:spcPct val="150000"/>
              </a:lnSpc>
              <a:buNone/>
            </a:pPr>
            <a:r>
              <a:rPr lang="en-US" sz="2400" dirty="0">
                <a:solidFill>
                  <a:schemeClr val="tx1"/>
                </a:solidFill>
                <a:latin typeface="Arial" panose="020B0604020202020204"/>
                <a:cs typeface="Arial" panose="020B0604020202020204"/>
              </a:rPr>
              <a:t>However, the causes of disease demonstrated negative impact that affecting the physical integrity of patients, emotional and economic (Aguirre, 2022).</a:t>
            </a:r>
            <a:endParaRPr lang="en-US" dirty="0">
              <a:solidFill>
                <a:schemeClr val="tx1"/>
              </a:solidFill>
            </a:endParaRPr>
          </a:p>
          <a:p>
            <a:pPr marL="0" indent="0" algn="just">
              <a:lnSpc>
                <a:spcPct val="150000"/>
              </a:lnSpc>
              <a:buNone/>
            </a:pPr>
            <a:r>
              <a:rPr lang="en-US" sz="2400" b="1" dirty="0">
                <a:solidFill>
                  <a:schemeClr val="tx1"/>
                </a:solidFill>
                <a:latin typeface="Arial" panose="020B0604020202020204"/>
                <a:cs typeface="Arial" panose="020B0604020202020204"/>
              </a:rPr>
              <a:t>Phase 8. Outcome evaluation </a:t>
            </a:r>
            <a:endParaRPr lang="en-US" sz="2400" b="1" dirty="0">
              <a:solidFill>
                <a:schemeClr val="tx1"/>
              </a:solidFill>
              <a:latin typeface="Arial" panose="020B0604020202020204"/>
              <a:cs typeface="Arial" panose="020B0604020202020204"/>
            </a:endParaRPr>
          </a:p>
          <a:p>
            <a:pPr marL="0" indent="0" algn="just">
              <a:lnSpc>
                <a:spcPct val="150000"/>
              </a:lnSpc>
              <a:buNone/>
            </a:pPr>
            <a:r>
              <a:rPr lang="en-US" sz="2400" dirty="0">
                <a:solidFill>
                  <a:schemeClr val="tx1"/>
                </a:solidFill>
                <a:latin typeface="Arial" panose="020B0604020202020204"/>
                <a:cs typeface="Arial" panose="020B0604020202020204"/>
              </a:rPr>
              <a:t>Use of biosensors morbidity and mortality may be reduced in emergency and accidents (Kul, 2022). Therefore, use this digital technology has demonstrated that the quality of care has been increased and the satisfaction of the elderly population (Kul,2022). </a:t>
            </a:r>
            <a:endParaRPr lang="en-US" sz="2400" dirty="0">
              <a:solidFill>
                <a:schemeClr val="tx1"/>
              </a:solidFill>
              <a:latin typeface="Arial" panose="020B0604020202020204"/>
              <a:cs typeface="Arial" panose="020B0604020202020204"/>
            </a:endParaRPr>
          </a:p>
        </p:txBody>
      </p:sp>
      <p:pic>
        <p:nvPicPr>
          <p:cNvPr id="5" name="Picture 4" descr="Doctor examining images of a human body"/>
          <p:cNvPicPr>
            <a:picLocks noChangeAspect="1"/>
          </p:cNvPicPr>
          <p:nvPr/>
        </p:nvPicPr>
        <p:blipFill>
          <a:blip r:embed="rId1"/>
          <a:stretch>
            <a:fillRect/>
          </a:stretch>
        </p:blipFill>
        <p:spPr>
          <a:xfrm>
            <a:off x="12221102" y="2912"/>
            <a:ext cx="6058961" cy="3275016"/>
          </a:xfrm>
          <a:prstGeom prst="rect">
            <a:avLst/>
          </a:prstGeom>
        </p:spPr>
      </p:pic>
      <p:sp>
        <p:nvSpPr>
          <p:cNvPr id="6" name="TextBox 5"/>
          <p:cNvSpPr txBox="1"/>
          <p:nvPr/>
        </p:nvSpPr>
        <p:spPr>
          <a:xfrm>
            <a:off x="12869333" y="3788832"/>
            <a:ext cx="4212167" cy="552450"/>
          </a:xfrm>
          <a:prstGeom prst="rect">
            <a:avLst/>
          </a:prstGeom>
          <a:noFill/>
        </p:spPr>
        <p:txBody>
          <a:bodyPr rot="0" spcFirstLastPara="0" vertOverflow="overflow" horzOverflow="overflow" vert="horz" wrap="square" lIns="137160" tIns="68580" rIns="137160" bIns="68580" numCol="1" spcCol="0" rtlCol="0" fromWordArt="0" anchor="t" anchorCtr="0" forceAA="0" compatLnSpc="1">
            <a:spAutoFit/>
          </a:bodyPr>
          <a:lstStyle/>
          <a:p>
            <a:pPr algn="ctr"/>
            <a:r>
              <a:rPr lang="en-US" sz="2700" dirty="0">
                <a:solidFill>
                  <a:schemeClr val="tx1"/>
                </a:solidFill>
                <a:latin typeface="Arial" panose="020B0604020202020204"/>
                <a:cs typeface="Arial" panose="020B0604020202020204"/>
              </a:rPr>
              <a:t>(Innovenn, 2024)</a:t>
            </a:r>
            <a:endParaRPr lang="en-US" sz="2700" dirty="0">
              <a:solidFill>
                <a:schemeClr val="tx1"/>
              </a:solidFill>
              <a:latin typeface="Arial" panose="020B0604020202020204"/>
              <a:cs typeface="Arial" panose="020B060402020202020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102700" y="3107836"/>
            <a:ext cx="6586419" cy="5105938"/>
          </a:xfrm>
          <a:custGeom>
            <a:avLst/>
            <a:gdLst/>
            <a:ahLst/>
            <a:cxnLst/>
            <a:rect l="l" t="t" r="r" b="b"/>
            <a:pathLst>
              <a:path w="6586419" h="5105938">
                <a:moveTo>
                  <a:pt x="0" y="0"/>
                </a:moveTo>
                <a:lnTo>
                  <a:pt x="6586419" y="0"/>
                </a:lnTo>
                <a:lnTo>
                  <a:pt x="6586419" y="5105938"/>
                </a:lnTo>
                <a:lnTo>
                  <a:pt x="0" y="5105938"/>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a:off x="11608225" y="3026233"/>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a:off x="12711469" y="4628603"/>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5" name="Freeform 5"/>
          <p:cNvSpPr/>
          <p:nvPr/>
        </p:nvSpPr>
        <p:spPr>
          <a:xfrm>
            <a:off x="3366917" y="7809920"/>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Freeform 6"/>
          <p:cNvSpPr/>
          <p:nvPr/>
        </p:nvSpPr>
        <p:spPr>
          <a:xfrm>
            <a:off x="1841230" y="7809920"/>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Freeform 7"/>
          <p:cNvSpPr/>
          <p:nvPr/>
        </p:nvSpPr>
        <p:spPr>
          <a:xfrm>
            <a:off x="11608225" y="7449585"/>
            <a:ext cx="4059068" cy="811814"/>
          </a:xfrm>
          <a:custGeom>
            <a:avLst/>
            <a:gdLst/>
            <a:ahLst/>
            <a:cxnLst/>
            <a:rect l="l" t="t" r="r" b="b"/>
            <a:pathLst>
              <a:path w="4059068" h="811814">
                <a:moveTo>
                  <a:pt x="0" y="0"/>
                </a:moveTo>
                <a:lnTo>
                  <a:pt x="4059068" y="0"/>
                </a:lnTo>
                <a:lnTo>
                  <a:pt x="4059068" y="811814"/>
                </a:lnTo>
                <a:lnTo>
                  <a:pt x="0" y="81181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Freeform 8"/>
          <p:cNvSpPr/>
          <p:nvPr/>
        </p:nvSpPr>
        <p:spPr>
          <a:xfrm>
            <a:off x="3337164" y="2933864"/>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9" name="Freeform 9"/>
          <p:cNvSpPr/>
          <p:nvPr/>
        </p:nvSpPr>
        <p:spPr>
          <a:xfrm>
            <a:off x="2093440" y="5842732"/>
            <a:ext cx="3757644" cy="751529"/>
          </a:xfrm>
          <a:custGeom>
            <a:avLst/>
            <a:gdLst/>
            <a:ahLst/>
            <a:cxnLst/>
            <a:rect l="l" t="t" r="r" b="b"/>
            <a:pathLst>
              <a:path w="3757644" h="751529">
                <a:moveTo>
                  <a:pt x="0" y="0"/>
                </a:moveTo>
                <a:lnTo>
                  <a:pt x="3757643" y="0"/>
                </a:lnTo>
                <a:lnTo>
                  <a:pt x="3757643" y="751529"/>
                </a:lnTo>
                <a:lnTo>
                  <a:pt x="0" y="7515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0" name="Freeform 10"/>
          <p:cNvSpPr/>
          <p:nvPr/>
        </p:nvSpPr>
        <p:spPr>
          <a:xfrm>
            <a:off x="1332189" y="5842732"/>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1" name="Freeform 11"/>
          <p:cNvSpPr/>
          <p:nvPr/>
        </p:nvSpPr>
        <p:spPr>
          <a:xfrm flipH="1">
            <a:off x="140671" y="331194"/>
            <a:ext cx="5409711" cy="1268823"/>
          </a:xfrm>
          <a:custGeom>
            <a:avLst/>
            <a:gdLst/>
            <a:ahLst/>
            <a:cxnLst/>
            <a:rect l="l" t="t" r="r" b="b"/>
            <a:pathLst>
              <a:path w="5409711" h="1268823">
                <a:moveTo>
                  <a:pt x="5409711" y="0"/>
                </a:moveTo>
                <a:lnTo>
                  <a:pt x="0" y="0"/>
                </a:lnTo>
                <a:lnTo>
                  <a:pt x="0" y="1268823"/>
                </a:lnTo>
                <a:lnTo>
                  <a:pt x="5409711" y="1268823"/>
                </a:lnTo>
                <a:lnTo>
                  <a:pt x="5409711"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2" name="Freeform 12"/>
          <p:cNvSpPr/>
          <p:nvPr/>
        </p:nvSpPr>
        <p:spPr>
          <a:xfrm flipH="1">
            <a:off x="2845526" y="225891"/>
            <a:ext cx="5409711" cy="1268823"/>
          </a:xfrm>
          <a:custGeom>
            <a:avLst/>
            <a:gdLst/>
            <a:ahLst/>
            <a:cxnLst/>
            <a:rect l="l" t="t" r="r" b="b"/>
            <a:pathLst>
              <a:path w="5409711" h="1268823">
                <a:moveTo>
                  <a:pt x="5409711" y="0"/>
                </a:moveTo>
                <a:lnTo>
                  <a:pt x="0" y="0"/>
                </a:lnTo>
                <a:lnTo>
                  <a:pt x="0" y="1268823"/>
                </a:lnTo>
                <a:lnTo>
                  <a:pt x="5409711" y="1268823"/>
                </a:lnTo>
                <a:lnTo>
                  <a:pt x="5409711"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3" name="TextBox 13"/>
          <p:cNvSpPr txBox="1"/>
          <p:nvPr/>
        </p:nvSpPr>
        <p:spPr>
          <a:xfrm>
            <a:off x="9991163" y="3129612"/>
            <a:ext cx="4929616" cy="546100"/>
          </a:xfrm>
          <a:prstGeom prst="rect">
            <a:avLst/>
          </a:prstGeom>
        </p:spPr>
        <p:txBody>
          <a:bodyPr lIns="0" tIns="0" rIns="0" bIns="0" rtlCol="0" anchor="t">
            <a:spAutoFit/>
          </a:bodyPr>
          <a:lstStyle/>
          <a:p>
            <a:pPr algn="r">
              <a:lnSpc>
                <a:spcPts val="4260"/>
              </a:lnSpc>
            </a:pPr>
            <a:r>
              <a:rPr lang="en-US" sz="3875" b="1">
                <a:solidFill>
                  <a:srgbClr val="000000"/>
                </a:solidFill>
                <a:latin typeface="More Sugar"/>
                <a:ea typeface="More Sugar"/>
                <a:cs typeface="More Sugar"/>
                <a:sym typeface="More Sugar"/>
              </a:rPr>
              <a:t>PATIENTS</a:t>
            </a:r>
            <a:endParaRPr lang="en-US" sz="3875" b="1">
              <a:solidFill>
                <a:srgbClr val="000000"/>
              </a:solidFill>
              <a:latin typeface="More Sugar"/>
              <a:ea typeface="More Sugar"/>
              <a:cs typeface="More Sugar"/>
              <a:sym typeface="More Sugar"/>
            </a:endParaRPr>
          </a:p>
        </p:txBody>
      </p:sp>
      <p:sp>
        <p:nvSpPr>
          <p:cNvPr id="14" name="Freeform 14"/>
          <p:cNvSpPr/>
          <p:nvPr/>
        </p:nvSpPr>
        <p:spPr>
          <a:xfrm>
            <a:off x="14291294" y="5009966"/>
            <a:ext cx="3701655" cy="740331"/>
          </a:xfrm>
          <a:custGeom>
            <a:avLst/>
            <a:gdLst/>
            <a:ahLst/>
            <a:cxnLst/>
            <a:rect l="l" t="t" r="r" b="b"/>
            <a:pathLst>
              <a:path w="3701655" h="740331">
                <a:moveTo>
                  <a:pt x="0" y="0"/>
                </a:moveTo>
                <a:lnTo>
                  <a:pt x="3701656" y="0"/>
                </a:lnTo>
                <a:lnTo>
                  <a:pt x="3701656" y="740331"/>
                </a:lnTo>
                <a:lnTo>
                  <a:pt x="0" y="7403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5" name="TextBox 15"/>
          <p:cNvSpPr txBox="1"/>
          <p:nvPr/>
        </p:nvSpPr>
        <p:spPr>
          <a:xfrm>
            <a:off x="10763224" y="4850755"/>
            <a:ext cx="6699419" cy="923290"/>
          </a:xfrm>
          <a:prstGeom prst="rect">
            <a:avLst/>
          </a:prstGeom>
        </p:spPr>
        <p:txBody>
          <a:bodyPr lIns="0" tIns="0" rIns="0" bIns="0" rtlCol="0" anchor="t">
            <a:spAutoFit/>
          </a:bodyPr>
          <a:lstStyle/>
          <a:p>
            <a:pPr algn="r">
              <a:lnSpc>
                <a:spcPts val="3600"/>
              </a:lnSpc>
            </a:pPr>
            <a:r>
              <a:rPr lang="en-US" sz="3275" b="1">
                <a:solidFill>
                  <a:srgbClr val="000000"/>
                </a:solidFill>
                <a:latin typeface="More Sugar"/>
                <a:ea typeface="More Sugar"/>
                <a:cs typeface="More Sugar"/>
                <a:sym typeface="More Sugar"/>
              </a:rPr>
              <a:t>POLICY MAKERS AND REGULATORS</a:t>
            </a:r>
            <a:endParaRPr lang="en-US" sz="3275" b="1">
              <a:solidFill>
                <a:srgbClr val="000000"/>
              </a:solidFill>
              <a:latin typeface="More Sugar"/>
              <a:ea typeface="More Sugar"/>
              <a:cs typeface="More Sugar"/>
              <a:sym typeface="More Sugar"/>
            </a:endParaRPr>
          </a:p>
        </p:txBody>
      </p:sp>
      <p:sp>
        <p:nvSpPr>
          <p:cNvPr id="16" name="TextBox 16"/>
          <p:cNvSpPr txBox="1"/>
          <p:nvPr/>
        </p:nvSpPr>
        <p:spPr>
          <a:xfrm>
            <a:off x="938005" y="7984559"/>
            <a:ext cx="5832841" cy="447040"/>
          </a:xfrm>
          <a:prstGeom prst="rect">
            <a:avLst/>
          </a:prstGeom>
        </p:spPr>
        <p:txBody>
          <a:bodyPr lIns="0" tIns="0" rIns="0" bIns="0" rtlCol="0" anchor="t">
            <a:spAutoFit/>
          </a:bodyPr>
          <a:lstStyle/>
          <a:p>
            <a:pPr algn="r">
              <a:lnSpc>
                <a:spcPts val="3490"/>
              </a:lnSpc>
            </a:pPr>
            <a:r>
              <a:rPr lang="en-US" sz="3175" b="1">
                <a:solidFill>
                  <a:srgbClr val="000000"/>
                </a:solidFill>
                <a:latin typeface="More Sugar"/>
                <a:ea typeface="More Sugar"/>
                <a:cs typeface="More Sugar"/>
                <a:sym typeface="More Sugar"/>
              </a:rPr>
              <a:t>RESEARCH INSTITUTES </a:t>
            </a:r>
            <a:endParaRPr lang="en-US" sz="3175" b="1">
              <a:solidFill>
                <a:srgbClr val="000000"/>
              </a:solidFill>
              <a:latin typeface="More Sugar"/>
              <a:ea typeface="More Sugar"/>
              <a:cs typeface="More Sugar"/>
              <a:sym typeface="More Sugar"/>
            </a:endParaRPr>
          </a:p>
        </p:txBody>
      </p:sp>
      <p:sp>
        <p:nvSpPr>
          <p:cNvPr id="17" name="TextBox 17"/>
          <p:cNvSpPr txBox="1"/>
          <p:nvPr/>
        </p:nvSpPr>
        <p:spPr>
          <a:xfrm>
            <a:off x="12180557" y="7592772"/>
            <a:ext cx="4929616" cy="546100"/>
          </a:xfrm>
          <a:prstGeom prst="rect">
            <a:avLst/>
          </a:prstGeom>
        </p:spPr>
        <p:txBody>
          <a:bodyPr lIns="0" tIns="0" rIns="0" bIns="0" rtlCol="0" anchor="t">
            <a:spAutoFit/>
          </a:bodyPr>
          <a:lstStyle/>
          <a:p>
            <a:pPr algn="just">
              <a:lnSpc>
                <a:spcPts val="4260"/>
              </a:lnSpc>
            </a:pPr>
            <a:r>
              <a:rPr lang="en-US" sz="3875" b="1">
                <a:solidFill>
                  <a:srgbClr val="000000"/>
                </a:solidFill>
                <a:latin typeface="More Sugar"/>
                <a:ea typeface="More Sugar"/>
                <a:cs typeface="More Sugar"/>
                <a:sym typeface="More Sugar"/>
              </a:rPr>
              <a:t>INVESTORS</a:t>
            </a:r>
            <a:endParaRPr lang="en-US" sz="3875" b="1">
              <a:solidFill>
                <a:srgbClr val="000000"/>
              </a:solidFill>
              <a:latin typeface="More Sugar"/>
              <a:ea typeface="More Sugar"/>
              <a:cs typeface="More Sugar"/>
              <a:sym typeface="More Sugar"/>
            </a:endParaRPr>
          </a:p>
        </p:txBody>
      </p:sp>
      <p:sp>
        <p:nvSpPr>
          <p:cNvPr id="18" name="Freeform 18"/>
          <p:cNvSpPr/>
          <p:nvPr/>
        </p:nvSpPr>
        <p:spPr>
          <a:xfrm>
            <a:off x="966704" y="2933864"/>
            <a:ext cx="3757644" cy="751529"/>
          </a:xfrm>
          <a:custGeom>
            <a:avLst/>
            <a:gdLst/>
            <a:ahLst/>
            <a:cxnLst/>
            <a:rect l="l" t="t" r="r" b="b"/>
            <a:pathLst>
              <a:path w="3757644" h="751529">
                <a:moveTo>
                  <a:pt x="0" y="0"/>
                </a:moveTo>
                <a:lnTo>
                  <a:pt x="3757644" y="0"/>
                </a:lnTo>
                <a:lnTo>
                  <a:pt x="3757644" y="751529"/>
                </a:lnTo>
                <a:lnTo>
                  <a:pt x="0" y="75152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9" name="TextBox 19"/>
          <p:cNvSpPr txBox="1"/>
          <p:nvPr/>
        </p:nvSpPr>
        <p:spPr>
          <a:xfrm>
            <a:off x="1240552" y="3151459"/>
            <a:ext cx="6967591" cy="503555"/>
          </a:xfrm>
          <a:prstGeom prst="rect">
            <a:avLst/>
          </a:prstGeom>
        </p:spPr>
        <p:txBody>
          <a:bodyPr lIns="0" tIns="0" rIns="0" bIns="0" rtlCol="0" anchor="t">
            <a:spAutoFit/>
          </a:bodyPr>
          <a:lstStyle/>
          <a:p>
            <a:pPr algn="just">
              <a:lnSpc>
                <a:spcPts val="3930"/>
              </a:lnSpc>
            </a:pPr>
            <a:r>
              <a:rPr lang="en-US" sz="3575" b="1">
                <a:solidFill>
                  <a:srgbClr val="000000"/>
                </a:solidFill>
                <a:latin typeface="More Sugar"/>
                <a:ea typeface="More Sugar"/>
                <a:cs typeface="More Sugar"/>
                <a:sym typeface="More Sugar"/>
              </a:rPr>
              <a:t>HEALTHCARE WORKERS</a:t>
            </a:r>
            <a:endParaRPr lang="en-US" sz="3575" b="1">
              <a:solidFill>
                <a:srgbClr val="000000"/>
              </a:solidFill>
              <a:latin typeface="More Sugar"/>
              <a:ea typeface="More Sugar"/>
              <a:cs typeface="More Sugar"/>
              <a:sym typeface="More Sugar"/>
            </a:endParaRPr>
          </a:p>
        </p:txBody>
      </p:sp>
      <p:sp>
        <p:nvSpPr>
          <p:cNvPr id="20" name="TextBox 20"/>
          <p:cNvSpPr txBox="1"/>
          <p:nvPr/>
        </p:nvSpPr>
        <p:spPr>
          <a:xfrm>
            <a:off x="1507454" y="6001815"/>
            <a:ext cx="4929616" cy="475615"/>
          </a:xfrm>
          <a:prstGeom prst="rect">
            <a:avLst/>
          </a:prstGeom>
        </p:spPr>
        <p:txBody>
          <a:bodyPr lIns="0" tIns="0" rIns="0" bIns="0" rtlCol="0" anchor="t">
            <a:spAutoFit/>
          </a:bodyPr>
          <a:lstStyle/>
          <a:p>
            <a:pPr algn="l">
              <a:lnSpc>
                <a:spcPts val="3710"/>
              </a:lnSpc>
            </a:pPr>
            <a:r>
              <a:rPr lang="en-US" sz="3375" b="1">
                <a:solidFill>
                  <a:srgbClr val="000000"/>
                </a:solidFill>
                <a:latin typeface="More Sugar"/>
                <a:ea typeface="More Sugar"/>
                <a:cs typeface="More Sugar"/>
                <a:sym typeface="More Sugar"/>
              </a:rPr>
              <a:t>TECH. DEVELOPERS</a:t>
            </a:r>
            <a:endParaRPr lang="en-US" sz="3375" b="1">
              <a:solidFill>
                <a:srgbClr val="000000"/>
              </a:solidFill>
              <a:latin typeface="More Sugar"/>
              <a:ea typeface="More Sugar"/>
              <a:cs typeface="More Sugar"/>
              <a:sym typeface="More Sugar"/>
            </a:endParaRPr>
          </a:p>
        </p:txBody>
      </p:sp>
      <p:sp>
        <p:nvSpPr>
          <p:cNvPr id="21" name="Freeform 21"/>
          <p:cNvSpPr/>
          <p:nvPr/>
        </p:nvSpPr>
        <p:spPr>
          <a:xfrm flipH="1">
            <a:off x="6770846" y="331194"/>
            <a:ext cx="5409711" cy="1268823"/>
          </a:xfrm>
          <a:custGeom>
            <a:avLst/>
            <a:gdLst/>
            <a:ahLst/>
            <a:cxnLst/>
            <a:rect l="l" t="t" r="r" b="b"/>
            <a:pathLst>
              <a:path w="5409711" h="1268823">
                <a:moveTo>
                  <a:pt x="5409711" y="0"/>
                </a:moveTo>
                <a:lnTo>
                  <a:pt x="0" y="0"/>
                </a:lnTo>
                <a:lnTo>
                  <a:pt x="0" y="1268823"/>
                </a:lnTo>
                <a:lnTo>
                  <a:pt x="5409711" y="1268823"/>
                </a:lnTo>
                <a:lnTo>
                  <a:pt x="5409711"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2" name="Freeform 22"/>
          <p:cNvSpPr/>
          <p:nvPr/>
        </p:nvSpPr>
        <p:spPr>
          <a:xfrm flipH="1">
            <a:off x="10932904" y="394288"/>
            <a:ext cx="5409711" cy="1268823"/>
          </a:xfrm>
          <a:custGeom>
            <a:avLst/>
            <a:gdLst/>
            <a:ahLst/>
            <a:cxnLst/>
            <a:rect l="l" t="t" r="r" b="b"/>
            <a:pathLst>
              <a:path w="5409711" h="1268823">
                <a:moveTo>
                  <a:pt x="5409711" y="0"/>
                </a:moveTo>
                <a:lnTo>
                  <a:pt x="0" y="0"/>
                </a:lnTo>
                <a:lnTo>
                  <a:pt x="0" y="1268824"/>
                </a:lnTo>
                <a:lnTo>
                  <a:pt x="5409711" y="1268824"/>
                </a:lnTo>
                <a:lnTo>
                  <a:pt x="5409711"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3" name="TextBox 23"/>
          <p:cNvSpPr txBox="1"/>
          <p:nvPr/>
        </p:nvSpPr>
        <p:spPr>
          <a:xfrm>
            <a:off x="766505" y="378441"/>
            <a:ext cx="14977463" cy="1016000"/>
          </a:xfrm>
          <a:prstGeom prst="rect">
            <a:avLst/>
          </a:prstGeom>
        </p:spPr>
        <p:txBody>
          <a:bodyPr lIns="0" tIns="0" rIns="0" bIns="0" rtlCol="0" anchor="t">
            <a:spAutoFit/>
          </a:bodyPr>
          <a:lstStyle/>
          <a:p>
            <a:pPr algn="l">
              <a:lnSpc>
                <a:spcPts val="7925"/>
              </a:lnSpc>
            </a:pPr>
            <a:r>
              <a:rPr lang="en-US" sz="7205" b="1">
                <a:solidFill>
                  <a:srgbClr val="000000"/>
                </a:solidFill>
                <a:latin typeface="More Sugar"/>
                <a:ea typeface="More Sugar"/>
                <a:cs typeface="More Sugar"/>
                <a:sym typeface="More Sugar"/>
              </a:rPr>
              <a:t>POTENTIAL STAKEHOLDERS</a:t>
            </a:r>
            <a:endParaRPr lang="en-US" sz="7205" b="1">
              <a:solidFill>
                <a:srgbClr val="000000"/>
              </a:solidFill>
              <a:latin typeface="More Sugar"/>
              <a:ea typeface="More Sugar"/>
              <a:cs typeface="More Sugar"/>
              <a:sym typeface="More Sugar"/>
            </a:endParaRPr>
          </a:p>
        </p:txBody>
      </p:sp>
      <p:sp>
        <p:nvSpPr>
          <p:cNvPr id="24" name="Freeform 24"/>
          <p:cNvSpPr/>
          <p:nvPr/>
        </p:nvSpPr>
        <p:spPr>
          <a:xfrm>
            <a:off x="7723331" y="8959215"/>
            <a:ext cx="3757644" cy="751529"/>
          </a:xfrm>
          <a:custGeom>
            <a:avLst/>
            <a:gdLst/>
            <a:ahLst/>
            <a:cxnLst/>
            <a:rect l="l" t="t" r="r" b="b"/>
            <a:pathLst>
              <a:path w="3757644" h="751529">
                <a:moveTo>
                  <a:pt x="0" y="0"/>
                </a:moveTo>
                <a:lnTo>
                  <a:pt x="3757643" y="0"/>
                </a:lnTo>
                <a:lnTo>
                  <a:pt x="3757643" y="751529"/>
                </a:lnTo>
                <a:lnTo>
                  <a:pt x="0" y="7515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25" name="Group 25"/>
          <p:cNvGrpSpPr/>
          <p:nvPr/>
        </p:nvGrpSpPr>
        <p:grpSpPr>
          <a:xfrm rot="0">
            <a:off x="9378315" y="7940040"/>
            <a:ext cx="395288" cy="413385"/>
            <a:chOff x="0" y="0"/>
            <a:chExt cx="527050" cy="551180"/>
          </a:xfrm>
        </p:grpSpPr>
        <p:sp>
          <p:nvSpPr>
            <p:cNvPr id="26" name="Freeform 26"/>
            <p:cNvSpPr/>
            <p:nvPr/>
          </p:nvSpPr>
          <p:spPr>
            <a:xfrm>
              <a:off x="45720" y="45720"/>
              <a:ext cx="431800" cy="457200"/>
            </a:xfrm>
            <a:custGeom>
              <a:avLst/>
              <a:gdLst/>
              <a:ahLst/>
              <a:cxnLst/>
              <a:rect l="l" t="t" r="r" b="b"/>
              <a:pathLst>
                <a:path w="431800" h="457200">
                  <a:moveTo>
                    <a:pt x="44450" y="6350"/>
                  </a:moveTo>
                  <a:cubicBezTo>
                    <a:pt x="347980" y="312420"/>
                    <a:pt x="373380" y="381000"/>
                    <a:pt x="397510" y="405130"/>
                  </a:cubicBezTo>
                  <a:cubicBezTo>
                    <a:pt x="410210" y="416560"/>
                    <a:pt x="426720" y="414020"/>
                    <a:pt x="429260" y="422910"/>
                  </a:cubicBezTo>
                  <a:cubicBezTo>
                    <a:pt x="431800" y="430530"/>
                    <a:pt x="421640" y="449580"/>
                    <a:pt x="414020" y="452120"/>
                  </a:cubicBezTo>
                  <a:cubicBezTo>
                    <a:pt x="406400" y="455930"/>
                    <a:pt x="389890" y="452120"/>
                    <a:pt x="386080" y="445770"/>
                  </a:cubicBezTo>
                  <a:cubicBezTo>
                    <a:pt x="381000" y="438150"/>
                    <a:pt x="392430" y="407670"/>
                    <a:pt x="400050" y="403860"/>
                  </a:cubicBezTo>
                  <a:cubicBezTo>
                    <a:pt x="406400" y="401320"/>
                    <a:pt x="417830" y="406400"/>
                    <a:pt x="422910" y="411480"/>
                  </a:cubicBezTo>
                  <a:cubicBezTo>
                    <a:pt x="427990" y="416560"/>
                    <a:pt x="430530" y="426720"/>
                    <a:pt x="429260" y="434340"/>
                  </a:cubicBezTo>
                  <a:cubicBezTo>
                    <a:pt x="427990" y="440690"/>
                    <a:pt x="420370" y="449580"/>
                    <a:pt x="414020" y="452120"/>
                  </a:cubicBezTo>
                  <a:cubicBezTo>
                    <a:pt x="407670" y="454660"/>
                    <a:pt x="396240" y="453390"/>
                    <a:pt x="391160" y="449580"/>
                  </a:cubicBezTo>
                  <a:cubicBezTo>
                    <a:pt x="384810" y="445770"/>
                    <a:pt x="379730" y="435610"/>
                    <a:pt x="379730" y="429260"/>
                  </a:cubicBezTo>
                  <a:cubicBezTo>
                    <a:pt x="379730" y="421640"/>
                    <a:pt x="383540" y="411480"/>
                    <a:pt x="389890" y="407670"/>
                  </a:cubicBezTo>
                  <a:cubicBezTo>
                    <a:pt x="398780" y="403860"/>
                    <a:pt x="420370" y="408940"/>
                    <a:pt x="426720" y="415290"/>
                  </a:cubicBezTo>
                  <a:cubicBezTo>
                    <a:pt x="430530" y="420370"/>
                    <a:pt x="430530" y="433070"/>
                    <a:pt x="427990" y="439420"/>
                  </a:cubicBezTo>
                  <a:cubicBezTo>
                    <a:pt x="426720" y="444500"/>
                    <a:pt x="417830" y="452120"/>
                    <a:pt x="416560" y="450850"/>
                  </a:cubicBezTo>
                  <a:cubicBezTo>
                    <a:pt x="415290" y="450850"/>
                    <a:pt x="430530" y="422910"/>
                    <a:pt x="429260" y="422910"/>
                  </a:cubicBezTo>
                  <a:cubicBezTo>
                    <a:pt x="427990" y="421640"/>
                    <a:pt x="417830" y="452120"/>
                    <a:pt x="407670" y="454660"/>
                  </a:cubicBezTo>
                  <a:cubicBezTo>
                    <a:pt x="394970" y="457200"/>
                    <a:pt x="369570" y="439420"/>
                    <a:pt x="351790" y="421640"/>
                  </a:cubicBezTo>
                  <a:cubicBezTo>
                    <a:pt x="323850" y="394970"/>
                    <a:pt x="309880" y="344170"/>
                    <a:pt x="271780" y="297180"/>
                  </a:cubicBezTo>
                  <a:cubicBezTo>
                    <a:pt x="210820" y="223520"/>
                    <a:pt x="20320" y="86360"/>
                    <a:pt x="5080" y="38100"/>
                  </a:cubicBezTo>
                  <a:cubicBezTo>
                    <a:pt x="0" y="22860"/>
                    <a:pt x="3810" y="10160"/>
                    <a:pt x="11430" y="5080"/>
                  </a:cubicBezTo>
                  <a:cubicBezTo>
                    <a:pt x="17780" y="0"/>
                    <a:pt x="44450" y="6350"/>
                    <a:pt x="44450" y="6350"/>
                  </a:cubicBezTo>
                </a:path>
              </a:pathLst>
            </a:custGeom>
            <a:solidFill>
              <a:srgbClr val="2B5589"/>
            </a:solidFill>
            <a:ln cap="sq">
              <a:noFill/>
              <a:prstDash val="solid"/>
              <a:miter/>
            </a:ln>
          </p:spPr>
        </p:sp>
      </p:grpSp>
      <p:grpSp>
        <p:nvGrpSpPr>
          <p:cNvPr id="27" name="Group 27"/>
          <p:cNvGrpSpPr/>
          <p:nvPr/>
        </p:nvGrpSpPr>
        <p:grpSpPr>
          <a:xfrm rot="0">
            <a:off x="9478328" y="8271510"/>
            <a:ext cx="322897" cy="630555"/>
            <a:chOff x="0" y="0"/>
            <a:chExt cx="430530" cy="840740"/>
          </a:xfrm>
        </p:grpSpPr>
        <p:sp>
          <p:nvSpPr>
            <p:cNvPr id="28" name="Freeform 28"/>
            <p:cNvSpPr/>
            <p:nvPr/>
          </p:nvSpPr>
          <p:spPr>
            <a:xfrm>
              <a:off x="48260" y="48260"/>
              <a:ext cx="331470" cy="740410"/>
            </a:xfrm>
            <a:custGeom>
              <a:avLst/>
              <a:gdLst/>
              <a:ahLst/>
              <a:cxnLst/>
              <a:rect l="l" t="t" r="r" b="b"/>
              <a:pathLst>
                <a:path w="331470" h="740410">
                  <a:moveTo>
                    <a:pt x="331470" y="27940"/>
                  </a:moveTo>
                  <a:cubicBezTo>
                    <a:pt x="33020" y="737870"/>
                    <a:pt x="29210" y="740410"/>
                    <a:pt x="24130" y="740410"/>
                  </a:cubicBezTo>
                  <a:cubicBezTo>
                    <a:pt x="17780" y="740410"/>
                    <a:pt x="6350" y="734060"/>
                    <a:pt x="3810" y="728980"/>
                  </a:cubicBezTo>
                  <a:cubicBezTo>
                    <a:pt x="1270" y="723900"/>
                    <a:pt x="2540" y="715010"/>
                    <a:pt x="5080" y="711200"/>
                  </a:cubicBezTo>
                  <a:cubicBezTo>
                    <a:pt x="8890" y="706120"/>
                    <a:pt x="21590" y="701040"/>
                    <a:pt x="26670" y="703580"/>
                  </a:cubicBezTo>
                  <a:cubicBezTo>
                    <a:pt x="33020" y="706120"/>
                    <a:pt x="39370" y="727710"/>
                    <a:pt x="36830" y="732790"/>
                  </a:cubicBezTo>
                  <a:cubicBezTo>
                    <a:pt x="33020" y="737870"/>
                    <a:pt x="20320" y="740410"/>
                    <a:pt x="13970" y="739140"/>
                  </a:cubicBezTo>
                  <a:cubicBezTo>
                    <a:pt x="8890" y="737870"/>
                    <a:pt x="3810" y="731520"/>
                    <a:pt x="2540" y="725170"/>
                  </a:cubicBezTo>
                  <a:cubicBezTo>
                    <a:pt x="0" y="711200"/>
                    <a:pt x="12700" y="692150"/>
                    <a:pt x="24130" y="659130"/>
                  </a:cubicBezTo>
                  <a:cubicBezTo>
                    <a:pt x="63500" y="553720"/>
                    <a:pt x="248920" y="64770"/>
                    <a:pt x="295910" y="13970"/>
                  </a:cubicBezTo>
                  <a:cubicBezTo>
                    <a:pt x="304800" y="3810"/>
                    <a:pt x="312420" y="0"/>
                    <a:pt x="318770" y="2540"/>
                  </a:cubicBezTo>
                  <a:cubicBezTo>
                    <a:pt x="325120" y="3810"/>
                    <a:pt x="331470" y="27940"/>
                    <a:pt x="331470" y="27940"/>
                  </a:cubicBezTo>
                </a:path>
              </a:pathLst>
            </a:custGeom>
            <a:solidFill>
              <a:srgbClr val="2B5589"/>
            </a:solidFill>
            <a:ln cap="sq">
              <a:noFill/>
              <a:prstDash val="solid"/>
              <a:miter/>
            </a:ln>
          </p:spPr>
        </p:sp>
      </p:grpSp>
      <p:grpSp>
        <p:nvGrpSpPr>
          <p:cNvPr id="29" name="Group 29"/>
          <p:cNvGrpSpPr/>
          <p:nvPr/>
        </p:nvGrpSpPr>
        <p:grpSpPr>
          <a:xfrm rot="0">
            <a:off x="9393555" y="8801100"/>
            <a:ext cx="208597" cy="179070"/>
            <a:chOff x="0" y="0"/>
            <a:chExt cx="278130" cy="238760"/>
          </a:xfrm>
        </p:grpSpPr>
        <p:sp>
          <p:nvSpPr>
            <p:cNvPr id="30" name="Freeform 30"/>
            <p:cNvSpPr/>
            <p:nvPr/>
          </p:nvSpPr>
          <p:spPr>
            <a:xfrm>
              <a:off x="43180" y="45720"/>
              <a:ext cx="187960" cy="152400"/>
            </a:xfrm>
            <a:custGeom>
              <a:avLst/>
              <a:gdLst/>
              <a:ahLst/>
              <a:cxnLst/>
              <a:rect l="l" t="t" r="r" b="b"/>
              <a:pathLst>
                <a:path w="187960" h="152400">
                  <a:moveTo>
                    <a:pt x="123190" y="48260"/>
                  </a:moveTo>
                  <a:cubicBezTo>
                    <a:pt x="31750" y="55880"/>
                    <a:pt x="38100" y="81280"/>
                    <a:pt x="45720" y="91440"/>
                  </a:cubicBezTo>
                  <a:cubicBezTo>
                    <a:pt x="53340" y="101600"/>
                    <a:pt x="69850" y="105410"/>
                    <a:pt x="83820" y="109220"/>
                  </a:cubicBezTo>
                  <a:cubicBezTo>
                    <a:pt x="102870" y="113030"/>
                    <a:pt x="138430" y="118110"/>
                    <a:pt x="147320" y="107950"/>
                  </a:cubicBezTo>
                  <a:cubicBezTo>
                    <a:pt x="154940" y="100330"/>
                    <a:pt x="149860" y="77470"/>
                    <a:pt x="144780" y="64770"/>
                  </a:cubicBezTo>
                  <a:cubicBezTo>
                    <a:pt x="140970" y="52070"/>
                    <a:pt x="119380" y="40640"/>
                    <a:pt x="120650" y="31750"/>
                  </a:cubicBezTo>
                  <a:cubicBezTo>
                    <a:pt x="121920" y="22860"/>
                    <a:pt x="139700" y="10160"/>
                    <a:pt x="144780" y="11430"/>
                  </a:cubicBezTo>
                  <a:cubicBezTo>
                    <a:pt x="151130" y="13970"/>
                    <a:pt x="157480" y="36830"/>
                    <a:pt x="153670" y="41910"/>
                  </a:cubicBezTo>
                  <a:cubicBezTo>
                    <a:pt x="151130" y="46990"/>
                    <a:pt x="132080" y="48260"/>
                    <a:pt x="127000" y="44450"/>
                  </a:cubicBezTo>
                  <a:cubicBezTo>
                    <a:pt x="121920" y="40640"/>
                    <a:pt x="119380" y="26670"/>
                    <a:pt x="123190" y="21590"/>
                  </a:cubicBezTo>
                  <a:cubicBezTo>
                    <a:pt x="125730" y="16510"/>
                    <a:pt x="135890" y="10160"/>
                    <a:pt x="143510" y="11430"/>
                  </a:cubicBezTo>
                  <a:cubicBezTo>
                    <a:pt x="154940" y="13970"/>
                    <a:pt x="179070" y="38100"/>
                    <a:pt x="182880" y="55880"/>
                  </a:cubicBezTo>
                  <a:cubicBezTo>
                    <a:pt x="187960" y="78740"/>
                    <a:pt x="180340" y="121920"/>
                    <a:pt x="162560" y="137160"/>
                  </a:cubicBezTo>
                  <a:cubicBezTo>
                    <a:pt x="143510" y="152400"/>
                    <a:pt x="91440" y="149860"/>
                    <a:pt x="64770" y="142240"/>
                  </a:cubicBezTo>
                  <a:cubicBezTo>
                    <a:pt x="43180" y="135890"/>
                    <a:pt x="22860" y="121920"/>
                    <a:pt x="12700" y="105410"/>
                  </a:cubicBezTo>
                  <a:cubicBezTo>
                    <a:pt x="2540" y="86360"/>
                    <a:pt x="0" y="48260"/>
                    <a:pt x="7620" y="31750"/>
                  </a:cubicBezTo>
                  <a:cubicBezTo>
                    <a:pt x="13970" y="17780"/>
                    <a:pt x="29210" y="10160"/>
                    <a:pt x="44450" y="5080"/>
                  </a:cubicBezTo>
                  <a:cubicBezTo>
                    <a:pt x="63500" y="0"/>
                    <a:pt x="95250" y="2540"/>
                    <a:pt x="113030" y="7620"/>
                  </a:cubicBezTo>
                  <a:cubicBezTo>
                    <a:pt x="127000" y="11430"/>
                    <a:pt x="144780" y="19050"/>
                    <a:pt x="146050" y="26670"/>
                  </a:cubicBezTo>
                  <a:cubicBezTo>
                    <a:pt x="147320" y="33020"/>
                    <a:pt x="123190" y="48260"/>
                    <a:pt x="123190" y="48260"/>
                  </a:cubicBezTo>
                </a:path>
              </a:pathLst>
            </a:custGeom>
            <a:solidFill>
              <a:srgbClr val="2B5589"/>
            </a:solidFill>
            <a:ln cap="sq">
              <a:noFill/>
              <a:prstDash val="solid"/>
              <a:miter/>
            </a:ln>
          </p:spPr>
        </p:sp>
      </p:grpSp>
      <p:sp>
        <p:nvSpPr>
          <p:cNvPr id="31" name="Freeform 31"/>
          <p:cNvSpPr/>
          <p:nvPr/>
        </p:nvSpPr>
        <p:spPr>
          <a:xfrm>
            <a:off x="8953826" y="8890635"/>
            <a:ext cx="3757644" cy="751529"/>
          </a:xfrm>
          <a:custGeom>
            <a:avLst/>
            <a:gdLst/>
            <a:ahLst/>
            <a:cxnLst/>
            <a:rect l="l" t="t" r="r" b="b"/>
            <a:pathLst>
              <a:path w="3757644" h="751529">
                <a:moveTo>
                  <a:pt x="0" y="0"/>
                </a:moveTo>
                <a:lnTo>
                  <a:pt x="3757643" y="0"/>
                </a:lnTo>
                <a:lnTo>
                  <a:pt x="3757643" y="751529"/>
                </a:lnTo>
                <a:lnTo>
                  <a:pt x="0" y="7515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32" name="TextBox 32"/>
          <p:cNvSpPr txBox="1"/>
          <p:nvPr/>
        </p:nvSpPr>
        <p:spPr>
          <a:xfrm>
            <a:off x="6623129" y="9163685"/>
            <a:ext cx="5832841" cy="390525"/>
          </a:xfrm>
          <a:prstGeom prst="rect">
            <a:avLst/>
          </a:prstGeom>
        </p:spPr>
        <p:txBody>
          <a:bodyPr lIns="0" tIns="0" rIns="0" bIns="0" rtlCol="0" anchor="t">
            <a:spAutoFit/>
          </a:bodyPr>
          <a:lstStyle/>
          <a:p>
            <a:pPr algn="r">
              <a:lnSpc>
                <a:spcPts val="3050"/>
              </a:lnSpc>
            </a:pPr>
            <a:r>
              <a:rPr lang="en-US" sz="2775" b="1">
                <a:solidFill>
                  <a:srgbClr val="000000"/>
                </a:solidFill>
                <a:latin typeface="More Sugar"/>
                <a:ea typeface="More Sugar"/>
                <a:cs typeface="More Sugar"/>
                <a:sym typeface="More Sugar"/>
              </a:rPr>
              <a:t>SOCIAL ORGANIZATIONS</a:t>
            </a:r>
            <a:endParaRPr lang="en-US" sz="2775" b="1">
              <a:solidFill>
                <a:srgbClr val="000000"/>
              </a:solidFill>
              <a:latin typeface="More Sugar"/>
              <a:ea typeface="More Sugar"/>
              <a:cs typeface="More Sugar"/>
              <a:sym typeface="More Sug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304939" y="190500"/>
            <a:ext cx="17800041" cy="10341610"/>
          </a:xfrm>
          <a:prstGeom prst="rect">
            <a:avLst/>
          </a:prstGeom>
        </p:spPr>
        <p:txBody>
          <a:bodyPr lIns="0" tIns="0" rIns="0" bIns="0" rtlCol="0" anchor="t">
            <a:spAutoFit/>
          </a:bodyPr>
          <a:lstStyle/>
          <a:p>
            <a:pPr algn="l">
              <a:lnSpc>
                <a:spcPct val="150000"/>
              </a:lnSpc>
            </a:pPr>
            <a:r>
              <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rPr>
              <a:t>Healthcare Providers</a:t>
            </a:r>
            <a:endPar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Doctors, nurses, and allied health professionals play a critical role in integrating biosensors into clinical workflows and patient care plans (Al-Samarraie et al., 2020).</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sz="2800">
              <a:latin typeface="Arial" panose="020B0604020202020204" pitchFamily="34" charset="0"/>
              <a:cs typeface="Arial" panose="020B0604020202020204" pitchFamily="34" charset="0"/>
            </a:endParaRPr>
          </a:p>
          <a:p>
            <a:pPr algn="l">
              <a:lnSpc>
                <a:spcPct val="150000"/>
              </a:lnSpc>
            </a:pPr>
            <a:r>
              <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rPr>
              <a:t>Patients</a:t>
            </a:r>
            <a:endPar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End-users provide feedback on usability and effectiveness, ensuring the technology meets their needs (Omboni et al., 2020).</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sz="2800">
              <a:latin typeface="Arial" panose="020B0604020202020204" pitchFamily="34" charset="0"/>
              <a:cs typeface="Arial" panose="020B0604020202020204" pitchFamily="34" charset="0"/>
            </a:endParaRPr>
          </a:p>
          <a:p>
            <a:pPr algn="l">
              <a:lnSpc>
                <a:spcPct val="150000"/>
              </a:lnSpc>
            </a:pPr>
            <a:r>
              <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rPr>
              <a:t>Policy Makers and Regulators</a:t>
            </a:r>
            <a:endParaRPr lang="en-US">
              <a:solidFill>
                <a:schemeClr val="tx2">
                  <a:lumMod val="60000"/>
                  <a:lumOff val="40000"/>
                </a:schemeClr>
              </a:solidFill>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Government bodies and health regulators ensure compliance with health standards and provide funding support (WHO, 2022).</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sz="2800">
              <a:latin typeface="Arial" panose="020B0604020202020204" pitchFamily="34" charset="0"/>
              <a:cs typeface="Arial" panose="020B0604020202020204" pitchFamily="34" charset="0"/>
            </a:endParaRPr>
          </a:p>
          <a:p>
            <a:pPr algn="l">
              <a:lnSpc>
                <a:spcPct val="150000"/>
              </a:lnSpc>
            </a:pPr>
            <a:r>
              <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rPr>
              <a:t>Technology Developers</a:t>
            </a:r>
            <a:endParaRPr lang="en-US" sz="2800" b="1">
              <a:solidFill>
                <a:schemeClr val="tx2">
                  <a:lumMod val="60000"/>
                  <a:lumOff val="40000"/>
                </a:schemeClr>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 manufacturers and software developers innovate and maintain reliable, user-friendly devices and platforms (Gruska et al., 2020).</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sz="280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10"/>
          <p:cNvSpPr txBox="1"/>
          <p:nvPr/>
        </p:nvSpPr>
        <p:spPr>
          <a:xfrm>
            <a:off x="663009" y="1226739"/>
            <a:ext cx="18009166" cy="8310245"/>
          </a:xfrm>
          <a:prstGeom prst="rect">
            <a:avLst/>
          </a:prstGeom>
        </p:spPr>
        <p:txBody>
          <a:bodyPr lIns="0" tIns="0" rIns="0" bIns="0" rtlCol="0" anchor="t">
            <a:spAutoFit/>
          </a:bodyPr>
          <a:lstStyle/>
          <a:p>
            <a:pPr algn="just">
              <a:lnSpc>
                <a:spcPct val="150000"/>
              </a:lnSpc>
            </a:pPr>
            <a:r>
              <a:rPr lang="en-US" sz="3400" b="1">
                <a:gradFill>
                  <a:gsLst>
                    <a:gs pos="0">
                      <a:srgbClr val="14CD68"/>
                    </a:gs>
                    <a:gs pos="100000">
                      <a:srgbClr val="035C7D"/>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rPr>
              <a:t>Academic and Research Institutions</a:t>
            </a:r>
            <a:endParaRPr lang="en-US" sz="3400" b="1">
              <a:gradFill>
                <a:gsLst>
                  <a:gs pos="0">
                    <a:srgbClr val="14CD68"/>
                  </a:gs>
                  <a:gs pos="100000">
                    <a:srgbClr val="035C7D"/>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Universities and research centers evaluate biosensor efficacy and guide evidence-based interventions (Furlepa et al.,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a:latin typeface="Arial" panose="020B0604020202020204" pitchFamily="34" charset="0"/>
              <a:cs typeface="Arial" panose="020B0604020202020204" pitchFamily="34" charset="0"/>
            </a:endParaRPr>
          </a:p>
          <a:p>
            <a:pPr algn="just">
              <a:lnSpc>
                <a:spcPct val="150000"/>
              </a:lnSpc>
            </a:pPr>
            <a:r>
              <a:rPr lang="en-US" sz="3400" b="1">
                <a:gradFill>
                  <a:gsLst>
                    <a:gs pos="0">
                      <a:srgbClr val="14CD68"/>
                    </a:gs>
                    <a:gs pos="100000">
                      <a:srgbClr val="0B6E38"/>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rPr>
              <a:t>Funding Agencies and Investors</a:t>
            </a:r>
            <a:endParaRPr lang="en-US" sz="3400" b="1">
              <a:gradFill>
                <a:gsLst>
                  <a:gs pos="0">
                    <a:srgbClr val="14CD68"/>
                  </a:gs>
                  <a:gs pos="100000">
                    <a:srgbClr val="0B6E38"/>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Public and private investors provide financial resources for development, testing, and scaling (King’s Fund,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a:latin typeface="Arial" panose="020B0604020202020204" pitchFamily="34" charset="0"/>
              <a:cs typeface="Arial" panose="020B0604020202020204" pitchFamily="34" charset="0"/>
            </a:endParaRPr>
          </a:p>
          <a:p>
            <a:pPr algn="just">
              <a:lnSpc>
                <a:spcPct val="150000"/>
              </a:lnSpc>
            </a:pPr>
            <a:r>
              <a:rPr lang="en-US" sz="3400" b="1">
                <a:gradFill>
                  <a:gsLst>
                    <a:gs pos="0">
                      <a:srgbClr val="14CD68"/>
                    </a:gs>
                    <a:gs pos="100000">
                      <a:srgbClr val="035C7D"/>
                    </a:gs>
                  </a:gsLst>
                  <a:lin scaled="0"/>
                </a:gradFill>
                <a:latin typeface="Arial" panose="020B0604020202020204" pitchFamily="34" charset="0"/>
                <a:ea typeface="Canva Sans Bold" panose="020B0803030501040103"/>
                <a:cs typeface="Arial" panose="020B0604020202020204" pitchFamily="34" charset="0"/>
                <a:sym typeface="Canva Sans Bold" panose="020B0803030501040103"/>
              </a:rPr>
              <a:t>Community Organizations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Local organizations support implementation by engaging underserved populations and improving accessibility (Al-Samarraie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690967"/>
            <a:ext cx="7315200" cy="798022"/>
          </a:xfrm>
          <a:custGeom>
            <a:avLst/>
            <a:gdLst/>
            <a:ahLst/>
            <a:cxnLst/>
            <a:rect l="l" t="t" r="r" b="b"/>
            <a:pathLst>
              <a:path w="7315200" h="798022">
                <a:moveTo>
                  <a:pt x="0" y="0"/>
                </a:moveTo>
                <a:lnTo>
                  <a:pt x="7315200" y="0"/>
                </a:lnTo>
                <a:lnTo>
                  <a:pt x="7315200" y="798022"/>
                </a:lnTo>
                <a:lnTo>
                  <a:pt x="0" y="79802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a:off x="1028700" y="669290"/>
            <a:ext cx="5789295" cy="789940"/>
          </a:xfrm>
          <a:prstGeom prst="rect">
            <a:avLst/>
          </a:prstGeom>
        </p:spPr>
        <p:txBody>
          <a:bodyPr wrap="square" lIns="0" tIns="0" rIns="0" bIns="0" rtlCol="0" anchor="t">
            <a:spAutoFit/>
          </a:bodyPr>
          <a:lstStyle/>
          <a:p>
            <a:pPr algn="ctr">
              <a:lnSpc>
                <a:spcPts val="6160"/>
              </a:lnSpc>
            </a:pPr>
            <a:r>
              <a:rPr lang="en-US" sz="4400">
                <a:solidFill>
                  <a:srgbClr val="000000"/>
                </a:solidFill>
                <a:latin typeface="More Sugar"/>
                <a:ea typeface="More Sugar"/>
                <a:cs typeface="More Sugar"/>
                <a:sym typeface="More Sugar"/>
              </a:rPr>
              <a:t>Potential Barriers</a:t>
            </a:r>
            <a:endParaRPr lang="en-US" sz="4400">
              <a:solidFill>
                <a:srgbClr val="000000"/>
              </a:solidFill>
              <a:latin typeface="More Sugar"/>
              <a:ea typeface="More Sugar"/>
              <a:cs typeface="More Sugar"/>
              <a:sym typeface="More Sugar"/>
            </a:endParaRPr>
          </a:p>
        </p:txBody>
      </p:sp>
      <p:sp>
        <p:nvSpPr>
          <p:cNvPr id="4" name="TextBox 4"/>
          <p:cNvSpPr txBox="1"/>
          <p:nvPr/>
        </p:nvSpPr>
        <p:spPr>
          <a:xfrm>
            <a:off x="601779" y="2432905"/>
            <a:ext cx="16471632" cy="7663815"/>
          </a:xfrm>
          <a:prstGeom prst="rect">
            <a:avLst/>
          </a:prstGeom>
        </p:spPr>
        <p:txBody>
          <a:bodyPr lIns="0" tIns="0" rIns="0" bIns="0" rtlCol="0" anchor="t">
            <a:spAutoFit/>
          </a:bodyPr>
          <a:lstStyle/>
          <a:p>
            <a:pPr algn="l">
              <a:lnSpc>
                <a:spcPct val="150000"/>
              </a:lnSpc>
            </a:pPr>
            <a:r>
              <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Cost and </a:t>
            </a:r>
            <a:r>
              <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Accessibility</a:t>
            </a:r>
            <a:endPar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High development and operational costs can limit access, especially in low-income populations (Furlepa et al., 2022).</a:t>
            </a:r>
            <a:endPar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Digital Literacy</a:t>
            </a:r>
            <a:endPar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Limited technical skills among patients and healthcare workers hinder effective use (NHS Digital, 2020).</a:t>
            </a:r>
            <a:endPar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Data Security and Privacy Concerns</a:t>
            </a:r>
            <a:endParaRPr lang="en-US" sz="309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Fear of data breaches and insufficient cybersecurity measures reduce trust in biosensors (Gruska et al., 2020).</a:t>
            </a:r>
            <a:endParaRPr lang="en-US" sz="309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690967"/>
            <a:ext cx="7315200" cy="798022"/>
          </a:xfrm>
          <a:custGeom>
            <a:avLst/>
            <a:gdLst/>
            <a:ahLst/>
            <a:cxnLst/>
            <a:rect l="l" t="t" r="r" b="b"/>
            <a:pathLst>
              <a:path w="7315200" h="798022">
                <a:moveTo>
                  <a:pt x="0" y="0"/>
                </a:moveTo>
                <a:lnTo>
                  <a:pt x="7315200" y="0"/>
                </a:lnTo>
                <a:lnTo>
                  <a:pt x="7315200" y="798022"/>
                </a:lnTo>
                <a:lnTo>
                  <a:pt x="0" y="79802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a:off x="1028700" y="669290"/>
            <a:ext cx="6170295" cy="789940"/>
          </a:xfrm>
          <a:prstGeom prst="rect">
            <a:avLst/>
          </a:prstGeom>
        </p:spPr>
        <p:txBody>
          <a:bodyPr wrap="square" lIns="0" tIns="0" rIns="0" bIns="0" rtlCol="0" anchor="t">
            <a:spAutoFit/>
          </a:bodyPr>
          <a:lstStyle/>
          <a:p>
            <a:pPr algn="ctr">
              <a:lnSpc>
                <a:spcPts val="6160"/>
              </a:lnSpc>
            </a:pPr>
            <a:r>
              <a:rPr lang="en-US" sz="4400">
                <a:solidFill>
                  <a:srgbClr val="000000"/>
                </a:solidFill>
                <a:latin typeface="More Sugar"/>
                <a:ea typeface="More Sugar"/>
                <a:cs typeface="More Sugar"/>
                <a:sym typeface="More Sugar"/>
              </a:rPr>
              <a:t>Potential Barriers</a:t>
            </a:r>
            <a:endParaRPr lang="en-US" sz="4400">
              <a:solidFill>
                <a:srgbClr val="000000"/>
              </a:solidFill>
              <a:latin typeface="More Sugar"/>
              <a:ea typeface="More Sugar"/>
              <a:cs typeface="More Sugar"/>
              <a:sym typeface="More Sugar"/>
            </a:endParaRPr>
          </a:p>
        </p:txBody>
      </p:sp>
      <p:sp>
        <p:nvSpPr>
          <p:cNvPr id="4" name="TextBox 4"/>
          <p:cNvSpPr txBox="1"/>
          <p:nvPr/>
        </p:nvSpPr>
        <p:spPr>
          <a:xfrm>
            <a:off x="255597" y="2184131"/>
            <a:ext cx="18032403" cy="8310245"/>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Resistance to </a:t>
            </a: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Adoption</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Clinicians and patients may resist new technologies due to a lack of awareness or perceived complexity (Omboni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Infrastructure Challenges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Insufficient digital infrastructure in rural and underserved areas limits deployment (Ofcom,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Regulatory Hurdles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Lengthy regulatory approvals and compliance requirements slow implementation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738196" y="4308568"/>
            <a:ext cx="16804763" cy="1281363"/>
          </a:xfrm>
          <a:custGeom>
            <a:avLst/>
            <a:gdLst/>
            <a:ahLst/>
            <a:cxnLst/>
            <a:rect l="l" t="t" r="r" b="b"/>
            <a:pathLst>
              <a:path w="16804763" h="1281363">
                <a:moveTo>
                  <a:pt x="0" y="0"/>
                </a:moveTo>
                <a:lnTo>
                  <a:pt x="16804764" y="0"/>
                </a:lnTo>
                <a:lnTo>
                  <a:pt x="16804764" y="1281364"/>
                </a:lnTo>
                <a:lnTo>
                  <a:pt x="0" y="128136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0" y="468641"/>
            <a:ext cx="6948766" cy="668020"/>
          </a:xfrm>
          <a:prstGeom prst="rect">
            <a:avLst/>
          </a:prstGeom>
        </p:spPr>
        <p:txBody>
          <a:bodyPr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COST AND ACCESSIBILITY</a:t>
            </a:r>
            <a:endParaRPr lang="en-US" sz="3275" b="1" spc="432">
              <a:solidFill>
                <a:srgbClr val="2B5589"/>
              </a:solidFill>
              <a:latin typeface="More Sugar"/>
              <a:ea typeface="More Sugar"/>
              <a:cs typeface="More Sugar"/>
              <a:sym typeface="More Sugar"/>
            </a:endParaRPr>
          </a:p>
        </p:txBody>
      </p:sp>
      <p:sp>
        <p:nvSpPr>
          <p:cNvPr id="7" name="TextBox 7"/>
          <p:cNvSpPr txBox="1"/>
          <p:nvPr/>
        </p:nvSpPr>
        <p:spPr>
          <a:xfrm>
            <a:off x="448395" y="1314945"/>
            <a:ext cx="8549460"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High costs of biosensor devices and maintenance make them unaffordable for low-income populations and underfunded healthcare systems (Furlepa et al.,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8" name="TextBox 8"/>
          <p:cNvSpPr txBox="1"/>
          <p:nvPr/>
        </p:nvSpPr>
        <p:spPr>
          <a:xfrm>
            <a:off x="104775" y="1398905"/>
            <a:ext cx="2770505"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r>
              <a:rPr lang="en-US" sz="3375" spc="445">
                <a:solidFill>
                  <a:srgbClr val="000000"/>
                </a:solidFill>
                <a:latin typeface="More Sugar"/>
                <a:ea typeface="More Sugar"/>
                <a:cs typeface="More Sugar"/>
                <a:sym typeface="More Sugar"/>
              </a:rPr>
              <a:t>:</a:t>
            </a:r>
            <a:endParaRPr lang="en-US" sz="3375" spc="445">
              <a:solidFill>
                <a:srgbClr val="000000"/>
              </a:solidFill>
              <a:latin typeface="More Sugar"/>
              <a:ea typeface="More Sugar"/>
              <a:cs typeface="More Sugar"/>
              <a:sym typeface="More Sugar"/>
            </a:endParaRPr>
          </a:p>
        </p:txBody>
      </p:sp>
      <p:sp>
        <p:nvSpPr>
          <p:cNvPr id="9" name="TextBox 9"/>
          <p:cNvSpPr txBox="1"/>
          <p:nvPr/>
        </p:nvSpPr>
        <p:spPr>
          <a:xfrm>
            <a:off x="609522" y="6299768"/>
            <a:ext cx="8195878" cy="3138805"/>
          </a:xfrm>
          <a:prstGeom prst="rect">
            <a:avLst/>
          </a:prstGeom>
        </p:spPr>
        <p:txBody>
          <a:bodyPr lIns="0" tIns="0" rIns="0" bIns="0" rtlCol="0" anchor="t">
            <a:spAutoFit/>
          </a:bodyPr>
          <a:lstStyle/>
          <a:p>
            <a:pPr algn="just">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Patients, especially elderly users, and some healthcare providers lack the necessary skills to use biosensors effectively (NHS Digital,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0" name="TextBox 10"/>
          <p:cNvSpPr txBox="1"/>
          <p:nvPr/>
        </p:nvSpPr>
        <p:spPr>
          <a:xfrm>
            <a:off x="9361776" y="1418026"/>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Implement government subsidies, insurance coverage policies, and public-private partnerships to lower costs and increase affordability (Omboni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503860" y="1547864"/>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 </a:t>
            </a:r>
            <a:endParaRPr lang="en-US" sz="3075" b="1" spc="406">
              <a:solidFill>
                <a:srgbClr val="000000"/>
              </a:solidFill>
              <a:latin typeface="More Sugar"/>
              <a:ea typeface="More Sugar"/>
              <a:cs typeface="More Sugar"/>
              <a:sym typeface="More Sugar"/>
            </a:endParaRPr>
          </a:p>
        </p:txBody>
      </p:sp>
      <p:sp>
        <p:nvSpPr>
          <p:cNvPr id="12" name="TextBox 12"/>
          <p:cNvSpPr txBox="1"/>
          <p:nvPr/>
        </p:nvSpPr>
        <p:spPr>
          <a:xfrm>
            <a:off x="0" y="5351304"/>
            <a:ext cx="5471598" cy="668020"/>
          </a:xfrm>
          <a:prstGeom prst="rect">
            <a:avLst/>
          </a:prstGeom>
        </p:spPr>
        <p:txBody>
          <a:bodyPr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DIGITAL LITERACY</a:t>
            </a:r>
            <a:endParaRPr lang="en-US" sz="3275" b="1" spc="432">
              <a:solidFill>
                <a:srgbClr val="2B5589"/>
              </a:solidFill>
              <a:latin typeface="More Sugar"/>
              <a:ea typeface="More Sugar"/>
              <a:cs typeface="More Sugar"/>
              <a:sym typeface="More Sugar"/>
            </a:endParaRPr>
          </a:p>
        </p:txBody>
      </p:sp>
      <p:sp>
        <p:nvSpPr>
          <p:cNvPr id="13" name="Freeform 13"/>
          <p:cNvSpPr/>
          <p:nvPr/>
        </p:nvSpPr>
        <p:spPr>
          <a:xfrm rot="5400000">
            <a:off x="7340507" y="7061893"/>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4" name="TextBox 14"/>
          <p:cNvSpPr txBox="1"/>
          <p:nvPr/>
        </p:nvSpPr>
        <p:spPr>
          <a:xfrm>
            <a:off x="-76200" y="6362700"/>
            <a:ext cx="2890520"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r>
              <a:rPr lang="en-US" sz="3375" spc="445">
                <a:solidFill>
                  <a:srgbClr val="000000"/>
                </a:solidFill>
                <a:latin typeface="More Sugar"/>
                <a:ea typeface="More Sugar"/>
                <a:cs typeface="More Sugar"/>
                <a:sym typeface="More Sugar"/>
              </a:rPr>
              <a:t>:</a:t>
            </a:r>
            <a:endParaRPr lang="en-US" sz="3375" spc="445">
              <a:solidFill>
                <a:srgbClr val="000000"/>
              </a:solidFill>
              <a:latin typeface="More Sugar"/>
              <a:ea typeface="More Sugar"/>
              <a:cs typeface="More Sugar"/>
              <a:sym typeface="More Sugar"/>
            </a:endParaRPr>
          </a:p>
        </p:txBody>
      </p:sp>
      <p:sp>
        <p:nvSpPr>
          <p:cNvPr id="15" name="TextBox 15"/>
          <p:cNvSpPr txBox="1"/>
          <p:nvPr/>
        </p:nvSpPr>
        <p:spPr>
          <a:xfrm>
            <a:off x="9361776" y="6299768"/>
            <a:ext cx="8740335"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Conduct targeted training programs for patients and clinicians, provide user-friendly manuals, and develop accessible digital literacy resources (Gruska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6" name="TextBox 16"/>
          <p:cNvSpPr txBox="1"/>
          <p:nvPr/>
        </p:nvSpPr>
        <p:spPr>
          <a:xfrm>
            <a:off x="9361776" y="6290243"/>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a:t>
            </a:r>
            <a:r>
              <a:rPr lang="en-US" sz="3075" spc="406">
                <a:solidFill>
                  <a:srgbClr val="000000"/>
                </a:solidFill>
                <a:latin typeface="More Sugar"/>
                <a:ea typeface="More Sugar"/>
                <a:cs typeface="More Sugar"/>
                <a:sym typeface="More Sugar"/>
              </a:rPr>
              <a:t> </a:t>
            </a:r>
            <a:endParaRPr lang="en-US" sz="3075" spc="406">
              <a:solidFill>
                <a:srgbClr val="000000"/>
              </a:solidFill>
              <a:latin typeface="More Sugar"/>
              <a:ea typeface="More Sugar"/>
              <a:cs typeface="More Sugar"/>
              <a:sym typeface="More Sugar"/>
            </a:endParaRPr>
          </a:p>
        </p:txBody>
      </p:sp>
      <p:sp>
        <p:nvSpPr>
          <p:cNvPr id="19" name="Freeform 19"/>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20" name="Group 20"/>
          <p:cNvGrpSpPr/>
          <p:nvPr/>
        </p:nvGrpSpPr>
        <p:grpSpPr>
          <a:xfrm rot="0">
            <a:off x="10060029" y="250750"/>
            <a:ext cx="6731318" cy="877252"/>
            <a:chOff x="0" y="0"/>
            <a:chExt cx="8975090" cy="1169670"/>
          </a:xfrm>
        </p:grpSpPr>
        <p:sp>
          <p:nvSpPr>
            <p:cNvPr id="21" name="Freeform 21"/>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27843"/>
              </a:srgbClr>
            </a:solidFill>
            <a:ln cap="sq">
              <a:noFill/>
              <a:prstDash val="solid"/>
              <a:miter/>
            </a:ln>
          </p:spPr>
        </p:sp>
      </p:grpSp>
      <p:grpSp>
        <p:nvGrpSpPr>
          <p:cNvPr id="22" name="Group 22"/>
          <p:cNvGrpSpPr/>
          <p:nvPr/>
        </p:nvGrpSpPr>
        <p:grpSpPr>
          <a:xfrm rot="0">
            <a:off x="11256399" y="83880"/>
            <a:ext cx="6546532" cy="853440"/>
            <a:chOff x="0" y="0"/>
            <a:chExt cx="8728710" cy="1137920"/>
          </a:xfrm>
        </p:grpSpPr>
        <p:sp>
          <p:nvSpPr>
            <p:cNvPr id="23" name="Freeform 23"/>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4" name="TextBox 24"/>
          <p:cNvSpPr txBox="1"/>
          <p:nvPr/>
        </p:nvSpPr>
        <p:spPr>
          <a:xfrm>
            <a:off x="10162540" y="283845"/>
            <a:ext cx="6410960" cy="699770"/>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636306" y="4775277"/>
            <a:ext cx="16804763" cy="1281363"/>
          </a:xfrm>
          <a:custGeom>
            <a:avLst/>
            <a:gdLst/>
            <a:ahLst/>
            <a:cxnLst/>
            <a:rect l="l" t="t" r="r" b="b"/>
            <a:pathLst>
              <a:path w="16804763" h="1281363">
                <a:moveTo>
                  <a:pt x="0" y="0"/>
                </a:moveTo>
                <a:lnTo>
                  <a:pt x="16804763" y="0"/>
                </a:lnTo>
                <a:lnTo>
                  <a:pt x="16804763" y="1281363"/>
                </a:lnTo>
                <a:lnTo>
                  <a:pt x="0" y="128136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76200" y="468630"/>
            <a:ext cx="8616950" cy="668020"/>
          </a:xfrm>
          <a:prstGeom prst="rect">
            <a:avLst/>
          </a:prstGeom>
        </p:spPr>
        <p:txBody>
          <a:bodyPr wrap="square"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DATA SECURITY AND PRIVACY</a:t>
            </a:r>
            <a:endParaRPr lang="en-US" sz="3275" b="1" spc="432">
              <a:solidFill>
                <a:srgbClr val="2B5589"/>
              </a:solidFill>
              <a:latin typeface="More Sugar"/>
              <a:ea typeface="More Sugar"/>
              <a:cs typeface="More Sugar"/>
              <a:sym typeface="More Sugar"/>
            </a:endParaRPr>
          </a:p>
        </p:txBody>
      </p:sp>
      <p:sp>
        <p:nvSpPr>
          <p:cNvPr id="7" name="TextBox 7"/>
          <p:cNvSpPr txBox="1"/>
          <p:nvPr/>
        </p:nvSpPr>
        <p:spPr>
          <a:xfrm>
            <a:off x="472362" y="1408501"/>
            <a:ext cx="7539931"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C</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oncerns about potential breaches and misuse of sensitive health data discourage adoption (ICO,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8" name="TextBox 8"/>
          <p:cNvSpPr txBox="1"/>
          <p:nvPr/>
        </p:nvSpPr>
        <p:spPr>
          <a:xfrm>
            <a:off x="110490" y="1398905"/>
            <a:ext cx="2764790"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r>
              <a:rPr lang="en-US" sz="3375" spc="445">
                <a:solidFill>
                  <a:srgbClr val="000000"/>
                </a:solidFill>
                <a:latin typeface="More Sugar"/>
                <a:ea typeface="More Sugar"/>
                <a:cs typeface="More Sugar"/>
                <a:sym typeface="More Sugar"/>
              </a:rPr>
              <a:t>:</a:t>
            </a:r>
            <a:endParaRPr lang="en-US" sz="3375" spc="445">
              <a:solidFill>
                <a:srgbClr val="000000"/>
              </a:solidFill>
              <a:latin typeface="More Sugar"/>
              <a:ea typeface="More Sugar"/>
              <a:cs typeface="More Sugar"/>
              <a:sym typeface="More Sugar"/>
            </a:endParaRPr>
          </a:p>
        </p:txBody>
      </p:sp>
      <p:sp>
        <p:nvSpPr>
          <p:cNvPr id="9" name="TextBox 9"/>
          <p:cNvSpPr txBox="1"/>
          <p:nvPr/>
        </p:nvSpPr>
        <p:spPr>
          <a:xfrm>
            <a:off x="472362" y="6808740"/>
            <a:ext cx="8195878" cy="3138805"/>
          </a:xfrm>
          <a:prstGeom prst="rect">
            <a:avLst/>
          </a:prstGeom>
        </p:spPr>
        <p:txBody>
          <a:bodyPr lIns="0" tIns="0" rIns="0" bIns="0" rtlCol="0" anchor="t">
            <a:spAutoFit/>
          </a:bodyPr>
          <a:lstStyle/>
          <a:p>
            <a:pPr algn="just">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Poor internet connectivity and inadequate IT infrastructure limit the usability of biosensors, particularly in rural or underserved areas (Ofcom,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0" name="TextBox 10"/>
          <p:cNvSpPr txBox="1"/>
          <p:nvPr/>
        </p:nvSpPr>
        <p:spPr>
          <a:xfrm>
            <a:off x="8991600" y="1398905"/>
            <a:ext cx="9787255" cy="3923665"/>
          </a:xfrm>
          <a:prstGeom prst="rect">
            <a:avLst/>
          </a:prstGeom>
        </p:spPr>
        <p:txBody>
          <a:bodyPr wrap="square"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Implement advanced encryption, multi-factor authentication, and regular security audits to enhance data security. Ensure compliance with data protection laws like GDPR (Furlepa et al.,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296215" y="1547864"/>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a:t>
            </a:r>
            <a:r>
              <a:rPr lang="en-US" sz="3075" spc="406">
                <a:solidFill>
                  <a:srgbClr val="000000"/>
                </a:solidFill>
                <a:latin typeface="More Sugar"/>
                <a:ea typeface="More Sugar"/>
                <a:cs typeface="More Sugar"/>
                <a:sym typeface="More Sugar"/>
              </a:rPr>
              <a:t>: </a:t>
            </a:r>
            <a:endParaRPr lang="en-US" sz="3075" spc="406">
              <a:solidFill>
                <a:srgbClr val="000000"/>
              </a:solidFill>
              <a:latin typeface="More Sugar"/>
              <a:ea typeface="More Sugar"/>
              <a:cs typeface="More Sugar"/>
              <a:sym typeface="More Sugar"/>
            </a:endParaRPr>
          </a:p>
        </p:txBody>
      </p:sp>
      <p:sp>
        <p:nvSpPr>
          <p:cNvPr id="12" name="TextBox 12"/>
          <p:cNvSpPr txBox="1"/>
          <p:nvPr/>
        </p:nvSpPr>
        <p:spPr>
          <a:xfrm>
            <a:off x="-91792" y="6047378"/>
            <a:ext cx="8668240" cy="668020"/>
          </a:xfrm>
          <a:prstGeom prst="rect">
            <a:avLst/>
          </a:prstGeom>
        </p:spPr>
        <p:txBody>
          <a:bodyPr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INFRASTRUCTURE CHALLENGES</a:t>
            </a:r>
            <a:endParaRPr lang="en-US" sz="3275" b="1" spc="432">
              <a:solidFill>
                <a:srgbClr val="2B5589"/>
              </a:solidFill>
              <a:latin typeface="More Sugar"/>
              <a:ea typeface="More Sugar"/>
              <a:cs typeface="More Sugar"/>
              <a:sym typeface="More Sugar"/>
            </a:endParaRPr>
          </a:p>
        </p:txBody>
      </p:sp>
      <p:sp>
        <p:nvSpPr>
          <p:cNvPr id="13" name="Freeform 13"/>
          <p:cNvSpPr/>
          <p:nvPr/>
        </p:nvSpPr>
        <p:spPr>
          <a:xfrm rot="5400000">
            <a:off x="7343929" y="7747849"/>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4" name="TextBox 14"/>
          <p:cNvSpPr txBox="1"/>
          <p:nvPr/>
        </p:nvSpPr>
        <p:spPr>
          <a:xfrm>
            <a:off x="-92075" y="6896100"/>
            <a:ext cx="2870200"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r>
              <a:rPr lang="en-US" sz="3375" spc="445">
                <a:solidFill>
                  <a:srgbClr val="000000"/>
                </a:solidFill>
                <a:latin typeface="More Sugar"/>
                <a:ea typeface="More Sugar"/>
                <a:cs typeface="More Sugar"/>
                <a:sym typeface="More Sugar"/>
              </a:rPr>
              <a:t>:</a:t>
            </a:r>
            <a:endParaRPr lang="en-US" sz="3375" spc="445">
              <a:solidFill>
                <a:srgbClr val="000000"/>
              </a:solidFill>
              <a:latin typeface="More Sugar"/>
              <a:ea typeface="More Sugar"/>
              <a:cs typeface="More Sugar"/>
              <a:sym typeface="More Sugar"/>
            </a:endParaRPr>
          </a:p>
        </p:txBody>
      </p:sp>
      <p:sp>
        <p:nvSpPr>
          <p:cNvPr id="15" name="TextBox 15"/>
          <p:cNvSpPr txBox="1"/>
          <p:nvPr/>
        </p:nvSpPr>
        <p:spPr>
          <a:xfrm>
            <a:off x="9361776" y="6363224"/>
            <a:ext cx="8740335"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Invest in improving internet connectivity, develop offline-compatible biosensor systems, and integrate biosensors with existing healthcare infrastructure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6" name="TextBox 16"/>
          <p:cNvSpPr txBox="1"/>
          <p:nvPr/>
        </p:nvSpPr>
        <p:spPr>
          <a:xfrm>
            <a:off x="9372353" y="6515370"/>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a:t>
            </a:r>
            <a:r>
              <a:rPr lang="en-US" sz="3075" spc="406">
                <a:solidFill>
                  <a:srgbClr val="000000"/>
                </a:solidFill>
                <a:latin typeface="More Sugar"/>
                <a:ea typeface="More Sugar"/>
                <a:cs typeface="More Sugar"/>
                <a:sym typeface="More Sugar"/>
              </a:rPr>
              <a:t>: </a:t>
            </a:r>
            <a:endParaRPr lang="en-US" sz="3075" spc="406">
              <a:solidFill>
                <a:srgbClr val="000000"/>
              </a:solidFill>
              <a:latin typeface="More Sugar"/>
              <a:ea typeface="More Sugar"/>
              <a:cs typeface="More Sugar"/>
              <a:sym typeface="More Sugar"/>
            </a:endParaRPr>
          </a:p>
        </p:txBody>
      </p:sp>
      <p:sp>
        <p:nvSpPr>
          <p:cNvPr id="19" name="Freeform 19"/>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20" name="Group 20"/>
          <p:cNvGrpSpPr/>
          <p:nvPr/>
        </p:nvGrpSpPr>
        <p:grpSpPr>
          <a:xfrm rot="0">
            <a:off x="10060029" y="250750"/>
            <a:ext cx="6731318" cy="877252"/>
            <a:chOff x="0" y="0"/>
            <a:chExt cx="8975090" cy="1169670"/>
          </a:xfrm>
        </p:grpSpPr>
        <p:sp>
          <p:nvSpPr>
            <p:cNvPr id="21" name="Freeform 21"/>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id="22" name="Group 22"/>
          <p:cNvGrpSpPr/>
          <p:nvPr/>
        </p:nvGrpSpPr>
        <p:grpSpPr>
          <a:xfrm rot="0">
            <a:off x="11256399" y="83880"/>
            <a:ext cx="6546532" cy="853440"/>
            <a:chOff x="0" y="0"/>
            <a:chExt cx="8728710" cy="1137920"/>
          </a:xfrm>
        </p:grpSpPr>
        <p:sp>
          <p:nvSpPr>
            <p:cNvPr id="23" name="Freeform 23"/>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4" name="TextBox 24"/>
          <p:cNvSpPr txBox="1"/>
          <p:nvPr/>
        </p:nvSpPr>
        <p:spPr>
          <a:xfrm>
            <a:off x="9759950" y="262890"/>
            <a:ext cx="6671945" cy="1400175"/>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a:p>
            <a:pPr algn="ctr">
              <a:lnSpc>
                <a:spcPts val="5460"/>
              </a:lnSpc>
            </a:p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697364" y="4502818"/>
            <a:ext cx="16804763" cy="1281363"/>
          </a:xfrm>
          <a:custGeom>
            <a:avLst/>
            <a:gdLst/>
            <a:ahLst/>
            <a:cxnLst/>
            <a:rect l="l" t="t" r="r" b="b"/>
            <a:pathLst>
              <a:path w="16804763" h="1281363">
                <a:moveTo>
                  <a:pt x="0" y="0"/>
                </a:moveTo>
                <a:lnTo>
                  <a:pt x="16804764" y="0"/>
                </a:lnTo>
                <a:lnTo>
                  <a:pt x="16804764" y="1281364"/>
                </a:lnTo>
                <a:lnTo>
                  <a:pt x="0" y="128136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0" y="468630"/>
            <a:ext cx="8176260" cy="668020"/>
          </a:xfrm>
          <a:prstGeom prst="rect">
            <a:avLst/>
          </a:prstGeom>
        </p:spPr>
        <p:txBody>
          <a:bodyPr wrap="square"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RESISTANCE TO ADOPTION</a:t>
            </a:r>
            <a:endParaRPr lang="en-US" sz="3275" b="1" spc="432">
              <a:solidFill>
                <a:srgbClr val="2B5589"/>
              </a:solidFill>
              <a:latin typeface="More Sugar"/>
              <a:ea typeface="More Sugar"/>
              <a:cs typeface="More Sugar"/>
              <a:sym typeface="More Sugar"/>
            </a:endParaRPr>
          </a:p>
        </p:txBody>
      </p:sp>
      <p:sp>
        <p:nvSpPr>
          <p:cNvPr id="7" name="TextBox 7"/>
          <p:cNvSpPr txBox="1"/>
          <p:nvPr/>
        </p:nvSpPr>
        <p:spPr>
          <a:xfrm>
            <a:off x="448395" y="1314945"/>
            <a:ext cx="8549460"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Patients and healthcare providers may distrust biosensor technology due to concerns about accuracy and the fear of reduced face-to-face interaction (King’s Fund,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8" name="TextBox 8"/>
          <p:cNvSpPr txBox="1"/>
          <p:nvPr/>
        </p:nvSpPr>
        <p:spPr>
          <a:xfrm>
            <a:off x="60325" y="1398905"/>
            <a:ext cx="2814955"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r>
              <a:rPr lang="en-US" sz="3375" spc="445">
                <a:solidFill>
                  <a:srgbClr val="000000"/>
                </a:solidFill>
                <a:latin typeface="More Sugar"/>
                <a:ea typeface="More Sugar"/>
                <a:cs typeface="More Sugar"/>
                <a:sym typeface="More Sugar"/>
              </a:rPr>
              <a:t>:</a:t>
            </a:r>
            <a:endParaRPr lang="en-US" sz="3375" spc="445">
              <a:solidFill>
                <a:srgbClr val="000000"/>
              </a:solidFill>
              <a:latin typeface="More Sugar"/>
              <a:ea typeface="More Sugar"/>
              <a:cs typeface="More Sugar"/>
              <a:sym typeface="More Sugar"/>
            </a:endParaRPr>
          </a:p>
        </p:txBody>
      </p:sp>
      <p:sp>
        <p:nvSpPr>
          <p:cNvPr id="9" name="TextBox 9"/>
          <p:cNvSpPr txBox="1"/>
          <p:nvPr/>
        </p:nvSpPr>
        <p:spPr>
          <a:xfrm>
            <a:off x="472362" y="6299768"/>
            <a:ext cx="8195878" cy="3792855"/>
          </a:xfrm>
          <a:prstGeom prst="rect">
            <a:avLst/>
          </a:prstGeom>
        </p:spPr>
        <p:txBody>
          <a:bodyPr lIns="0" tIns="0" rIns="0" bIns="0" rtlCol="0" anchor="t">
            <a:spAutoFit/>
          </a:bodyPr>
          <a:lstStyle/>
          <a:p>
            <a:pPr algn="just">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Lengthy    approval</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processes and varying regulations slow down biosensor implementation (Furlepa et al.,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ts val="5100"/>
              </a:lnSpc>
            </a:pPr>
            <a:endParaRPr>
              <a:latin typeface="Arial" panose="020B0604020202020204" pitchFamily="34" charset="0"/>
              <a:cs typeface="Arial" panose="020B0604020202020204" pitchFamily="34" charset="0"/>
            </a:endParaRPr>
          </a:p>
        </p:txBody>
      </p:sp>
      <p:sp>
        <p:nvSpPr>
          <p:cNvPr id="10" name="TextBox 10"/>
          <p:cNvSpPr txBox="1"/>
          <p:nvPr/>
        </p:nvSpPr>
        <p:spPr>
          <a:xfrm>
            <a:off x="9361776" y="1027036"/>
            <a:ext cx="8740335"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Launch awareness campaigns highlighting biosensors' benefits, address misconceptions, and integrate biosensors as supportive tools rather than replacements for traditional care (Al-Samarraie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361776" y="1175161"/>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 </a:t>
            </a:r>
            <a:endParaRPr lang="en-US" sz="3075" b="1" spc="406">
              <a:solidFill>
                <a:srgbClr val="000000"/>
              </a:solidFill>
              <a:latin typeface="More Sugar"/>
              <a:ea typeface="More Sugar"/>
              <a:cs typeface="More Sugar"/>
              <a:sym typeface="More Sugar"/>
            </a:endParaRPr>
          </a:p>
        </p:txBody>
      </p:sp>
      <p:sp>
        <p:nvSpPr>
          <p:cNvPr id="12" name="TextBox 12"/>
          <p:cNvSpPr txBox="1"/>
          <p:nvPr/>
        </p:nvSpPr>
        <p:spPr>
          <a:xfrm>
            <a:off x="0" y="5351304"/>
            <a:ext cx="6558783" cy="668020"/>
          </a:xfrm>
          <a:prstGeom prst="rect">
            <a:avLst/>
          </a:prstGeom>
        </p:spPr>
        <p:txBody>
          <a:bodyPr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REGULATORY HURDLES</a:t>
            </a:r>
            <a:endParaRPr lang="en-US" sz="3275" b="1" spc="432">
              <a:solidFill>
                <a:srgbClr val="2B5589"/>
              </a:solidFill>
              <a:latin typeface="More Sugar"/>
              <a:ea typeface="More Sugar"/>
              <a:cs typeface="More Sugar"/>
              <a:sym typeface="More Sugar"/>
            </a:endParaRPr>
          </a:p>
        </p:txBody>
      </p:sp>
      <p:sp>
        <p:nvSpPr>
          <p:cNvPr id="13" name="Freeform 13"/>
          <p:cNvSpPr/>
          <p:nvPr/>
        </p:nvSpPr>
        <p:spPr>
          <a:xfrm rot="5400000">
            <a:off x="7340507" y="7061893"/>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4" name="TextBox 14"/>
          <p:cNvSpPr txBox="1"/>
          <p:nvPr/>
        </p:nvSpPr>
        <p:spPr>
          <a:xfrm>
            <a:off x="266700" y="6280785"/>
            <a:ext cx="3012440"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endParaRPr lang="en-US" sz="3375" b="1" spc="445">
              <a:solidFill>
                <a:srgbClr val="000000"/>
              </a:solidFill>
              <a:latin typeface="More Sugar"/>
              <a:ea typeface="More Sugar"/>
              <a:cs typeface="More Sugar"/>
              <a:sym typeface="More Sugar"/>
            </a:endParaRPr>
          </a:p>
        </p:txBody>
      </p:sp>
      <p:sp>
        <p:nvSpPr>
          <p:cNvPr id="15" name="TextBox 15"/>
          <p:cNvSpPr txBox="1"/>
          <p:nvPr/>
        </p:nvSpPr>
        <p:spPr>
          <a:xfrm>
            <a:off x="9361776" y="6260678"/>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Develop standardized regulatory frameworks and fast-track approval pathways for innovative, well-tested biosensor technologies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6" name="TextBox 16"/>
          <p:cNvSpPr txBox="1"/>
          <p:nvPr/>
        </p:nvSpPr>
        <p:spPr>
          <a:xfrm>
            <a:off x="9361776" y="6290243"/>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 </a:t>
            </a:r>
            <a:endParaRPr lang="en-US" sz="3075" b="1" spc="406">
              <a:solidFill>
                <a:srgbClr val="000000"/>
              </a:solidFill>
              <a:latin typeface="More Sugar"/>
              <a:ea typeface="More Sugar"/>
              <a:cs typeface="More Sugar"/>
              <a:sym typeface="More Sugar"/>
            </a:endParaRPr>
          </a:p>
        </p:txBody>
      </p:sp>
      <p:sp>
        <p:nvSpPr>
          <p:cNvPr id="19" name="Freeform 19"/>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20" name="Group 20"/>
          <p:cNvGrpSpPr/>
          <p:nvPr/>
        </p:nvGrpSpPr>
        <p:grpSpPr>
          <a:xfrm rot="0">
            <a:off x="10060029" y="250750"/>
            <a:ext cx="6731318" cy="877252"/>
            <a:chOff x="0" y="0"/>
            <a:chExt cx="8975090" cy="1169670"/>
          </a:xfrm>
        </p:grpSpPr>
        <p:sp>
          <p:nvSpPr>
            <p:cNvPr id="21" name="Freeform 21"/>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id="22" name="Group 22"/>
          <p:cNvGrpSpPr/>
          <p:nvPr/>
        </p:nvGrpSpPr>
        <p:grpSpPr>
          <a:xfrm rot="0">
            <a:off x="11256399" y="83880"/>
            <a:ext cx="6546532" cy="853440"/>
            <a:chOff x="0" y="0"/>
            <a:chExt cx="8728710" cy="1137920"/>
          </a:xfrm>
        </p:grpSpPr>
        <p:sp>
          <p:nvSpPr>
            <p:cNvPr id="23" name="Freeform 23"/>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4" name="TextBox 24"/>
          <p:cNvSpPr txBox="1"/>
          <p:nvPr/>
        </p:nvSpPr>
        <p:spPr>
          <a:xfrm>
            <a:off x="9834880" y="283845"/>
            <a:ext cx="6729095" cy="1400175"/>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a:p>
            <a:pPr algn="ctr">
              <a:lnSpc>
                <a:spcPts val="5460"/>
              </a:lnSpc>
            </a:p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738196" y="4308568"/>
            <a:ext cx="16804763" cy="1281363"/>
          </a:xfrm>
          <a:custGeom>
            <a:avLst/>
            <a:gdLst/>
            <a:ahLst/>
            <a:cxnLst/>
            <a:rect l="l" t="t" r="r" b="b"/>
            <a:pathLst>
              <a:path w="16804763" h="1281363">
                <a:moveTo>
                  <a:pt x="0" y="0"/>
                </a:moveTo>
                <a:lnTo>
                  <a:pt x="16804764" y="0"/>
                </a:lnTo>
                <a:lnTo>
                  <a:pt x="16804764" y="1281364"/>
                </a:lnTo>
                <a:lnTo>
                  <a:pt x="0" y="128136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0" y="468641"/>
            <a:ext cx="6948766" cy="668020"/>
          </a:xfrm>
          <a:prstGeom prst="rect">
            <a:avLst/>
          </a:prstGeom>
        </p:spPr>
        <p:txBody>
          <a:bodyPr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EQUITY AND INCLUSION</a:t>
            </a:r>
            <a:endParaRPr lang="en-US" sz="3275" b="1" spc="432">
              <a:solidFill>
                <a:srgbClr val="2B5589"/>
              </a:solidFill>
              <a:latin typeface="More Sugar"/>
              <a:ea typeface="More Sugar"/>
              <a:cs typeface="More Sugar"/>
              <a:sym typeface="More Sugar"/>
            </a:endParaRPr>
          </a:p>
        </p:txBody>
      </p:sp>
      <p:sp>
        <p:nvSpPr>
          <p:cNvPr id="7" name="TextBox 7"/>
          <p:cNvSpPr txBox="1"/>
          <p:nvPr/>
        </p:nvSpPr>
        <p:spPr>
          <a:xfrm>
            <a:off x="448395" y="1314945"/>
            <a:ext cx="8549460" cy="2561717"/>
          </a:xfrm>
          <a:prstGeom prst="rect">
            <a:avLst/>
          </a:prstGeom>
        </p:spPr>
        <p:txBody>
          <a:bodyPr lIns="0" tIns="0" rIns="0" bIns="0" rtlCol="0" anchor="t">
            <a:spAutoFit/>
          </a:bodyPr>
          <a:lstStyle/>
          <a:p>
            <a:pPr algn="l">
              <a:lnSpc>
                <a:spcPts val="5135"/>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Disparities in access to biosensors can exacerbate health inequities, particularly for marginalized communities (Omboni et al., 2020).</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8" name="TextBox 8"/>
          <p:cNvSpPr txBox="1"/>
          <p:nvPr/>
        </p:nvSpPr>
        <p:spPr>
          <a:xfrm>
            <a:off x="34925" y="1398905"/>
            <a:ext cx="2840355"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endParaRPr lang="en-US" sz="3375" b="1" spc="445">
              <a:solidFill>
                <a:srgbClr val="000000"/>
              </a:solidFill>
              <a:latin typeface="More Sugar"/>
              <a:ea typeface="More Sugar"/>
              <a:cs typeface="More Sugar"/>
              <a:sym typeface="More Sugar"/>
            </a:endParaRPr>
          </a:p>
        </p:txBody>
      </p:sp>
      <p:sp>
        <p:nvSpPr>
          <p:cNvPr id="9" name="TextBox 9"/>
          <p:cNvSpPr txBox="1"/>
          <p:nvPr/>
        </p:nvSpPr>
        <p:spPr>
          <a:xfrm>
            <a:off x="903605" y="6438900"/>
            <a:ext cx="7927975" cy="3138805"/>
          </a:xfrm>
          <a:prstGeom prst="rect">
            <a:avLst/>
          </a:prstGeom>
        </p:spPr>
        <p:txBody>
          <a:bodyPr wrap="square" lIns="0" tIns="0" rIns="0" bIns="0" rtlCol="0" anchor="t">
            <a:spAutoFit/>
          </a:bodyPr>
          <a:lstStyle/>
          <a:p>
            <a:pPr algn="just">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Complex interfaces and discomfort in wearable designs reduce user engagement and compliance (Gruska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0" name="TextBox 10"/>
          <p:cNvSpPr txBox="1"/>
          <p:nvPr/>
        </p:nvSpPr>
        <p:spPr>
          <a:xfrm>
            <a:off x="9361776" y="1418026"/>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Establish community digital hubs, provide financial assistance programs, and design inclusive devices that cater to diverse populations (NHS Digital,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503860" y="1450793"/>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 </a:t>
            </a:r>
            <a:endParaRPr lang="en-US" sz="3075" b="1" spc="406">
              <a:solidFill>
                <a:srgbClr val="000000"/>
              </a:solidFill>
              <a:latin typeface="More Sugar"/>
              <a:ea typeface="More Sugar"/>
              <a:cs typeface="More Sugar"/>
              <a:sym typeface="More Sugar"/>
            </a:endParaRPr>
          </a:p>
        </p:txBody>
      </p:sp>
      <p:sp>
        <p:nvSpPr>
          <p:cNvPr id="12" name="TextBox 12"/>
          <p:cNvSpPr txBox="1"/>
          <p:nvPr/>
        </p:nvSpPr>
        <p:spPr>
          <a:xfrm>
            <a:off x="0" y="5351304"/>
            <a:ext cx="5471598" cy="668020"/>
          </a:xfrm>
          <a:prstGeom prst="rect">
            <a:avLst/>
          </a:prstGeom>
        </p:spPr>
        <p:txBody>
          <a:bodyPr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DEVICE USABILITY</a:t>
            </a:r>
            <a:endParaRPr lang="en-US" sz="3275" b="1" spc="432">
              <a:solidFill>
                <a:srgbClr val="2B5589"/>
              </a:solidFill>
              <a:latin typeface="More Sugar"/>
              <a:ea typeface="More Sugar"/>
              <a:cs typeface="More Sugar"/>
              <a:sym typeface="More Sugar"/>
            </a:endParaRPr>
          </a:p>
        </p:txBody>
      </p:sp>
      <p:sp>
        <p:nvSpPr>
          <p:cNvPr id="13" name="Freeform 13"/>
          <p:cNvSpPr/>
          <p:nvPr/>
        </p:nvSpPr>
        <p:spPr>
          <a:xfrm rot="5400000">
            <a:off x="7340507" y="7458229"/>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14" name="TextBox 14"/>
          <p:cNvSpPr txBox="1"/>
          <p:nvPr/>
        </p:nvSpPr>
        <p:spPr>
          <a:xfrm>
            <a:off x="-24130" y="6591300"/>
            <a:ext cx="2899410"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endParaRPr lang="en-US" sz="3375" b="1" spc="445">
              <a:solidFill>
                <a:srgbClr val="000000"/>
              </a:solidFill>
              <a:latin typeface="More Sugar"/>
              <a:ea typeface="More Sugar"/>
              <a:cs typeface="More Sugar"/>
              <a:sym typeface="More Sugar"/>
            </a:endParaRPr>
          </a:p>
        </p:txBody>
      </p:sp>
      <p:sp>
        <p:nvSpPr>
          <p:cNvPr id="15" name="TextBox 15"/>
          <p:cNvSpPr txBox="1"/>
          <p:nvPr/>
        </p:nvSpPr>
        <p:spPr>
          <a:xfrm>
            <a:off x="9361776" y="6299768"/>
            <a:ext cx="8740335" cy="392366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Focus on user-centered design to create comfortable, intuitive devices and conduct usability testing with target populations before deployment (Al-Samarraie et al., 2020)</a:t>
            </a:r>
            <a:r>
              <a:rPr lang="en-US" sz="3400">
                <a:solidFill>
                  <a:srgbClr val="000000"/>
                </a:solidFill>
                <a:latin typeface="Canva Sans" panose="020B0503030501040103"/>
                <a:ea typeface="Canva Sans" panose="020B0503030501040103"/>
                <a:cs typeface="Canva Sans" panose="020B0503030501040103"/>
                <a:sym typeface="Canva Sans" panose="020B0503030501040103"/>
              </a:rPr>
              <a:t>.</a:t>
            </a:r>
            <a:endParaRPr lang="en-US" sz="34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16" name="TextBox 16"/>
          <p:cNvSpPr txBox="1"/>
          <p:nvPr/>
        </p:nvSpPr>
        <p:spPr>
          <a:xfrm>
            <a:off x="9361776" y="6290243"/>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a:t>
            </a:r>
            <a:r>
              <a:rPr lang="en-US" sz="3075" spc="406">
                <a:solidFill>
                  <a:srgbClr val="000000"/>
                </a:solidFill>
                <a:latin typeface="More Sugar"/>
                <a:ea typeface="More Sugar"/>
                <a:cs typeface="More Sugar"/>
                <a:sym typeface="More Sugar"/>
              </a:rPr>
              <a:t>: </a:t>
            </a:r>
            <a:endParaRPr lang="en-US" sz="3075" spc="406">
              <a:solidFill>
                <a:srgbClr val="000000"/>
              </a:solidFill>
              <a:latin typeface="More Sugar"/>
              <a:ea typeface="More Sugar"/>
              <a:cs typeface="More Sugar"/>
              <a:sym typeface="More Sugar"/>
            </a:endParaRPr>
          </a:p>
        </p:txBody>
      </p:sp>
      <p:sp>
        <p:nvSpPr>
          <p:cNvPr id="19" name="Freeform 19"/>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grpSp>
        <p:nvGrpSpPr>
          <p:cNvPr id="20" name="Group 20"/>
          <p:cNvGrpSpPr/>
          <p:nvPr/>
        </p:nvGrpSpPr>
        <p:grpSpPr>
          <a:xfrm rot="0">
            <a:off x="10060029" y="250750"/>
            <a:ext cx="6731318" cy="877252"/>
            <a:chOff x="0" y="0"/>
            <a:chExt cx="8975090" cy="1169670"/>
          </a:xfrm>
        </p:grpSpPr>
        <p:sp>
          <p:nvSpPr>
            <p:cNvPr id="21" name="Freeform 21"/>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id="22" name="Group 22"/>
          <p:cNvGrpSpPr/>
          <p:nvPr/>
        </p:nvGrpSpPr>
        <p:grpSpPr>
          <a:xfrm rot="0">
            <a:off x="11256399" y="83880"/>
            <a:ext cx="6546532" cy="853440"/>
            <a:chOff x="0" y="0"/>
            <a:chExt cx="8728710" cy="1137920"/>
          </a:xfrm>
        </p:grpSpPr>
        <p:sp>
          <p:nvSpPr>
            <p:cNvPr id="23" name="Freeform 23"/>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4" name="TextBox 24"/>
          <p:cNvSpPr txBox="1"/>
          <p:nvPr/>
        </p:nvSpPr>
        <p:spPr>
          <a:xfrm>
            <a:off x="10077450" y="283845"/>
            <a:ext cx="6486525" cy="1400175"/>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a:p>
            <a:pPr algn="ctr">
              <a:lnSpc>
                <a:spcPts val="5460"/>
              </a:lnSpc>
            </a:p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5400000">
            <a:off x="7299675" y="2724292"/>
            <a:ext cx="3396360" cy="203782"/>
          </a:xfrm>
          <a:custGeom>
            <a:avLst/>
            <a:gdLst/>
            <a:ahLst/>
            <a:cxnLst/>
            <a:rect l="l" t="t" r="r" b="b"/>
            <a:pathLst>
              <a:path w="3396360" h="203782">
                <a:moveTo>
                  <a:pt x="0" y="0"/>
                </a:moveTo>
                <a:lnTo>
                  <a:pt x="3396360" y="0"/>
                </a:lnTo>
                <a:lnTo>
                  <a:pt x="3396360" y="203781"/>
                </a:lnTo>
                <a:lnTo>
                  <a:pt x="0" y="203781"/>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Freeform 5"/>
          <p:cNvSpPr/>
          <p:nvPr/>
        </p:nvSpPr>
        <p:spPr>
          <a:xfrm rot="-234717">
            <a:off x="400376" y="4419693"/>
            <a:ext cx="16804763" cy="1281363"/>
          </a:xfrm>
          <a:custGeom>
            <a:avLst/>
            <a:gdLst/>
            <a:ahLst/>
            <a:cxnLst/>
            <a:rect l="l" t="t" r="r" b="b"/>
            <a:pathLst>
              <a:path w="16804763" h="1281363">
                <a:moveTo>
                  <a:pt x="0" y="0"/>
                </a:moveTo>
                <a:lnTo>
                  <a:pt x="16804764" y="0"/>
                </a:lnTo>
                <a:lnTo>
                  <a:pt x="16804764" y="1281364"/>
                </a:lnTo>
                <a:lnTo>
                  <a:pt x="0" y="128136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rot="5400000">
            <a:off x="7340507" y="7061893"/>
            <a:ext cx="3396360" cy="203782"/>
          </a:xfrm>
          <a:custGeom>
            <a:avLst/>
            <a:gdLst/>
            <a:ahLst/>
            <a:cxnLst/>
            <a:rect l="l" t="t" r="r" b="b"/>
            <a:pathLst>
              <a:path w="3396360" h="203782">
                <a:moveTo>
                  <a:pt x="0" y="0"/>
                </a:moveTo>
                <a:lnTo>
                  <a:pt x="3396360" y="0"/>
                </a:lnTo>
                <a:lnTo>
                  <a:pt x="3396360" y="203782"/>
                </a:lnTo>
                <a:lnTo>
                  <a:pt x="0" y="203782"/>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7" name="TextBox 7"/>
          <p:cNvSpPr txBox="1"/>
          <p:nvPr/>
        </p:nvSpPr>
        <p:spPr>
          <a:xfrm>
            <a:off x="0" y="468641"/>
            <a:ext cx="9038687" cy="668020"/>
          </a:xfrm>
          <a:prstGeom prst="rect">
            <a:avLst/>
          </a:prstGeom>
        </p:spPr>
        <p:txBody>
          <a:bodyPr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ACCOUNTABILITY AND LIABILITY</a:t>
            </a:r>
            <a:endParaRPr lang="en-US" sz="3275" b="1" spc="432">
              <a:solidFill>
                <a:srgbClr val="2B5589"/>
              </a:solidFill>
              <a:latin typeface="More Sugar"/>
              <a:ea typeface="More Sugar"/>
              <a:cs typeface="More Sugar"/>
              <a:sym typeface="More Sugar"/>
            </a:endParaRPr>
          </a:p>
        </p:txBody>
      </p:sp>
      <p:sp>
        <p:nvSpPr>
          <p:cNvPr id="8" name="TextBox 8"/>
          <p:cNvSpPr txBox="1"/>
          <p:nvPr/>
        </p:nvSpPr>
        <p:spPr>
          <a:xfrm>
            <a:off x="448395" y="1314945"/>
            <a:ext cx="8549460"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Determining responsibility for inaccuracies or malfunctions in biosensor data complicates adoption (King’s Fund,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9" name="TextBox 9"/>
          <p:cNvSpPr txBox="1"/>
          <p:nvPr/>
        </p:nvSpPr>
        <p:spPr>
          <a:xfrm>
            <a:off x="635" y="1398905"/>
            <a:ext cx="2874645"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r>
              <a:rPr lang="en-US" sz="3375" spc="445">
                <a:solidFill>
                  <a:srgbClr val="000000"/>
                </a:solidFill>
                <a:latin typeface="More Sugar"/>
                <a:ea typeface="More Sugar"/>
                <a:cs typeface="More Sugar"/>
                <a:sym typeface="More Sugar"/>
              </a:rPr>
              <a:t>:</a:t>
            </a:r>
            <a:endParaRPr lang="en-US" sz="3375" spc="445">
              <a:solidFill>
                <a:srgbClr val="000000"/>
              </a:solidFill>
              <a:latin typeface="More Sugar"/>
              <a:ea typeface="More Sugar"/>
              <a:cs typeface="More Sugar"/>
              <a:sym typeface="More Sugar"/>
            </a:endParaRPr>
          </a:p>
        </p:txBody>
      </p:sp>
      <p:sp>
        <p:nvSpPr>
          <p:cNvPr id="10" name="TextBox 10"/>
          <p:cNvSpPr txBox="1"/>
          <p:nvPr/>
        </p:nvSpPr>
        <p:spPr>
          <a:xfrm>
            <a:off x="472362" y="6290243"/>
            <a:ext cx="8245359" cy="3423920"/>
          </a:xfrm>
          <a:prstGeom prst="rect">
            <a:avLst/>
          </a:prstGeom>
        </p:spPr>
        <p:txBody>
          <a:bodyPr lIns="0" tIns="0" rIns="0" bIns="0" rtlCol="0" anchor="t">
            <a:spAutoFit/>
          </a:bodyPr>
          <a:lstStyle/>
          <a:p>
            <a:pPr algn="just">
              <a:lnSpc>
                <a:spcPct val="150000"/>
              </a:lnSpc>
            </a:pPr>
            <a:r>
              <a:rPr lang="en-US" sz="3705">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705">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Patients fear over-monitoring, loss of autonomy, and potential misuse of health data (Gruska et al., 2020).</a:t>
            </a:r>
            <a:endParaRPr lang="en-US" sz="3705">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1" name="TextBox 11"/>
          <p:cNvSpPr txBox="1"/>
          <p:nvPr/>
        </p:nvSpPr>
        <p:spPr>
          <a:xfrm>
            <a:off x="9361776" y="1418026"/>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Develop clear accountability frameworks among manufacturers, healthcare providers, and users to address potential issues systematically (ICO,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2" name="Freeform 12"/>
          <p:cNvSpPr/>
          <p:nvPr/>
        </p:nvSpPr>
        <p:spPr>
          <a:xfrm rot="609361">
            <a:off x="11982536" y="581684"/>
            <a:ext cx="4518430" cy="1092638"/>
          </a:xfrm>
          <a:custGeom>
            <a:avLst/>
            <a:gdLst/>
            <a:ahLst/>
            <a:cxnLst/>
            <a:rect l="l" t="t" r="r" b="b"/>
            <a:pathLst>
              <a:path w="4518430" h="1092638">
                <a:moveTo>
                  <a:pt x="0" y="0"/>
                </a:moveTo>
                <a:lnTo>
                  <a:pt x="4518429" y="0"/>
                </a:lnTo>
                <a:lnTo>
                  <a:pt x="4518429" y="1092638"/>
                </a:lnTo>
                <a:lnTo>
                  <a:pt x="0" y="109263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3" name="TextBox 13"/>
          <p:cNvSpPr txBox="1"/>
          <p:nvPr/>
        </p:nvSpPr>
        <p:spPr>
          <a:xfrm>
            <a:off x="9361776" y="1429647"/>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a:t>
            </a:r>
            <a:r>
              <a:rPr lang="en-US" sz="3075" spc="406">
                <a:solidFill>
                  <a:srgbClr val="000000"/>
                </a:solidFill>
                <a:latin typeface="More Sugar"/>
                <a:ea typeface="More Sugar"/>
                <a:cs typeface="More Sugar"/>
                <a:sym typeface="More Sugar"/>
              </a:rPr>
              <a:t>: </a:t>
            </a:r>
            <a:endParaRPr lang="en-US" sz="3075" spc="406">
              <a:solidFill>
                <a:srgbClr val="000000"/>
              </a:solidFill>
              <a:latin typeface="More Sugar"/>
              <a:ea typeface="More Sugar"/>
              <a:cs typeface="More Sugar"/>
              <a:sym typeface="More Sugar"/>
            </a:endParaRPr>
          </a:p>
        </p:txBody>
      </p:sp>
      <p:sp>
        <p:nvSpPr>
          <p:cNvPr id="14" name="TextBox 14"/>
          <p:cNvSpPr txBox="1"/>
          <p:nvPr/>
        </p:nvSpPr>
        <p:spPr>
          <a:xfrm>
            <a:off x="0" y="5351304"/>
            <a:ext cx="5471598" cy="668020"/>
          </a:xfrm>
          <a:prstGeom prst="rect">
            <a:avLst/>
          </a:prstGeom>
        </p:spPr>
        <p:txBody>
          <a:bodyPr lIns="0" tIns="0" rIns="0" bIns="0" rtlCol="0" anchor="t">
            <a:spAutoFit/>
          </a:bodyPr>
          <a:lstStyle/>
          <a:p>
            <a:pPr algn="ctr">
              <a:lnSpc>
                <a:spcPts val="5210"/>
              </a:lnSpc>
              <a:spcBef>
                <a:spcPct val="0"/>
              </a:spcBef>
            </a:pPr>
            <a:r>
              <a:rPr lang="en-US" sz="3275" b="1" spc="432">
                <a:solidFill>
                  <a:srgbClr val="2B5589"/>
                </a:solidFill>
                <a:latin typeface="More Sugar"/>
                <a:ea typeface="More Sugar"/>
                <a:cs typeface="More Sugar"/>
                <a:sym typeface="More Sugar"/>
              </a:rPr>
              <a:t>ETHICAL CONCERNS</a:t>
            </a:r>
            <a:endParaRPr lang="en-US" sz="3275" b="1" spc="432">
              <a:solidFill>
                <a:srgbClr val="2B5589"/>
              </a:solidFill>
              <a:latin typeface="More Sugar"/>
              <a:ea typeface="More Sugar"/>
              <a:cs typeface="More Sugar"/>
              <a:sym typeface="More Sugar"/>
            </a:endParaRPr>
          </a:p>
        </p:txBody>
      </p:sp>
      <p:sp>
        <p:nvSpPr>
          <p:cNvPr id="15" name="TextBox 15"/>
          <p:cNvSpPr txBox="1"/>
          <p:nvPr/>
        </p:nvSpPr>
        <p:spPr>
          <a:xfrm>
            <a:off x="0" y="6438900"/>
            <a:ext cx="3079115" cy="688340"/>
          </a:xfrm>
          <a:prstGeom prst="rect">
            <a:avLst/>
          </a:prstGeom>
        </p:spPr>
        <p:txBody>
          <a:bodyPr wrap="square" lIns="0" tIns="0" rIns="0" bIns="0" rtlCol="0" anchor="t">
            <a:spAutoFit/>
          </a:bodyPr>
          <a:lstStyle/>
          <a:p>
            <a:pPr algn="ctr">
              <a:lnSpc>
                <a:spcPts val="5370"/>
              </a:lnSpc>
              <a:spcBef>
                <a:spcPct val="0"/>
              </a:spcBef>
            </a:pPr>
            <a:r>
              <a:rPr lang="en-US" sz="3375" b="1" spc="445">
                <a:solidFill>
                  <a:srgbClr val="000000"/>
                </a:solidFill>
                <a:latin typeface="More Sugar"/>
                <a:ea typeface="More Sugar"/>
                <a:cs typeface="More Sugar"/>
                <a:sym typeface="More Sugar"/>
              </a:rPr>
              <a:t>BARRIER:</a:t>
            </a:r>
            <a:endParaRPr lang="en-US" sz="3375" b="1" spc="445">
              <a:solidFill>
                <a:srgbClr val="000000"/>
              </a:solidFill>
              <a:latin typeface="More Sugar"/>
              <a:ea typeface="More Sugar"/>
              <a:cs typeface="More Sugar"/>
              <a:sym typeface="More Sugar"/>
            </a:endParaRPr>
          </a:p>
        </p:txBody>
      </p:sp>
      <p:sp>
        <p:nvSpPr>
          <p:cNvPr id="16" name="TextBox 16"/>
          <p:cNvSpPr txBox="1"/>
          <p:nvPr/>
        </p:nvSpPr>
        <p:spPr>
          <a:xfrm>
            <a:off x="9361776" y="6299768"/>
            <a:ext cx="8740335" cy="3138805"/>
          </a:xfrm>
          <a:prstGeom prst="rect">
            <a:avLst/>
          </a:prstGeom>
        </p:spPr>
        <p:txBody>
          <a:bodyPr lIns="0" tIns="0" rIns="0" bIns="0" rtlCol="0" anchor="t">
            <a:spAutoFit/>
          </a:bodyPr>
          <a:lstStyle/>
          <a:p>
            <a:pPr algn="l">
              <a:lnSpc>
                <a:spcPct val="150000"/>
              </a:lnSpc>
            </a:pPr>
            <a:r>
              <a:rPr lang="en-US" sz="3400">
                <a:solidFill>
                  <a:srgbClr val="000000"/>
                </a:solidFill>
                <a:latin typeface="Canva Sans" panose="020B0503030501040103"/>
                <a:ea typeface="Canva Sans" panose="020B0503030501040103"/>
                <a:cs typeface="Canva Sans" panose="020B0503030501040103"/>
                <a:sym typeface="Canva Sans" panose="020B0503030501040103"/>
              </a:rPr>
              <a:t>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Ensure transparency in data use, prioritize user consent, and design systems that empower patients rather than diminish their autonomy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17" name="TextBox 17"/>
          <p:cNvSpPr txBox="1"/>
          <p:nvPr/>
        </p:nvSpPr>
        <p:spPr>
          <a:xfrm>
            <a:off x="9361776" y="6290243"/>
            <a:ext cx="2719229" cy="627380"/>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SOLUTION: </a:t>
            </a:r>
            <a:endParaRPr lang="en-US" sz="3075" b="1" spc="406">
              <a:solidFill>
                <a:srgbClr val="000000"/>
              </a:solidFill>
              <a:latin typeface="More Sugar"/>
              <a:ea typeface="More Sugar"/>
              <a:cs typeface="More Sugar"/>
              <a:sym typeface="More Sugar"/>
            </a:endParaRPr>
          </a:p>
        </p:txBody>
      </p:sp>
      <p:grpSp>
        <p:nvGrpSpPr>
          <p:cNvPr id="18" name="Group 18"/>
          <p:cNvGrpSpPr/>
          <p:nvPr/>
        </p:nvGrpSpPr>
        <p:grpSpPr>
          <a:xfrm rot="0">
            <a:off x="10060029" y="250750"/>
            <a:ext cx="6731318" cy="877252"/>
            <a:chOff x="0" y="0"/>
            <a:chExt cx="8975090" cy="1169670"/>
          </a:xfrm>
        </p:grpSpPr>
        <p:sp>
          <p:nvSpPr>
            <p:cNvPr id="19" name="Freeform 19"/>
            <p:cNvSpPr/>
            <p:nvPr/>
          </p:nvSpPr>
          <p:spPr>
            <a:xfrm>
              <a:off x="24130" y="16510"/>
              <a:ext cx="8996680" cy="1156970"/>
            </a:xfrm>
            <a:custGeom>
              <a:avLst/>
              <a:gdLst/>
              <a:ahLst/>
              <a:cxnLst/>
              <a:rect l="l" t="t" r="r" b="b"/>
              <a:pathLst>
                <a:path w="8996680" h="1156970">
                  <a:moveTo>
                    <a:pt x="26670" y="255270"/>
                  </a:moveTo>
                  <a:cubicBezTo>
                    <a:pt x="562610" y="189230"/>
                    <a:pt x="957580" y="106680"/>
                    <a:pt x="1179830" y="74930"/>
                  </a:cubicBezTo>
                  <a:cubicBezTo>
                    <a:pt x="1328420" y="53340"/>
                    <a:pt x="1380490" y="44450"/>
                    <a:pt x="1553210" y="34290"/>
                  </a:cubicBezTo>
                  <a:cubicBezTo>
                    <a:pt x="1943100" y="13970"/>
                    <a:pt x="2882900" y="0"/>
                    <a:pt x="3455670" y="34290"/>
                  </a:cubicBezTo>
                  <a:cubicBezTo>
                    <a:pt x="3930650" y="62230"/>
                    <a:pt x="4452620" y="160020"/>
                    <a:pt x="4753610" y="190500"/>
                  </a:cubicBezTo>
                  <a:cubicBezTo>
                    <a:pt x="4913630" y="207010"/>
                    <a:pt x="4977130" y="215900"/>
                    <a:pt x="5123180" y="220980"/>
                  </a:cubicBezTo>
                  <a:cubicBezTo>
                    <a:pt x="5335270" y="229870"/>
                    <a:pt x="5651500" y="199390"/>
                    <a:pt x="5906770" y="220980"/>
                  </a:cubicBezTo>
                  <a:cubicBezTo>
                    <a:pt x="6153150" y="242570"/>
                    <a:pt x="6328410" y="320040"/>
                    <a:pt x="6629400" y="345440"/>
                  </a:cubicBezTo>
                  <a:cubicBezTo>
                    <a:pt x="7114540" y="387350"/>
                    <a:pt x="8167370" y="328930"/>
                    <a:pt x="8549640" y="346710"/>
                  </a:cubicBezTo>
                  <a:cubicBezTo>
                    <a:pt x="8713470" y="353060"/>
                    <a:pt x="8831580" y="302260"/>
                    <a:pt x="8898890" y="377190"/>
                  </a:cubicBezTo>
                  <a:cubicBezTo>
                    <a:pt x="8996680" y="485140"/>
                    <a:pt x="8987790" y="1016000"/>
                    <a:pt x="8891270" y="1101090"/>
                  </a:cubicBezTo>
                  <a:cubicBezTo>
                    <a:pt x="8829040" y="1156970"/>
                    <a:pt x="8732520" y="1078230"/>
                    <a:pt x="8586470" y="1070610"/>
                  </a:cubicBezTo>
                  <a:cubicBezTo>
                    <a:pt x="8224520" y="1051560"/>
                    <a:pt x="7078980" y="1090930"/>
                    <a:pt x="6685280" y="1069340"/>
                  </a:cubicBezTo>
                  <a:cubicBezTo>
                    <a:pt x="6507480" y="1060450"/>
                    <a:pt x="6427470" y="1047750"/>
                    <a:pt x="6299200" y="1027430"/>
                  </a:cubicBezTo>
                  <a:cubicBezTo>
                    <a:pt x="6168390" y="1007110"/>
                    <a:pt x="6060440" y="961390"/>
                    <a:pt x="5905500" y="944880"/>
                  </a:cubicBezTo>
                  <a:cubicBezTo>
                    <a:pt x="5689600" y="923290"/>
                    <a:pt x="5378450" y="952500"/>
                    <a:pt x="5120640" y="944880"/>
                  </a:cubicBezTo>
                  <a:cubicBezTo>
                    <a:pt x="4870450" y="938530"/>
                    <a:pt x="4605020" y="928370"/>
                    <a:pt x="4381500" y="901700"/>
                  </a:cubicBezTo>
                  <a:cubicBezTo>
                    <a:pt x="4196080" y="880110"/>
                    <a:pt x="4034790" y="836930"/>
                    <a:pt x="3873500" y="811530"/>
                  </a:cubicBezTo>
                  <a:cubicBezTo>
                    <a:pt x="3727450" y="789940"/>
                    <a:pt x="3644900" y="770890"/>
                    <a:pt x="3455670" y="758190"/>
                  </a:cubicBezTo>
                  <a:cubicBezTo>
                    <a:pt x="3058160" y="732790"/>
                    <a:pt x="1977390" y="741680"/>
                    <a:pt x="1597660" y="758190"/>
                  </a:cubicBezTo>
                  <a:cubicBezTo>
                    <a:pt x="1430020" y="765810"/>
                    <a:pt x="1379220" y="772160"/>
                    <a:pt x="1235710" y="791210"/>
                  </a:cubicBezTo>
                  <a:cubicBezTo>
                    <a:pt x="1018540" y="820420"/>
                    <a:pt x="637540" y="905510"/>
                    <a:pt x="429260" y="938530"/>
                  </a:cubicBezTo>
                  <a:cubicBezTo>
                    <a:pt x="298450" y="958850"/>
                    <a:pt x="179070" y="1037590"/>
                    <a:pt x="107950" y="981710"/>
                  </a:cubicBezTo>
                  <a:cubicBezTo>
                    <a:pt x="0" y="897890"/>
                    <a:pt x="26670" y="255270"/>
                    <a:pt x="26670" y="255270"/>
                  </a:cubicBezTo>
                </a:path>
              </a:pathLst>
            </a:custGeom>
            <a:solidFill>
              <a:srgbClr val="FFF234">
                <a:alpha val="49804"/>
              </a:srgbClr>
            </a:solidFill>
            <a:ln cap="sq">
              <a:noFill/>
              <a:prstDash val="solid"/>
              <a:miter/>
            </a:ln>
          </p:spPr>
        </p:sp>
      </p:grpSp>
      <p:grpSp>
        <p:nvGrpSpPr>
          <p:cNvPr id="20" name="Group 20"/>
          <p:cNvGrpSpPr/>
          <p:nvPr/>
        </p:nvGrpSpPr>
        <p:grpSpPr>
          <a:xfrm rot="0">
            <a:off x="11256399" y="83880"/>
            <a:ext cx="6546532" cy="853440"/>
            <a:chOff x="0" y="0"/>
            <a:chExt cx="8728710" cy="1137920"/>
          </a:xfrm>
        </p:grpSpPr>
        <p:sp>
          <p:nvSpPr>
            <p:cNvPr id="21" name="Freeform 21"/>
            <p:cNvSpPr/>
            <p:nvPr/>
          </p:nvSpPr>
          <p:spPr>
            <a:xfrm>
              <a:off x="-100330" y="-16510"/>
              <a:ext cx="8790940" cy="1261110"/>
            </a:xfrm>
            <a:custGeom>
              <a:avLst/>
              <a:gdLst/>
              <a:ahLst/>
              <a:cxnLst/>
              <a:rect l="l" t="t" r="r" b="b"/>
              <a:pathLst>
                <a:path w="8790940" h="1261110">
                  <a:moveTo>
                    <a:pt x="151130" y="285750"/>
                  </a:moveTo>
                  <a:cubicBezTo>
                    <a:pt x="2462530" y="303530"/>
                    <a:pt x="2649220" y="359410"/>
                    <a:pt x="3032760" y="378460"/>
                  </a:cubicBezTo>
                  <a:cubicBezTo>
                    <a:pt x="3630930" y="408940"/>
                    <a:pt x="4762500" y="400050"/>
                    <a:pt x="5339080" y="378460"/>
                  </a:cubicBezTo>
                  <a:cubicBezTo>
                    <a:pt x="5684520" y="365760"/>
                    <a:pt x="5866130" y="327660"/>
                    <a:pt x="6167120" y="316230"/>
                  </a:cubicBezTo>
                  <a:cubicBezTo>
                    <a:pt x="6523990" y="303530"/>
                    <a:pt x="6992620" y="330200"/>
                    <a:pt x="7343140" y="316230"/>
                  </a:cubicBezTo>
                  <a:cubicBezTo>
                    <a:pt x="7625080" y="306070"/>
                    <a:pt x="8001000" y="158750"/>
                    <a:pt x="8108950" y="257810"/>
                  </a:cubicBezTo>
                  <a:cubicBezTo>
                    <a:pt x="8186420" y="330200"/>
                    <a:pt x="8101330" y="558800"/>
                    <a:pt x="8111490" y="656590"/>
                  </a:cubicBezTo>
                  <a:cubicBezTo>
                    <a:pt x="8116570" y="713740"/>
                    <a:pt x="8131810" y="791210"/>
                    <a:pt x="8136890" y="791210"/>
                  </a:cubicBezTo>
                  <a:cubicBezTo>
                    <a:pt x="8150860" y="789940"/>
                    <a:pt x="8035290" y="157480"/>
                    <a:pt x="8138160" y="67310"/>
                  </a:cubicBezTo>
                  <a:cubicBezTo>
                    <a:pt x="8213090" y="0"/>
                    <a:pt x="8431530" y="43180"/>
                    <a:pt x="8534400" y="114300"/>
                  </a:cubicBezTo>
                  <a:cubicBezTo>
                    <a:pt x="8652510" y="195580"/>
                    <a:pt x="8790940" y="433070"/>
                    <a:pt x="8776970" y="572770"/>
                  </a:cubicBezTo>
                  <a:cubicBezTo>
                    <a:pt x="8764270" y="706120"/>
                    <a:pt x="8609330" y="875030"/>
                    <a:pt x="8478520" y="937260"/>
                  </a:cubicBezTo>
                  <a:cubicBezTo>
                    <a:pt x="8342630" y="1000760"/>
                    <a:pt x="8131810" y="918210"/>
                    <a:pt x="7969250" y="935990"/>
                  </a:cubicBezTo>
                  <a:cubicBezTo>
                    <a:pt x="7815580" y="953770"/>
                    <a:pt x="7720330" y="1018540"/>
                    <a:pt x="7526020" y="1040130"/>
                  </a:cubicBezTo>
                  <a:cubicBezTo>
                    <a:pt x="7167880" y="1082040"/>
                    <a:pt x="6344920" y="1017270"/>
                    <a:pt x="5975350" y="1040130"/>
                  </a:cubicBezTo>
                  <a:cubicBezTo>
                    <a:pt x="5768340" y="1054100"/>
                    <a:pt x="5713730" y="1088390"/>
                    <a:pt x="5494020" y="1102360"/>
                  </a:cubicBezTo>
                  <a:cubicBezTo>
                    <a:pt x="5017770" y="1132840"/>
                    <a:pt x="3665220" y="1103630"/>
                    <a:pt x="3232150" y="1102360"/>
                  </a:cubicBezTo>
                  <a:cubicBezTo>
                    <a:pt x="3056890" y="1102360"/>
                    <a:pt x="3008630" y="1109980"/>
                    <a:pt x="2863850" y="1101090"/>
                  </a:cubicBezTo>
                  <a:cubicBezTo>
                    <a:pt x="2653030" y="1088390"/>
                    <a:pt x="2409190" y="1027430"/>
                    <a:pt x="2092960" y="1009650"/>
                  </a:cubicBezTo>
                  <a:cubicBezTo>
                    <a:pt x="1593850" y="980440"/>
                    <a:pt x="397510" y="1261110"/>
                    <a:pt x="151130" y="1016000"/>
                  </a:cubicBezTo>
                  <a:cubicBezTo>
                    <a:pt x="0" y="866140"/>
                    <a:pt x="151130" y="285750"/>
                    <a:pt x="151130" y="285750"/>
                  </a:cubicBezTo>
                </a:path>
              </a:pathLst>
            </a:custGeom>
            <a:solidFill>
              <a:srgbClr val="FFF234">
                <a:alpha val="49804"/>
              </a:srgbClr>
            </a:solidFill>
            <a:ln cap="sq">
              <a:noFill/>
              <a:prstDash val="solid"/>
              <a:miter/>
            </a:ln>
          </p:spPr>
        </p:sp>
      </p:grpSp>
      <p:sp>
        <p:nvSpPr>
          <p:cNvPr id="22" name="TextBox 22"/>
          <p:cNvSpPr txBox="1"/>
          <p:nvPr/>
        </p:nvSpPr>
        <p:spPr>
          <a:xfrm>
            <a:off x="10441305" y="283845"/>
            <a:ext cx="6122670" cy="1400175"/>
          </a:xfrm>
          <a:prstGeom prst="rect">
            <a:avLst/>
          </a:prstGeom>
        </p:spPr>
        <p:txBody>
          <a:bodyPr wrap="square" lIns="0" tIns="0" rIns="0" bIns="0" rtlCol="0" anchor="t">
            <a:spAutoFit/>
          </a:bodyPr>
          <a:lstStyle/>
          <a:p>
            <a:pPr algn="ctr">
              <a:lnSpc>
                <a:spcPts val="5460"/>
              </a:lnSpc>
            </a:pPr>
            <a:r>
              <a:rPr lang="en-US" sz="3900">
                <a:solidFill>
                  <a:srgbClr val="000000"/>
                </a:solidFill>
                <a:latin typeface="More Sugar"/>
                <a:ea typeface="More Sugar"/>
                <a:cs typeface="More Sugar"/>
                <a:sym typeface="More Sugar"/>
              </a:rPr>
              <a:t>Legal and Ethical Issues</a:t>
            </a:r>
            <a:endParaRPr lang="en-US" sz="3900">
              <a:solidFill>
                <a:srgbClr val="000000"/>
              </a:solidFill>
              <a:latin typeface="More Sugar"/>
              <a:ea typeface="More Sugar"/>
              <a:cs typeface="More Sugar"/>
              <a:sym typeface="More Sugar"/>
            </a:endParaRPr>
          </a:p>
          <a:p>
            <a:pPr algn="ctr">
              <a:lnSpc>
                <a:spcPts val="5460"/>
              </a:lnSpc>
            </a:p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18677">
            <a:off x="385710" y="13271"/>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08595">
            <a:off x="7147634" y="2586"/>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a:off x="10446704" y="0"/>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TextBox 5"/>
          <p:cNvSpPr txBox="1"/>
          <p:nvPr/>
        </p:nvSpPr>
        <p:spPr>
          <a:xfrm>
            <a:off x="871698" y="30992"/>
            <a:ext cx="16890206" cy="647065"/>
          </a:xfrm>
          <a:prstGeom prst="rect">
            <a:avLst/>
          </a:prstGeom>
        </p:spPr>
        <p:txBody>
          <a:bodyPr lIns="0" tIns="0" rIns="0" bIns="0" rtlCol="0" anchor="t">
            <a:spAutoFit/>
          </a:bodyPr>
          <a:lstStyle/>
          <a:p>
            <a:pPr algn="ctr">
              <a:lnSpc>
                <a:spcPts val="5050"/>
              </a:lnSpc>
              <a:spcBef>
                <a:spcPct val="0"/>
              </a:spcBef>
            </a:pPr>
            <a:r>
              <a:rPr lang="en-US" sz="2800" spc="419">
                <a:solidFill>
                  <a:srgbClr val="000000"/>
                </a:solidFill>
                <a:latin typeface="More Sugar"/>
                <a:ea typeface="More Sugar"/>
                <a:cs typeface="More Sugar"/>
                <a:sym typeface="More Sugar"/>
              </a:rPr>
              <a:t>BENEFITS OF BIOSENSORS IN HEALTH PROMOTION FOR THE ELDERLY</a:t>
            </a:r>
            <a:endParaRPr lang="en-US" sz="2800" spc="419">
              <a:solidFill>
                <a:srgbClr val="000000"/>
              </a:solidFill>
              <a:latin typeface="More Sugar"/>
              <a:ea typeface="More Sugar"/>
              <a:cs typeface="More Sugar"/>
              <a:sym typeface="More Sugar"/>
            </a:endParaRPr>
          </a:p>
        </p:txBody>
      </p:sp>
      <p:sp>
        <p:nvSpPr>
          <p:cNvPr id="6" name="TextBox 6"/>
          <p:cNvSpPr txBox="1"/>
          <p:nvPr/>
        </p:nvSpPr>
        <p:spPr>
          <a:xfrm>
            <a:off x="375036" y="1448435"/>
            <a:ext cx="17386868" cy="8548370"/>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Early Detection of Illnesses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Continuous monitoring i</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dentifies early signs of chronic diseases, preventing complications and improving outcomes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Better Chronic Disease Management</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enable real-time tracking of conditions like diabetes and hypertension, reducing hospital admissions by up to 25% (Chen et al.,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Improved Independence</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Wearable devices reduce clinic visits, allowing elderly individuals to manage health at home, enhancing autonomy (Peine et al., 2020).</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51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18677">
            <a:off x="385710" y="13271"/>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rot="108595">
            <a:off x="7147634" y="2586"/>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4" name="Freeform 4"/>
          <p:cNvSpPr/>
          <p:nvPr/>
        </p:nvSpPr>
        <p:spPr>
          <a:xfrm>
            <a:off x="10446704" y="0"/>
            <a:ext cx="7315200" cy="744820"/>
          </a:xfrm>
          <a:custGeom>
            <a:avLst/>
            <a:gdLst/>
            <a:ahLst/>
            <a:cxnLst/>
            <a:rect l="l" t="t" r="r" b="b"/>
            <a:pathLst>
              <a:path w="7315200" h="744820">
                <a:moveTo>
                  <a:pt x="0" y="0"/>
                </a:moveTo>
                <a:lnTo>
                  <a:pt x="7315200" y="0"/>
                </a:lnTo>
                <a:lnTo>
                  <a:pt x="7315200" y="744820"/>
                </a:lnTo>
                <a:lnTo>
                  <a:pt x="0" y="74482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5" name="TextBox 5"/>
          <p:cNvSpPr txBox="1"/>
          <p:nvPr/>
        </p:nvSpPr>
        <p:spPr>
          <a:xfrm>
            <a:off x="871698" y="30992"/>
            <a:ext cx="16890206" cy="647065"/>
          </a:xfrm>
          <a:prstGeom prst="rect">
            <a:avLst/>
          </a:prstGeom>
        </p:spPr>
        <p:txBody>
          <a:bodyPr lIns="0" tIns="0" rIns="0" bIns="0" rtlCol="0" anchor="t">
            <a:spAutoFit/>
          </a:bodyPr>
          <a:lstStyle/>
          <a:p>
            <a:pPr algn="ctr">
              <a:lnSpc>
                <a:spcPts val="5050"/>
              </a:lnSpc>
              <a:spcBef>
                <a:spcPct val="0"/>
              </a:spcBef>
            </a:pPr>
            <a:r>
              <a:rPr lang="en-US" sz="2800" spc="419">
                <a:solidFill>
                  <a:srgbClr val="000000"/>
                </a:solidFill>
                <a:latin typeface="More Sugar"/>
                <a:ea typeface="More Sugar"/>
                <a:cs typeface="More Sugar"/>
                <a:sym typeface="More Sugar"/>
              </a:rPr>
              <a:t>BENEFITS OF BIOSENSORS IN HEALTH PROMOTION FOR THE ELDERLY</a:t>
            </a:r>
            <a:endParaRPr lang="en-US" sz="2800" spc="419">
              <a:solidFill>
                <a:srgbClr val="000000"/>
              </a:solidFill>
              <a:latin typeface="More Sugar"/>
              <a:ea typeface="More Sugar"/>
              <a:cs typeface="More Sugar"/>
              <a:sym typeface="More Sugar"/>
            </a:endParaRPr>
          </a:p>
        </p:txBody>
      </p:sp>
      <p:sp>
        <p:nvSpPr>
          <p:cNvPr id="6" name="TextBox 6"/>
          <p:cNvSpPr txBox="1"/>
          <p:nvPr/>
        </p:nvSpPr>
        <p:spPr>
          <a:xfrm>
            <a:off x="701930" y="1412604"/>
            <a:ext cx="14848544" cy="6567805"/>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Cost</a:t>
            </a: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 Savings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Preventing acute health events </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lowers healthcare costs for both individuals and systems (Nuffield Trust,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a:latin typeface="Arial" panose="020B0604020202020204" pitchFamily="34" charset="0"/>
              <a:cs typeface="Arial" panose="020B0604020202020204" pitchFamily="34" charset="0"/>
            </a:endParaRPr>
          </a:p>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Support for Caregivers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Biosensors provide real-time data, aiding caregivers in making timely interventions (Gokalp et al., 2018).</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5135"/>
              </a:lnSpc>
            </a:pPr>
            <a:endParaRPr>
              <a:latin typeface="Arial" panose="020B0604020202020204" pitchFamily="34" charset="0"/>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273636" y="3086100"/>
            <a:ext cx="3740727" cy="4114800"/>
          </a:xfrm>
          <a:custGeom>
            <a:avLst/>
            <a:gdLst/>
            <a:ahLst/>
            <a:cxnLst/>
            <a:rect l="l" t="t" r="r" b="b"/>
            <a:pathLst>
              <a:path w="3740727" h="4114800">
                <a:moveTo>
                  <a:pt x="0" y="0"/>
                </a:moveTo>
                <a:lnTo>
                  <a:pt x="3740728" y="0"/>
                </a:lnTo>
                <a:lnTo>
                  <a:pt x="3740728" y="4114800"/>
                </a:lnTo>
                <a:lnTo>
                  <a:pt x="0" y="4114800"/>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Freeform 3"/>
          <p:cNvSpPr/>
          <p:nvPr/>
        </p:nvSpPr>
        <p:spPr>
          <a:xfrm>
            <a:off x="10504062" y="2758533"/>
            <a:ext cx="1451794" cy="1261741"/>
          </a:xfrm>
          <a:custGeom>
            <a:avLst/>
            <a:gdLst/>
            <a:ahLst/>
            <a:cxnLst/>
            <a:rect l="l" t="t" r="r" b="b"/>
            <a:pathLst>
              <a:path w="1451794" h="1261741">
                <a:moveTo>
                  <a:pt x="0" y="0"/>
                </a:moveTo>
                <a:lnTo>
                  <a:pt x="1451795" y="0"/>
                </a:lnTo>
                <a:lnTo>
                  <a:pt x="1451795" y="1261741"/>
                </a:lnTo>
                <a:lnTo>
                  <a:pt x="0" y="126174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TextBox 4"/>
          <p:cNvSpPr txBox="1"/>
          <p:nvPr/>
        </p:nvSpPr>
        <p:spPr>
          <a:xfrm>
            <a:off x="7086455" y="4519930"/>
            <a:ext cx="3740727" cy="1180465"/>
          </a:xfrm>
          <a:prstGeom prst="rect">
            <a:avLst/>
          </a:prstGeom>
        </p:spPr>
        <p:txBody>
          <a:bodyPr lIns="0" tIns="0" rIns="0" bIns="0" rtlCol="0" anchor="t">
            <a:spAutoFit/>
          </a:bodyPr>
          <a:lstStyle/>
          <a:p>
            <a:pPr algn="ctr">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Other</a:t>
            </a:r>
            <a:endPar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a:p>
            <a:pPr algn="ctr">
              <a:lnSpc>
                <a:spcPts val="4760"/>
              </a:lnSpc>
            </a:pPr>
            <a:r>
              <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rPr>
              <a:t> benefits</a:t>
            </a:r>
            <a:endParaRPr lang="en-US" sz="34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
        <p:nvSpPr>
          <p:cNvPr id="5" name="Freeform 5"/>
          <p:cNvSpPr/>
          <p:nvPr/>
        </p:nvSpPr>
        <p:spPr>
          <a:xfrm rot="3657362">
            <a:off x="11192412" y="5453519"/>
            <a:ext cx="1451794" cy="1261741"/>
          </a:xfrm>
          <a:custGeom>
            <a:avLst/>
            <a:gdLst/>
            <a:ahLst/>
            <a:cxnLst/>
            <a:rect l="l" t="t" r="r" b="b"/>
            <a:pathLst>
              <a:path w="1451794" h="1261741">
                <a:moveTo>
                  <a:pt x="0" y="0"/>
                </a:moveTo>
                <a:lnTo>
                  <a:pt x="1451795" y="0"/>
                </a:lnTo>
                <a:lnTo>
                  <a:pt x="1451795" y="1261741"/>
                </a:lnTo>
                <a:lnTo>
                  <a:pt x="0" y="126174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rot="-6886889">
            <a:off x="6173377" y="3075451"/>
            <a:ext cx="1451794" cy="1261741"/>
          </a:xfrm>
          <a:custGeom>
            <a:avLst/>
            <a:gdLst/>
            <a:ahLst/>
            <a:cxnLst/>
            <a:rect l="l" t="t" r="r" b="b"/>
            <a:pathLst>
              <a:path w="1451794" h="1261741">
                <a:moveTo>
                  <a:pt x="0" y="0"/>
                </a:moveTo>
                <a:lnTo>
                  <a:pt x="1451794" y="0"/>
                </a:lnTo>
                <a:lnTo>
                  <a:pt x="1451794" y="1261741"/>
                </a:lnTo>
                <a:lnTo>
                  <a:pt x="0" y="126174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Freeform 7"/>
          <p:cNvSpPr/>
          <p:nvPr/>
        </p:nvSpPr>
        <p:spPr>
          <a:xfrm rot="10592678">
            <a:off x="6360558" y="6577025"/>
            <a:ext cx="1451794" cy="1261741"/>
          </a:xfrm>
          <a:custGeom>
            <a:avLst/>
            <a:gdLst/>
            <a:ahLst/>
            <a:cxnLst/>
            <a:rect l="l" t="t" r="r" b="b"/>
            <a:pathLst>
              <a:path w="1451794" h="1261741">
                <a:moveTo>
                  <a:pt x="0" y="0"/>
                </a:moveTo>
                <a:lnTo>
                  <a:pt x="1451794" y="0"/>
                </a:lnTo>
                <a:lnTo>
                  <a:pt x="1451794" y="1261742"/>
                </a:lnTo>
                <a:lnTo>
                  <a:pt x="0" y="126174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11810995" y="1181144"/>
            <a:ext cx="4721066" cy="1882775"/>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REDUCTION IN</a:t>
            </a:r>
            <a:endParaRPr lang="en-US" sz="3075" b="1" spc="406">
              <a:solidFill>
                <a:srgbClr val="000000"/>
              </a:solidFill>
              <a:latin typeface="More Sugar"/>
              <a:ea typeface="More Sugar"/>
              <a:cs typeface="More Sugar"/>
              <a:sym typeface="More Sugar"/>
            </a:endParaRPr>
          </a:p>
          <a:p>
            <a:pPr algn="ctr">
              <a:lnSpc>
                <a:spcPts val="4895"/>
              </a:lnSpc>
              <a:spcBef>
                <a:spcPct val="0"/>
              </a:spcBef>
            </a:pPr>
            <a:r>
              <a:rPr lang="en-US" sz="3075" b="1" spc="406">
                <a:solidFill>
                  <a:srgbClr val="000000"/>
                </a:solidFill>
                <a:latin typeface="More Sugar"/>
                <a:ea typeface="More Sugar"/>
                <a:cs typeface="More Sugar"/>
                <a:sym typeface="More Sugar"/>
              </a:rPr>
              <a:t> SOCIAL ISOLATION</a:t>
            </a:r>
            <a:endParaRPr lang="en-US" sz="3075" b="1" spc="406">
              <a:solidFill>
                <a:srgbClr val="000000"/>
              </a:solidFill>
              <a:latin typeface="More Sugar"/>
              <a:ea typeface="More Sugar"/>
              <a:cs typeface="More Sugar"/>
              <a:sym typeface="More Sugar"/>
            </a:endParaRPr>
          </a:p>
        </p:txBody>
      </p:sp>
      <p:sp>
        <p:nvSpPr>
          <p:cNvPr id="9" name="TextBox 9"/>
          <p:cNvSpPr txBox="1"/>
          <p:nvPr/>
        </p:nvSpPr>
        <p:spPr>
          <a:xfrm>
            <a:off x="11810985" y="6691017"/>
            <a:ext cx="6378575" cy="1882775"/>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INCREASED ENGAGEMENT </a:t>
            </a:r>
            <a:endParaRPr lang="en-US" sz="3075" b="1" spc="406">
              <a:solidFill>
                <a:srgbClr val="000000"/>
              </a:solidFill>
              <a:latin typeface="More Sugar"/>
              <a:ea typeface="More Sugar"/>
              <a:cs typeface="More Sugar"/>
              <a:sym typeface="More Sugar"/>
            </a:endParaRPr>
          </a:p>
          <a:p>
            <a:pPr algn="ctr">
              <a:lnSpc>
                <a:spcPts val="4895"/>
              </a:lnSpc>
              <a:spcBef>
                <a:spcPct val="0"/>
              </a:spcBef>
            </a:pPr>
            <a:r>
              <a:rPr lang="en-US" sz="3075" b="1" spc="406">
                <a:solidFill>
                  <a:srgbClr val="000000"/>
                </a:solidFill>
                <a:latin typeface="More Sugar"/>
                <a:ea typeface="More Sugar"/>
                <a:cs typeface="More Sugar"/>
                <a:sym typeface="More Sugar"/>
              </a:rPr>
              <a:t>AND EDUCATION</a:t>
            </a:r>
            <a:endParaRPr lang="en-US" sz="3075" b="1" spc="406">
              <a:solidFill>
                <a:srgbClr val="000000"/>
              </a:solidFill>
              <a:latin typeface="More Sugar"/>
              <a:ea typeface="More Sugar"/>
              <a:cs typeface="More Sugar"/>
              <a:sym typeface="More Sugar"/>
            </a:endParaRPr>
          </a:p>
        </p:txBody>
      </p:sp>
      <p:sp>
        <p:nvSpPr>
          <p:cNvPr id="10" name="TextBox 10"/>
          <p:cNvSpPr txBox="1"/>
          <p:nvPr/>
        </p:nvSpPr>
        <p:spPr>
          <a:xfrm>
            <a:off x="2493433" y="6920503"/>
            <a:ext cx="3749199" cy="1882775"/>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PERSONALIZED </a:t>
            </a:r>
            <a:endParaRPr lang="en-US" sz="3075" b="1" spc="406">
              <a:solidFill>
                <a:srgbClr val="000000"/>
              </a:solidFill>
              <a:latin typeface="More Sugar"/>
              <a:ea typeface="More Sugar"/>
              <a:cs typeface="More Sugar"/>
              <a:sym typeface="More Sugar"/>
            </a:endParaRPr>
          </a:p>
          <a:p>
            <a:pPr algn="ctr">
              <a:lnSpc>
                <a:spcPts val="4895"/>
              </a:lnSpc>
              <a:spcBef>
                <a:spcPct val="0"/>
              </a:spcBef>
            </a:pPr>
            <a:r>
              <a:rPr lang="en-US" sz="3075" b="1" spc="406">
                <a:solidFill>
                  <a:srgbClr val="000000"/>
                </a:solidFill>
                <a:latin typeface="More Sugar"/>
                <a:ea typeface="More Sugar"/>
                <a:cs typeface="More Sugar"/>
                <a:sym typeface="More Sugar"/>
              </a:rPr>
              <a:t>HEALTHCARE</a:t>
            </a:r>
            <a:endParaRPr lang="en-US" sz="3075" b="1" spc="406">
              <a:solidFill>
                <a:srgbClr val="000000"/>
              </a:solidFill>
              <a:latin typeface="More Sugar"/>
              <a:ea typeface="More Sugar"/>
              <a:cs typeface="More Sugar"/>
              <a:sym typeface="More Sugar"/>
            </a:endParaRPr>
          </a:p>
        </p:txBody>
      </p:sp>
      <p:sp>
        <p:nvSpPr>
          <p:cNvPr id="11" name="TextBox 11"/>
          <p:cNvSpPr txBox="1"/>
          <p:nvPr/>
        </p:nvSpPr>
        <p:spPr>
          <a:xfrm>
            <a:off x="990864" y="1895445"/>
            <a:ext cx="6816566" cy="1255395"/>
          </a:xfrm>
          <a:prstGeom prst="rect">
            <a:avLst/>
          </a:prstGeom>
        </p:spPr>
        <p:txBody>
          <a:bodyPr lIns="0" tIns="0" rIns="0" bIns="0" rtlCol="0" anchor="t">
            <a:spAutoFit/>
          </a:bodyPr>
          <a:lstStyle/>
          <a:p>
            <a:pPr algn="ctr">
              <a:lnSpc>
                <a:spcPts val="4895"/>
              </a:lnSpc>
              <a:spcBef>
                <a:spcPct val="0"/>
              </a:spcBef>
            </a:pPr>
            <a:r>
              <a:rPr lang="en-US" sz="3075" b="1" spc="406">
                <a:solidFill>
                  <a:srgbClr val="000000"/>
                </a:solidFill>
                <a:latin typeface="More Sugar"/>
                <a:ea typeface="More Sugar"/>
                <a:cs typeface="More Sugar"/>
                <a:sym typeface="More Sugar"/>
              </a:rPr>
              <a:t>ENHANCED QUALITY OF LIFE</a:t>
            </a:r>
            <a:endParaRPr lang="en-US" sz="3075" b="1" spc="406">
              <a:solidFill>
                <a:srgbClr val="000000"/>
              </a:solidFill>
              <a:latin typeface="More Sugar"/>
              <a:ea typeface="More Sugar"/>
              <a:cs typeface="More Sugar"/>
              <a:sym typeface="More Sugar"/>
            </a:endParaRPr>
          </a:p>
        </p:txBody>
      </p:sp>
      <p:sp>
        <p:nvSpPr>
          <p:cNvPr id="12" name="TextBox 12"/>
          <p:cNvSpPr txBox="1"/>
          <p:nvPr/>
        </p:nvSpPr>
        <p:spPr>
          <a:xfrm>
            <a:off x="959749" y="2959026"/>
            <a:ext cx="6816566" cy="481330"/>
          </a:xfrm>
          <a:prstGeom prst="rect">
            <a:avLst/>
          </a:prstGeom>
        </p:spPr>
        <p:txBody>
          <a:bodyPr lIns="0" tIns="0" rIns="0" bIns="0" rtlCol="0" anchor="t">
            <a:spAutoFit/>
          </a:bodyPr>
          <a:lstStyle/>
          <a:p>
            <a:pPr algn="ctr">
              <a:lnSpc>
                <a:spcPts val="3920"/>
              </a:lnSpc>
            </a:pPr>
            <a:r>
              <a:rPr lang="en-US" sz="2800">
                <a:solidFill>
                  <a:srgbClr val="000000"/>
                </a:solidFill>
                <a:latin typeface="Canva Sans" panose="020B0503030501040103"/>
                <a:ea typeface="Canva Sans" panose="020B0503030501040103"/>
                <a:cs typeface="Canva Sans" panose="020B0503030501040103"/>
                <a:sym typeface="Canva Sans" panose="020B0503030501040103"/>
              </a:rPr>
              <a:t>(Gruska et al., 2020).</a:t>
            </a:r>
            <a:endParaRPr lang="en-US" sz="28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13" name="TextBox 13"/>
          <p:cNvSpPr txBox="1"/>
          <p:nvPr/>
        </p:nvSpPr>
        <p:spPr>
          <a:xfrm>
            <a:off x="1032489" y="8953729"/>
            <a:ext cx="6816566" cy="481330"/>
          </a:xfrm>
          <a:prstGeom prst="rect">
            <a:avLst/>
          </a:prstGeom>
        </p:spPr>
        <p:txBody>
          <a:bodyPr lIns="0" tIns="0" rIns="0" bIns="0" rtlCol="0" anchor="t">
            <a:spAutoFit/>
          </a:bodyPr>
          <a:lstStyle/>
          <a:p>
            <a:pPr algn="ctr">
              <a:lnSpc>
                <a:spcPts val="3920"/>
              </a:lnSpc>
            </a:pPr>
            <a:r>
              <a:rPr lang="en-US" sz="2800">
                <a:solidFill>
                  <a:srgbClr val="000000"/>
                </a:solidFill>
                <a:latin typeface="Canva Sans" panose="020B0503030501040103"/>
                <a:ea typeface="Canva Sans" panose="020B0503030501040103"/>
                <a:cs typeface="Canva Sans" panose="020B0503030501040103"/>
                <a:sym typeface="Canva Sans" panose="020B0503030501040103"/>
              </a:rPr>
              <a:t>(King’s Fund, 2020).</a:t>
            </a:r>
            <a:endParaRPr lang="en-US" sz="28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14" name="TextBox 14"/>
          <p:cNvSpPr txBox="1"/>
          <p:nvPr/>
        </p:nvSpPr>
        <p:spPr>
          <a:xfrm>
            <a:off x="10442734" y="3120164"/>
            <a:ext cx="6816566" cy="481330"/>
          </a:xfrm>
          <a:prstGeom prst="rect">
            <a:avLst/>
          </a:prstGeom>
        </p:spPr>
        <p:txBody>
          <a:bodyPr lIns="0" tIns="0" rIns="0" bIns="0" rtlCol="0" anchor="t">
            <a:spAutoFit/>
          </a:bodyPr>
          <a:lstStyle/>
          <a:p>
            <a:pPr algn="ctr">
              <a:lnSpc>
                <a:spcPts val="3920"/>
              </a:lnSpc>
            </a:pPr>
            <a:r>
              <a:rPr lang="en-US" sz="2800">
                <a:solidFill>
                  <a:srgbClr val="000000"/>
                </a:solidFill>
                <a:latin typeface="Canva Sans" panose="020B0503030501040103"/>
                <a:ea typeface="Canva Sans" panose="020B0503030501040103"/>
                <a:cs typeface="Canva Sans" panose="020B0503030501040103"/>
                <a:sym typeface="Canva Sans" panose="020B0503030501040103"/>
              </a:rPr>
              <a:t>(Gruska et al., 2020).</a:t>
            </a:r>
            <a:endParaRPr lang="en-US" sz="28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15" name="TextBox 15"/>
          <p:cNvSpPr txBox="1"/>
          <p:nvPr/>
        </p:nvSpPr>
        <p:spPr>
          <a:xfrm>
            <a:off x="9139238" y="4805385"/>
            <a:ext cx="9525" cy="571456"/>
          </a:xfrm>
          <a:prstGeom prst="rect">
            <a:avLst/>
          </a:prstGeom>
        </p:spPr>
        <p:txBody>
          <a:bodyPr lIns="0" tIns="0" rIns="0" bIns="0" rtlCol="0" anchor="t">
            <a:spAutoFit/>
          </a:bodyPr>
          <a:lstStyle/>
          <a:p>
            <a:pPr algn="ctr">
              <a:lnSpc>
                <a:spcPts val="4895"/>
              </a:lnSpc>
              <a:spcBef>
                <a:spcPct val="0"/>
              </a:spcBef>
            </a:pPr>
          </a:p>
        </p:txBody>
      </p:sp>
      <p:sp>
        <p:nvSpPr>
          <p:cNvPr id="16" name="TextBox 16"/>
          <p:cNvSpPr txBox="1"/>
          <p:nvPr/>
        </p:nvSpPr>
        <p:spPr>
          <a:xfrm>
            <a:off x="12441156" y="8648678"/>
            <a:ext cx="4526756" cy="481330"/>
          </a:xfrm>
          <a:prstGeom prst="rect">
            <a:avLst/>
          </a:prstGeom>
        </p:spPr>
        <p:txBody>
          <a:bodyPr lIns="0" tIns="0" rIns="0" bIns="0" rtlCol="0" anchor="t">
            <a:spAutoFit/>
          </a:bodyPr>
          <a:lstStyle/>
          <a:p>
            <a:pPr algn="ctr">
              <a:lnSpc>
                <a:spcPts val="3920"/>
              </a:lnSpc>
            </a:pPr>
            <a:r>
              <a:rPr lang="en-US" sz="2800">
                <a:solidFill>
                  <a:srgbClr val="000000"/>
                </a:solidFill>
                <a:latin typeface="Canva Sans" panose="020B0503030501040103"/>
                <a:ea typeface="Canva Sans" panose="020B0503030501040103"/>
                <a:cs typeface="Canva Sans" panose="020B0503030501040103"/>
                <a:sym typeface="Canva Sans" panose="020B0503030501040103"/>
              </a:rPr>
              <a:t>(Al-Samarraie et al., 2020).</a:t>
            </a:r>
            <a:endParaRPr lang="en-US" sz="2800">
              <a:solidFill>
                <a:srgbClr val="000000"/>
              </a:solidFill>
              <a:latin typeface="Canva Sans" panose="020B0503030501040103"/>
              <a:ea typeface="Canva Sans" panose="020B0503030501040103"/>
              <a:cs typeface="Canva Sans" panose="020B0503030501040103"/>
              <a:sym typeface="Canva Sans" panose="020B0503030501040103"/>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10430" y="-85725"/>
            <a:ext cx="15978029" cy="778510"/>
          </a:xfrm>
          <a:prstGeom prst="rect">
            <a:avLst/>
          </a:prstGeom>
        </p:spPr>
        <p:txBody>
          <a:bodyPr lIns="0" tIns="0" rIns="0" bIns="0" rtlCol="0" anchor="t">
            <a:spAutoFit/>
          </a:bodyPr>
          <a:lstStyle/>
          <a:p>
            <a:pPr algn="ctr">
              <a:lnSpc>
                <a:spcPts val="6440"/>
              </a:lnSpc>
            </a:pPr>
            <a:r>
              <a:rPr lang="en-US" sz="4600">
                <a:solidFill>
                  <a:srgbClr val="000000"/>
                </a:solidFill>
                <a:latin typeface="More Sugar"/>
                <a:ea typeface="More Sugar"/>
                <a:cs typeface="More Sugar"/>
                <a:sym typeface="More Sugar"/>
              </a:rPr>
              <a:t>Implications of Biosensors in Health Promotion Intervention</a:t>
            </a:r>
            <a:endParaRPr lang="en-US" sz="4600">
              <a:solidFill>
                <a:srgbClr val="000000"/>
              </a:solidFill>
              <a:latin typeface="More Sugar"/>
              <a:ea typeface="More Sugar"/>
              <a:cs typeface="More Sugar"/>
              <a:sym typeface="More Sugar"/>
            </a:endParaRPr>
          </a:p>
        </p:txBody>
      </p:sp>
      <p:sp>
        <p:nvSpPr>
          <p:cNvPr id="3" name="TextBox 3"/>
          <p:cNvSpPr txBox="1"/>
          <p:nvPr/>
        </p:nvSpPr>
        <p:spPr>
          <a:xfrm>
            <a:off x="546646" y="1120477"/>
            <a:ext cx="17615866" cy="5319395"/>
          </a:xfrm>
          <a:prstGeom prst="rect">
            <a:avLst/>
          </a:prstGeom>
        </p:spPr>
        <p:txBody>
          <a:bodyPr lIns="0" tIns="0" rIns="0" bIns="0" rtlCol="0" anchor="t">
            <a:spAutoFit/>
          </a:bodyPr>
          <a:lstStyle/>
          <a:p>
            <a:pPr algn="just">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Policies:</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just">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The integration of biosensors into health promotion interventions may necessitate revisions to existing healthcare policies to accommo</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date data privacy regulations, cost coverage, and the allocation of resources. Policymakers may need to develop frameworks for reimbursement models and data-sharing agreements to support the widespread adoption of biosensors (WHO, 2022).</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ts val="4760"/>
              </a:lnSpc>
            </a:pPr>
            <a:endParaRPr>
              <a:latin typeface="Arial" panose="020B0604020202020204" pitchFamily="34" charset="0"/>
              <a:cs typeface="Arial" panose="020B0604020202020204" pitchFamily="34" charset="0"/>
            </a:endParaRPr>
          </a:p>
        </p:txBody>
      </p:sp>
      <p:sp>
        <p:nvSpPr>
          <p:cNvPr id="4" name="TextBox 4"/>
          <p:cNvSpPr txBox="1"/>
          <p:nvPr/>
        </p:nvSpPr>
        <p:spPr>
          <a:xfrm>
            <a:off x="546646" y="5774094"/>
            <a:ext cx="17881740" cy="3554730"/>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Research:</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The use of biosensors will </a:t>
            </a: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drive new research agendas focused on evaluating their efficacy, usability, and impact on health outcomes. Studies will need to assess long-term effects, cost-effectiveness, and patient satisfaction to refine implementation strategies (Chen et al., 2021).</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ctr">
              <a:lnSpc>
                <a:spcPct val="1500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10430" y="-85725"/>
            <a:ext cx="15978029" cy="778510"/>
          </a:xfrm>
          <a:prstGeom prst="rect">
            <a:avLst/>
          </a:prstGeom>
        </p:spPr>
        <p:txBody>
          <a:bodyPr lIns="0" tIns="0" rIns="0" bIns="0" rtlCol="0" anchor="t">
            <a:spAutoFit/>
          </a:bodyPr>
          <a:lstStyle/>
          <a:p>
            <a:pPr algn="ctr">
              <a:lnSpc>
                <a:spcPts val="6440"/>
              </a:lnSpc>
            </a:pPr>
            <a:r>
              <a:rPr lang="en-US" sz="4600">
                <a:solidFill>
                  <a:srgbClr val="000000"/>
                </a:solidFill>
                <a:latin typeface="More Sugar"/>
                <a:ea typeface="More Sugar"/>
                <a:cs typeface="More Sugar"/>
                <a:sym typeface="More Sugar"/>
              </a:rPr>
              <a:t>Implications of Biosensors in Health Promotion Intervention</a:t>
            </a:r>
            <a:endParaRPr lang="en-US" sz="4600">
              <a:solidFill>
                <a:srgbClr val="000000"/>
              </a:solidFill>
              <a:latin typeface="More Sugar"/>
              <a:ea typeface="More Sugar"/>
              <a:cs typeface="More Sugar"/>
              <a:sym typeface="More Sugar"/>
            </a:endParaRPr>
          </a:p>
        </p:txBody>
      </p:sp>
      <p:sp>
        <p:nvSpPr>
          <p:cNvPr id="3" name="TextBox 3"/>
          <p:cNvSpPr txBox="1"/>
          <p:nvPr/>
        </p:nvSpPr>
        <p:spPr>
          <a:xfrm>
            <a:off x="257374" y="1144029"/>
            <a:ext cx="16884140" cy="4577715"/>
          </a:xfrm>
          <a:prstGeom prst="rect">
            <a:avLst/>
          </a:prstGeom>
        </p:spPr>
        <p:txBody>
          <a:bodyPr lIns="0" tIns="0" rIns="0" bIns="0" rtlCol="0" anchor="t">
            <a:spAutoFit/>
          </a:bodyPr>
          <a:lstStyle/>
          <a:p>
            <a:pPr algn="l">
              <a:lnSpc>
                <a:spcPct val="150000"/>
              </a:lnSpc>
            </a:pP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E</a:t>
            </a:r>
            <a:r>
              <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rPr>
              <a:t>ducation:</a:t>
            </a:r>
            <a:endParaRPr lang="en-US" sz="3400" b="1">
              <a:solidFill>
                <a:srgbClr val="000000"/>
              </a:solidFill>
              <a:latin typeface="Arial" panose="020B0604020202020204" pitchFamily="34" charset="0"/>
              <a:ea typeface="Canva Sans Bold" panose="020B0803030501040103"/>
              <a:cs typeface="Arial" panose="020B0604020202020204" pitchFamily="34" charset="0"/>
              <a:sym typeface="Canva Sans Bold" panose="020B0803030501040103"/>
            </a:endParaRPr>
          </a:p>
          <a:p>
            <a:pPr algn="l">
              <a:lnSpc>
                <a:spcPct val="150000"/>
              </a:lnSpc>
            </a:pPr>
            <a:r>
              <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The adoption of biosensors will require targeted training programs for healthcare providers and patients to ensure effective usage and interpretation of data. Educational institutions may need to incorporate biosensor technology into curriculums to prepare future healthcare professionals for the digital health landscape (Gokalp et al., 2018).</a:t>
            </a:r>
            <a:endParaRPr lang="en-US" sz="3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5100"/>
              </a:lnSpc>
            </a:pPr>
            <a:endParaRPr>
              <a:latin typeface="Arial" panose="020B0604020202020204" pitchFamily="34" charset="0"/>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0"/>
            <a:ext cx="16002000" cy="2286000"/>
          </a:xfrm>
        </p:spPr>
        <p:txBody>
          <a:bodyPr>
            <a:normAutofit/>
          </a:bodyPr>
          <a:lstStyle/>
          <a:p>
            <a:pPr algn="ctr"/>
            <a:r>
              <a:rPr lang="en-US" sz="2700" b="1">
                <a:solidFill>
                  <a:schemeClr val="tx1"/>
                </a:solidFill>
                <a:latin typeface="Arial" panose="020B0604020202020204"/>
                <a:cs typeface="Arial" panose="020B0604020202020204"/>
              </a:rPr>
              <a:t>References</a:t>
            </a:r>
            <a:endParaRPr lang="en-US" sz="2700" b="1">
              <a:solidFill>
                <a:schemeClr val="tx1"/>
              </a:solidFill>
              <a:latin typeface="Arial" panose="020B0604020202020204"/>
              <a:cs typeface="Arial" panose="020B0604020202020204"/>
            </a:endParaRPr>
          </a:p>
        </p:txBody>
      </p:sp>
      <p:sp>
        <p:nvSpPr>
          <p:cNvPr id="3" name="Content Placeholder 2"/>
          <p:cNvSpPr>
            <a:spLocks noGrp="1"/>
          </p:cNvSpPr>
          <p:nvPr>
            <p:ph idx="1"/>
          </p:nvPr>
        </p:nvSpPr>
        <p:spPr>
          <a:xfrm>
            <a:off x="762000" y="1545167"/>
            <a:ext cx="16002000" cy="7483958"/>
          </a:xfrm>
        </p:spPr>
        <p:txBody>
          <a:bodyPr vert="horz" lIns="137160" tIns="68580" rIns="137160" bIns="68580" rtlCol="0" anchor="t">
            <a:normAutofit lnSpcReduction="10000"/>
          </a:bodyPr>
          <a:lstStyle/>
          <a:p>
            <a:pPr algn="just">
              <a:lnSpc>
                <a:spcPct val="150000"/>
              </a:lnSpc>
            </a:pPr>
            <a:r>
              <a:rPr lang="en-US" sz="2400" dirty="0">
                <a:solidFill>
                  <a:schemeClr val="tx1"/>
                </a:solidFill>
                <a:latin typeface="Arial" panose="020B0604020202020204"/>
                <a:cs typeface="Arial" panose="020B0604020202020204"/>
              </a:rPr>
              <a:t>Aguirre, Jose Oscar (2022) "Remote Healthcare for Elderly People Using Wearables: A Review". 12(2) pp-73 (Accessed 8th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Binkley, CJ (2013) "Application of the PRECEDE-PROCEED Planning Model in Designing an Oral Health Strategy ".Pub Med Central.1 (3). 14-25 (Accessed 5h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BBC (2020) "NHS pledges elderly rapid response community teams". BBC News [online] </a:t>
            </a:r>
            <a:r>
              <a:rPr lang="en-US" sz="2400" dirty="0">
                <a:solidFill>
                  <a:schemeClr val="tx1"/>
                </a:solidFill>
                <a:latin typeface="Arial" panose="020B0604020202020204"/>
                <a:cs typeface="Arial" panose="020B0604020202020204"/>
                <a:hlinkClick r:id="rId1"/>
              </a:rPr>
              <a:t>www.bbc.co.uk/news/health-51198992</a:t>
            </a:r>
            <a:r>
              <a:rPr lang="en-US" sz="2400" dirty="0">
                <a:solidFill>
                  <a:schemeClr val="tx1"/>
                </a:solidFill>
                <a:latin typeface="Arial" panose="020B0604020202020204"/>
                <a:cs typeface="Arial" panose="020B0604020202020204"/>
              </a:rPr>
              <a:t> (Accessed 5th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Cantone, Andrea (2023) "Enhancing Elderly Health Monitoring: Achieving Autonomous and Secure Living through the Integration of Artificial Intelligence, Autonomous Robots, and Sensors".12(18): 3918 (Accessed 8th of December 2024)</a:t>
            </a:r>
            <a:endParaRPr lang="en-US" sz="2400">
              <a:solidFill>
                <a:schemeClr val="tx1"/>
              </a:solidFill>
              <a:latin typeface="Arial" panose="020B0604020202020204"/>
              <a:cs typeface="Arial" panose="020B0604020202020204"/>
            </a:endParaRPr>
          </a:p>
          <a:p>
            <a:pPr algn="just">
              <a:lnSpc>
                <a:spcPct val="150000"/>
              </a:lnSpc>
            </a:pPr>
            <a:r>
              <a:rPr lang="en-US" sz="2400" err="1">
                <a:solidFill>
                  <a:schemeClr val="tx1"/>
                </a:solidFill>
                <a:latin typeface="Arial" panose="020B0604020202020204"/>
                <a:cs typeface="Arial" panose="020B0604020202020204"/>
              </a:rPr>
              <a:t>Golinowska</a:t>
            </a:r>
            <a:r>
              <a:rPr lang="en-US" sz="2400" dirty="0">
                <a:solidFill>
                  <a:schemeClr val="tx1"/>
                </a:solidFill>
                <a:latin typeface="Arial" panose="020B0604020202020204"/>
                <a:cs typeface="Arial" panose="020B0604020202020204"/>
              </a:rPr>
              <a:t>, Stanislawa  (2016) "Health Promotion Targeting Older People ".Pub Med Central. 16 (5).345 (Accessed 4th of December 2024)</a:t>
            </a:r>
            <a:endParaRPr lang="en-US" sz="240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Haleem, Abid; Javaid, Mohd; Singh, RP; </a:t>
            </a:r>
            <a:r>
              <a:rPr lang="en-US" sz="2400" err="1">
                <a:solidFill>
                  <a:schemeClr val="tx1"/>
                </a:solidFill>
                <a:latin typeface="Arial" panose="020B0604020202020204"/>
                <a:cs typeface="Arial" panose="020B0604020202020204"/>
              </a:rPr>
              <a:t>Suman,Rajiv</a:t>
            </a:r>
            <a:r>
              <a:rPr lang="en-US" sz="2400" dirty="0">
                <a:solidFill>
                  <a:schemeClr val="tx1"/>
                </a:solidFill>
                <a:latin typeface="Arial" panose="020B0604020202020204"/>
                <a:cs typeface="Arial" panose="020B0604020202020204"/>
              </a:rPr>
              <a:t>; Rab, Shanay (2021) "Biosensors applications in medical field: A brief review". Science Direct. Volume 2, 2021 (Accessed 8th of December 2014)</a:t>
            </a:r>
            <a:endParaRPr lang="en-US" sz="2400">
              <a:solidFill>
                <a:schemeClr val="tx1"/>
              </a:solidFill>
              <a:latin typeface="Arial" panose="020B0604020202020204"/>
              <a:cs typeface="Arial" panose="020B0604020202020204"/>
            </a:endParaRPr>
          </a:p>
          <a:p>
            <a:pPr marL="0" indent="0" algn="just">
              <a:lnSpc>
                <a:spcPct val="150000"/>
              </a:lnSpc>
              <a:buNone/>
            </a:pPr>
            <a:endParaRPr lang="en-US" sz="2400" dirty="0">
              <a:solidFill>
                <a:schemeClr val="tx1"/>
              </a:solidFill>
              <a:latin typeface="Arial" panose="020B0604020202020204"/>
              <a:cs typeface="Arial" panose="020B0604020202020204"/>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317501"/>
            <a:ext cx="16002000" cy="5727125"/>
          </a:xfrm>
        </p:spPr>
        <p:txBody>
          <a:bodyPr vert="horz" lIns="137160" tIns="68580" rIns="137160" bIns="68580" rtlCol="0" anchor="t">
            <a:noAutofit/>
          </a:bodyPr>
          <a:lstStyle/>
          <a:p>
            <a:pPr marL="0" indent="0" algn="just">
              <a:lnSpc>
                <a:spcPct val="150000"/>
              </a:lnSpc>
              <a:buNone/>
            </a:pPr>
            <a:endParaRPr lang="en-US" sz="2700" dirty="0">
              <a:solidFill>
                <a:schemeClr val="tx1"/>
              </a:solidFill>
              <a:latin typeface="Arial" panose="020B0604020202020204"/>
              <a:cs typeface="Arial" panose="020B0604020202020204"/>
            </a:endParaRPr>
          </a:p>
          <a:p>
            <a:pPr algn="just">
              <a:lnSpc>
                <a:spcPct val="150000"/>
              </a:lnSpc>
            </a:pPr>
            <a:r>
              <a:rPr lang="en-US" sz="2400" err="1">
                <a:solidFill>
                  <a:schemeClr val="tx1"/>
                </a:solidFill>
                <a:latin typeface="Arial" panose="020B0604020202020204"/>
                <a:cs typeface="Arial" panose="020B0604020202020204"/>
              </a:rPr>
              <a:t>Innovenn</a:t>
            </a:r>
            <a:r>
              <a:rPr lang="en-US" sz="2400" dirty="0">
                <a:solidFill>
                  <a:schemeClr val="tx1"/>
                </a:solidFill>
                <a:latin typeface="Arial" panose="020B0604020202020204"/>
                <a:cs typeface="Arial" panose="020B0604020202020204"/>
              </a:rPr>
              <a:t> (2024) "DHTs (Digital Health Technologies) in Clinical Investigations" [online] </a:t>
            </a:r>
            <a:r>
              <a:rPr lang="en-US" sz="2400" dirty="0">
                <a:solidFill>
                  <a:schemeClr val="tx1"/>
                </a:solidFill>
                <a:latin typeface="Arial" panose="020B0604020202020204"/>
                <a:cs typeface="Arial" panose="020B0604020202020204"/>
                <a:hlinkClick r:id="rId1"/>
              </a:rPr>
              <a:t>www.innovenn.com/software-as-a-medical-device-samd/validation-of-dhts/</a:t>
            </a:r>
            <a:r>
              <a:rPr lang="en-US" sz="2400" dirty="0">
                <a:solidFill>
                  <a:schemeClr val="tx1"/>
                </a:solidFill>
                <a:latin typeface="Arial" panose="020B0604020202020204"/>
                <a:cs typeface="Arial" panose="020B0604020202020204"/>
              </a:rPr>
              <a:t> (Accessed 8th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Kul, B (2024) "Biosensor applications in the monitoring of elderly patients" .(1) pp.35-44 (Accessed 8th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Mishra, Anshuman (2024) " Emergence of integrated biosensing- enabled digital healthcare devices". Science Direct. Volume 3, Issues, pp 718-744 (Accessed 5th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NIEHS (2021) "Core Centers Study How Environment Affects Older Adult Health" [online] </a:t>
            </a:r>
            <a:r>
              <a:rPr lang="en-US" sz="2400" dirty="0">
                <a:solidFill>
                  <a:schemeClr val="tx1"/>
                </a:solidFill>
                <a:latin typeface="Arial" panose="020B0604020202020204"/>
                <a:cs typeface="Arial" panose="020B0604020202020204"/>
                <a:hlinkClick r:id="rId2"/>
              </a:rPr>
              <a:t>www.niehs.nih.gov/research/supported/centers/core/spotlight/adult_health</a:t>
            </a:r>
            <a:r>
              <a:rPr lang="en-US" sz="2400" dirty="0">
                <a:solidFill>
                  <a:schemeClr val="tx1"/>
                </a:solidFill>
                <a:latin typeface="Arial" panose="020B0604020202020204"/>
                <a:cs typeface="Arial" panose="020B0604020202020204"/>
              </a:rPr>
              <a:t> (Accessed 8th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Roberts, Rebecca (2023) "Wearable Biosensors and Their Applications" [online]</a:t>
            </a:r>
            <a:r>
              <a:rPr lang="en-US" sz="2400" dirty="0">
                <a:solidFill>
                  <a:schemeClr val="tx1"/>
                </a:solidFill>
                <a:latin typeface="Arial" panose="020B0604020202020204"/>
                <a:ea typeface="+mn-lt"/>
                <a:cs typeface="Arial" panose="020B0604020202020204"/>
              </a:rPr>
              <a:t> </a:t>
            </a:r>
            <a:r>
              <a:rPr lang="en-US" sz="2400" dirty="0">
                <a:solidFill>
                  <a:schemeClr val="tx1"/>
                </a:solidFill>
                <a:latin typeface="Arial" panose="020B0604020202020204"/>
                <a:ea typeface="+mn-lt"/>
                <a:cs typeface="+mn-lt"/>
                <a:hlinkClick r:id="rId3"/>
              </a:rPr>
              <a:t>www.the-scientist.com/wearable-biosensors-and-their-applications-71360</a:t>
            </a:r>
            <a:r>
              <a:rPr lang="en-US" sz="2400" dirty="0">
                <a:solidFill>
                  <a:schemeClr val="tx1"/>
                </a:solidFill>
                <a:latin typeface="Arial" panose="020B0604020202020204"/>
                <a:ea typeface="+mn-lt"/>
                <a:cs typeface="+mn-lt"/>
              </a:rPr>
              <a:t>   (Accessed 10th of December 2024)</a:t>
            </a:r>
            <a:endParaRPr lang="en-US" sz="2400" dirty="0">
              <a:solidFill>
                <a:schemeClr val="tx1"/>
              </a:solidFill>
              <a:latin typeface="Arial" panose="020B0604020202020204"/>
              <a:cs typeface="Arial" panose="020B0604020202020204"/>
            </a:endParaRPr>
          </a:p>
          <a:p>
            <a:pPr algn="just">
              <a:lnSpc>
                <a:spcPct val="150000"/>
              </a:lnSpc>
            </a:pPr>
            <a:r>
              <a:rPr lang="en-US" sz="2400" dirty="0">
                <a:solidFill>
                  <a:schemeClr val="tx1"/>
                </a:solidFill>
                <a:latin typeface="Arial" panose="020B0604020202020204"/>
                <a:cs typeface="Arial" panose="020B0604020202020204"/>
              </a:rPr>
              <a:t>Vavasour, Grainne (2021) "How wearable sensors have been </a:t>
            </a:r>
            <a:r>
              <a:rPr lang="en-US" sz="2400" err="1">
                <a:solidFill>
                  <a:schemeClr val="tx1"/>
                </a:solidFill>
                <a:latin typeface="Arial" panose="020B0604020202020204"/>
                <a:cs typeface="Arial" panose="020B0604020202020204"/>
              </a:rPr>
              <a:t>utilised</a:t>
            </a:r>
            <a:r>
              <a:rPr lang="en-US" sz="2400" dirty="0">
                <a:solidFill>
                  <a:schemeClr val="tx1"/>
                </a:solidFill>
                <a:latin typeface="Arial" panose="020B0604020202020204"/>
                <a:cs typeface="Arial" panose="020B0604020202020204"/>
              </a:rPr>
              <a:t> to evaluate frailty in older adults: a systematic review".</a:t>
            </a:r>
            <a:r>
              <a:rPr lang="en-US" sz="2400" err="1">
                <a:solidFill>
                  <a:schemeClr val="tx1"/>
                </a:solidFill>
                <a:latin typeface="Arial" panose="020B0604020202020204"/>
                <a:cs typeface="Arial" panose="020B0604020202020204"/>
              </a:rPr>
              <a:t>PuB</a:t>
            </a:r>
            <a:r>
              <a:rPr lang="en-US" sz="2400" dirty="0">
                <a:solidFill>
                  <a:schemeClr val="tx1"/>
                </a:solidFill>
                <a:latin typeface="Arial" panose="020B0604020202020204"/>
                <a:cs typeface="Arial" panose="020B0604020202020204"/>
              </a:rPr>
              <a:t> Med Central. 18(1) pp-112 (Accessed 8th of December 2024)</a:t>
            </a:r>
            <a:endParaRPr lang="en-US" sz="2400" dirty="0">
              <a:solidFill>
                <a:schemeClr val="tx1"/>
              </a:solidFill>
              <a:latin typeface="Arial" panose="020B0604020202020204"/>
              <a:cs typeface="Arial" panose="020B0604020202020204"/>
            </a:endParaRPr>
          </a:p>
          <a:p>
            <a:pPr marL="0" indent="0">
              <a:lnSpc>
                <a:spcPct val="150000"/>
              </a:lnSpc>
              <a:buNone/>
            </a:pPr>
            <a:endParaRPr lang="en-US" sz="2400" dirty="0">
              <a:solidFill>
                <a:schemeClr val="tx1"/>
              </a:solidFill>
              <a:latin typeface="Arial" panose="020B0604020202020204"/>
              <a:cs typeface="Arial" panose="020B0604020202020204"/>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222" b="-9222"/>
            </a:stretch>
          </a:blipFill>
        </p:spPr>
      </p:sp>
      <p:sp>
        <p:nvSpPr>
          <p:cNvPr id="3" name="Freeform 3"/>
          <p:cNvSpPr/>
          <p:nvPr/>
        </p:nvSpPr>
        <p:spPr>
          <a:xfrm rot="1188882">
            <a:off x="140579" y="118898"/>
            <a:ext cx="873004" cy="981906"/>
          </a:xfrm>
          <a:custGeom>
            <a:avLst/>
            <a:gdLst/>
            <a:ahLst/>
            <a:cxnLst/>
            <a:rect l="l" t="t" r="r" b="b"/>
            <a:pathLst>
              <a:path w="873004" h="981906">
                <a:moveTo>
                  <a:pt x="0" y="0"/>
                </a:moveTo>
                <a:lnTo>
                  <a:pt x="873004" y="0"/>
                </a:lnTo>
                <a:lnTo>
                  <a:pt x="873004" y="981906"/>
                </a:lnTo>
                <a:lnTo>
                  <a:pt x="0" y="98190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a:off x="354226" y="262989"/>
            <a:ext cx="16905074" cy="9761021"/>
          </a:xfrm>
          <a:custGeom>
            <a:avLst/>
            <a:gdLst/>
            <a:ahLst/>
            <a:cxnLst/>
            <a:rect l="l" t="t" r="r" b="b"/>
            <a:pathLst>
              <a:path w="16905074" h="9761021">
                <a:moveTo>
                  <a:pt x="0" y="0"/>
                </a:moveTo>
                <a:lnTo>
                  <a:pt x="16905074" y="0"/>
                </a:lnTo>
                <a:lnTo>
                  <a:pt x="16905074" y="9761022"/>
                </a:lnTo>
                <a:lnTo>
                  <a:pt x="0" y="9761022"/>
                </a:lnTo>
                <a:lnTo>
                  <a:pt x="0" y="0"/>
                </a:lnTo>
                <a:close/>
              </a:path>
            </a:pathLst>
          </a:custGeom>
          <a:blipFill>
            <a:blip r:embed="rId4">
              <a:alphaModFix amt="86000"/>
            </a:blip>
            <a:stretch>
              <a:fillRect t="-2800" b="-1113"/>
            </a:stretch>
          </a:blipFill>
        </p:spPr>
      </p:sp>
      <p:sp>
        <p:nvSpPr>
          <p:cNvPr id="5" name="TextBox 5"/>
          <p:cNvSpPr txBox="1"/>
          <p:nvPr/>
        </p:nvSpPr>
        <p:spPr>
          <a:xfrm>
            <a:off x="773948" y="1124452"/>
            <a:ext cx="16065629" cy="9401810"/>
          </a:xfrm>
          <a:prstGeom prst="rect">
            <a:avLst/>
          </a:prstGeom>
        </p:spPr>
        <p:txBody>
          <a:bodyPr lIns="0" tIns="0" rIns="0" bIns="0" rtlCol="0" anchor="t">
            <a:spAutoFit/>
          </a:bodyPr>
          <a:lstStyle/>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Chen, A., Li, X., and Yang, S. (2020). Applications of biosensors in personalized medicine and telemedicine.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Biosensors and Bioelectronics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146, 111758.</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Rai, V., Kashyap, V.K., and Barakoti, K. (2021). Advances in wearable biosensors for healthcare applications.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Sensors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21(17), 5564.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Turner, A.P.F. (2013). Biosensors: Sense and sensibility.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Chemical Society Reviews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42(8), 3184–3196.</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Clarke, D., et al. (2023). Wearable ECG devices in cardiovascular monitoring.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Journal of Cardiology and Health</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Martin, A., et al. (2023). Biosensors for cognitive health monitoring: A new frontier.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Neuroscience Journal</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Simmonds, J., et al. (2023). Using biosensors for personalized health interventions.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Healthcare Technology and Innovations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Turner, J., et al. (2023). Fall detection and mobility monitoring with wearable biosensors.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Geriatrics Health</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ts val="2755"/>
              </a:lnSpc>
            </a:pPr>
            <a:endParaRPr sz="2800">
              <a:latin typeface="Arial" panose="020B0604020202020204" pitchFamily="34" charset="0"/>
              <a:cs typeface="Arial" panose="020B0604020202020204" pitchFamily="34" charset="0"/>
            </a:endParaRPr>
          </a:p>
        </p:txBody>
      </p:sp>
      <p:sp>
        <p:nvSpPr>
          <p:cNvPr id="6" name="TextBox 6"/>
          <p:cNvSpPr txBox="1"/>
          <p:nvPr/>
        </p:nvSpPr>
        <p:spPr>
          <a:xfrm>
            <a:off x="773948" y="167739"/>
            <a:ext cx="3633946" cy="887095"/>
          </a:xfrm>
          <a:prstGeom prst="rect">
            <a:avLst/>
          </a:prstGeom>
        </p:spPr>
        <p:txBody>
          <a:bodyPr lIns="0" tIns="0" rIns="0" bIns="0" rtlCol="0" anchor="t">
            <a:spAutoFit/>
          </a:bodyPr>
          <a:lstStyle/>
          <a:p>
            <a:pPr algn="ctr">
              <a:lnSpc>
                <a:spcPts val="7280"/>
              </a:lnSpc>
            </a:pPr>
            <a:r>
              <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rPr>
              <a:t>References</a:t>
            </a:r>
            <a:endPar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222" b="-9222"/>
            </a:stretch>
          </a:blipFill>
        </p:spPr>
      </p:sp>
      <p:sp>
        <p:nvSpPr>
          <p:cNvPr id="3" name="Freeform 3"/>
          <p:cNvSpPr/>
          <p:nvPr/>
        </p:nvSpPr>
        <p:spPr>
          <a:xfrm>
            <a:off x="867606" y="251659"/>
            <a:ext cx="16905074" cy="9761021"/>
          </a:xfrm>
          <a:custGeom>
            <a:avLst/>
            <a:gdLst/>
            <a:ahLst/>
            <a:cxnLst/>
            <a:rect l="l" t="t" r="r" b="b"/>
            <a:pathLst>
              <a:path w="16905074" h="9761021">
                <a:moveTo>
                  <a:pt x="0" y="0"/>
                </a:moveTo>
                <a:lnTo>
                  <a:pt x="16905074" y="0"/>
                </a:lnTo>
                <a:lnTo>
                  <a:pt x="16905074" y="9761021"/>
                </a:lnTo>
                <a:lnTo>
                  <a:pt x="0" y="9761021"/>
                </a:lnTo>
                <a:lnTo>
                  <a:pt x="0" y="0"/>
                </a:lnTo>
                <a:close/>
              </a:path>
            </a:pathLst>
          </a:custGeom>
          <a:blipFill>
            <a:blip r:embed="rId2">
              <a:alphaModFix amt="86000"/>
            </a:blip>
            <a:stretch>
              <a:fillRect t="-2800" b="-1113"/>
            </a:stretch>
          </a:blipFill>
        </p:spPr>
      </p:sp>
      <p:sp>
        <p:nvSpPr>
          <p:cNvPr id="4" name="TextBox 4"/>
          <p:cNvSpPr txBox="1"/>
          <p:nvPr/>
        </p:nvSpPr>
        <p:spPr>
          <a:xfrm>
            <a:off x="1327874" y="1227986"/>
            <a:ext cx="15632251" cy="1344504"/>
          </a:xfrm>
          <a:prstGeom prst="rect">
            <a:avLst/>
          </a:prstGeom>
        </p:spPr>
        <p:txBody>
          <a:bodyPr lIns="0" tIns="0" rIns="0" bIns="0" rtlCol="0" anchor="t">
            <a:spAutoFit/>
          </a:bodyPr>
          <a:lstStyle/>
          <a:p>
            <a:pPr algn="l">
              <a:lnSpc>
                <a:spcPts val="3620"/>
              </a:lnSpc>
            </a:pPr>
          </a:p>
          <a:p>
            <a:pPr algn="l">
              <a:lnSpc>
                <a:spcPts val="3620"/>
              </a:lnSpc>
            </a:pPr>
          </a:p>
          <a:p>
            <a:pPr algn="l">
              <a:lnSpc>
                <a:spcPts val="3620"/>
              </a:lnSpc>
            </a:pPr>
          </a:p>
        </p:txBody>
      </p:sp>
      <p:sp>
        <p:nvSpPr>
          <p:cNvPr id="5" name="TextBox 5"/>
          <p:cNvSpPr txBox="1"/>
          <p:nvPr/>
        </p:nvSpPr>
        <p:spPr>
          <a:xfrm>
            <a:off x="1504017" y="1199411"/>
            <a:ext cx="15632251" cy="9048750"/>
          </a:xfrm>
          <a:prstGeom prst="rect">
            <a:avLst/>
          </a:prstGeom>
        </p:spPr>
        <p:txBody>
          <a:bodyPr lIns="0" tIns="0" rIns="0" bIns="0" rtlCol="0" anchor="t">
            <a:spAutoFit/>
          </a:bodyPr>
          <a:lstStyle/>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Age UK (2019) Falls in later life: The impact and cost.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3" tooltip="https://www.ageuk.org.uk"/>
              </a:rPr>
              <a:t>www.ageuk.org.uk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29 November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British Heart Foundation (2022) Arrhythmias and their impact.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4" tooltip="https://www.bhf.org.uk"/>
              </a:rPr>
              <a:t>www.bhf.org.uk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29 November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Guan, Q., Chen, Y. and Liao, J. (2021) ‘Biosensors for elderly healthcare: Current progress and future prospects’,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Biosensors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11(7), p. 253.</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World Health Organization (2015).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World report on ageing and health</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Geneva: WHO.</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Alsubaei, F.S., Abuhassoun, S. and Alshamrani, K. (2021) ‘The role of wearable biosensors in elderly healthcare: A systematic review’,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Journal of Biomedical Science and Engineering</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14(1), pp. 32-45.</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ICO (2021) Data security in health.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5" tooltip="https://www.ico.org.uk"/>
              </a:rPr>
              <a:t>www.ico.org.uk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1 December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Ofcom (2021) Connected nations report 2021.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6" tooltip="https://www.ofcom.org.uk"/>
              </a:rPr>
              <a:t>www.ofcom.org.uk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3 December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6" name="TextBox 6"/>
          <p:cNvSpPr txBox="1"/>
          <p:nvPr/>
        </p:nvSpPr>
        <p:spPr>
          <a:xfrm>
            <a:off x="773948" y="167739"/>
            <a:ext cx="3633946" cy="887095"/>
          </a:xfrm>
          <a:prstGeom prst="rect">
            <a:avLst/>
          </a:prstGeom>
        </p:spPr>
        <p:txBody>
          <a:bodyPr lIns="0" tIns="0" rIns="0" bIns="0" rtlCol="0" anchor="t">
            <a:spAutoFit/>
          </a:bodyPr>
          <a:lstStyle/>
          <a:p>
            <a:pPr algn="ctr">
              <a:lnSpc>
                <a:spcPts val="7280"/>
              </a:lnSpc>
            </a:pPr>
            <a:r>
              <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rPr>
              <a:t>References</a:t>
            </a:r>
            <a:endPar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222" b="-9222"/>
            </a:stretch>
          </a:blipFill>
        </p:spPr>
      </p:sp>
      <p:sp>
        <p:nvSpPr>
          <p:cNvPr id="3" name="Freeform 3"/>
          <p:cNvSpPr/>
          <p:nvPr/>
        </p:nvSpPr>
        <p:spPr>
          <a:xfrm>
            <a:off x="354226" y="262989"/>
            <a:ext cx="16905074" cy="9761021"/>
          </a:xfrm>
          <a:custGeom>
            <a:avLst/>
            <a:gdLst/>
            <a:ahLst/>
            <a:cxnLst/>
            <a:rect l="l" t="t" r="r" b="b"/>
            <a:pathLst>
              <a:path w="16905074" h="9761021">
                <a:moveTo>
                  <a:pt x="0" y="0"/>
                </a:moveTo>
                <a:lnTo>
                  <a:pt x="16905074" y="0"/>
                </a:lnTo>
                <a:lnTo>
                  <a:pt x="16905074" y="9761022"/>
                </a:lnTo>
                <a:lnTo>
                  <a:pt x="0" y="9761022"/>
                </a:lnTo>
                <a:lnTo>
                  <a:pt x="0" y="0"/>
                </a:lnTo>
                <a:close/>
              </a:path>
            </a:pathLst>
          </a:custGeom>
          <a:blipFill>
            <a:blip r:embed="rId2">
              <a:alphaModFix amt="86000"/>
            </a:blip>
            <a:stretch>
              <a:fillRect t="-2800" b="-1113"/>
            </a:stretch>
          </a:blipFill>
        </p:spPr>
      </p:sp>
      <p:sp>
        <p:nvSpPr>
          <p:cNvPr id="4" name="TextBox 4"/>
          <p:cNvSpPr txBox="1"/>
          <p:nvPr/>
        </p:nvSpPr>
        <p:spPr>
          <a:xfrm>
            <a:off x="699613" y="1939989"/>
            <a:ext cx="16214300" cy="7755890"/>
          </a:xfrm>
          <a:prstGeom prst="rect">
            <a:avLst/>
          </a:prstGeom>
        </p:spPr>
        <p:txBody>
          <a:bodyPr lIns="0" tIns="0" rIns="0" bIns="0" rtlCol="0" anchor="t">
            <a:spAutoFit/>
          </a:bodyPr>
          <a:lstStyle/>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Al-Samarraie, H., Ghazal, S., Alzahrani, A.I. and Moody, L. (2020) 'Telemedicine in Middle Eastern countries: Progress, barriers, and policy recommendations',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International Journal of Medical Informatics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141, p. 104232.</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Furlepa, K., Kowalska, M., Strzelecki, A., Brandys, P. and Wysocki, J. (2022) 'Telemedicine adoption in healthcare systems: Barriers and enablers during the COVID-19 pandemic', </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Healthcare (Basel)</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10(2), pp. 456–465.</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Gruska, M., Baumeister, H., Beutel, M.E. and Reiner, I. (2020) 'Ensuring data security and usability in telemedicine: Frameworks and approaches',</a:t>
            </a:r>
            <a:r>
              <a:rPr lang="en-US" sz="28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 Journal of Medical Systems</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44(5), pp. 1–9.</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King’s Fund (2020) Digital health and care: Learning from COVID-19.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3" tooltip="https://www.kingsfund.org.uk"/>
              </a:rPr>
              <a:t>www.kingsfund.org.uk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30 November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l">
              <a:lnSpc>
                <a:spcPct val="150000"/>
              </a:lnSpc>
            </a:pP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NHS Digital (2020) Digital inclusion for health and social care. Available at: </a:t>
            </a:r>
            <a:r>
              <a:rPr lang="en-US" sz="28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4" tooltip="https://www.nhsdigital.nhs.uk"/>
              </a:rPr>
              <a:t>www.nhsdigital.nhs.uk</a:t>
            </a:r>
            <a:r>
              <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(Accessed on: 30 November 2024)</a:t>
            </a:r>
            <a:endParaRPr lang="en-US" sz="28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p:txBody>
      </p:sp>
      <p:sp>
        <p:nvSpPr>
          <p:cNvPr id="5" name="TextBox 5"/>
          <p:cNvSpPr txBox="1"/>
          <p:nvPr/>
        </p:nvSpPr>
        <p:spPr>
          <a:xfrm>
            <a:off x="699613" y="537527"/>
            <a:ext cx="3633946" cy="887095"/>
          </a:xfrm>
          <a:prstGeom prst="rect">
            <a:avLst/>
          </a:prstGeom>
        </p:spPr>
        <p:txBody>
          <a:bodyPr lIns="0" tIns="0" rIns="0" bIns="0" rtlCol="0" anchor="t">
            <a:spAutoFit/>
          </a:bodyPr>
          <a:lstStyle/>
          <a:p>
            <a:pPr algn="ctr">
              <a:lnSpc>
                <a:spcPts val="7280"/>
              </a:lnSpc>
            </a:pPr>
            <a:r>
              <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rPr>
              <a:t>References</a:t>
            </a:r>
            <a:endPar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1"/>
            <a:stretch>
              <a:fillRect t="-9222" b="-9222"/>
            </a:stretch>
          </a:blipFill>
        </p:spPr>
      </p:sp>
      <p:sp>
        <p:nvSpPr>
          <p:cNvPr id="3" name="Freeform 3"/>
          <p:cNvSpPr/>
          <p:nvPr/>
        </p:nvSpPr>
        <p:spPr>
          <a:xfrm>
            <a:off x="610232" y="251659"/>
            <a:ext cx="17162448" cy="9761021"/>
          </a:xfrm>
          <a:custGeom>
            <a:avLst/>
            <a:gdLst/>
            <a:ahLst/>
            <a:cxnLst/>
            <a:rect l="l" t="t" r="r" b="b"/>
            <a:pathLst>
              <a:path w="17162448" h="9761021">
                <a:moveTo>
                  <a:pt x="0" y="0"/>
                </a:moveTo>
                <a:lnTo>
                  <a:pt x="17162448" y="0"/>
                </a:lnTo>
                <a:lnTo>
                  <a:pt x="17162448" y="9761021"/>
                </a:lnTo>
                <a:lnTo>
                  <a:pt x="0" y="9761021"/>
                </a:lnTo>
                <a:lnTo>
                  <a:pt x="0" y="0"/>
                </a:lnTo>
                <a:close/>
              </a:path>
            </a:pathLst>
          </a:custGeom>
          <a:blipFill>
            <a:blip r:embed="rId2">
              <a:alphaModFix amt="86000"/>
            </a:blip>
            <a:stretch>
              <a:fillRect t="-3604" b="-1891"/>
            </a:stretch>
          </a:blipFill>
        </p:spPr>
      </p:sp>
      <p:sp>
        <p:nvSpPr>
          <p:cNvPr id="4" name="TextBox 4"/>
          <p:cNvSpPr txBox="1"/>
          <p:nvPr/>
        </p:nvSpPr>
        <p:spPr>
          <a:xfrm>
            <a:off x="1327874" y="1227986"/>
            <a:ext cx="15632251" cy="1344504"/>
          </a:xfrm>
          <a:prstGeom prst="rect">
            <a:avLst/>
          </a:prstGeom>
        </p:spPr>
        <p:txBody>
          <a:bodyPr lIns="0" tIns="0" rIns="0" bIns="0" rtlCol="0" anchor="t">
            <a:spAutoFit/>
          </a:bodyPr>
          <a:lstStyle/>
          <a:p>
            <a:pPr algn="l">
              <a:lnSpc>
                <a:spcPts val="3620"/>
              </a:lnSpc>
            </a:pPr>
          </a:p>
          <a:p>
            <a:pPr algn="l">
              <a:lnSpc>
                <a:spcPts val="3620"/>
              </a:lnSpc>
            </a:pPr>
          </a:p>
          <a:p>
            <a:pPr algn="l">
              <a:lnSpc>
                <a:spcPts val="3620"/>
              </a:lnSpc>
            </a:pPr>
          </a:p>
        </p:txBody>
      </p:sp>
      <p:sp>
        <p:nvSpPr>
          <p:cNvPr id="5" name="TextBox 5"/>
          <p:cNvSpPr txBox="1"/>
          <p:nvPr/>
        </p:nvSpPr>
        <p:spPr>
          <a:xfrm>
            <a:off x="929445" y="1208936"/>
            <a:ext cx="16429109" cy="9417685"/>
          </a:xfrm>
          <a:prstGeom prst="rect">
            <a:avLst/>
          </a:prstGeom>
        </p:spPr>
        <p:txBody>
          <a:bodyPr lIns="0" tIns="0" rIns="0" bIns="0" rtlCol="0" anchor="t">
            <a:spAutoFit/>
          </a:bodyPr>
          <a:lstStyle/>
          <a:p>
            <a:pPr algn="just">
              <a:lnSpc>
                <a:spcPct val="150000"/>
              </a:lnSpc>
            </a:pP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Chen, T., Hao, T., Feng, H., and Bai, J. (2021) 'Applications of wearable biosensors in healthcare monitoring for older adults', Sensors, 21(10), p. 3478.</a:t>
            </a:r>
            <a:endPar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Gokalp, H., de Folter, J., Verma, V. and Fursse, J. (2018) 'Biosensors and remote monitoring for elderly care: A review', Healthcare Informatics Research, 24(2), pp. 81–93.</a:t>
            </a:r>
            <a:endPar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Nuffield Trust (2021) Digital health technologies in care for older people. Available at: </a:t>
            </a:r>
            <a:r>
              <a:rPr lang="en-US" sz="2400" u="sng">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hlinkClick r:id="rId3" tooltip="https://www.nuffieldtrust.org.uk"/>
              </a:rPr>
              <a:t>www.nuffieldtrust.org.uk</a:t>
            </a: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a:t>
            </a: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(Accessed on: 3 December 2024)</a:t>
            </a:r>
            <a:endPar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Peine, A., Faulkner, A., Jæger, B. and Moors, E. (2020) 'Science, technology, and the “grand challenge” of aging', Technological Forecasting and Social Change, 155, p. 119977.</a:t>
            </a:r>
            <a:endPar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World Health Organization (2022) Global strategy on digital health 2020-2025. Geneva: World Health Organization. Available on: </a:t>
            </a:r>
            <a:r>
              <a:rPr lang="en-US" alt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https://www.google.com/search?client=firefox-b-d&amp;q=World+Health+Organization+%282022%29+Global+strategy+on+digital+health+2020-2025.+Geneva%3A+World+Health+Organization.+. ( Accessed on: 4th December 2024)</a:t>
            </a:r>
            <a:endParaRPr lang="en-US" alt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Omboni, S., Padwal, R.S., Alessa, T., Benczúr, B., Green, B.B., Hubbard, I., Kario, K., Khan, N., Logan, A.G. and Lu, Y. (2020) 'The worldwide impact of telemedicine during COVID-19: Current evidence and recommendations for the future', </a:t>
            </a:r>
            <a:r>
              <a:rPr lang="en-US" sz="2400" i="1">
                <a:solidFill>
                  <a:srgbClr val="000000"/>
                </a:solidFill>
                <a:latin typeface="Arial" panose="020B0604020202020204" pitchFamily="34" charset="0"/>
                <a:ea typeface="Canva Sans Italics" panose="020B0503030501040103"/>
                <a:cs typeface="Arial" panose="020B0604020202020204" pitchFamily="34" charset="0"/>
                <a:sym typeface="Canva Sans Italics" panose="020B0503030501040103"/>
              </a:rPr>
              <a:t>Hypertension Research</a:t>
            </a:r>
            <a:r>
              <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rPr>
              <a:t>, 43(12), pp. 1–9.</a:t>
            </a:r>
            <a:endPar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lang="en-US" sz="2400">
              <a:solidFill>
                <a:srgbClr val="000000"/>
              </a:solidFill>
              <a:latin typeface="Arial" panose="020B0604020202020204" pitchFamily="34" charset="0"/>
              <a:ea typeface="Canva Sans" panose="020B0503030501040103"/>
              <a:cs typeface="Arial" panose="020B0604020202020204" pitchFamily="34" charset="0"/>
              <a:sym typeface="Canva Sans" panose="020B0503030501040103"/>
            </a:endParaRPr>
          </a:p>
          <a:p>
            <a:pPr algn="just">
              <a:lnSpc>
                <a:spcPct val="150000"/>
              </a:lnSpc>
            </a:pPr>
            <a:endParaRPr sz="2400">
              <a:latin typeface="Arial" panose="020B0604020202020204" pitchFamily="34" charset="0"/>
              <a:cs typeface="Arial" panose="020B0604020202020204" pitchFamily="34" charset="0"/>
            </a:endParaRPr>
          </a:p>
        </p:txBody>
      </p:sp>
      <p:sp>
        <p:nvSpPr>
          <p:cNvPr id="6" name="TextBox 6"/>
          <p:cNvSpPr txBox="1"/>
          <p:nvPr/>
        </p:nvSpPr>
        <p:spPr>
          <a:xfrm>
            <a:off x="1028700" y="156409"/>
            <a:ext cx="3633946" cy="887095"/>
          </a:xfrm>
          <a:prstGeom prst="rect">
            <a:avLst/>
          </a:prstGeom>
        </p:spPr>
        <p:txBody>
          <a:bodyPr lIns="0" tIns="0" rIns="0" bIns="0" rtlCol="0" anchor="t">
            <a:spAutoFit/>
          </a:bodyPr>
          <a:lstStyle/>
          <a:p>
            <a:pPr algn="ctr">
              <a:lnSpc>
                <a:spcPts val="7280"/>
              </a:lnSpc>
            </a:pPr>
            <a:r>
              <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rPr>
              <a:t>References</a:t>
            </a:r>
            <a:endParaRPr lang="en-US" sz="5200" b="1">
              <a:solidFill>
                <a:srgbClr val="000000"/>
              </a:solidFill>
              <a:latin typeface="Canva Sans Bold" panose="020B0803030501040103"/>
              <a:ea typeface="Canva Sans Bold" panose="020B0803030501040103"/>
              <a:cs typeface="Canva Sans Bold" panose="020B0803030501040103"/>
              <a:sym typeface="Canva Sans Bold" panose="020B0803030501040103"/>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156245">
            <a:off x="3252182" y="4777690"/>
            <a:ext cx="11667627" cy="2736589"/>
          </a:xfrm>
          <a:custGeom>
            <a:avLst/>
            <a:gdLst/>
            <a:ahLst/>
            <a:cxnLst/>
            <a:rect l="l" t="t" r="r" b="b"/>
            <a:pathLst>
              <a:path w="11667627" h="2736589">
                <a:moveTo>
                  <a:pt x="0" y="0"/>
                </a:moveTo>
                <a:lnTo>
                  <a:pt x="11667627" y="0"/>
                </a:lnTo>
                <a:lnTo>
                  <a:pt x="11667627" y="2736589"/>
                </a:lnTo>
                <a:lnTo>
                  <a:pt x="0" y="2736589"/>
                </a:lnTo>
                <a:lnTo>
                  <a:pt x="0" y="0"/>
                </a:lnTo>
                <a:close/>
              </a:path>
            </a:pathLst>
          </a:custGeom>
          <a:blipFill>
            <a:blip r:embed="rId1">
              <a:extLst>
                <a:ext uri="{96DAC541-7B7A-43D3-8B79-37D633B846F1}">
                  <asvg:svgBlip xmlns:asvg="http://schemas.microsoft.com/office/drawing/2016/SVG/main" r:embed="rId2"/>
                </a:ext>
              </a:extLst>
            </a:blip>
            <a:stretch>
              <a:fillRect/>
            </a:stretch>
          </a:blipFill>
        </p:spPr>
      </p:sp>
      <p:sp>
        <p:nvSpPr>
          <p:cNvPr id="3" name="TextBox 3"/>
          <p:cNvSpPr txBox="1"/>
          <p:nvPr/>
        </p:nvSpPr>
        <p:spPr>
          <a:xfrm rot="-234792">
            <a:off x="3645291" y="5898980"/>
            <a:ext cx="11020820" cy="1159752"/>
          </a:xfrm>
          <a:prstGeom prst="rect">
            <a:avLst/>
          </a:prstGeom>
        </p:spPr>
        <p:txBody>
          <a:bodyPr lIns="0" tIns="0" rIns="0" bIns="0" rtlCol="0" anchor="t">
            <a:spAutoFit/>
          </a:bodyPr>
          <a:lstStyle/>
          <a:p>
            <a:pPr algn="ctr">
              <a:lnSpc>
                <a:spcPts val="8295"/>
              </a:lnSpc>
            </a:pPr>
            <a:r>
              <a:rPr lang="en-US" sz="9875">
                <a:solidFill>
                  <a:srgbClr val="000000"/>
                </a:solidFill>
                <a:latin typeface="More Sugar"/>
                <a:ea typeface="More Sugar"/>
                <a:cs typeface="More Sugar"/>
                <a:sym typeface="More Sugar"/>
              </a:rPr>
              <a:t>THANK YOU</a:t>
            </a:r>
            <a:endParaRPr lang="en-US" sz="9875">
              <a:solidFill>
                <a:srgbClr val="000000"/>
              </a:solidFill>
              <a:latin typeface="More Sugar"/>
              <a:ea typeface="More Sugar"/>
              <a:cs typeface="More Sugar"/>
              <a:sym typeface="More Suga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22592</Words>
  <Application>WPS Presentation</Application>
  <PresentationFormat>On-screen Show (4:3)</PresentationFormat>
  <Paragraphs>487</Paragraphs>
  <Slides>38</Slides>
  <Notes>0</Notes>
  <HiddenSlides>0</HiddenSlides>
  <MMClips>0</MMClips>
  <ScaleCrop>false</ScaleCrop>
  <HeadingPairs>
    <vt:vector size="6" baseType="variant">
      <vt:variant>
        <vt:lpstr>已用的字体</vt:lpstr>
      </vt:variant>
      <vt:variant>
        <vt:i4>19</vt:i4>
      </vt:variant>
      <vt:variant>
        <vt:lpstr>主题</vt:lpstr>
      </vt:variant>
      <vt:variant>
        <vt:i4>1</vt:i4>
      </vt:variant>
      <vt:variant>
        <vt:lpstr>幻灯片标题</vt:lpstr>
      </vt:variant>
      <vt:variant>
        <vt:i4>38</vt:i4>
      </vt:variant>
    </vt:vector>
  </HeadingPairs>
  <TitlesOfParts>
    <vt:vector size="58" baseType="lpstr">
      <vt:lpstr>Arial</vt:lpstr>
      <vt:lpstr>SimSun</vt:lpstr>
      <vt:lpstr>Wingdings</vt:lpstr>
      <vt:lpstr>Canva Sans Bold</vt:lpstr>
      <vt:lpstr>Canva Sans</vt:lpstr>
      <vt:lpstr>More Sugar</vt:lpstr>
      <vt:lpstr>Segoe Print</vt:lpstr>
      <vt:lpstr>Arial</vt:lpstr>
      <vt:lpstr>Avenir Next LT Pro</vt:lpstr>
      <vt:lpstr>Avenir Next LT Pro Light</vt:lpstr>
      <vt:lpstr>Avenir Next LT Pro</vt:lpstr>
      <vt:lpstr>Microsoft YaHei</vt:lpstr>
      <vt:lpstr>Arial Unicode MS</vt:lpstr>
      <vt:lpstr>Calibri</vt:lpstr>
      <vt:lpstr>Calibri</vt:lpstr>
      <vt:lpstr>Wingdings</vt:lpstr>
      <vt:lpstr>Wingdings</vt:lpstr>
      <vt:lpstr>Canva Sans Italics</vt:lpstr>
      <vt:lpstr>Yu Gothic UI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Application: Planning Model in Elderly people at Home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References</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Biosensors</dc:title>
  <dc:creator/>
  <cp:lastModifiedBy>vaibhavi</cp:lastModifiedBy>
  <cp:revision>11</cp:revision>
  <dcterms:created xsi:type="dcterms:W3CDTF">2006-08-16T00:00:00Z</dcterms:created>
  <dcterms:modified xsi:type="dcterms:W3CDTF">2024-12-12T05:48:26Z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8A9DBCE831914CACBA1231036A1A6E01_12</vt:lpwstr>
  </property>
  <property fmtid="{D5CDD505-2E9C-101B-9397-08002B2CF9AE}" pid="3" name="KSOProductBuildVer">
    <vt:lpwstr>1033-12.2.0.19307</vt:lpwstr>
  </property>
</Properties>
</file>