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36"/>
  </p:notesMasterIdLst>
  <p:sldIdLst>
    <p:sldId id="256" r:id="rId3"/>
    <p:sldId id="297" r:id="rId4"/>
    <p:sldId id="262" r:id="rId5"/>
    <p:sldId id="266" r:id="rId6"/>
    <p:sldId id="267" r:id="rId7"/>
    <p:sldId id="268" r:id="rId8"/>
    <p:sldId id="269" r:id="rId9"/>
    <p:sldId id="272" r:id="rId10"/>
    <p:sldId id="279" r:id="rId11"/>
    <p:sldId id="271" r:id="rId12"/>
    <p:sldId id="307" r:id="rId13"/>
    <p:sldId id="274" r:id="rId14"/>
    <p:sldId id="273" r:id="rId15"/>
    <p:sldId id="280" r:id="rId16"/>
    <p:sldId id="290" r:id="rId17"/>
    <p:sldId id="308" r:id="rId18"/>
    <p:sldId id="270" r:id="rId19"/>
    <p:sldId id="275" r:id="rId20"/>
    <p:sldId id="287" r:id="rId21"/>
    <p:sldId id="288" r:id="rId22"/>
    <p:sldId id="306" r:id="rId23"/>
    <p:sldId id="303" r:id="rId24"/>
    <p:sldId id="304" r:id="rId25"/>
    <p:sldId id="310" r:id="rId26"/>
    <p:sldId id="300" r:id="rId27"/>
    <p:sldId id="292" r:id="rId28"/>
    <p:sldId id="293" r:id="rId29"/>
    <p:sldId id="294" r:id="rId30"/>
    <p:sldId id="295" r:id="rId31"/>
    <p:sldId id="282" r:id="rId32"/>
    <p:sldId id="263" r:id="rId33"/>
    <p:sldId id="264" r:id="rId34"/>
    <p:sldId id="265" r:id="rId3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457" autoAdjust="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54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8EE7BC-E65A-D74F-A5A7-BEB79F875096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7BE594-1182-C34B-AD4B-7F7598FCA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08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7BE594-1182-C34B-AD4B-7F7598FCA23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395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8@22p</a:t>
            </a:r>
          </a:p>
          <a:p>
            <a:r>
              <a:rPr lang="en-GB" dirty="0" smtClean="0"/>
              <a:t>12@30p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AE3693-68A3-41CC-99A8-84D3B46159A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32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309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308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539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580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145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797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377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09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080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80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9264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3224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6907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8570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371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7918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7339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1191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7811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2722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447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345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D7333-ACFF-7648-9846-DD0A520A3D55}" type="datetimeFigureOut">
              <a:rPr lang="en-US" smtClean="0"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3DA87B-DA83-E043-9A24-6A0059FB8A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60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D7333-ACFF-7648-9846-DD0A520A3D55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3DA87B-DA83-E043-9A24-6A0059FB8A6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233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1703" y="168573"/>
            <a:ext cx="5303380" cy="811158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US" b="1" i="1" u="sng" dirty="0" smtClean="0"/>
              <a:t>Simultaneous Equations</a:t>
            </a:r>
            <a:endParaRPr lang="en-US" b="1" i="1" u="sng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02418" y="1244007"/>
            <a:ext cx="8229600" cy="11274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b="1" dirty="0" smtClean="0"/>
              <a:t>LO: </a:t>
            </a:r>
            <a:r>
              <a:rPr lang="en-US" sz="2800" dirty="0" smtClean="0"/>
              <a:t>To be able to solve Simultaneous Equations when </a:t>
            </a:r>
            <a:r>
              <a:rPr lang="en-US" sz="2800" i="1" dirty="0" smtClean="0"/>
              <a:t>neither</a:t>
            </a:r>
            <a:r>
              <a:rPr lang="en-US" sz="2800" dirty="0" smtClean="0"/>
              <a:t> equation needs changing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91703" y="2529236"/>
            <a:ext cx="5314095" cy="280642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 smtClean="0"/>
              <a:t>STARTER: </a:t>
            </a:r>
            <a:r>
              <a:rPr lang="en-US" sz="3200" dirty="0" smtClean="0"/>
              <a:t>Expand &amp; Simplify:</a:t>
            </a:r>
          </a:p>
          <a:p>
            <a:pPr marL="514350" indent="-514350" algn="l">
              <a:lnSpc>
                <a:spcPct val="150000"/>
              </a:lnSpc>
              <a:buAutoNum type="arabicParenR"/>
            </a:pPr>
            <a:r>
              <a:rPr lang="en-US" sz="3200" b="1" dirty="0" smtClean="0">
                <a:solidFill>
                  <a:srgbClr val="FF0000"/>
                </a:solidFill>
              </a:rPr>
              <a:t>3(x + 4) + 4(x + 7)</a:t>
            </a:r>
          </a:p>
          <a:p>
            <a:pPr marL="514350" indent="-514350" algn="l">
              <a:lnSpc>
                <a:spcPct val="150000"/>
              </a:lnSpc>
              <a:buAutoNum type="arabicParenR"/>
            </a:pPr>
            <a:r>
              <a:rPr lang="en-US" sz="3200" b="1" dirty="0" smtClean="0">
                <a:solidFill>
                  <a:srgbClr val="002060"/>
                </a:solidFill>
              </a:rPr>
              <a:t>2(3y + 6) + 3(2y – 4)</a:t>
            </a:r>
          </a:p>
          <a:p>
            <a:pPr marL="514350" indent="-514350" algn="l">
              <a:lnSpc>
                <a:spcPct val="150000"/>
              </a:lnSpc>
              <a:buAutoNum type="arabicParenR"/>
            </a:pPr>
            <a:r>
              <a:rPr lang="en-US" sz="3200" b="1" dirty="0" smtClean="0">
                <a:solidFill>
                  <a:srgbClr val="7030A0"/>
                </a:solidFill>
              </a:rPr>
              <a:t>6(2m – 10) – 4(5m + 3)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5604831" y="3073368"/>
            <a:ext cx="2092206" cy="1781284"/>
          </a:xfrm>
          <a:prstGeom prst="rect">
            <a:avLst/>
          </a:prstGeom>
          <a:solidFill>
            <a:schemeClr val="bg1"/>
          </a:solidFill>
          <a:ln w="19050">
            <a:solidFill>
              <a:srgbClr val="0070C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AutoNum type="arabicParenR"/>
            </a:pPr>
            <a:r>
              <a:rPr lang="en-US" sz="3200" dirty="0" smtClean="0">
                <a:solidFill>
                  <a:srgbClr val="002060"/>
                </a:solidFill>
              </a:rPr>
              <a:t>7x + 30</a:t>
            </a:r>
          </a:p>
          <a:p>
            <a:pPr marL="457200" indent="-457200" algn="l">
              <a:buAutoNum type="arabicParenR"/>
            </a:pPr>
            <a:r>
              <a:rPr lang="en-US" sz="3200" dirty="0" smtClean="0">
                <a:solidFill>
                  <a:srgbClr val="002060"/>
                </a:solidFill>
              </a:rPr>
              <a:t>12y</a:t>
            </a:r>
          </a:p>
          <a:p>
            <a:pPr marL="457200" indent="-457200" algn="l">
              <a:buAutoNum type="arabicParenR"/>
            </a:pPr>
            <a:r>
              <a:rPr lang="en-US" sz="3200" dirty="0" smtClean="0">
                <a:solidFill>
                  <a:srgbClr val="002060"/>
                </a:solidFill>
              </a:rPr>
              <a:t>-8m -72</a:t>
            </a:r>
          </a:p>
        </p:txBody>
      </p:sp>
    </p:spTree>
    <p:extLst>
      <p:ext uri="{BB962C8B-B14F-4D97-AF65-F5344CB8AC3E}">
        <p14:creationId xmlns:p14="http://schemas.microsoft.com/office/powerpoint/2010/main" val="17556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95536" y="4005064"/>
            <a:ext cx="7992888" cy="244827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88640"/>
            <a:ext cx="540060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1907704" y="4005064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latin typeface="Arial Black" pitchFamily="34" charset="0"/>
              </a:rPr>
              <a:t>3c  +  2p  = 12</a:t>
            </a:r>
            <a:endParaRPr lang="en-GB" sz="4800" dirty="0">
              <a:latin typeface="Arial Black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07704" y="4869160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latin typeface="Arial Black" pitchFamily="34" charset="0"/>
              </a:rPr>
              <a:t>2c  +  2p  = 10</a:t>
            </a:r>
            <a:endParaRPr lang="en-GB" sz="4800" dirty="0">
              <a:latin typeface="Arial Black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47864" y="5661248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latin typeface="Arial Black" pitchFamily="34" charset="0"/>
              </a:rPr>
              <a:t>c = 2</a:t>
            </a:r>
            <a:endParaRPr lang="en-GB" sz="4800" dirty="0">
              <a:latin typeface="Arial Black" pitchFamily="34" charset="0"/>
            </a:endParaRPr>
          </a:p>
        </p:txBody>
      </p:sp>
      <p:pic>
        <p:nvPicPr>
          <p:cNvPr id="10" name="Picture 9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564904"/>
            <a:ext cx="648072" cy="106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2195736" y="292494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Arial Black" pitchFamily="34" charset="0"/>
              </a:rPr>
              <a:t>  =  C</a:t>
            </a:r>
            <a:endParaRPr lang="en-GB" sz="2800" dirty="0">
              <a:latin typeface="Arial Black" pitchFamily="34" charset="0"/>
            </a:endParaRPr>
          </a:p>
        </p:txBody>
      </p:sp>
      <p:pic>
        <p:nvPicPr>
          <p:cNvPr id="12" name="Picture 1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636912"/>
            <a:ext cx="632107" cy="1013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Box 12"/>
          <p:cNvSpPr txBox="1"/>
          <p:nvPr/>
        </p:nvSpPr>
        <p:spPr>
          <a:xfrm>
            <a:off x="5508104" y="292494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Arial Black" pitchFamily="34" charset="0"/>
              </a:rPr>
              <a:t>  =  P</a:t>
            </a:r>
            <a:endParaRPr lang="en-GB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07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1754457" y="2058043"/>
            <a:ext cx="5349705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i="1" dirty="0" smtClean="0">
                <a:solidFill>
                  <a:schemeClr val="accent1">
                    <a:lumMod val="75000"/>
                  </a:schemeClr>
                </a:solidFill>
                <a:latin typeface="+mj-lt"/>
                <a:ea typeface="+mn-ea"/>
                <a:cs typeface="+mn-cs"/>
              </a:rPr>
              <a:t>Bronze:		  </a:t>
            </a:r>
            <a:r>
              <a:rPr lang="en-GB" sz="2800" b="1" dirty="0" smtClean="0">
                <a:latin typeface="+mj-lt"/>
                <a:ea typeface="+mn-ea"/>
                <a:cs typeface="+mn-cs"/>
              </a:rPr>
              <a:t>Solve</a:t>
            </a:r>
            <a:r>
              <a:rPr lang="en-GB" sz="2800" b="1" dirty="0">
                <a:latin typeface="+mj-lt"/>
                <a:ea typeface="+mn-ea"/>
                <a:cs typeface="+mn-cs"/>
              </a:rPr>
              <a:t>:   6x + y = 15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j-lt"/>
                <a:ea typeface="+mn-ea"/>
                <a:cs typeface="+mn-cs"/>
              </a:rPr>
              <a:t>              </a:t>
            </a:r>
            <a:r>
              <a:rPr lang="en-GB" sz="2800" b="1" dirty="0" smtClean="0">
                <a:latin typeface="+mj-lt"/>
                <a:ea typeface="+mn-ea"/>
                <a:cs typeface="+mn-cs"/>
              </a:rPr>
              <a:t>			    4x </a:t>
            </a:r>
            <a:r>
              <a:rPr lang="en-GB" sz="2800" b="1" dirty="0">
                <a:latin typeface="+mj-lt"/>
                <a:ea typeface="+mn-ea"/>
                <a:cs typeface="+mn-cs"/>
              </a:rPr>
              <a:t>+ y = </a:t>
            </a:r>
            <a:r>
              <a:rPr lang="en-GB" sz="2800" b="1" dirty="0" smtClean="0">
                <a:latin typeface="+mj-lt"/>
                <a:ea typeface="+mn-ea"/>
                <a:cs typeface="+mn-cs"/>
              </a:rPr>
              <a:t>11</a:t>
            </a:r>
            <a:endParaRPr lang="en-GB" sz="2800" b="1" dirty="0">
              <a:latin typeface="+mj-lt"/>
              <a:ea typeface="+mn-ea"/>
              <a:cs typeface="+mn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754457" y="3697648"/>
            <a:ext cx="5349705" cy="107721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n-ea"/>
                <a:cs typeface="+mn-cs"/>
              </a:rPr>
              <a:t>Silver:		  </a:t>
            </a:r>
            <a:r>
              <a:rPr lang="en-GB" sz="2800" b="1" dirty="0" smtClean="0">
                <a:latin typeface="+mj-lt"/>
                <a:ea typeface="+mn-ea"/>
                <a:cs typeface="+mn-cs"/>
              </a:rPr>
              <a:t>Solve</a:t>
            </a:r>
            <a:r>
              <a:rPr lang="en-GB" sz="2800" b="1" dirty="0">
                <a:latin typeface="+mj-lt"/>
                <a:ea typeface="+mn-ea"/>
                <a:cs typeface="+mn-cs"/>
              </a:rPr>
              <a:t>:   4x + 3y = 27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j-lt"/>
                <a:ea typeface="+mn-ea"/>
                <a:cs typeface="+mn-cs"/>
              </a:rPr>
              <a:t>              </a:t>
            </a:r>
            <a:r>
              <a:rPr lang="en-GB" sz="2800" b="1" dirty="0" smtClean="0">
                <a:latin typeface="+mj-lt"/>
                <a:ea typeface="+mn-ea"/>
                <a:cs typeface="+mn-cs"/>
              </a:rPr>
              <a:t>				2x </a:t>
            </a:r>
            <a:r>
              <a:rPr lang="en-GB" sz="2800" b="1" dirty="0">
                <a:latin typeface="+mj-lt"/>
                <a:ea typeface="+mn-ea"/>
                <a:cs typeface="+mn-cs"/>
              </a:rPr>
              <a:t>+ y = </a:t>
            </a:r>
            <a:r>
              <a:rPr lang="en-GB" sz="2800" b="1" dirty="0" smtClean="0">
                <a:latin typeface="+mj-lt"/>
                <a:ea typeface="+mn-ea"/>
                <a:cs typeface="+mn-cs"/>
              </a:rPr>
              <a:t>17</a:t>
            </a:r>
            <a:endParaRPr lang="en-GB" sz="2800" b="1" dirty="0">
              <a:latin typeface="+mj-lt"/>
              <a:ea typeface="+mn-ea"/>
              <a:cs typeface="+mn-cs"/>
            </a:endParaRPr>
          </a:p>
        </p:txBody>
      </p:sp>
      <p:sp>
        <p:nvSpPr>
          <p:cNvPr id="17" name="TextBox 5"/>
          <p:cNvSpPr txBox="1">
            <a:spLocks noChangeArrowheads="1"/>
          </p:cNvSpPr>
          <p:nvPr/>
        </p:nvSpPr>
        <p:spPr bwMode="auto">
          <a:xfrm>
            <a:off x="1754457" y="5251245"/>
            <a:ext cx="5349705" cy="1077218"/>
          </a:xfrm>
          <a:prstGeom prst="rect">
            <a:avLst/>
          </a:prstGeom>
          <a:solidFill>
            <a:schemeClr val="bg1"/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3600" b="1" i="1" dirty="0" smtClean="0">
                <a:solidFill>
                  <a:srgbClr val="FFC000"/>
                </a:solidFill>
                <a:latin typeface="+mj-lt"/>
              </a:rPr>
              <a:t>Gold:		 </a:t>
            </a:r>
            <a:r>
              <a:rPr lang="en-GB" sz="2800" b="1" dirty="0" smtClean="0">
                <a:latin typeface="+mj-lt"/>
              </a:rPr>
              <a:t>Solve</a:t>
            </a:r>
            <a:r>
              <a:rPr lang="en-GB" sz="2800" b="1" dirty="0">
                <a:latin typeface="+mj-lt"/>
              </a:rPr>
              <a:t>:   2x + 3y = 30</a:t>
            </a:r>
          </a:p>
          <a:p>
            <a:pPr algn="ctr" eaLnBrk="1" hangingPunct="1"/>
            <a:r>
              <a:rPr lang="en-GB" sz="2800" b="1" dirty="0">
                <a:latin typeface="+mj-lt"/>
              </a:rPr>
              <a:t>            </a:t>
            </a:r>
            <a:r>
              <a:rPr lang="en-GB" sz="2800" b="1" dirty="0" smtClean="0">
                <a:latin typeface="+mj-lt"/>
              </a:rPr>
              <a:t>			     5x </a:t>
            </a:r>
            <a:r>
              <a:rPr lang="en-GB" sz="2800" b="1" dirty="0">
                <a:latin typeface="+mj-lt"/>
              </a:rPr>
              <a:t>+ 7y = </a:t>
            </a:r>
            <a:r>
              <a:rPr lang="en-GB" sz="2800" b="1" dirty="0" smtClean="0">
                <a:latin typeface="+mj-lt"/>
              </a:rPr>
              <a:t>71</a:t>
            </a:r>
            <a:endParaRPr lang="en-GB" sz="2800" b="1" dirty="0">
              <a:latin typeface="+mj-lt"/>
            </a:endParaRPr>
          </a:p>
        </p:txBody>
      </p:sp>
      <p:sp>
        <p:nvSpPr>
          <p:cNvPr id="18" name="Title 1"/>
          <p:cNvSpPr>
            <a:spLocks noGrp="1"/>
          </p:cNvSpPr>
          <p:nvPr>
            <p:ph type="ctrTitle"/>
          </p:nvPr>
        </p:nvSpPr>
        <p:spPr>
          <a:xfrm>
            <a:off x="291966" y="861887"/>
            <a:ext cx="8642184" cy="1065215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US" sz="2800" dirty="0" smtClean="0"/>
              <a:t>When we have </a:t>
            </a:r>
            <a:r>
              <a:rPr lang="en-US" sz="2800" b="1" dirty="0" smtClean="0">
                <a:solidFill>
                  <a:srgbClr val="FF0000"/>
                </a:solidFill>
              </a:rPr>
              <a:t>2 different unknown </a:t>
            </a:r>
            <a:r>
              <a:rPr lang="en-US" sz="2800" dirty="0" smtClean="0"/>
              <a:t>letters, we can solve the equations at the </a:t>
            </a:r>
            <a:r>
              <a:rPr lang="en-US" sz="2800" b="1" dirty="0" smtClean="0">
                <a:solidFill>
                  <a:srgbClr val="FF0000"/>
                </a:solidFill>
              </a:rPr>
              <a:t>same time </a:t>
            </a:r>
            <a:r>
              <a:rPr lang="en-US" sz="2800" dirty="0" smtClean="0"/>
              <a:t>(simultaneously).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2030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304507" cy="7299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b="1" i="1" dirty="0" smtClean="0"/>
              <a:t>Solving Simultaneous Equations – Example 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98258" y="1085424"/>
            <a:ext cx="6056372" cy="138499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</a:rPr>
              <a:t>Bronze:</a:t>
            </a:r>
            <a:endParaRPr lang="en-GB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			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Solve:   </a:t>
            </a:r>
            <a:r>
              <a:rPr lang="en-GB" sz="2800" b="1" dirty="0">
                <a:latin typeface="+mn-lt"/>
                <a:ea typeface="+mn-ea"/>
                <a:cs typeface="+mn-cs"/>
              </a:rPr>
              <a:t>6x +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15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(1)</a:t>
            </a:r>
            <a:endParaRPr lang="en-GB" sz="2000" b="1" dirty="0">
              <a:latin typeface="+mn-lt"/>
              <a:ea typeface="+mn-ea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   </a:t>
            </a:r>
            <a:r>
              <a:rPr lang="en-GB" sz="2800" b="1" dirty="0">
                <a:latin typeface="+mn-lt"/>
                <a:ea typeface="+mn-ea"/>
                <a:cs typeface="+mn-cs"/>
              </a:rPr>
              <a:t>4x +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11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(2)</a:t>
            </a:r>
            <a:endParaRPr lang="en-GB" sz="2000" b="1" dirty="0">
              <a:latin typeface="+mn-lt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321057" y="1275004"/>
            <a:ext cx="2613093" cy="965331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SAME SIGN SUBTRACT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8259" y="2584069"/>
            <a:ext cx="3808236" cy="39087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1: </a:t>
            </a:r>
            <a:r>
              <a:rPr lang="en-US" sz="2400" dirty="0" smtClean="0">
                <a:solidFill>
                  <a:srgbClr val="002060"/>
                </a:solidFill>
              </a:rPr>
              <a:t>Eliminate the letter with the same co-efficient </a:t>
            </a:r>
            <a:r>
              <a:rPr lang="en-US" sz="2400" i="1" dirty="0" smtClean="0">
                <a:solidFill>
                  <a:srgbClr val="002060"/>
                </a:solidFill>
              </a:rPr>
              <a:t>(by SUBTRACTING in this question)…</a:t>
            </a:r>
          </a:p>
          <a:p>
            <a:endParaRPr lang="en-US" sz="2400" i="1" dirty="0" smtClean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	</a:t>
            </a:r>
            <a:r>
              <a:rPr lang="en-US" sz="3200" dirty="0" smtClean="0">
                <a:solidFill>
                  <a:srgbClr val="002060"/>
                </a:solidFill>
              </a:rPr>
              <a:t>6x + 1y = 15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u="sng" dirty="0" smtClean="0">
                <a:solidFill>
                  <a:srgbClr val="002060"/>
                </a:solidFill>
              </a:rPr>
              <a:t>4x + 1y = 11  -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dirty="0" smtClean="0">
                <a:solidFill>
                  <a:srgbClr val="002060"/>
                </a:solidFill>
              </a:rPr>
              <a:t>2x		    =  4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dirty="0" smtClean="0">
                <a:solidFill>
                  <a:srgbClr val="002060"/>
                </a:solidFill>
              </a:rPr>
              <a:t>  		 x = 2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054569" y="1135664"/>
            <a:ext cx="3361491" cy="3795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W</a:t>
            </a:r>
            <a:r>
              <a:rPr lang="en-US" sz="2000" b="1" dirty="0" smtClean="0"/>
              <a:t>e have 2 unknowns: x and y</a:t>
            </a:r>
            <a:endParaRPr lang="en-US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4416939" y="2590477"/>
            <a:ext cx="4385826" cy="329320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2: </a:t>
            </a:r>
            <a:r>
              <a:rPr lang="en-US" sz="2400" dirty="0" smtClean="0">
                <a:solidFill>
                  <a:srgbClr val="002060"/>
                </a:solidFill>
              </a:rPr>
              <a:t>To find y, we substitute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x = 2 back into one of the original equations </a:t>
            </a:r>
            <a:r>
              <a:rPr lang="en-US" sz="2400" i="1" dirty="0" smtClean="0">
                <a:solidFill>
                  <a:srgbClr val="002060"/>
                </a:solidFill>
              </a:rPr>
              <a:t>(equation 1)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	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 smtClean="0">
                <a:solidFill>
                  <a:srgbClr val="002060"/>
                </a:solidFill>
              </a:rPr>
              <a:t>		</a:t>
            </a:r>
            <a:r>
              <a:rPr lang="en-US" sz="2800" dirty="0" smtClean="0">
                <a:solidFill>
                  <a:srgbClr val="002060"/>
                </a:solidFill>
              </a:rPr>
              <a:t>(6 x 2) + y = 15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	 12 + y = 15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	</a:t>
            </a:r>
            <a:r>
              <a:rPr lang="en-US" sz="2800" dirty="0" smtClean="0">
                <a:solidFill>
                  <a:srgbClr val="002060"/>
                </a:solidFill>
              </a:rPr>
              <a:t>		    (-12)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		    y = 3</a:t>
            </a:r>
          </a:p>
        </p:txBody>
      </p:sp>
      <p:sp>
        <p:nvSpPr>
          <p:cNvPr id="8" name="Oval 7"/>
          <p:cNvSpPr/>
          <p:nvPr/>
        </p:nvSpPr>
        <p:spPr>
          <a:xfrm>
            <a:off x="3553988" y="1615285"/>
            <a:ext cx="300808" cy="855134"/>
          </a:xfrm>
          <a:prstGeom prst="ellipse">
            <a:avLst/>
          </a:prstGeom>
          <a:noFill/>
          <a:ln w="12700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57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041738" cy="7299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Solving Simultaneous Equations – Example 1</a:t>
            </a:r>
            <a:endParaRPr lang="en-US" sz="3200" i="1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498258" y="1085424"/>
            <a:ext cx="6056372" cy="138499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</a:rPr>
              <a:t>Bronze:</a:t>
            </a:r>
            <a:endParaRPr lang="en-GB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			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Solve:   </a:t>
            </a:r>
            <a:r>
              <a:rPr lang="en-GB" sz="2800" b="1" dirty="0">
                <a:latin typeface="+mn-lt"/>
                <a:ea typeface="+mn-ea"/>
                <a:cs typeface="+mn-cs"/>
              </a:rPr>
              <a:t>6x +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15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(1)</a:t>
            </a:r>
            <a:endParaRPr lang="en-GB" sz="2800" b="1" dirty="0">
              <a:latin typeface="+mn-lt"/>
              <a:ea typeface="+mn-ea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   </a:t>
            </a:r>
            <a:r>
              <a:rPr lang="en-GB" sz="2800" b="1" dirty="0">
                <a:latin typeface="+mn-lt"/>
                <a:ea typeface="+mn-ea"/>
                <a:cs typeface="+mn-cs"/>
              </a:rPr>
              <a:t>4x +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11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(2)</a:t>
            </a:r>
            <a:endParaRPr lang="en-GB" sz="2000" b="1" dirty="0">
              <a:latin typeface="+mn-lt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321057" y="1275004"/>
            <a:ext cx="2613093" cy="965331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SAME SIGN SUBTRACT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8258" y="2584069"/>
            <a:ext cx="8041738" cy="384720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2060"/>
                </a:solidFill>
              </a:rPr>
              <a:t>Step 3: </a:t>
            </a:r>
            <a:r>
              <a:rPr lang="en-US" sz="2800" dirty="0" smtClean="0">
                <a:solidFill>
                  <a:srgbClr val="002060"/>
                </a:solidFill>
              </a:rPr>
              <a:t>Check your answers using equation (2)…</a:t>
            </a:r>
          </a:p>
          <a:p>
            <a:endParaRPr lang="en-US" sz="3200" i="1" dirty="0">
              <a:solidFill>
                <a:srgbClr val="002060"/>
              </a:solidFill>
            </a:endParaRPr>
          </a:p>
          <a:p>
            <a:r>
              <a:rPr lang="en-US" sz="3200" i="1" dirty="0" smtClean="0">
                <a:solidFill>
                  <a:srgbClr val="002060"/>
                </a:solidFill>
              </a:rPr>
              <a:t>				</a:t>
            </a:r>
            <a:r>
              <a:rPr lang="en-US" sz="3200" b="1" i="1" dirty="0" smtClean="0">
                <a:solidFill>
                  <a:srgbClr val="002060"/>
                </a:solidFill>
              </a:rPr>
              <a:t>	  x= 2, y = 3</a:t>
            </a:r>
          </a:p>
          <a:p>
            <a:pPr lvl="3"/>
            <a:endParaRPr lang="en-US" sz="3200" i="1" dirty="0" smtClean="0">
              <a:solidFill>
                <a:srgbClr val="002060"/>
              </a:solidFill>
            </a:endParaRPr>
          </a:p>
          <a:p>
            <a:pPr lvl="3"/>
            <a:r>
              <a:rPr lang="en-US" sz="3200" i="1" dirty="0">
                <a:solidFill>
                  <a:srgbClr val="002060"/>
                </a:solidFill>
              </a:rPr>
              <a:t>	</a:t>
            </a:r>
            <a:r>
              <a:rPr lang="en-US" sz="4000" dirty="0" smtClean="0">
                <a:solidFill>
                  <a:srgbClr val="002060"/>
                </a:solidFill>
              </a:rPr>
              <a:t>(4 x 2) + 3 = 11</a:t>
            </a:r>
          </a:p>
          <a:p>
            <a:pPr lvl="3"/>
            <a:r>
              <a:rPr lang="en-US" sz="4000" dirty="0">
                <a:solidFill>
                  <a:srgbClr val="002060"/>
                </a:solidFill>
              </a:rPr>
              <a:t>	</a:t>
            </a:r>
            <a:r>
              <a:rPr lang="en-US" sz="4000" dirty="0" smtClean="0">
                <a:solidFill>
                  <a:srgbClr val="002060"/>
                </a:solidFill>
              </a:rPr>
              <a:t>	   8 + 3 = 11</a:t>
            </a:r>
          </a:p>
          <a:p>
            <a:pPr lvl="3"/>
            <a:r>
              <a:rPr lang="en-US" sz="4000" dirty="0">
                <a:solidFill>
                  <a:srgbClr val="002060"/>
                </a:solidFill>
              </a:rPr>
              <a:t>	</a:t>
            </a:r>
            <a:r>
              <a:rPr lang="en-US" sz="4000" dirty="0" smtClean="0">
                <a:solidFill>
                  <a:srgbClr val="002060"/>
                </a:solidFill>
              </a:rPr>
              <a:t>		  11 = 11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084713" y="1135664"/>
            <a:ext cx="3552354" cy="3795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W</a:t>
            </a:r>
            <a:r>
              <a:rPr lang="en-US" sz="2000" b="1" dirty="0" smtClean="0"/>
              <a:t>e have 2 unknowns: x and y</a:t>
            </a:r>
            <a:endParaRPr lang="en-US" sz="2000" b="1" dirty="0"/>
          </a:p>
        </p:txBody>
      </p:sp>
      <p:pic>
        <p:nvPicPr>
          <p:cNvPr id="8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510" y="5737591"/>
            <a:ext cx="555787" cy="543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060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304507" cy="7299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Solving Simultaneous Equations – Example 2</a:t>
            </a:r>
            <a:endParaRPr lang="en-US" sz="3200" i="1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498258" y="1085424"/>
            <a:ext cx="6056372" cy="138499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</a:rPr>
              <a:t>Bronze:</a:t>
            </a:r>
            <a:endParaRPr lang="en-GB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			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Solve:   </a:t>
            </a:r>
            <a:r>
              <a:rPr lang="en-GB" sz="2800" b="1" dirty="0"/>
              <a:t>3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2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12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 (1)</a:t>
            </a:r>
            <a:endParaRPr lang="en-GB" sz="2000" b="1" dirty="0">
              <a:latin typeface="+mn-lt"/>
              <a:ea typeface="+mn-ea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   </a:t>
            </a:r>
            <a:r>
              <a:rPr lang="en-GB" sz="2800" b="1" dirty="0"/>
              <a:t>2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2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10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(2)</a:t>
            </a:r>
            <a:endParaRPr lang="en-GB" sz="2000" b="1" dirty="0">
              <a:latin typeface="+mn-lt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321057" y="1275004"/>
            <a:ext cx="2613093" cy="965331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SAME SIGN SUBTRACT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8259" y="2584069"/>
            <a:ext cx="3808236" cy="39087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1: </a:t>
            </a:r>
            <a:r>
              <a:rPr lang="en-US" sz="2400" dirty="0" smtClean="0">
                <a:solidFill>
                  <a:srgbClr val="002060"/>
                </a:solidFill>
              </a:rPr>
              <a:t>Eliminate the letter with the same co-efficient </a:t>
            </a:r>
            <a:r>
              <a:rPr lang="en-US" sz="2400" i="1" dirty="0" smtClean="0">
                <a:solidFill>
                  <a:srgbClr val="002060"/>
                </a:solidFill>
              </a:rPr>
              <a:t>(by SUBTRACTING in this question)…</a:t>
            </a:r>
          </a:p>
          <a:p>
            <a:endParaRPr lang="en-US" sz="2400" i="1" dirty="0" smtClean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	</a:t>
            </a:r>
            <a:r>
              <a:rPr lang="en-US" sz="3200" dirty="0">
                <a:solidFill>
                  <a:srgbClr val="002060"/>
                </a:solidFill>
              </a:rPr>
              <a:t>3</a:t>
            </a:r>
            <a:r>
              <a:rPr lang="en-US" sz="3200" dirty="0" smtClean="0">
                <a:solidFill>
                  <a:srgbClr val="002060"/>
                </a:solidFill>
              </a:rPr>
              <a:t>x + 2y = 12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u="sng" dirty="0">
                <a:solidFill>
                  <a:srgbClr val="002060"/>
                </a:solidFill>
              </a:rPr>
              <a:t>2</a:t>
            </a:r>
            <a:r>
              <a:rPr lang="en-US" sz="3200" u="sng" dirty="0" smtClean="0">
                <a:solidFill>
                  <a:srgbClr val="002060"/>
                </a:solidFill>
              </a:rPr>
              <a:t>x + 2y = 10  -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 </a:t>
            </a:r>
            <a:r>
              <a:rPr lang="en-US" sz="3200" dirty="0" smtClean="0">
                <a:solidFill>
                  <a:srgbClr val="002060"/>
                </a:solidFill>
              </a:rPr>
              <a:t> x		    = 2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dirty="0" smtClean="0">
                <a:solidFill>
                  <a:srgbClr val="002060"/>
                </a:solidFill>
              </a:rPr>
              <a:t>  		 x = 2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074665" y="1125616"/>
            <a:ext cx="3441884" cy="3795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W</a:t>
            </a:r>
            <a:r>
              <a:rPr lang="en-US" sz="2000" b="1" dirty="0" smtClean="0"/>
              <a:t>e have 2 unknowns: x and y</a:t>
            </a:r>
            <a:endParaRPr lang="en-US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4416939" y="2590477"/>
            <a:ext cx="4385826" cy="41549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2: </a:t>
            </a:r>
            <a:r>
              <a:rPr lang="en-US" sz="2400" dirty="0" smtClean="0">
                <a:solidFill>
                  <a:srgbClr val="002060"/>
                </a:solidFill>
              </a:rPr>
              <a:t>To find y, we substitute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x = 2 back into one of the original equations </a:t>
            </a:r>
            <a:r>
              <a:rPr lang="en-US" sz="2400" i="1" dirty="0" smtClean="0">
                <a:solidFill>
                  <a:srgbClr val="002060"/>
                </a:solidFill>
              </a:rPr>
              <a:t>(equation 1)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	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 smtClean="0">
                <a:solidFill>
                  <a:srgbClr val="002060"/>
                </a:solidFill>
              </a:rPr>
              <a:t>	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smtClean="0">
                <a:solidFill>
                  <a:srgbClr val="002060"/>
                </a:solidFill>
              </a:rPr>
              <a:t>   </a:t>
            </a:r>
            <a:r>
              <a:rPr lang="en-US" sz="2800" dirty="0" smtClean="0">
                <a:solidFill>
                  <a:srgbClr val="002060"/>
                </a:solidFill>
              </a:rPr>
              <a:t>(3 x 2) + 2y = 12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	 6 + 2y = 12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	</a:t>
            </a:r>
            <a:r>
              <a:rPr lang="en-US" sz="2800" dirty="0" smtClean="0">
                <a:solidFill>
                  <a:srgbClr val="002060"/>
                </a:solidFill>
              </a:rPr>
              <a:t>		    (- 6)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		  2y = 6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	    (÷ 2)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	    y = 3</a:t>
            </a:r>
          </a:p>
        </p:txBody>
      </p:sp>
      <p:sp>
        <p:nvSpPr>
          <p:cNvPr id="8" name="Oval 7"/>
          <p:cNvSpPr/>
          <p:nvPr/>
        </p:nvSpPr>
        <p:spPr>
          <a:xfrm>
            <a:off x="3553988" y="1615285"/>
            <a:ext cx="300808" cy="855134"/>
          </a:xfrm>
          <a:prstGeom prst="ellipse">
            <a:avLst/>
          </a:prstGeom>
          <a:noFill/>
          <a:ln w="12700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22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041738" cy="7299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Solving Simultaneous Equations – Example 2</a:t>
            </a:r>
            <a:endParaRPr lang="en-US" sz="3200" i="1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498258" y="1085424"/>
            <a:ext cx="6056372" cy="138499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</a:rPr>
              <a:t>Bronze:</a:t>
            </a:r>
            <a:endParaRPr lang="en-GB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			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Solve:   </a:t>
            </a:r>
            <a:r>
              <a:rPr lang="en-GB" sz="2800" b="1" dirty="0"/>
              <a:t>3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2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12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(1)</a:t>
            </a:r>
            <a:endParaRPr lang="en-GB" sz="2800" b="1" dirty="0">
              <a:latin typeface="+mn-lt"/>
              <a:ea typeface="+mn-ea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   </a:t>
            </a:r>
            <a:r>
              <a:rPr lang="en-GB" sz="2800" b="1" dirty="0"/>
              <a:t>2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2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10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(2)</a:t>
            </a:r>
            <a:endParaRPr lang="en-GB" sz="2000" b="1" dirty="0">
              <a:latin typeface="+mn-lt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321057" y="1275004"/>
            <a:ext cx="2613093" cy="965331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SAME SIGN SUBTRACT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8258" y="2584069"/>
            <a:ext cx="8041738" cy="384720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2060"/>
                </a:solidFill>
              </a:rPr>
              <a:t>Step 3: </a:t>
            </a:r>
            <a:r>
              <a:rPr lang="en-US" sz="2800" dirty="0" smtClean="0">
                <a:solidFill>
                  <a:srgbClr val="002060"/>
                </a:solidFill>
              </a:rPr>
              <a:t>Check your answers using equation (2)…</a:t>
            </a:r>
          </a:p>
          <a:p>
            <a:endParaRPr lang="en-US" sz="3200" i="1" dirty="0">
              <a:solidFill>
                <a:srgbClr val="002060"/>
              </a:solidFill>
            </a:endParaRPr>
          </a:p>
          <a:p>
            <a:r>
              <a:rPr lang="en-US" sz="3200" i="1" dirty="0" smtClean="0">
                <a:solidFill>
                  <a:srgbClr val="002060"/>
                </a:solidFill>
              </a:rPr>
              <a:t>				</a:t>
            </a:r>
            <a:r>
              <a:rPr lang="en-US" sz="3200" b="1" i="1" dirty="0" smtClean="0">
                <a:solidFill>
                  <a:srgbClr val="002060"/>
                </a:solidFill>
              </a:rPr>
              <a:t>	  x= 2, y = 3</a:t>
            </a:r>
          </a:p>
          <a:p>
            <a:endParaRPr lang="en-US" sz="3200" b="1" i="1" dirty="0">
              <a:solidFill>
                <a:srgbClr val="002060"/>
              </a:solidFill>
            </a:endParaRPr>
          </a:p>
          <a:p>
            <a:r>
              <a:rPr lang="en-US" sz="3200" b="1" i="1" dirty="0" smtClean="0">
                <a:solidFill>
                  <a:srgbClr val="002060"/>
                </a:solidFill>
              </a:rPr>
              <a:t>	</a:t>
            </a:r>
            <a:r>
              <a:rPr lang="en-US" sz="3200" b="1" i="1" dirty="0">
                <a:solidFill>
                  <a:srgbClr val="002060"/>
                </a:solidFill>
              </a:rPr>
              <a:t> </a:t>
            </a:r>
            <a:r>
              <a:rPr lang="en-US" sz="3200" b="1" i="1" dirty="0" smtClean="0">
                <a:solidFill>
                  <a:srgbClr val="002060"/>
                </a:solidFill>
              </a:rPr>
              <a:t>   </a:t>
            </a:r>
            <a:r>
              <a:rPr lang="en-US" sz="4000" dirty="0" smtClean="0">
                <a:solidFill>
                  <a:srgbClr val="002060"/>
                </a:solidFill>
              </a:rPr>
              <a:t>(2 x 2) + (2 x 3) = 10</a:t>
            </a:r>
          </a:p>
          <a:p>
            <a:pPr lvl="3"/>
            <a:r>
              <a:rPr lang="en-US" sz="4000" dirty="0">
                <a:solidFill>
                  <a:srgbClr val="002060"/>
                </a:solidFill>
              </a:rPr>
              <a:t>	</a:t>
            </a:r>
            <a:r>
              <a:rPr lang="en-US" sz="4000" dirty="0" smtClean="0">
                <a:solidFill>
                  <a:srgbClr val="002060"/>
                </a:solidFill>
              </a:rPr>
              <a:t>	     4 + 6 = 10</a:t>
            </a:r>
          </a:p>
          <a:p>
            <a:pPr lvl="3"/>
            <a:r>
              <a:rPr lang="en-US" sz="4000" dirty="0">
                <a:solidFill>
                  <a:srgbClr val="002060"/>
                </a:solidFill>
              </a:rPr>
              <a:t>	</a:t>
            </a:r>
            <a:r>
              <a:rPr lang="en-US" sz="4000" dirty="0" smtClean="0">
                <a:solidFill>
                  <a:srgbClr val="002060"/>
                </a:solidFill>
              </a:rPr>
              <a:t>		     10 = 10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084713" y="1125616"/>
            <a:ext cx="3522270" cy="3795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W</a:t>
            </a:r>
            <a:r>
              <a:rPr lang="en-US" sz="2000" b="1" dirty="0" smtClean="0"/>
              <a:t>e have 2 unknowns: x and y</a:t>
            </a:r>
            <a:endParaRPr lang="en-US" sz="2000" b="1" dirty="0"/>
          </a:p>
        </p:txBody>
      </p:sp>
      <p:pic>
        <p:nvPicPr>
          <p:cNvPr id="8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045" y="5813222"/>
            <a:ext cx="555787" cy="543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646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801"/>
            <a:ext cx="9144000" cy="6836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0" y="919754"/>
            <a:ext cx="9144000" cy="528007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91966" y="69216"/>
            <a:ext cx="2280412" cy="72996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 smtClean="0"/>
              <a:t>Activity 1</a:t>
            </a:r>
            <a:endParaRPr lang="en-US" sz="4000" i="1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44" y="1886952"/>
            <a:ext cx="2994527" cy="412855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5784" y="1886951"/>
            <a:ext cx="2996532" cy="412855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7820" y="1886952"/>
            <a:ext cx="3265940" cy="409565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432" y="1118269"/>
            <a:ext cx="8963130" cy="5593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94546" y="4712677"/>
            <a:ext cx="8641582" cy="122973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i="1" dirty="0" smtClean="0"/>
              <a:t>REVEAL FOR MORE QUESTIONS</a:t>
            </a:r>
            <a:endParaRPr lang="en-GB" sz="4000" b="1" i="1" dirty="0"/>
          </a:p>
        </p:txBody>
      </p:sp>
    </p:spTree>
    <p:extLst>
      <p:ext uri="{BB962C8B-B14F-4D97-AF65-F5344CB8AC3E}">
        <p14:creationId xmlns:p14="http://schemas.microsoft.com/office/powerpoint/2010/main" val="296230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36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291966" y="189792"/>
            <a:ext cx="1918671" cy="729962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Answers</a:t>
            </a:r>
            <a:endParaRPr lang="en-US" sz="3200" i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76137"/>
            <a:ext cx="9144000" cy="3243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32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85"/>
            <a:ext cx="9144000" cy="683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498258" y="1085424"/>
            <a:ext cx="6056372" cy="138499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</a:rPr>
              <a:t>Bronze:</a:t>
            </a:r>
            <a:endParaRPr lang="en-GB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			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Solve:   </a:t>
            </a:r>
            <a:r>
              <a:rPr lang="en-GB" sz="2800" b="1" dirty="0"/>
              <a:t>9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6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= </a:t>
            </a:r>
            <a:r>
              <a:rPr lang="en-GB" sz="2800" b="1" dirty="0" smtClean="0"/>
              <a:t>3</a:t>
            </a:r>
            <a:r>
              <a:rPr lang="en-GB" sz="2800" b="1" dirty="0"/>
              <a:t>9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 (1)</a:t>
            </a:r>
            <a:endParaRPr lang="en-GB" sz="2000" b="1" dirty="0">
              <a:latin typeface="+mn-lt"/>
              <a:ea typeface="+mn-ea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   </a:t>
            </a:r>
            <a:r>
              <a:rPr lang="en-GB" sz="2800" b="1" dirty="0" smtClean="0"/>
              <a:t>5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US" sz="2800" b="1" dirty="0"/>
              <a:t>+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</a:t>
            </a:r>
            <a:r>
              <a:rPr lang="en-GB" sz="2800" b="1" dirty="0"/>
              <a:t>6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= </a:t>
            </a:r>
            <a:r>
              <a:rPr lang="en-GB" sz="2800" b="1" dirty="0" smtClean="0"/>
              <a:t>35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(2)</a:t>
            </a:r>
            <a:endParaRPr lang="en-GB" sz="2000" b="1" dirty="0">
              <a:latin typeface="+mn-lt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554630" y="1275004"/>
            <a:ext cx="2177387" cy="965331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SAME SIGN SUBTRACT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8258" y="2584069"/>
            <a:ext cx="8233759" cy="39272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084713" y="1125616"/>
            <a:ext cx="3592609" cy="3795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W</a:t>
            </a:r>
            <a:r>
              <a:rPr lang="en-US" sz="2000" b="1" dirty="0" smtClean="0"/>
              <a:t>e have 2 unknowns: x and y</a:t>
            </a:r>
            <a:endParaRPr lang="en-US" sz="2000" b="1" dirty="0"/>
          </a:p>
        </p:txBody>
      </p:sp>
      <p:sp>
        <p:nvSpPr>
          <p:cNvPr id="8" name="Oval 7"/>
          <p:cNvSpPr/>
          <p:nvPr/>
        </p:nvSpPr>
        <p:spPr>
          <a:xfrm>
            <a:off x="3553988" y="1615285"/>
            <a:ext cx="300808" cy="855134"/>
          </a:xfrm>
          <a:prstGeom prst="ellipse">
            <a:avLst/>
          </a:prstGeom>
          <a:noFill/>
          <a:ln w="12700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98259" y="189792"/>
            <a:ext cx="6887280" cy="7299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Solving Simultaneous Equations Recap</a:t>
            </a:r>
            <a:endParaRPr lang="en-US" sz="3200" i="1" dirty="0" smtClean="0"/>
          </a:p>
        </p:txBody>
      </p:sp>
    </p:spTree>
    <p:extLst>
      <p:ext uri="{BB962C8B-B14F-4D97-AF65-F5344CB8AC3E}">
        <p14:creationId xmlns:p14="http://schemas.microsoft.com/office/powerpoint/2010/main" val="191449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85"/>
            <a:ext cx="9144000" cy="683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498258" y="1085424"/>
            <a:ext cx="6056372" cy="138499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</a:rPr>
              <a:t>Bronze:</a:t>
            </a:r>
            <a:endParaRPr lang="en-GB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			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Solve:   </a:t>
            </a:r>
            <a:r>
              <a:rPr lang="en-GB" sz="2800" b="1" dirty="0"/>
              <a:t>4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 smtClean="0"/>
              <a:t>3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= </a:t>
            </a:r>
            <a:r>
              <a:rPr lang="en-GB" sz="2800" b="1" dirty="0"/>
              <a:t>3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2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 (1)</a:t>
            </a:r>
            <a:endParaRPr lang="en-GB" sz="2000" b="1" dirty="0">
              <a:latin typeface="+mn-lt"/>
              <a:ea typeface="+mn-ea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   </a:t>
            </a:r>
            <a:r>
              <a:rPr lang="en-GB" sz="2800" b="1" dirty="0" smtClean="0"/>
              <a:t>5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US" sz="2800" b="1" dirty="0" smtClean="0">
                <a:latin typeface="+mn-lt"/>
                <a:ea typeface="+mn-ea"/>
                <a:cs typeface="+mn-cs"/>
              </a:rPr>
              <a:t>–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3y = 13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(2)</a:t>
            </a:r>
            <a:endParaRPr lang="en-GB" sz="2000" b="1" dirty="0">
              <a:latin typeface="+mn-lt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554630" y="1275004"/>
            <a:ext cx="2248135" cy="965331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DIFFERENT SIGN ADD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8259" y="2584069"/>
            <a:ext cx="3808236" cy="403187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1: </a:t>
            </a:r>
            <a:r>
              <a:rPr lang="en-US" sz="2400" dirty="0" smtClean="0">
                <a:solidFill>
                  <a:srgbClr val="002060"/>
                </a:solidFill>
              </a:rPr>
              <a:t>Eliminate the letter with the same co-efficient </a:t>
            </a:r>
            <a:r>
              <a:rPr lang="en-US" sz="2400" i="1" dirty="0" smtClean="0">
                <a:solidFill>
                  <a:srgbClr val="002060"/>
                </a:solidFill>
              </a:rPr>
              <a:t>(by ADDING in this question)</a:t>
            </a:r>
          </a:p>
          <a:p>
            <a:endParaRPr lang="en-US" sz="2400" i="1" dirty="0" smtClean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	</a:t>
            </a:r>
            <a:r>
              <a:rPr lang="en-US" sz="3200" dirty="0" smtClean="0">
                <a:solidFill>
                  <a:srgbClr val="002060"/>
                </a:solidFill>
              </a:rPr>
              <a:t>4x + 3y = 32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u="sng" dirty="0" smtClean="0">
                <a:solidFill>
                  <a:srgbClr val="002060"/>
                </a:solidFill>
              </a:rPr>
              <a:t>5x </a:t>
            </a:r>
            <a:r>
              <a:rPr lang="en-US" sz="3200" u="sng" dirty="0">
                <a:solidFill>
                  <a:srgbClr val="002060"/>
                </a:solidFill>
              </a:rPr>
              <a:t>-</a:t>
            </a:r>
            <a:r>
              <a:rPr lang="en-US" sz="3200" u="sng" dirty="0" smtClean="0">
                <a:solidFill>
                  <a:srgbClr val="002060"/>
                </a:solidFill>
              </a:rPr>
              <a:t>  3y = 13  </a:t>
            </a:r>
            <a:r>
              <a:rPr lang="en-US" sz="3200" u="sng" dirty="0">
                <a:solidFill>
                  <a:srgbClr val="002060"/>
                </a:solidFill>
              </a:rPr>
              <a:t>+</a:t>
            </a:r>
            <a:endParaRPr lang="en-US" sz="3200" u="sng" dirty="0" smtClean="0">
              <a:solidFill>
                <a:srgbClr val="002060"/>
              </a:solidFill>
            </a:endParaRP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dirty="0" smtClean="0">
                <a:solidFill>
                  <a:srgbClr val="002060"/>
                </a:solidFill>
              </a:rPr>
              <a:t>9x		    = 45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dirty="0" smtClean="0">
                <a:solidFill>
                  <a:srgbClr val="002060"/>
                </a:solidFill>
              </a:rPr>
              <a:t>  		 x = 45 ÷ 9</a:t>
            </a:r>
          </a:p>
          <a:p>
            <a:r>
              <a:rPr lang="en-US" sz="3200" dirty="0">
                <a:solidFill>
                  <a:srgbClr val="002060"/>
                </a:solidFill>
              </a:rPr>
              <a:t>	</a:t>
            </a:r>
            <a:r>
              <a:rPr lang="en-US" sz="3200" dirty="0" smtClean="0">
                <a:solidFill>
                  <a:srgbClr val="002060"/>
                </a:solidFill>
              </a:rPr>
              <a:t>		 x = 5 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084713" y="1125616"/>
            <a:ext cx="3592609" cy="3795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W</a:t>
            </a:r>
            <a:r>
              <a:rPr lang="en-US" sz="2000" b="1" dirty="0" smtClean="0"/>
              <a:t>e have 2 unknowns: x and y</a:t>
            </a:r>
            <a:endParaRPr lang="en-US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4416939" y="2590477"/>
            <a:ext cx="4385826" cy="41549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2: </a:t>
            </a:r>
            <a:r>
              <a:rPr lang="en-US" sz="2400" dirty="0" smtClean="0">
                <a:solidFill>
                  <a:srgbClr val="002060"/>
                </a:solidFill>
              </a:rPr>
              <a:t>To find y, we substitute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x = 5 back into one of the original equations </a:t>
            </a:r>
            <a:r>
              <a:rPr lang="en-US" sz="2400" i="1" dirty="0" smtClean="0">
                <a:solidFill>
                  <a:srgbClr val="002060"/>
                </a:solidFill>
              </a:rPr>
              <a:t>(equation 1)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	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 smtClean="0">
                <a:solidFill>
                  <a:srgbClr val="002060"/>
                </a:solidFill>
              </a:rPr>
              <a:t>	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smtClean="0">
                <a:solidFill>
                  <a:srgbClr val="002060"/>
                </a:solidFill>
              </a:rPr>
              <a:t>   </a:t>
            </a:r>
            <a:r>
              <a:rPr lang="en-US" sz="2800" dirty="0" smtClean="0">
                <a:solidFill>
                  <a:srgbClr val="002060"/>
                </a:solidFill>
              </a:rPr>
              <a:t>(4 x 5) + 3y = 32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 20 + 3y = 32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	</a:t>
            </a:r>
            <a:r>
              <a:rPr lang="en-US" sz="2800" dirty="0" smtClean="0">
                <a:solidFill>
                  <a:srgbClr val="002060"/>
                </a:solidFill>
              </a:rPr>
              <a:t>		    (- 20)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		  3y = 12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	    (÷ 3)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	    y = 4</a:t>
            </a:r>
          </a:p>
        </p:txBody>
      </p:sp>
      <p:sp>
        <p:nvSpPr>
          <p:cNvPr id="8" name="Oval 7"/>
          <p:cNvSpPr/>
          <p:nvPr/>
        </p:nvSpPr>
        <p:spPr>
          <a:xfrm>
            <a:off x="3553988" y="1615285"/>
            <a:ext cx="300808" cy="855134"/>
          </a:xfrm>
          <a:prstGeom prst="ellipse">
            <a:avLst/>
          </a:prstGeom>
          <a:noFill/>
          <a:ln w="12700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98258" y="189792"/>
            <a:ext cx="8233759" cy="7299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Solving Simultaneous Equations – Example 1</a:t>
            </a:r>
            <a:endParaRPr lang="en-US" sz="3200" i="1" dirty="0" smtClean="0"/>
          </a:p>
        </p:txBody>
      </p:sp>
    </p:spTree>
    <p:extLst>
      <p:ext uri="{BB962C8B-B14F-4D97-AF65-F5344CB8AC3E}">
        <p14:creationId xmlns:p14="http://schemas.microsoft.com/office/powerpoint/2010/main" val="345111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85"/>
            <a:ext cx="9144000" cy="683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041738" cy="7299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Solving Simultaneous Equations – Example 3</a:t>
            </a:r>
            <a:endParaRPr lang="en-US" sz="3200" i="1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498258" y="1085424"/>
            <a:ext cx="6056372" cy="138499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rgbClr val="002060"/>
                </a:solidFill>
              </a:rPr>
              <a:t>Bronze:</a:t>
            </a:r>
            <a:endParaRPr lang="en-GB" sz="2800" b="1" i="1" dirty="0">
              <a:solidFill>
                <a:srgbClr val="00206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i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    			 </a:t>
            </a:r>
            <a:r>
              <a:rPr lang="en-GB" sz="28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Solve:   </a:t>
            </a:r>
            <a:r>
              <a:rPr lang="en-GB" sz="2800" b="1" dirty="0">
                <a:solidFill>
                  <a:srgbClr val="002060"/>
                </a:solidFill>
              </a:rPr>
              <a:t>4</a:t>
            </a:r>
            <a:r>
              <a:rPr lang="en-GB" sz="28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+ </a:t>
            </a:r>
            <a:r>
              <a:rPr lang="en-GB" sz="2800" b="1" dirty="0" smtClean="0">
                <a:solidFill>
                  <a:srgbClr val="002060"/>
                </a:solidFill>
              </a:rPr>
              <a:t>3</a:t>
            </a:r>
            <a:r>
              <a:rPr lang="en-GB" sz="28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= </a:t>
            </a:r>
            <a:r>
              <a:rPr lang="en-GB" sz="2800" b="1" dirty="0">
                <a:solidFill>
                  <a:srgbClr val="002060"/>
                </a:solidFill>
              </a:rPr>
              <a:t>3</a:t>
            </a:r>
            <a:r>
              <a:rPr lang="en-GB" sz="28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2 </a:t>
            </a:r>
            <a:r>
              <a:rPr lang="en-GB" sz="20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(1)</a:t>
            </a:r>
            <a:endParaRPr lang="en-GB" sz="2800" b="1" dirty="0">
              <a:solidFill>
                <a:srgbClr val="002060"/>
              </a:solidFill>
              <a:latin typeface="+mn-lt"/>
              <a:ea typeface="+mn-ea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     </a:t>
            </a:r>
            <a:r>
              <a:rPr lang="en-GB" sz="2800" b="1" dirty="0">
                <a:solidFill>
                  <a:srgbClr val="002060"/>
                </a:solidFill>
              </a:rPr>
              <a:t>5</a:t>
            </a:r>
            <a:r>
              <a:rPr lang="en-GB" sz="28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x </a:t>
            </a:r>
            <a:r>
              <a:rPr lang="en-US" sz="2800" b="1" dirty="0" smtClean="0">
                <a:solidFill>
                  <a:srgbClr val="002060"/>
                </a:solidFill>
              </a:rPr>
              <a:t>–</a:t>
            </a:r>
            <a:r>
              <a:rPr lang="en-GB" sz="28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dirty="0" smtClean="0">
                <a:solidFill>
                  <a:srgbClr val="002060"/>
                </a:solidFill>
              </a:rPr>
              <a:t>3y = 13</a:t>
            </a:r>
            <a:r>
              <a:rPr lang="en-GB" sz="28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000" b="1" dirty="0" smtClean="0">
                <a:solidFill>
                  <a:srgbClr val="002060"/>
                </a:solidFill>
                <a:latin typeface="+mn-lt"/>
                <a:ea typeface="+mn-ea"/>
                <a:cs typeface="+mn-cs"/>
              </a:rPr>
              <a:t>(2)</a:t>
            </a:r>
            <a:endParaRPr lang="en-GB" sz="2000" b="1" dirty="0">
              <a:solidFill>
                <a:srgbClr val="00206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98258" y="2584069"/>
            <a:ext cx="8041738" cy="384720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2060"/>
                </a:solidFill>
              </a:rPr>
              <a:t>Step 3: </a:t>
            </a:r>
            <a:r>
              <a:rPr lang="en-US" sz="2800" dirty="0" smtClean="0">
                <a:solidFill>
                  <a:srgbClr val="002060"/>
                </a:solidFill>
              </a:rPr>
              <a:t>Check your answers using equation (2)…</a:t>
            </a:r>
          </a:p>
          <a:p>
            <a:endParaRPr lang="en-US" sz="3200" i="1" dirty="0">
              <a:solidFill>
                <a:srgbClr val="002060"/>
              </a:solidFill>
            </a:endParaRPr>
          </a:p>
          <a:p>
            <a:r>
              <a:rPr lang="en-US" sz="3200" i="1" dirty="0" smtClean="0">
                <a:solidFill>
                  <a:srgbClr val="002060"/>
                </a:solidFill>
              </a:rPr>
              <a:t>				</a:t>
            </a:r>
            <a:r>
              <a:rPr lang="en-US" sz="3200" b="1" i="1" dirty="0" smtClean="0">
                <a:solidFill>
                  <a:srgbClr val="002060"/>
                </a:solidFill>
              </a:rPr>
              <a:t>	  x= 5, y = 4</a:t>
            </a:r>
          </a:p>
          <a:p>
            <a:endParaRPr lang="en-US" sz="3200" b="1" i="1" dirty="0">
              <a:solidFill>
                <a:srgbClr val="002060"/>
              </a:solidFill>
            </a:endParaRPr>
          </a:p>
          <a:p>
            <a:r>
              <a:rPr lang="en-US" sz="3200" b="1" i="1" dirty="0" smtClean="0">
                <a:solidFill>
                  <a:srgbClr val="002060"/>
                </a:solidFill>
              </a:rPr>
              <a:t>	</a:t>
            </a:r>
            <a:r>
              <a:rPr lang="en-US" sz="3200" b="1" i="1" dirty="0">
                <a:solidFill>
                  <a:srgbClr val="002060"/>
                </a:solidFill>
              </a:rPr>
              <a:t> </a:t>
            </a:r>
            <a:r>
              <a:rPr lang="en-US" sz="3200" b="1" i="1" dirty="0" smtClean="0">
                <a:solidFill>
                  <a:srgbClr val="002060"/>
                </a:solidFill>
              </a:rPr>
              <a:t>   </a:t>
            </a:r>
            <a:r>
              <a:rPr lang="en-US" sz="4000" dirty="0" smtClean="0">
                <a:solidFill>
                  <a:srgbClr val="002060"/>
                </a:solidFill>
              </a:rPr>
              <a:t>(5 x 5) – (3 x 4) = 13</a:t>
            </a:r>
          </a:p>
          <a:p>
            <a:pPr lvl="3"/>
            <a:r>
              <a:rPr lang="en-US" sz="4000" dirty="0">
                <a:solidFill>
                  <a:srgbClr val="002060"/>
                </a:solidFill>
              </a:rPr>
              <a:t>	</a:t>
            </a:r>
            <a:r>
              <a:rPr lang="en-US" sz="4000" dirty="0" smtClean="0">
                <a:solidFill>
                  <a:srgbClr val="002060"/>
                </a:solidFill>
              </a:rPr>
              <a:t>	 25 - 12 = 13</a:t>
            </a:r>
          </a:p>
          <a:p>
            <a:pPr lvl="3"/>
            <a:r>
              <a:rPr lang="en-US" sz="4000" dirty="0">
                <a:solidFill>
                  <a:srgbClr val="002060"/>
                </a:solidFill>
              </a:rPr>
              <a:t>	</a:t>
            </a:r>
            <a:r>
              <a:rPr lang="en-US" sz="4000" dirty="0" smtClean="0">
                <a:solidFill>
                  <a:srgbClr val="002060"/>
                </a:solidFill>
              </a:rPr>
              <a:t>		     13 = 13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104809" y="1135664"/>
            <a:ext cx="3492125" cy="3795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W</a:t>
            </a:r>
            <a:r>
              <a:rPr lang="en-US" sz="2000" b="1" dirty="0" smtClean="0"/>
              <a:t>e have 2 unknowns: x and y</a:t>
            </a:r>
            <a:endParaRPr lang="en-US" sz="2000" b="1" dirty="0"/>
          </a:p>
        </p:txBody>
      </p:sp>
      <p:pic>
        <p:nvPicPr>
          <p:cNvPr id="8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045" y="5813222"/>
            <a:ext cx="555787" cy="543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6544582" y="1275004"/>
            <a:ext cx="2187436" cy="965331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DIFFERENT SIGN ADD</a:t>
            </a:r>
          </a:p>
        </p:txBody>
      </p:sp>
    </p:spTree>
    <p:extLst>
      <p:ext uri="{BB962C8B-B14F-4D97-AF65-F5344CB8AC3E}">
        <p14:creationId xmlns:p14="http://schemas.microsoft.com/office/powerpoint/2010/main" val="276808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85"/>
            <a:ext cx="9144000" cy="683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373642" y="4714144"/>
            <a:ext cx="7876043" cy="1867526"/>
          </a:xfrm>
          <a:prstGeom prst="rect">
            <a:avLst/>
          </a:prstGeom>
          <a:solidFill>
            <a:schemeClr val="bg1"/>
          </a:solidFill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6201" y="829322"/>
            <a:ext cx="9013788" cy="3606208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584" y="1453662"/>
            <a:ext cx="3234523" cy="2931629"/>
          </a:xfrm>
          <a:prstGeom prst="rect">
            <a:avLst/>
          </a:prstGeom>
          <a:ln w="12700">
            <a:noFill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291968" y="99360"/>
            <a:ext cx="1978960" cy="729962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 smtClean="0"/>
              <a:t>Activity</a:t>
            </a:r>
            <a:endParaRPr lang="en-US" sz="4000" i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850" y="879002"/>
            <a:ext cx="8750300" cy="574659"/>
          </a:xfrm>
          <a:prstGeom prst="rect">
            <a:avLst/>
          </a:prstGeom>
          <a:ln w="19050"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754" y="1443614"/>
            <a:ext cx="2890230" cy="2931628"/>
          </a:xfrm>
          <a:prstGeom prst="rect">
            <a:avLst/>
          </a:prstGeom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7599" y="1453661"/>
            <a:ext cx="3046648" cy="2931629"/>
          </a:xfrm>
          <a:prstGeom prst="rect">
            <a:avLst/>
          </a:prstGeom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167" y="5083472"/>
            <a:ext cx="2388726" cy="141684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758" y="5073424"/>
            <a:ext cx="2384443" cy="141684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7749" y="5133711"/>
            <a:ext cx="682888" cy="5775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solidFill>
                  <a:srgbClr val="7030A0"/>
                </a:solidFill>
              </a:rPr>
              <a:t>1)</a:t>
            </a:r>
            <a:endParaRPr lang="en-US" sz="3200" dirty="0" smtClean="0">
              <a:solidFill>
                <a:srgbClr val="7030A0"/>
              </a:solidFill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4804786" y="5093520"/>
            <a:ext cx="682888" cy="5775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solidFill>
                  <a:srgbClr val="7030A0"/>
                </a:solidFill>
              </a:rPr>
              <a:t>2</a:t>
            </a:r>
            <a:r>
              <a:rPr lang="en-US" sz="3200" b="1" dirty="0" smtClean="0">
                <a:solidFill>
                  <a:srgbClr val="7030A0"/>
                </a:solidFill>
              </a:rPr>
              <a:t>)</a:t>
            </a:r>
            <a:endParaRPr lang="en-US" sz="3200" dirty="0" smtClean="0">
              <a:solidFill>
                <a:srgbClr val="7030A0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2891163" y="1453662"/>
            <a:ext cx="0" cy="2951725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5995059" y="1453662"/>
            <a:ext cx="0" cy="298191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6201" y="1446965"/>
            <a:ext cx="901378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675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85"/>
            <a:ext cx="9144000" cy="683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251774" y="400806"/>
            <a:ext cx="2268218" cy="729962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 smtClean="0"/>
              <a:t>Answers</a:t>
            </a:r>
            <a:endParaRPr lang="en-US" sz="4000" i="1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90984"/>
            <a:ext cx="9144000" cy="230868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221" y="4592255"/>
            <a:ext cx="2837927" cy="11537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477" y="4592255"/>
            <a:ext cx="3290287" cy="11537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639707" y="4410232"/>
            <a:ext cx="501514" cy="577562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smtClean="0">
                <a:solidFill>
                  <a:schemeClr val="bg1"/>
                </a:solidFill>
              </a:rPr>
              <a:t>1)</a:t>
            </a:r>
            <a:endParaRPr lang="en-US" sz="2800" dirty="0" smtClean="0">
              <a:solidFill>
                <a:schemeClr val="bg1"/>
              </a:solidFill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087963" y="4410232"/>
            <a:ext cx="501514" cy="577562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</a:rPr>
              <a:t>2</a:t>
            </a:r>
            <a:r>
              <a:rPr lang="en-US" sz="2800" b="1" dirty="0" smtClean="0">
                <a:solidFill>
                  <a:schemeClr val="bg1"/>
                </a:solidFill>
              </a:rPr>
              <a:t>)</a:t>
            </a:r>
            <a:endParaRPr lang="en-US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01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91703" y="168573"/>
            <a:ext cx="5303380" cy="81115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i="1" u="sng" dirty="0" smtClean="0"/>
              <a:t>Simultaneous Equations</a:t>
            </a:r>
            <a:endParaRPr lang="en-US" b="1" i="1" u="sng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7982" y="1344494"/>
            <a:ext cx="8097982" cy="1077665"/>
          </a:xfrm>
          <a:prstGeom prst="rect">
            <a:avLst/>
          </a:prstGeom>
          <a:solidFill>
            <a:schemeClr val="bg1"/>
          </a:solidFill>
          <a:ln w="19050">
            <a:solidFill>
              <a:srgbClr val="0070C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b="1" dirty="0" smtClean="0"/>
              <a:t>LO: </a:t>
            </a:r>
            <a:r>
              <a:rPr lang="en-US" sz="2800" dirty="0" smtClean="0"/>
              <a:t>To be able to solve simultaneous </a:t>
            </a:r>
            <a:r>
              <a:rPr lang="en-US" sz="2800" dirty="0"/>
              <a:t>e</a:t>
            </a:r>
            <a:r>
              <a:rPr lang="en-US" sz="2800" dirty="0" smtClean="0"/>
              <a:t>quations when </a:t>
            </a:r>
            <a:r>
              <a:rPr lang="en-US" sz="2800" b="1" i="1" dirty="0" smtClean="0"/>
              <a:t>one or more</a:t>
            </a:r>
            <a:r>
              <a:rPr lang="en-US" sz="2800" b="1" dirty="0" smtClean="0"/>
              <a:t> </a:t>
            </a:r>
            <a:r>
              <a:rPr lang="en-US" sz="2800" dirty="0" smtClean="0"/>
              <a:t>equations need </a:t>
            </a:r>
            <a:r>
              <a:rPr lang="en-US" sz="2800" b="1" dirty="0" smtClean="0"/>
              <a:t>changing</a:t>
            </a:r>
            <a:r>
              <a:rPr lang="en-US" sz="2800" dirty="0" smtClean="0"/>
              <a:t> 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77982" y="2758528"/>
            <a:ext cx="5952168" cy="331763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en-US" sz="3600" b="1" i="1" dirty="0" smtClean="0"/>
              <a:t>STARTER: </a:t>
            </a:r>
            <a:r>
              <a:rPr lang="en-US" sz="3600" i="1" dirty="0" smtClean="0"/>
              <a:t>Simplify</a:t>
            </a:r>
            <a:endParaRPr lang="en-US" sz="2800" b="1" i="1" dirty="0"/>
          </a:p>
          <a:p>
            <a:pPr marL="514350" indent="-514350" algn="l">
              <a:lnSpc>
                <a:spcPct val="150000"/>
              </a:lnSpc>
              <a:buAutoNum type="arabicParenR"/>
            </a:pPr>
            <a:r>
              <a:rPr lang="en-US" sz="3600" dirty="0" smtClean="0"/>
              <a:t>-4 + -12</a:t>
            </a:r>
          </a:p>
          <a:p>
            <a:pPr marL="514350" indent="-514350" algn="l">
              <a:lnSpc>
                <a:spcPct val="150000"/>
              </a:lnSpc>
              <a:buAutoNum type="arabicParenR"/>
            </a:pPr>
            <a:r>
              <a:rPr lang="en-US" sz="3600" dirty="0" smtClean="0"/>
              <a:t>15 – -4</a:t>
            </a:r>
          </a:p>
          <a:p>
            <a:pPr marL="514350" indent="-514350" algn="l">
              <a:lnSpc>
                <a:spcPct val="150000"/>
              </a:lnSpc>
              <a:buAutoNum type="arabicParenR"/>
            </a:pPr>
            <a:r>
              <a:rPr lang="en-US" sz="3600" dirty="0" smtClean="0"/>
              <a:t>-3x – 7x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itle 1"/>
              <p:cNvSpPr txBox="1">
                <a:spLocks/>
              </p:cNvSpPr>
              <p:nvPr/>
            </p:nvSpPr>
            <p:spPr>
              <a:xfrm>
                <a:off x="6637968" y="2682920"/>
                <a:ext cx="1937996" cy="339323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002060"/>
                </a:solidFill>
              </a:ln>
            </p:spPr>
            <p:txBody>
              <a:bodyPr vert="horz" lIns="91440" tIns="45720" rIns="91440" bIns="45720" rtlCol="0" anchor="ctr">
                <a:noAutofit/>
              </a:bodyPr>
              <a:lstStyle>
                <a:lvl1pPr algn="ctr" defTabSz="4572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en-US" sz="3200" u="sng" dirty="0" smtClean="0">
                    <a:solidFill>
                      <a:schemeClr val="tx1"/>
                    </a:solidFill>
                  </a:rPr>
                  <a:t>Answers</a:t>
                </a:r>
              </a:p>
              <a:p>
                <a:pPr algn="l"/>
                <a:r>
                  <a:rPr lang="en-US" sz="3200" dirty="0" smtClean="0">
                    <a:solidFill>
                      <a:schemeClr val="tx1"/>
                    </a:solidFill>
                  </a:rPr>
                  <a:t>1) -16</a:t>
                </a:r>
              </a:p>
              <a:p>
                <a:pPr algn="l"/>
                <a:r>
                  <a:rPr lang="en-US" sz="3200" dirty="0" smtClean="0">
                    <a:solidFill>
                      <a:schemeClr val="tx1"/>
                    </a:solidFill>
                  </a:rPr>
                  <a:t>2) 19</a:t>
                </a:r>
                <a:endParaRPr lang="en-US" sz="3200" dirty="0">
                  <a:solidFill>
                    <a:schemeClr val="tx1"/>
                  </a:solidFill>
                </a:endParaRPr>
              </a:p>
              <a:p>
                <a:pPr algn="l"/>
                <a:r>
                  <a:rPr lang="en-US" sz="3200" dirty="0" smtClean="0">
                    <a:solidFill>
                      <a:schemeClr val="tx1"/>
                    </a:solidFill>
                  </a:rPr>
                  <a:t>3) -10x</a:t>
                </a:r>
              </a:p>
              <a:p>
                <a:pPr algn="l"/>
                <a:r>
                  <a:rPr lang="en-US" sz="3200" dirty="0" smtClean="0">
                    <a:solidFill>
                      <a:schemeClr val="tx1"/>
                    </a:solidFill>
                  </a:rPr>
                  <a:t>4)</a:t>
                </a:r>
                <a:r>
                  <a:rPr lang="en-US" sz="3200" dirty="0">
                    <a:solidFill>
                      <a:schemeClr val="tx1"/>
                    </a:solidFill>
                  </a:rPr>
                  <a:t> </a:t>
                </a:r>
                <a:r>
                  <a:rPr lang="en-US" sz="3200" dirty="0" smtClean="0">
                    <a:solidFill>
                      <a:schemeClr val="tx1"/>
                    </a:solidFill>
                  </a:rPr>
                  <a:t>3x</a:t>
                </a:r>
              </a:p>
              <a:p>
                <a:pPr algn="l"/>
                <a:r>
                  <a:rPr lang="en-US" sz="3200" dirty="0" smtClean="0">
                    <a:solidFill>
                      <a:schemeClr val="tx1"/>
                    </a:solidFill>
                  </a:rPr>
                  <a:t>5) -12y</a:t>
                </a:r>
              </a:p>
              <a:p>
                <a:pPr algn="l"/>
                <a:r>
                  <a:rPr lang="en-US" sz="3200" dirty="0" smtClean="0">
                    <a:solidFill>
                      <a:schemeClr val="tx1"/>
                    </a:solidFill>
                  </a:rPr>
                  <a:t>6) 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32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en-GB" sz="3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en-US" sz="3200" dirty="0" smtClean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" name="Tit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7968" y="2682920"/>
                <a:ext cx="1937996" cy="3393239"/>
              </a:xfrm>
              <a:prstGeom prst="rect">
                <a:avLst/>
              </a:prstGeom>
              <a:blipFill rotWithShape="1">
                <a:blip r:embed="rId3"/>
                <a:stretch>
                  <a:fillRect l="-7813" t="-3757" b="-7513"/>
                </a:stretch>
              </a:blipFill>
              <a:ln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/>
              <p:cNvSpPr/>
              <p:nvPr/>
            </p:nvSpPr>
            <p:spPr>
              <a:xfrm>
                <a:off x="3325478" y="3532960"/>
                <a:ext cx="2976084" cy="2585323"/>
              </a:xfrm>
              <a:prstGeom prst="rect">
                <a:avLst/>
              </a:prstGeom>
              <a:ln>
                <a:noFill/>
              </a:ln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3600" dirty="0" smtClean="0">
                    <a:solidFill>
                      <a:srgbClr val="7030A0"/>
                    </a:solidFill>
                  </a:rPr>
                  <a:t>4) -2x – -5x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3600" dirty="0" smtClean="0">
                    <a:solidFill>
                      <a:srgbClr val="7030A0"/>
                    </a:solidFill>
                  </a:rPr>
                  <a:t>5) -7y + -5y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sz="3600" dirty="0" smtClean="0">
                    <a:solidFill>
                      <a:srgbClr val="7030A0"/>
                    </a:solidFill>
                  </a:rPr>
                  <a:t>6) -2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360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600" b="0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en-GB" sz="3600" b="0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US" sz="3600" dirty="0">
                    <a:solidFill>
                      <a:srgbClr val="7030A0"/>
                    </a:solidFill>
                  </a:rPr>
                  <a:t> – </a:t>
                </a:r>
                <a:r>
                  <a:rPr lang="en-US" sz="3600" dirty="0" smtClean="0">
                    <a:solidFill>
                      <a:srgbClr val="7030A0"/>
                    </a:solidFill>
                  </a:rPr>
                  <a:t>-4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3600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600" b="0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en-GB" sz="3600" b="0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en-US" sz="3600" dirty="0" smtClean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5478" y="3532960"/>
                <a:ext cx="2976084" cy="2585323"/>
              </a:xfrm>
              <a:prstGeom prst="rect">
                <a:avLst/>
              </a:prstGeom>
              <a:blipFill rotWithShape="1">
                <a:blip r:embed="rId4"/>
                <a:stretch>
                  <a:fillRect l="-6352" b="-471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969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85"/>
            <a:ext cx="9144000" cy="683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498258" y="1085424"/>
            <a:ext cx="6056372" cy="138499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</a:rPr>
              <a:t>Bronze:</a:t>
            </a:r>
            <a:endParaRPr lang="en-GB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2800" b="1" i="1" dirty="0" smtClean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			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Solve:   </a:t>
            </a:r>
            <a:r>
              <a:rPr lang="en-GB" sz="2800" b="1" dirty="0"/>
              <a:t>7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= </a:t>
            </a:r>
            <a:r>
              <a:rPr lang="en-GB" sz="2800" b="1" dirty="0" smtClean="0"/>
              <a:t>22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 (1)</a:t>
            </a:r>
            <a:endParaRPr lang="en-GB" sz="2000" b="1" dirty="0">
              <a:latin typeface="+mn-lt"/>
              <a:ea typeface="+mn-ea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 </a:t>
            </a:r>
            <a:r>
              <a:rPr lang="en-GB" sz="2800" b="1" dirty="0" smtClean="0"/>
              <a:t>2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US" sz="2800" b="1" dirty="0" smtClean="0"/>
              <a:t>-</a:t>
            </a:r>
            <a:r>
              <a:rPr lang="en-GB" sz="2800" b="1" dirty="0" smtClean="0"/>
              <a:t>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= </a:t>
            </a:r>
            <a:r>
              <a:rPr lang="en-GB" sz="2800" b="1" dirty="0"/>
              <a:t> </a:t>
            </a:r>
            <a:r>
              <a:rPr lang="en-GB" sz="2800" b="1" dirty="0" smtClean="0"/>
              <a:t>5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</a:t>
            </a:r>
            <a:r>
              <a:rPr lang="en-GB" sz="2000" b="1" dirty="0" smtClean="0">
                <a:latin typeface="+mn-lt"/>
                <a:ea typeface="+mn-ea"/>
                <a:cs typeface="+mn-cs"/>
              </a:rPr>
              <a:t>(2)</a:t>
            </a:r>
            <a:endParaRPr lang="en-GB" sz="2000" b="1" dirty="0">
              <a:latin typeface="+mn-lt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554630" y="1275004"/>
            <a:ext cx="2177387" cy="965331"/>
          </a:xfrm>
          <a:prstGeom prst="rect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DIFFERENT SIGN ADD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8258" y="2584069"/>
            <a:ext cx="8233759" cy="39272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3200" dirty="0" smtClean="0">
              <a:solidFill>
                <a:srgbClr val="002060"/>
              </a:solidFill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2084713" y="1125616"/>
            <a:ext cx="3592609" cy="3795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/>
              <a:t>W</a:t>
            </a:r>
            <a:r>
              <a:rPr lang="en-US" sz="2000" b="1" dirty="0" smtClean="0"/>
              <a:t>e have 2 unknowns: x and y</a:t>
            </a:r>
            <a:endParaRPr lang="en-US" sz="2000" b="1" dirty="0"/>
          </a:p>
        </p:txBody>
      </p:sp>
      <p:sp>
        <p:nvSpPr>
          <p:cNvPr id="8" name="Oval 7"/>
          <p:cNvSpPr/>
          <p:nvPr/>
        </p:nvSpPr>
        <p:spPr>
          <a:xfrm>
            <a:off x="3553988" y="1615285"/>
            <a:ext cx="300808" cy="855134"/>
          </a:xfrm>
          <a:prstGeom prst="ellipse">
            <a:avLst/>
          </a:prstGeom>
          <a:noFill/>
          <a:ln w="12700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98259" y="189792"/>
            <a:ext cx="6887280" cy="7299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Solving Simultaneous Equations Recap</a:t>
            </a:r>
            <a:endParaRPr lang="en-US" sz="3200" i="1" dirty="0" smtClean="0"/>
          </a:p>
        </p:txBody>
      </p:sp>
    </p:spTree>
    <p:extLst>
      <p:ext uri="{BB962C8B-B14F-4D97-AF65-F5344CB8AC3E}">
        <p14:creationId xmlns:p14="http://schemas.microsoft.com/office/powerpoint/2010/main" val="43227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voices.nationalgeographic.com/files/2013/10/halleys-comet-19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" y="0"/>
            <a:ext cx="9136397" cy="685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393031" y="189792"/>
            <a:ext cx="8439870" cy="7299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When Co-Efficient’s are not the same…</a:t>
            </a:r>
            <a:endParaRPr lang="en-US" sz="3200" i="1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4665579" y="2282628"/>
            <a:ext cx="4167321" cy="390876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2: </a:t>
            </a:r>
            <a:r>
              <a:rPr lang="en-US" sz="2400" dirty="0" smtClean="0">
                <a:solidFill>
                  <a:srgbClr val="002060"/>
                </a:solidFill>
              </a:rPr>
              <a:t>Eliminate the letter with the same co-efficient </a:t>
            </a:r>
            <a:r>
              <a:rPr lang="en-US" sz="2400" i="1" dirty="0" smtClean="0">
                <a:solidFill>
                  <a:srgbClr val="002060"/>
                </a:solidFill>
              </a:rPr>
              <a:t>(by SUBTRACTING in this question)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 smtClean="0">
                <a:solidFill>
                  <a:srgbClr val="002060"/>
                </a:solidFill>
              </a:rPr>
              <a:t>	    </a:t>
            </a:r>
            <a:r>
              <a:rPr lang="en-US" sz="2000" dirty="0" smtClean="0">
                <a:solidFill>
                  <a:srgbClr val="002060"/>
                </a:solidFill>
              </a:rPr>
              <a:t> (3) </a:t>
            </a:r>
            <a:r>
              <a:rPr lang="en-US" sz="2400" dirty="0" smtClean="0">
                <a:solidFill>
                  <a:srgbClr val="002060"/>
                </a:solidFill>
              </a:rPr>
              <a:t>15x + 3y = -6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	</a:t>
            </a:r>
            <a:r>
              <a:rPr lang="en-US" sz="2400" i="1" dirty="0" smtClean="0">
                <a:solidFill>
                  <a:srgbClr val="002060"/>
                </a:solidFill>
              </a:rPr>
              <a:t>	</a:t>
            </a:r>
            <a:r>
              <a:rPr lang="en-US" sz="2000" dirty="0" smtClean="0">
                <a:solidFill>
                  <a:srgbClr val="002060"/>
                </a:solidFill>
              </a:rPr>
              <a:t>(1)</a:t>
            </a:r>
            <a:r>
              <a:rPr lang="en-US" sz="2000" i="1" dirty="0" smtClean="0">
                <a:solidFill>
                  <a:srgbClr val="002060"/>
                </a:solidFill>
              </a:rPr>
              <a:t>  </a:t>
            </a:r>
            <a:r>
              <a:rPr lang="en-US" sz="2400" u="sng" dirty="0" smtClean="0">
                <a:solidFill>
                  <a:srgbClr val="002060"/>
                </a:solidFill>
              </a:rPr>
              <a:t>3x + 3y = 18  –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	    12x	      = - 24</a:t>
            </a:r>
          </a:p>
          <a:p>
            <a:r>
              <a:rPr lang="en-US" sz="2400" dirty="0">
                <a:solidFill>
                  <a:srgbClr val="002060"/>
                </a:solidFill>
              </a:rPr>
              <a:t>	</a:t>
            </a:r>
            <a:r>
              <a:rPr lang="en-US" sz="2400" dirty="0" smtClean="0">
                <a:solidFill>
                  <a:srgbClr val="002060"/>
                </a:solidFill>
              </a:rPr>
              <a:t>			 (÷ 12)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  		 	   </a:t>
            </a:r>
            <a:r>
              <a:rPr lang="en-US" sz="2800" dirty="0" smtClean="0">
                <a:solidFill>
                  <a:srgbClr val="002060"/>
                </a:solidFill>
              </a:rPr>
              <a:t>x = -2</a:t>
            </a:r>
            <a:endParaRPr lang="en-US" sz="2800" i="1" dirty="0">
              <a:solidFill>
                <a:srgbClr val="002060"/>
              </a:solidFill>
            </a:endParaRPr>
          </a:p>
          <a:p>
            <a:endParaRPr lang="en-US" sz="2400" i="1" dirty="0" smtClean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93031" y="2279141"/>
            <a:ext cx="4167321" cy="403187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002060"/>
                </a:solidFill>
              </a:rPr>
              <a:t>Step 1: </a:t>
            </a:r>
            <a:r>
              <a:rPr lang="en-US" sz="2000" dirty="0" smtClean="0">
                <a:solidFill>
                  <a:srgbClr val="002060"/>
                </a:solidFill>
              </a:rPr>
              <a:t>When neither co-efficient’s are the same we </a:t>
            </a:r>
            <a:r>
              <a:rPr lang="en-US" sz="2000" b="1" dirty="0" smtClean="0">
                <a:solidFill>
                  <a:srgbClr val="002060"/>
                </a:solidFill>
              </a:rPr>
              <a:t>multiply</a:t>
            </a:r>
            <a:r>
              <a:rPr lang="en-US" sz="2000" dirty="0" smtClean="0">
                <a:solidFill>
                  <a:srgbClr val="002060"/>
                </a:solidFill>
              </a:rPr>
              <a:t> one or both equations to make them the same…</a:t>
            </a:r>
          </a:p>
          <a:p>
            <a:endParaRPr lang="en-US" sz="2000" dirty="0">
              <a:solidFill>
                <a:srgbClr val="002060"/>
              </a:solidFill>
            </a:endParaRPr>
          </a:p>
          <a:p>
            <a:r>
              <a:rPr lang="en-US" sz="2000" dirty="0" smtClean="0">
                <a:solidFill>
                  <a:srgbClr val="002060"/>
                </a:solidFill>
              </a:rPr>
              <a:t>	Multiply equation (2) by x3</a:t>
            </a:r>
          </a:p>
          <a:p>
            <a:endParaRPr lang="en-US" sz="2000" dirty="0" smtClean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	 </a:t>
            </a:r>
            <a:r>
              <a:rPr lang="en-US" sz="2000" dirty="0" smtClean="0">
                <a:solidFill>
                  <a:srgbClr val="002060"/>
                </a:solidFill>
              </a:rPr>
              <a:t>  </a:t>
            </a:r>
            <a:r>
              <a:rPr lang="en-US" sz="2800" b="1" dirty="0" smtClean="0">
                <a:solidFill>
                  <a:srgbClr val="002060"/>
                </a:solidFill>
              </a:rPr>
              <a:t>15x + 3y = -6 </a:t>
            </a:r>
            <a:r>
              <a:rPr lang="en-US" sz="2000" b="1" dirty="0" smtClean="0">
                <a:solidFill>
                  <a:srgbClr val="002060"/>
                </a:solidFill>
              </a:rPr>
              <a:t>(3)</a:t>
            </a:r>
          </a:p>
          <a:p>
            <a:endParaRPr lang="en-US" sz="2000" b="1" dirty="0" smtClean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	</a:t>
            </a:r>
            <a:r>
              <a:rPr lang="en-US" sz="2000" dirty="0" smtClean="0">
                <a:solidFill>
                  <a:srgbClr val="002060"/>
                </a:solidFill>
              </a:rPr>
              <a:t>We call this equation (3)</a:t>
            </a:r>
          </a:p>
          <a:p>
            <a:endParaRPr lang="en-US" sz="2000" dirty="0" smtClean="0">
              <a:solidFill>
                <a:srgbClr val="002060"/>
              </a:solidFill>
            </a:endParaRPr>
          </a:p>
          <a:p>
            <a:r>
              <a:rPr lang="en-US" sz="2400" b="1" i="1" dirty="0" smtClean="0">
                <a:solidFill>
                  <a:srgbClr val="002060"/>
                </a:solidFill>
              </a:rPr>
              <a:t>We use the original equation 1 and new equation 3.</a:t>
            </a:r>
          </a:p>
        </p:txBody>
      </p:sp>
      <p:sp>
        <p:nvSpPr>
          <p:cNvPr id="7" name="Oval 6"/>
          <p:cNvSpPr/>
          <p:nvPr/>
        </p:nvSpPr>
        <p:spPr>
          <a:xfrm>
            <a:off x="6326548" y="3695317"/>
            <a:ext cx="300808" cy="960274"/>
          </a:xfrm>
          <a:prstGeom prst="ellipse">
            <a:avLst/>
          </a:prstGeom>
          <a:noFill/>
          <a:ln w="12700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393032" y="1085424"/>
            <a:ext cx="7018790" cy="954107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Silver:			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</a:t>
            </a:r>
            <a:r>
              <a:rPr lang="en-GB" sz="2800" b="1" dirty="0">
                <a:latin typeface="+mn-lt"/>
                <a:ea typeface="+mn-ea"/>
                <a:cs typeface="+mn-cs"/>
              </a:rPr>
              <a:t>: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3x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+ 3y = </a:t>
            </a:r>
            <a:r>
              <a:rPr lang="en-GB" sz="2800" b="1" dirty="0" smtClean="0"/>
              <a:t>18 </a:t>
            </a:r>
            <a:r>
              <a:rPr lang="en-GB" sz="2000" b="1" dirty="0" smtClean="0"/>
              <a:t>(1)</a:t>
            </a:r>
            <a:endParaRPr lang="en-GB" sz="2000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5x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/>
              <a:t>-2 </a:t>
            </a:r>
            <a:r>
              <a:rPr lang="en-GB" sz="2000" b="1" dirty="0" smtClean="0"/>
              <a:t>(2)</a:t>
            </a:r>
            <a:endParaRPr lang="en-GB" sz="2800" b="1" dirty="0">
              <a:latin typeface="+mn-lt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321057" y="1074200"/>
            <a:ext cx="2421009" cy="965331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SAME SIGN SUBTRACT</a:t>
            </a:r>
          </a:p>
        </p:txBody>
      </p:sp>
    </p:spTree>
    <p:extLst>
      <p:ext uri="{BB962C8B-B14F-4D97-AF65-F5344CB8AC3E}">
        <p14:creationId xmlns:p14="http://schemas.microsoft.com/office/powerpoint/2010/main" val="3885642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voices.nationalgeographic.com/files/2013/10/halleys-comet-19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" y="0"/>
            <a:ext cx="9136397" cy="685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98258" y="1085424"/>
            <a:ext cx="6913563" cy="954107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Silver:			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</a:t>
            </a:r>
            <a:r>
              <a:rPr lang="en-GB" sz="2800" b="1" dirty="0">
                <a:latin typeface="+mn-lt"/>
                <a:ea typeface="+mn-ea"/>
                <a:cs typeface="+mn-cs"/>
              </a:rPr>
              <a:t>: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3x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+ 3y = </a:t>
            </a:r>
            <a:r>
              <a:rPr lang="en-GB" sz="2800" b="1" dirty="0" smtClean="0"/>
              <a:t>18 </a:t>
            </a:r>
            <a:r>
              <a:rPr lang="en-GB" sz="2000" b="1" dirty="0" smtClean="0"/>
              <a:t>(1)</a:t>
            </a:r>
            <a:endParaRPr lang="en-GB" sz="2000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  5x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 smtClean="0"/>
              <a:t>-2 </a:t>
            </a:r>
            <a:r>
              <a:rPr lang="en-GB" sz="2000" b="1" dirty="0" smtClean="0"/>
              <a:t>(2)</a:t>
            </a:r>
            <a:endParaRPr lang="en-GB" sz="2800" b="1" dirty="0">
              <a:latin typeface="+mn-lt"/>
              <a:ea typeface="+mn-ea"/>
              <a:cs typeface="+mn-cs"/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238389" cy="7299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When Co-Efficient’s are not the same…</a:t>
            </a:r>
            <a:endParaRPr lang="en-US" sz="3200" i="1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498258" y="2262533"/>
            <a:ext cx="4047005" cy="40934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3: </a:t>
            </a:r>
            <a:r>
              <a:rPr lang="en-US" sz="2400" dirty="0" smtClean="0">
                <a:solidFill>
                  <a:srgbClr val="002060"/>
                </a:solidFill>
              </a:rPr>
              <a:t>To find y, we substitute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x = -2 back into one of the original equations </a:t>
            </a:r>
            <a:r>
              <a:rPr lang="en-US" sz="2400" i="1" dirty="0" smtClean="0">
                <a:solidFill>
                  <a:srgbClr val="002060"/>
                </a:solidFill>
              </a:rPr>
              <a:t>(equation 1)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r>
              <a:rPr lang="en-US" sz="2000" i="1" dirty="0" smtClean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(3 x -2) + 3y = 18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   -6 + 3y = 18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        (+ 6)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3y = 24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      (÷ 3)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	 y = 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89642" y="2262533"/>
            <a:ext cx="4047005" cy="32316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4: </a:t>
            </a:r>
            <a:r>
              <a:rPr lang="en-US" sz="2400" dirty="0" smtClean="0">
                <a:solidFill>
                  <a:srgbClr val="002060"/>
                </a:solidFill>
              </a:rPr>
              <a:t>Check your answers using equation 2</a:t>
            </a:r>
            <a:endParaRPr lang="en-US" sz="2400" i="1" dirty="0" smtClean="0">
              <a:solidFill>
                <a:srgbClr val="002060"/>
              </a:solidFill>
            </a:endParaRPr>
          </a:p>
          <a:p>
            <a:endParaRPr lang="en-US" sz="2400" b="1" i="1" dirty="0" smtClean="0">
              <a:solidFill>
                <a:srgbClr val="002060"/>
              </a:solidFill>
            </a:endParaRPr>
          </a:p>
          <a:p>
            <a:r>
              <a:rPr lang="en-US" sz="2400" b="1" i="1" dirty="0">
                <a:solidFill>
                  <a:srgbClr val="002060"/>
                </a:solidFill>
              </a:rPr>
              <a:t>	</a:t>
            </a:r>
            <a:r>
              <a:rPr lang="en-US" sz="2800" b="1" i="1" dirty="0" smtClean="0">
                <a:solidFill>
                  <a:srgbClr val="002060"/>
                </a:solidFill>
              </a:rPr>
              <a:t>	x = -2, y = 8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r>
              <a:rPr lang="en-US" sz="2000" i="1" dirty="0" smtClean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(5 x -2) + 8 = -2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 -10 + 8 = -2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  </a:t>
            </a:r>
            <a:r>
              <a:rPr lang="en-US" sz="2800" dirty="0">
                <a:solidFill>
                  <a:srgbClr val="002060"/>
                </a:solidFill>
              </a:rPr>
              <a:t>	 </a:t>
            </a:r>
            <a:r>
              <a:rPr lang="en-US" sz="2800" dirty="0" smtClean="0">
                <a:solidFill>
                  <a:srgbClr val="002060"/>
                </a:solidFill>
              </a:rPr>
              <a:t>   -2 = -2 </a:t>
            </a:r>
          </a:p>
        </p:txBody>
      </p:sp>
      <p:pic>
        <p:nvPicPr>
          <p:cNvPr id="12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467" y="4850002"/>
            <a:ext cx="555787" cy="543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644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http://voices.nationalgeographic.com/files/2013/10/halleys-comet-19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" y="0"/>
            <a:ext cx="9136397" cy="685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393030" y="1085424"/>
            <a:ext cx="6215589" cy="954107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Silver:		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</a:t>
            </a:r>
            <a:r>
              <a:rPr lang="en-GB" sz="2800" b="1" dirty="0">
                <a:latin typeface="+mn-lt"/>
                <a:ea typeface="+mn-ea"/>
                <a:cs typeface="+mn-cs"/>
              </a:rPr>
              <a:t>:   </a:t>
            </a:r>
            <a:r>
              <a:rPr lang="en-GB" sz="2800" b="1" dirty="0" smtClean="0"/>
              <a:t>3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4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/>
              <a:t>7</a:t>
            </a:r>
            <a:r>
              <a:rPr lang="en-GB" sz="2800" b="1" dirty="0" smtClean="0"/>
              <a:t> </a:t>
            </a:r>
            <a:r>
              <a:rPr lang="en-GB" sz="2000" b="1" dirty="0" smtClean="0"/>
              <a:t>(1)</a:t>
            </a:r>
            <a:endParaRPr lang="en-GB" sz="2000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5x </a:t>
            </a:r>
            <a:r>
              <a:rPr lang="en-GB" sz="2800" b="1" dirty="0"/>
              <a:t>-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2y  = </a:t>
            </a:r>
            <a:r>
              <a:rPr lang="en-GB" sz="2800" b="1" dirty="0" smtClean="0"/>
              <a:t>16 </a:t>
            </a:r>
            <a:r>
              <a:rPr lang="en-GB" sz="2000" b="1" dirty="0" smtClean="0"/>
              <a:t>(2)</a:t>
            </a:r>
            <a:endParaRPr lang="en-GB" sz="2800" b="1" dirty="0">
              <a:latin typeface="+mn-lt"/>
              <a:ea typeface="+mn-ea"/>
              <a:cs typeface="+mn-cs"/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393031" y="189792"/>
            <a:ext cx="8439870" cy="7299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When Co-Efficient’s are not the same…</a:t>
            </a:r>
            <a:endParaRPr lang="en-US" sz="3200" dirty="0" smtClean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219807" y="1085424"/>
            <a:ext cx="2613093" cy="965331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DIFFERENT SIGN ADD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65579" y="2322820"/>
            <a:ext cx="4167321" cy="390876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2: </a:t>
            </a:r>
            <a:r>
              <a:rPr lang="en-US" sz="2400" dirty="0" smtClean="0">
                <a:solidFill>
                  <a:srgbClr val="002060"/>
                </a:solidFill>
              </a:rPr>
              <a:t>Eliminate the letter with the same co-efficient </a:t>
            </a:r>
            <a:r>
              <a:rPr lang="en-US" sz="2400" i="1" dirty="0" smtClean="0">
                <a:solidFill>
                  <a:srgbClr val="002060"/>
                </a:solidFill>
              </a:rPr>
              <a:t>(by SUBTRACTING in this question)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 smtClean="0">
                <a:solidFill>
                  <a:srgbClr val="002060"/>
                </a:solidFill>
              </a:rPr>
              <a:t>	    </a:t>
            </a:r>
            <a:r>
              <a:rPr lang="en-US" sz="2000" dirty="0" smtClean="0">
                <a:solidFill>
                  <a:srgbClr val="002060"/>
                </a:solidFill>
              </a:rPr>
              <a:t>    (</a:t>
            </a:r>
            <a:r>
              <a:rPr lang="en-US" sz="2000" dirty="0">
                <a:solidFill>
                  <a:srgbClr val="002060"/>
                </a:solidFill>
              </a:rPr>
              <a:t>1</a:t>
            </a:r>
            <a:r>
              <a:rPr lang="en-US" sz="2000" dirty="0" smtClean="0">
                <a:solidFill>
                  <a:srgbClr val="002060"/>
                </a:solidFill>
              </a:rPr>
              <a:t>) </a:t>
            </a:r>
            <a:r>
              <a:rPr lang="en-US" sz="2400" dirty="0" smtClean="0">
                <a:solidFill>
                  <a:srgbClr val="002060"/>
                </a:solidFill>
              </a:rPr>
              <a:t>3x +  4y  = 7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	 </a:t>
            </a:r>
            <a:r>
              <a:rPr lang="en-US" sz="2400" i="1" dirty="0" smtClean="0">
                <a:solidFill>
                  <a:srgbClr val="002060"/>
                </a:solidFill>
              </a:rPr>
              <a:t>    </a:t>
            </a:r>
            <a:r>
              <a:rPr lang="en-US" sz="2000" dirty="0" smtClean="0">
                <a:solidFill>
                  <a:srgbClr val="002060"/>
                </a:solidFill>
              </a:rPr>
              <a:t>(3)</a:t>
            </a:r>
            <a:r>
              <a:rPr lang="en-US" sz="2000" i="1" dirty="0" smtClean="0">
                <a:solidFill>
                  <a:srgbClr val="002060"/>
                </a:solidFill>
              </a:rPr>
              <a:t> </a:t>
            </a:r>
            <a:r>
              <a:rPr lang="en-US" sz="2400" u="sng" dirty="0" smtClean="0">
                <a:solidFill>
                  <a:srgbClr val="002060"/>
                </a:solidFill>
              </a:rPr>
              <a:t>10x  -  4y  = 32  </a:t>
            </a:r>
            <a:r>
              <a:rPr lang="en-US" sz="2400" u="sng" dirty="0">
                <a:solidFill>
                  <a:srgbClr val="002060"/>
                </a:solidFill>
              </a:rPr>
              <a:t>+</a:t>
            </a:r>
            <a:r>
              <a:rPr lang="en-US" sz="2400" u="sng" dirty="0" smtClean="0">
                <a:solidFill>
                  <a:srgbClr val="002060"/>
                </a:solidFill>
              </a:rPr>
              <a:t>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	    13x	        = 39</a:t>
            </a:r>
          </a:p>
          <a:p>
            <a:r>
              <a:rPr lang="en-US" sz="2400" dirty="0">
                <a:solidFill>
                  <a:srgbClr val="002060"/>
                </a:solidFill>
              </a:rPr>
              <a:t>	</a:t>
            </a:r>
            <a:r>
              <a:rPr lang="en-US" sz="2400" dirty="0" smtClean="0">
                <a:solidFill>
                  <a:srgbClr val="002060"/>
                </a:solidFill>
              </a:rPr>
              <a:t>			  (÷ 13)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  		 	   </a:t>
            </a:r>
            <a:r>
              <a:rPr lang="en-US" sz="2800" dirty="0" smtClean="0">
                <a:solidFill>
                  <a:srgbClr val="002060"/>
                </a:solidFill>
              </a:rPr>
              <a:t>x = </a:t>
            </a:r>
            <a:r>
              <a:rPr lang="en-US" sz="2800" dirty="0">
                <a:solidFill>
                  <a:srgbClr val="002060"/>
                </a:solidFill>
              </a:rPr>
              <a:t>3</a:t>
            </a:r>
            <a:endParaRPr lang="en-US" sz="2800" i="1" dirty="0">
              <a:solidFill>
                <a:srgbClr val="002060"/>
              </a:solidFill>
            </a:endParaRPr>
          </a:p>
          <a:p>
            <a:endParaRPr lang="en-US" sz="2400" i="1" dirty="0" smtClean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93031" y="2319333"/>
            <a:ext cx="4167321" cy="403187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002060"/>
                </a:solidFill>
              </a:rPr>
              <a:t>Step 1: </a:t>
            </a:r>
            <a:r>
              <a:rPr lang="en-US" sz="2000" dirty="0" smtClean="0">
                <a:solidFill>
                  <a:srgbClr val="002060"/>
                </a:solidFill>
              </a:rPr>
              <a:t>When neither co-efficient’s are the same we </a:t>
            </a:r>
            <a:r>
              <a:rPr lang="en-US" sz="2000" b="1" dirty="0" smtClean="0">
                <a:solidFill>
                  <a:srgbClr val="002060"/>
                </a:solidFill>
              </a:rPr>
              <a:t>multiply</a:t>
            </a:r>
            <a:r>
              <a:rPr lang="en-US" sz="2000" dirty="0" smtClean="0">
                <a:solidFill>
                  <a:srgbClr val="002060"/>
                </a:solidFill>
              </a:rPr>
              <a:t> one or both equations to make them the same…</a:t>
            </a:r>
          </a:p>
          <a:p>
            <a:endParaRPr lang="en-US" sz="2000" dirty="0">
              <a:solidFill>
                <a:srgbClr val="002060"/>
              </a:solidFill>
            </a:endParaRPr>
          </a:p>
          <a:p>
            <a:r>
              <a:rPr lang="en-US" sz="2000" dirty="0" smtClean="0">
                <a:solidFill>
                  <a:srgbClr val="002060"/>
                </a:solidFill>
              </a:rPr>
              <a:t>	Multiply equation (2) by x2</a:t>
            </a:r>
          </a:p>
          <a:p>
            <a:endParaRPr lang="en-US" sz="2000" dirty="0" smtClean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	 </a:t>
            </a:r>
            <a:r>
              <a:rPr lang="en-US" sz="2000" dirty="0" smtClean="0">
                <a:solidFill>
                  <a:srgbClr val="002060"/>
                </a:solidFill>
              </a:rPr>
              <a:t>   </a:t>
            </a:r>
            <a:r>
              <a:rPr lang="en-US" sz="2800" b="1" dirty="0" smtClean="0">
                <a:solidFill>
                  <a:srgbClr val="002060"/>
                </a:solidFill>
              </a:rPr>
              <a:t>10x – </a:t>
            </a:r>
            <a:r>
              <a:rPr lang="en-US" sz="2800" b="1" dirty="0">
                <a:solidFill>
                  <a:srgbClr val="002060"/>
                </a:solidFill>
              </a:rPr>
              <a:t>4</a:t>
            </a:r>
            <a:r>
              <a:rPr lang="en-US" sz="2800" b="1" dirty="0" smtClean="0">
                <a:solidFill>
                  <a:srgbClr val="002060"/>
                </a:solidFill>
              </a:rPr>
              <a:t>y = 32 </a:t>
            </a:r>
            <a:r>
              <a:rPr lang="en-US" sz="2000" b="1" dirty="0" smtClean="0">
                <a:solidFill>
                  <a:srgbClr val="002060"/>
                </a:solidFill>
              </a:rPr>
              <a:t>(3)</a:t>
            </a:r>
          </a:p>
          <a:p>
            <a:endParaRPr lang="en-US" sz="2000" b="1" dirty="0" smtClean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	</a:t>
            </a:r>
            <a:r>
              <a:rPr lang="en-US" sz="2000" dirty="0" smtClean="0">
                <a:solidFill>
                  <a:srgbClr val="002060"/>
                </a:solidFill>
              </a:rPr>
              <a:t>  We call this equation (3)</a:t>
            </a:r>
          </a:p>
          <a:p>
            <a:endParaRPr lang="en-US" sz="2000" dirty="0" smtClean="0">
              <a:solidFill>
                <a:srgbClr val="002060"/>
              </a:solidFill>
            </a:endParaRPr>
          </a:p>
          <a:p>
            <a:r>
              <a:rPr lang="en-US" sz="2400" b="1" i="1" dirty="0" smtClean="0">
                <a:solidFill>
                  <a:srgbClr val="002060"/>
                </a:solidFill>
              </a:rPr>
              <a:t>We use the original equation 1 and new equation 3.</a:t>
            </a:r>
          </a:p>
        </p:txBody>
      </p:sp>
      <p:sp>
        <p:nvSpPr>
          <p:cNvPr id="7" name="Oval 6"/>
          <p:cNvSpPr/>
          <p:nvPr/>
        </p:nvSpPr>
        <p:spPr>
          <a:xfrm>
            <a:off x="6326548" y="3735509"/>
            <a:ext cx="300808" cy="960274"/>
          </a:xfrm>
          <a:prstGeom prst="ellipse">
            <a:avLst/>
          </a:prstGeom>
          <a:noFill/>
          <a:ln w="12700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91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voices.nationalgeographic.com/files/2013/10/halleys-comet-19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" y="0"/>
            <a:ext cx="9136397" cy="685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238389" cy="72996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When Co-Efficient’s are not the same…</a:t>
            </a:r>
            <a:endParaRPr lang="en-US" sz="3200" i="1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498258" y="2242437"/>
            <a:ext cx="4047005" cy="409342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3: </a:t>
            </a:r>
            <a:r>
              <a:rPr lang="en-US" sz="2400" dirty="0" smtClean="0">
                <a:solidFill>
                  <a:srgbClr val="002060"/>
                </a:solidFill>
              </a:rPr>
              <a:t>To find y, we substitute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x = </a:t>
            </a:r>
            <a:r>
              <a:rPr lang="en-US" sz="2400" dirty="0">
                <a:solidFill>
                  <a:srgbClr val="002060"/>
                </a:solidFill>
              </a:rPr>
              <a:t>3</a:t>
            </a:r>
            <a:r>
              <a:rPr lang="en-US" sz="2400" dirty="0" smtClean="0">
                <a:solidFill>
                  <a:srgbClr val="002060"/>
                </a:solidFill>
              </a:rPr>
              <a:t> back into one of the </a:t>
            </a:r>
            <a:r>
              <a:rPr lang="en-US" sz="2400" b="1" i="1" dirty="0" smtClean="0">
                <a:solidFill>
                  <a:srgbClr val="002060"/>
                </a:solidFill>
              </a:rPr>
              <a:t>original</a:t>
            </a:r>
            <a:r>
              <a:rPr lang="en-US" sz="2400" dirty="0" smtClean="0">
                <a:solidFill>
                  <a:srgbClr val="002060"/>
                </a:solidFill>
              </a:rPr>
              <a:t> equations </a:t>
            </a:r>
            <a:r>
              <a:rPr lang="en-US" sz="2400" i="1" dirty="0" smtClean="0">
                <a:solidFill>
                  <a:srgbClr val="002060"/>
                </a:solidFill>
              </a:rPr>
              <a:t>(equation 1)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r>
              <a:rPr lang="en-US" sz="2000" i="1" dirty="0" smtClean="0">
                <a:solidFill>
                  <a:srgbClr val="002060"/>
                </a:solidFill>
              </a:rPr>
              <a:t>	  </a:t>
            </a:r>
            <a:r>
              <a:rPr lang="en-US" sz="2800" dirty="0" smtClean="0">
                <a:solidFill>
                  <a:srgbClr val="002060"/>
                </a:solidFill>
              </a:rPr>
              <a:t>(3 x </a:t>
            </a:r>
            <a:r>
              <a:rPr lang="en-US" sz="2800" dirty="0">
                <a:solidFill>
                  <a:srgbClr val="002060"/>
                </a:solidFill>
              </a:rPr>
              <a:t>3</a:t>
            </a:r>
            <a:r>
              <a:rPr lang="en-US" sz="2800" dirty="0" smtClean="0">
                <a:solidFill>
                  <a:srgbClr val="002060"/>
                </a:solidFill>
              </a:rPr>
              <a:t>) +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r>
              <a:rPr lang="en-US" sz="2800" dirty="0" smtClean="0">
                <a:solidFill>
                  <a:srgbClr val="002060"/>
                </a:solidFill>
              </a:rPr>
              <a:t>y = </a:t>
            </a:r>
            <a:r>
              <a:rPr lang="en-US" sz="2800" dirty="0">
                <a:solidFill>
                  <a:srgbClr val="002060"/>
                </a:solidFill>
              </a:rPr>
              <a:t>7</a:t>
            </a:r>
            <a:endParaRPr lang="en-US" sz="2800" dirty="0" smtClean="0">
              <a:solidFill>
                <a:srgbClr val="002060"/>
              </a:solidFill>
            </a:endParaRPr>
          </a:p>
          <a:p>
            <a:r>
              <a:rPr lang="en-US" sz="2800" dirty="0" smtClean="0">
                <a:solidFill>
                  <a:srgbClr val="002060"/>
                </a:solidFill>
              </a:rPr>
              <a:t>		     9 + 4y = </a:t>
            </a:r>
            <a:r>
              <a:rPr lang="en-US" sz="2800" dirty="0">
                <a:solidFill>
                  <a:srgbClr val="002060"/>
                </a:solidFill>
              </a:rPr>
              <a:t>7</a:t>
            </a:r>
            <a:endParaRPr lang="en-US" sz="2800" dirty="0" smtClean="0">
              <a:solidFill>
                <a:srgbClr val="002060"/>
              </a:solidFill>
            </a:endParaRPr>
          </a:p>
          <a:p>
            <a:r>
              <a:rPr lang="en-US" sz="2800" dirty="0" smtClean="0">
                <a:solidFill>
                  <a:srgbClr val="002060"/>
                </a:solidFill>
              </a:rPr>
              <a:t>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         (- 9)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r>
              <a:rPr lang="en-US" sz="2800" dirty="0" smtClean="0">
                <a:solidFill>
                  <a:srgbClr val="002060"/>
                </a:solidFill>
              </a:rPr>
              <a:t>y = -2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      (÷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r>
              <a:rPr lang="en-US" sz="2800" dirty="0" smtClean="0">
                <a:solidFill>
                  <a:srgbClr val="002060"/>
                </a:solidFill>
              </a:rPr>
              <a:t>)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	 y = -0.5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89642" y="2242437"/>
            <a:ext cx="4047005" cy="3231654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4: </a:t>
            </a:r>
            <a:r>
              <a:rPr lang="en-US" sz="2400" dirty="0" smtClean="0">
                <a:solidFill>
                  <a:srgbClr val="002060"/>
                </a:solidFill>
              </a:rPr>
              <a:t>Check your answers using the </a:t>
            </a:r>
            <a:r>
              <a:rPr lang="en-US" sz="2400" b="1" i="1" dirty="0" smtClean="0">
                <a:solidFill>
                  <a:srgbClr val="002060"/>
                </a:solidFill>
              </a:rPr>
              <a:t>original</a:t>
            </a:r>
            <a:r>
              <a:rPr lang="en-US" sz="2400" dirty="0" smtClean="0">
                <a:solidFill>
                  <a:srgbClr val="002060"/>
                </a:solidFill>
              </a:rPr>
              <a:t> (equation 2)</a:t>
            </a:r>
            <a:endParaRPr lang="en-US" sz="2400" i="1" dirty="0" smtClean="0">
              <a:solidFill>
                <a:srgbClr val="002060"/>
              </a:solidFill>
            </a:endParaRPr>
          </a:p>
          <a:p>
            <a:endParaRPr lang="en-US" sz="2400" b="1" i="1" dirty="0" smtClean="0">
              <a:solidFill>
                <a:srgbClr val="002060"/>
              </a:solidFill>
            </a:endParaRPr>
          </a:p>
          <a:p>
            <a:r>
              <a:rPr lang="en-US" sz="2400" b="1" i="1" dirty="0">
                <a:solidFill>
                  <a:srgbClr val="002060"/>
                </a:solidFill>
              </a:rPr>
              <a:t>	</a:t>
            </a:r>
            <a:r>
              <a:rPr lang="en-US" sz="2800" b="1" i="1" dirty="0" smtClean="0">
                <a:solidFill>
                  <a:srgbClr val="002060"/>
                </a:solidFill>
              </a:rPr>
              <a:t>	x = </a:t>
            </a:r>
            <a:r>
              <a:rPr lang="en-US" sz="2800" b="1" i="1" dirty="0">
                <a:solidFill>
                  <a:srgbClr val="002060"/>
                </a:solidFill>
              </a:rPr>
              <a:t>3</a:t>
            </a:r>
            <a:r>
              <a:rPr lang="en-US" sz="2800" b="1" i="1" dirty="0" smtClean="0">
                <a:solidFill>
                  <a:srgbClr val="002060"/>
                </a:solidFill>
              </a:rPr>
              <a:t>, y = -0.5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r>
              <a:rPr lang="en-US" sz="2800" dirty="0" smtClean="0">
                <a:solidFill>
                  <a:srgbClr val="002060"/>
                </a:solidFill>
              </a:rPr>
              <a:t>(5 x </a:t>
            </a:r>
            <a:r>
              <a:rPr lang="en-US" sz="2800" dirty="0">
                <a:solidFill>
                  <a:srgbClr val="002060"/>
                </a:solidFill>
              </a:rPr>
              <a:t>3</a:t>
            </a:r>
            <a:r>
              <a:rPr lang="en-US" sz="2800" dirty="0" smtClean="0">
                <a:solidFill>
                  <a:srgbClr val="002060"/>
                </a:solidFill>
              </a:rPr>
              <a:t>) – (2 x -0.5) = 16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       15 - -1  = 16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  </a:t>
            </a:r>
            <a:r>
              <a:rPr lang="en-US" sz="2800" dirty="0">
                <a:solidFill>
                  <a:srgbClr val="002060"/>
                </a:solidFill>
              </a:rPr>
              <a:t>	 </a:t>
            </a:r>
            <a:r>
              <a:rPr lang="en-US" sz="2800" dirty="0" smtClean="0">
                <a:solidFill>
                  <a:srgbClr val="002060"/>
                </a:solidFill>
              </a:rPr>
              <a:t>         16 = 16 </a:t>
            </a:r>
          </a:p>
        </p:txBody>
      </p:sp>
      <p:pic>
        <p:nvPicPr>
          <p:cNvPr id="12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4584" y="5001893"/>
            <a:ext cx="409556" cy="400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503558" y="1085424"/>
            <a:ext cx="6215589" cy="95410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Silver:		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</a:t>
            </a:r>
            <a:r>
              <a:rPr lang="en-GB" sz="2800" b="1" dirty="0">
                <a:latin typeface="+mn-lt"/>
                <a:ea typeface="+mn-ea"/>
                <a:cs typeface="+mn-cs"/>
              </a:rPr>
              <a:t>:   </a:t>
            </a:r>
            <a:r>
              <a:rPr lang="en-GB" sz="2800" b="1" dirty="0" smtClean="0"/>
              <a:t>3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4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/>
              <a:t>7</a:t>
            </a:r>
            <a:r>
              <a:rPr lang="en-GB" sz="2800" b="1" dirty="0" smtClean="0"/>
              <a:t> </a:t>
            </a:r>
            <a:r>
              <a:rPr lang="en-GB" sz="2000" b="1" dirty="0" smtClean="0"/>
              <a:t>(1)</a:t>
            </a:r>
            <a:endParaRPr lang="en-GB" sz="2000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5x </a:t>
            </a:r>
            <a:r>
              <a:rPr lang="en-GB" sz="2800" b="1" dirty="0"/>
              <a:t>-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2y  = </a:t>
            </a:r>
            <a:r>
              <a:rPr lang="en-GB" sz="2800" b="1" dirty="0" smtClean="0"/>
              <a:t>16 </a:t>
            </a:r>
            <a:r>
              <a:rPr lang="en-GB" sz="2000" b="1" dirty="0" smtClean="0"/>
              <a:t>(2)</a:t>
            </a:r>
            <a:endParaRPr lang="en-GB" sz="2800" b="1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517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voices.nationalgeographic.com/files/2013/10/halleys-comet-19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" y="0"/>
            <a:ext cx="9136397" cy="685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386044" y="189792"/>
            <a:ext cx="2260315" cy="729962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 smtClean="0">
                <a:solidFill>
                  <a:prstClr val="black"/>
                </a:solidFill>
              </a:rPr>
              <a:t>Activity </a:t>
            </a:r>
            <a:endParaRPr lang="en-US" sz="4000" i="1" dirty="0" smtClean="0">
              <a:solidFill>
                <a:prstClr val="black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86043" y="4862713"/>
            <a:ext cx="3771535" cy="184665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cs typeface="Calibri"/>
              </a:rPr>
              <a:t>Extension – Solve:</a:t>
            </a:r>
          </a:p>
          <a:p>
            <a:r>
              <a:rPr lang="en-GB" sz="3200" b="1" dirty="0">
                <a:solidFill>
                  <a:srgbClr val="1F497D">
                    <a:lumMod val="50000"/>
                  </a:srgbClr>
                </a:solidFill>
                <a:cs typeface="Calibri"/>
              </a:rPr>
              <a:t>	</a:t>
            </a:r>
            <a:r>
              <a:rPr lang="en-GB" sz="3200" b="1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	   </a:t>
            </a:r>
            <a:r>
              <a:rPr lang="en-GB" sz="32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4x </a:t>
            </a:r>
            <a:r>
              <a:rPr lang="en-GB" sz="3200" dirty="0">
                <a:solidFill>
                  <a:srgbClr val="1F497D">
                    <a:lumMod val="50000"/>
                  </a:srgbClr>
                </a:solidFill>
                <a:cs typeface="Calibri"/>
              </a:rPr>
              <a:t>+ 6</a:t>
            </a:r>
            <a:r>
              <a:rPr lang="en-GB" sz="32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y </a:t>
            </a:r>
            <a:r>
              <a:rPr lang="en-GB" sz="3200" dirty="0">
                <a:solidFill>
                  <a:srgbClr val="1F497D">
                    <a:lumMod val="50000"/>
                  </a:srgbClr>
                </a:solidFill>
                <a:cs typeface="Calibri"/>
              </a:rPr>
              <a:t>= 5</a:t>
            </a:r>
            <a:endParaRPr lang="en-GB" sz="3200" dirty="0" smtClean="0">
              <a:solidFill>
                <a:srgbClr val="1F497D">
                  <a:lumMod val="50000"/>
                </a:srgbClr>
              </a:solidFill>
              <a:cs typeface="Calibri"/>
            </a:endParaRPr>
          </a:p>
          <a:p>
            <a:r>
              <a:rPr lang="en-GB" sz="3200" dirty="0">
                <a:solidFill>
                  <a:srgbClr val="1F497D">
                    <a:lumMod val="50000"/>
                  </a:srgbClr>
                </a:solidFill>
                <a:cs typeface="Calibri"/>
              </a:rPr>
              <a:t>	</a:t>
            </a:r>
            <a:r>
              <a:rPr lang="en-GB" sz="32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	   3x </a:t>
            </a:r>
            <a:r>
              <a:rPr lang="en-GB" sz="3200" dirty="0">
                <a:solidFill>
                  <a:srgbClr val="1F497D">
                    <a:lumMod val="50000"/>
                  </a:srgbClr>
                </a:solidFill>
                <a:cs typeface="Calibri"/>
              </a:rPr>
              <a:t>+</a:t>
            </a:r>
            <a:r>
              <a:rPr lang="en-GB" sz="32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 </a:t>
            </a:r>
            <a:r>
              <a:rPr lang="en-GB" sz="3200" dirty="0">
                <a:solidFill>
                  <a:srgbClr val="1F497D">
                    <a:lumMod val="50000"/>
                  </a:srgbClr>
                </a:solidFill>
                <a:cs typeface="Calibri"/>
              </a:rPr>
              <a:t>4</a:t>
            </a:r>
            <a:r>
              <a:rPr lang="en-GB" sz="32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y </a:t>
            </a:r>
            <a:r>
              <a:rPr lang="en-GB" sz="3200" dirty="0">
                <a:solidFill>
                  <a:srgbClr val="1F497D">
                    <a:lumMod val="50000"/>
                  </a:srgbClr>
                </a:solidFill>
                <a:cs typeface="Calibri"/>
              </a:rPr>
              <a:t>= </a:t>
            </a:r>
            <a:r>
              <a:rPr lang="en-GB" sz="32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4</a:t>
            </a:r>
          </a:p>
          <a:p>
            <a:endParaRPr lang="en-US" dirty="0">
              <a:solidFill>
                <a:srgbClr val="1F497D">
                  <a:lumMod val="50000"/>
                </a:srgbClr>
              </a:solidFill>
            </a:endParaRP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748916" y="4862711"/>
            <a:ext cx="3649051" cy="1846659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cs typeface="Calibri"/>
              </a:rPr>
              <a:t>Extension 2 – Solve:</a:t>
            </a:r>
          </a:p>
          <a:p>
            <a:r>
              <a:rPr lang="en-GB" sz="3200" b="1" dirty="0">
                <a:solidFill>
                  <a:srgbClr val="1F497D">
                    <a:lumMod val="50000"/>
                  </a:srgbClr>
                </a:solidFill>
                <a:cs typeface="Calibri"/>
              </a:rPr>
              <a:t>	</a:t>
            </a:r>
            <a:r>
              <a:rPr lang="en-GB" sz="3200" b="1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	    	</a:t>
            </a:r>
            <a:r>
              <a:rPr lang="en-GB" sz="32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6x = 52 – 2y</a:t>
            </a:r>
          </a:p>
          <a:p>
            <a:r>
              <a:rPr lang="en-GB" sz="3200" dirty="0">
                <a:solidFill>
                  <a:srgbClr val="1F497D">
                    <a:lumMod val="50000"/>
                  </a:srgbClr>
                </a:solidFill>
                <a:cs typeface="Calibri"/>
              </a:rPr>
              <a:t>	</a:t>
            </a:r>
            <a:r>
              <a:rPr lang="en-GB" sz="32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  5x + 7y = 70</a:t>
            </a:r>
          </a:p>
          <a:p>
            <a:endParaRPr lang="en-US" dirty="0">
              <a:solidFill>
                <a:srgbClr val="1F497D">
                  <a:lumMod val="50000"/>
                </a:srgb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05845" y="1026951"/>
            <a:ext cx="3751733" cy="3693319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Solve:</a:t>
            </a:r>
          </a:p>
          <a:p>
            <a:pPr marL="514350" indent="-514350">
              <a:buFontTx/>
              <a:buAutoNum type="alphaLcParenR"/>
            </a:pP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5x + 2y = 20</a:t>
            </a:r>
          </a:p>
          <a:p>
            <a:r>
              <a:rPr lang="en-GB" sz="3600" dirty="0">
                <a:solidFill>
                  <a:srgbClr val="1F497D">
                    <a:lumMod val="50000"/>
                  </a:srgbClr>
                </a:solidFill>
                <a:cs typeface="Calibri"/>
              </a:rPr>
              <a:t>	</a:t>
            </a: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 2x + 4y = 24</a:t>
            </a:r>
          </a:p>
          <a:p>
            <a:endParaRPr lang="en-GB" sz="3600" dirty="0" smtClean="0">
              <a:solidFill>
                <a:srgbClr val="1F497D">
                  <a:lumMod val="50000"/>
                </a:srgbClr>
              </a:solidFill>
              <a:cs typeface="Calibri"/>
            </a:endParaRPr>
          </a:p>
          <a:p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b) 3x + 2y = 26</a:t>
            </a:r>
          </a:p>
          <a:p>
            <a:r>
              <a:rPr lang="en-GB" sz="3600" dirty="0">
                <a:solidFill>
                  <a:srgbClr val="1F497D">
                    <a:lumMod val="50000"/>
                  </a:srgbClr>
                </a:solidFill>
                <a:cs typeface="Calibri"/>
              </a:rPr>
              <a:t>	</a:t>
            </a: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  4x – y = 20</a:t>
            </a:r>
          </a:p>
          <a:p>
            <a:endParaRPr lang="en-US" sz="2000" dirty="0">
              <a:solidFill>
                <a:srgbClr val="1F497D">
                  <a:lumMod val="50000"/>
                </a:srgb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748574" y="1026951"/>
            <a:ext cx="3649393" cy="3724096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Solve:</a:t>
            </a:r>
          </a:p>
          <a:p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c) 2x + 9y = 69</a:t>
            </a:r>
          </a:p>
          <a:p>
            <a:r>
              <a:rPr lang="en-GB" sz="3600" dirty="0">
                <a:solidFill>
                  <a:srgbClr val="1F497D">
                    <a:lumMod val="50000"/>
                  </a:srgbClr>
                </a:solidFill>
              </a:rPr>
              <a:t>	</a:t>
            </a: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</a:rPr>
              <a:t>  x + 3y = 24</a:t>
            </a:r>
          </a:p>
          <a:p>
            <a:endParaRPr lang="en-GB" sz="3600" dirty="0">
              <a:solidFill>
                <a:srgbClr val="1F497D">
                  <a:lumMod val="50000"/>
                </a:srgbClr>
              </a:solidFill>
            </a:endParaRPr>
          </a:p>
          <a:p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</a:rPr>
              <a:t>d) 4x + 3y = 19</a:t>
            </a:r>
          </a:p>
          <a:p>
            <a:r>
              <a:rPr lang="en-GB" sz="3600" dirty="0">
                <a:solidFill>
                  <a:srgbClr val="1F497D">
                    <a:lumMod val="50000"/>
                  </a:srgbClr>
                </a:solidFill>
              </a:rPr>
              <a:t>	</a:t>
            </a: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</a:rPr>
              <a:t>3x – 4y = 8</a:t>
            </a:r>
          </a:p>
          <a:p>
            <a:endParaRPr lang="en-US" sz="2000" dirty="0">
              <a:solidFill>
                <a:srgbClr val="1F497D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06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voices.nationalgeographic.com/files/2013/10/halleys-comet-19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46" y="0"/>
            <a:ext cx="9136397" cy="685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393030" y="1085424"/>
            <a:ext cx="6215589" cy="95410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Silver:</a:t>
            </a:r>
            <a:r>
              <a:rPr lang="en-GB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		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</a:t>
            </a:r>
            <a:r>
              <a:rPr lang="en-GB" sz="2800" b="1" dirty="0">
                <a:latin typeface="+mn-lt"/>
                <a:ea typeface="+mn-ea"/>
                <a:cs typeface="+mn-cs"/>
              </a:rPr>
              <a:t>: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/>
              <a:t>+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</a:t>
            </a:r>
            <a:r>
              <a:rPr lang="en-GB" sz="2800" b="1" dirty="0"/>
              <a:t>4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/>
              <a:t>6</a:t>
            </a:r>
            <a:r>
              <a:rPr lang="en-GB" sz="2800" b="1" dirty="0" smtClean="0"/>
              <a:t> </a:t>
            </a:r>
            <a:r>
              <a:rPr lang="en-GB" sz="2000" b="1" dirty="0" smtClean="0"/>
              <a:t>(1)</a:t>
            </a:r>
            <a:endParaRPr lang="en-GB" sz="2000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3x </a:t>
            </a:r>
            <a:r>
              <a:rPr lang="en-GB" sz="2800" b="1" dirty="0"/>
              <a:t>-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2y = </a:t>
            </a:r>
            <a:r>
              <a:rPr lang="en-GB" sz="2800" b="1" dirty="0" smtClean="0"/>
              <a:t>4 </a:t>
            </a:r>
            <a:r>
              <a:rPr lang="en-GB" sz="2000" b="1" dirty="0" smtClean="0"/>
              <a:t>(2)</a:t>
            </a:r>
            <a:endParaRPr lang="en-GB" sz="2800" b="1" dirty="0">
              <a:latin typeface="+mn-lt"/>
              <a:ea typeface="+mn-ea"/>
              <a:cs typeface="+mn-cs"/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393030" y="189792"/>
            <a:ext cx="8541119" cy="72996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When Co-Efficient’s are not the same…</a:t>
            </a:r>
            <a:endParaRPr lang="en-US" sz="3200" dirty="0" smtClean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280866" y="1074044"/>
            <a:ext cx="2280330" cy="1005965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 smtClean="0"/>
              <a:t>DIFFERENT SIGN ADD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65579" y="2352964"/>
            <a:ext cx="4167321" cy="390876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2: </a:t>
            </a:r>
            <a:r>
              <a:rPr lang="en-US" sz="2400" dirty="0" smtClean="0">
                <a:solidFill>
                  <a:srgbClr val="002060"/>
                </a:solidFill>
              </a:rPr>
              <a:t>Eliminate the letter with the same co-efficient </a:t>
            </a:r>
            <a:r>
              <a:rPr lang="en-US" sz="2400" i="1" dirty="0" smtClean="0">
                <a:solidFill>
                  <a:srgbClr val="002060"/>
                </a:solidFill>
              </a:rPr>
              <a:t>(by ADDING in this question)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 smtClean="0">
                <a:solidFill>
                  <a:srgbClr val="002060"/>
                </a:solidFill>
              </a:rPr>
              <a:t>	    </a:t>
            </a:r>
            <a:r>
              <a:rPr lang="en-US" sz="2000" dirty="0" smtClean="0">
                <a:solidFill>
                  <a:srgbClr val="002060"/>
                </a:solidFill>
              </a:rPr>
              <a:t>    (</a:t>
            </a:r>
            <a:r>
              <a:rPr lang="en-US" sz="2000" dirty="0">
                <a:solidFill>
                  <a:srgbClr val="002060"/>
                </a:solidFill>
              </a:rPr>
              <a:t>1</a:t>
            </a:r>
            <a:r>
              <a:rPr lang="en-US" sz="2000" dirty="0" smtClean="0">
                <a:solidFill>
                  <a:srgbClr val="002060"/>
                </a:solidFill>
              </a:rPr>
              <a:t>) 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smtClean="0">
                <a:solidFill>
                  <a:srgbClr val="002060"/>
                </a:solidFill>
              </a:rPr>
              <a:t> x +  4y  = 6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	 </a:t>
            </a:r>
            <a:r>
              <a:rPr lang="en-US" sz="2400" i="1" dirty="0" smtClean="0">
                <a:solidFill>
                  <a:srgbClr val="002060"/>
                </a:solidFill>
              </a:rPr>
              <a:t>      </a:t>
            </a:r>
            <a:r>
              <a:rPr lang="en-US" sz="2000" dirty="0" smtClean="0">
                <a:solidFill>
                  <a:srgbClr val="002060"/>
                </a:solidFill>
              </a:rPr>
              <a:t>(3)</a:t>
            </a:r>
            <a:r>
              <a:rPr lang="en-US" sz="2000" i="1" dirty="0" smtClean="0">
                <a:solidFill>
                  <a:srgbClr val="002060"/>
                </a:solidFill>
              </a:rPr>
              <a:t> </a:t>
            </a:r>
            <a:r>
              <a:rPr lang="en-US" sz="2400" u="sng" dirty="0">
                <a:solidFill>
                  <a:srgbClr val="002060"/>
                </a:solidFill>
              </a:rPr>
              <a:t>6</a:t>
            </a:r>
            <a:r>
              <a:rPr lang="en-US" sz="2400" u="sng" dirty="0" smtClean="0">
                <a:solidFill>
                  <a:srgbClr val="002060"/>
                </a:solidFill>
              </a:rPr>
              <a:t>x  -  4y  = </a:t>
            </a:r>
            <a:r>
              <a:rPr lang="en-US" sz="2400" u="sng" dirty="0">
                <a:solidFill>
                  <a:srgbClr val="002060"/>
                </a:solidFill>
              </a:rPr>
              <a:t>8</a:t>
            </a:r>
            <a:r>
              <a:rPr lang="en-US" sz="2400" u="sng" dirty="0" smtClean="0">
                <a:solidFill>
                  <a:srgbClr val="002060"/>
                </a:solidFill>
              </a:rPr>
              <a:t>  </a:t>
            </a:r>
            <a:r>
              <a:rPr lang="en-US" sz="2400" u="sng" dirty="0">
                <a:solidFill>
                  <a:srgbClr val="002060"/>
                </a:solidFill>
              </a:rPr>
              <a:t>+</a:t>
            </a:r>
            <a:r>
              <a:rPr lang="en-US" sz="2400" u="sng" dirty="0" smtClean="0">
                <a:solidFill>
                  <a:srgbClr val="002060"/>
                </a:solidFill>
              </a:rPr>
              <a:t>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	     7x	        = 14</a:t>
            </a:r>
          </a:p>
          <a:p>
            <a:r>
              <a:rPr lang="en-US" sz="2400" dirty="0">
                <a:solidFill>
                  <a:srgbClr val="002060"/>
                </a:solidFill>
              </a:rPr>
              <a:t>	</a:t>
            </a:r>
            <a:r>
              <a:rPr lang="en-US" sz="2400" dirty="0" smtClean="0">
                <a:solidFill>
                  <a:srgbClr val="002060"/>
                </a:solidFill>
              </a:rPr>
              <a:t>			    (÷ </a:t>
            </a:r>
            <a:r>
              <a:rPr lang="en-US" sz="2400" dirty="0">
                <a:solidFill>
                  <a:srgbClr val="002060"/>
                </a:solidFill>
              </a:rPr>
              <a:t>7</a:t>
            </a:r>
            <a:r>
              <a:rPr lang="en-US" sz="2400" dirty="0" smtClean="0">
                <a:solidFill>
                  <a:srgbClr val="002060"/>
                </a:solidFill>
              </a:rPr>
              <a:t>)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	  		 	   </a:t>
            </a:r>
            <a:r>
              <a:rPr lang="en-US" sz="2800" dirty="0" smtClean="0">
                <a:solidFill>
                  <a:srgbClr val="002060"/>
                </a:solidFill>
              </a:rPr>
              <a:t>x = 2</a:t>
            </a:r>
            <a:endParaRPr lang="en-US" sz="2800" i="1" dirty="0">
              <a:solidFill>
                <a:srgbClr val="002060"/>
              </a:solidFill>
            </a:endParaRPr>
          </a:p>
          <a:p>
            <a:endParaRPr lang="en-US" sz="2400" i="1" dirty="0" smtClean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93031" y="2349477"/>
            <a:ext cx="4167321" cy="403187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002060"/>
                </a:solidFill>
              </a:rPr>
              <a:t>Step 1: </a:t>
            </a:r>
            <a:r>
              <a:rPr lang="en-US" sz="2000" dirty="0" smtClean="0">
                <a:solidFill>
                  <a:srgbClr val="002060"/>
                </a:solidFill>
              </a:rPr>
              <a:t>When neither co-efficient’s are the same we </a:t>
            </a:r>
            <a:r>
              <a:rPr lang="en-US" sz="2000" b="1" dirty="0" smtClean="0">
                <a:solidFill>
                  <a:srgbClr val="002060"/>
                </a:solidFill>
              </a:rPr>
              <a:t>multiply</a:t>
            </a:r>
            <a:r>
              <a:rPr lang="en-US" sz="2000" dirty="0" smtClean="0">
                <a:solidFill>
                  <a:srgbClr val="002060"/>
                </a:solidFill>
              </a:rPr>
              <a:t> one or both equations to make them the same…</a:t>
            </a:r>
          </a:p>
          <a:p>
            <a:endParaRPr lang="en-US" sz="2000" dirty="0">
              <a:solidFill>
                <a:srgbClr val="002060"/>
              </a:solidFill>
            </a:endParaRPr>
          </a:p>
          <a:p>
            <a:r>
              <a:rPr lang="en-US" sz="2000" dirty="0" smtClean="0">
                <a:solidFill>
                  <a:srgbClr val="002060"/>
                </a:solidFill>
              </a:rPr>
              <a:t>	Multiply equation (2) by x2</a:t>
            </a:r>
          </a:p>
          <a:p>
            <a:endParaRPr lang="en-US" sz="2000" dirty="0" smtClean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	 </a:t>
            </a:r>
            <a:r>
              <a:rPr lang="en-US" sz="2000" dirty="0" smtClean="0">
                <a:solidFill>
                  <a:srgbClr val="002060"/>
                </a:solidFill>
              </a:rPr>
              <a:t>       </a:t>
            </a:r>
            <a:r>
              <a:rPr lang="en-US" sz="2800" b="1" dirty="0" smtClean="0">
                <a:solidFill>
                  <a:srgbClr val="002060"/>
                </a:solidFill>
              </a:rPr>
              <a:t>6x – </a:t>
            </a:r>
            <a:r>
              <a:rPr lang="en-US" sz="2800" b="1" dirty="0">
                <a:solidFill>
                  <a:srgbClr val="002060"/>
                </a:solidFill>
              </a:rPr>
              <a:t>4</a:t>
            </a:r>
            <a:r>
              <a:rPr lang="en-US" sz="2800" b="1" dirty="0" smtClean="0">
                <a:solidFill>
                  <a:srgbClr val="002060"/>
                </a:solidFill>
              </a:rPr>
              <a:t>y = </a:t>
            </a:r>
            <a:r>
              <a:rPr lang="en-US" sz="2800" b="1" dirty="0">
                <a:solidFill>
                  <a:srgbClr val="002060"/>
                </a:solidFill>
              </a:rPr>
              <a:t>8</a:t>
            </a:r>
            <a:r>
              <a:rPr lang="en-US" sz="2800" b="1" dirty="0" smtClean="0">
                <a:solidFill>
                  <a:srgbClr val="002060"/>
                </a:solidFill>
              </a:rPr>
              <a:t> </a:t>
            </a:r>
            <a:r>
              <a:rPr lang="en-US" sz="2000" b="1" dirty="0" smtClean="0">
                <a:solidFill>
                  <a:srgbClr val="002060"/>
                </a:solidFill>
              </a:rPr>
              <a:t>(3)</a:t>
            </a:r>
          </a:p>
          <a:p>
            <a:endParaRPr lang="en-US" sz="2000" b="1" dirty="0" smtClean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	</a:t>
            </a:r>
            <a:r>
              <a:rPr lang="en-US" sz="2000" dirty="0" smtClean="0">
                <a:solidFill>
                  <a:srgbClr val="002060"/>
                </a:solidFill>
              </a:rPr>
              <a:t>  We call this equation (3)</a:t>
            </a:r>
          </a:p>
          <a:p>
            <a:endParaRPr lang="en-US" sz="2000" dirty="0" smtClean="0">
              <a:solidFill>
                <a:srgbClr val="002060"/>
              </a:solidFill>
            </a:endParaRPr>
          </a:p>
          <a:p>
            <a:r>
              <a:rPr lang="en-US" sz="2400" b="1" i="1" dirty="0" smtClean="0">
                <a:solidFill>
                  <a:srgbClr val="002060"/>
                </a:solidFill>
              </a:rPr>
              <a:t>We use the original equation 1 and new equation 3.</a:t>
            </a:r>
          </a:p>
        </p:txBody>
      </p:sp>
      <p:sp>
        <p:nvSpPr>
          <p:cNvPr id="7" name="Oval 6"/>
          <p:cNvSpPr/>
          <p:nvPr/>
        </p:nvSpPr>
        <p:spPr>
          <a:xfrm>
            <a:off x="6326548" y="3765653"/>
            <a:ext cx="300808" cy="960274"/>
          </a:xfrm>
          <a:prstGeom prst="ellipse">
            <a:avLst/>
          </a:prstGeom>
          <a:noFill/>
          <a:ln w="12700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122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voices.nationalgeographic.com/files/2013/10/halleys-comet-19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46" y="0"/>
            <a:ext cx="9136397" cy="685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98258" y="1085424"/>
            <a:ext cx="6913563" cy="95410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Silver:	</a:t>
            </a:r>
            <a:r>
              <a:rPr lang="en-GB" sz="2800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		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Solve</a:t>
            </a:r>
            <a:r>
              <a:rPr lang="en-GB" sz="2800" b="1" dirty="0">
                <a:latin typeface="+mn-lt"/>
                <a:ea typeface="+mn-ea"/>
                <a:cs typeface="+mn-cs"/>
              </a:rPr>
              <a:t>: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x </a:t>
            </a:r>
            <a:r>
              <a:rPr lang="en-GB" sz="2800" b="1" dirty="0">
                <a:latin typeface="+mn-lt"/>
                <a:ea typeface="+mn-ea"/>
                <a:cs typeface="+mn-cs"/>
              </a:rPr>
              <a:t>+ </a:t>
            </a:r>
            <a:r>
              <a:rPr lang="en-GB" sz="2800" b="1" dirty="0"/>
              <a:t>4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/>
              <a:t>6</a:t>
            </a:r>
            <a:r>
              <a:rPr lang="en-GB" sz="2800" b="1" dirty="0" smtClean="0"/>
              <a:t> </a:t>
            </a:r>
            <a:r>
              <a:rPr lang="en-GB" sz="2000" b="1" dirty="0" smtClean="0"/>
              <a:t>(1)</a:t>
            </a:r>
            <a:endParaRPr lang="en-GB" sz="2000" b="1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             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 </a:t>
            </a:r>
            <a:r>
              <a:rPr lang="en-GB" sz="2800" b="1" dirty="0" smtClean="0"/>
              <a:t>3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x </a:t>
            </a:r>
            <a:r>
              <a:rPr lang="en-GB" sz="2800" b="1" dirty="0"/>
              <a:t>-</a:t>
            </a:r>
            <a:r>
              <a:rPr lang="en-GB" sz="2800" b="1" dirty="0" smtClean="0">
                <a:latin typeface="+mn-lt"/>
                <a:ea typeface="+mn-ea"/>
                <a:cs typeface="+mn-cs"/>
              </a:rPr>
              <a:t> 2y </a:t>
            </a:r>
            <a:r>
              <a:rPr lang="en-GB" sz="2800" b="1" dirty="0">
                <a:latin typeface="+mn-lt"/>
                <a:ea typeface="+mn-ea"/>
                <a:cs typeface="+mn-cs"/>
              </a:rPr>
              <a:t>= </a:t>
            </a:r>
            <a:r>
              <a:rPr lang="en-GB" sz="2800" b="1" dirty="0"/>
              <a:t>4</a:t>
            </a:r>
            <a:r>
              <a:rPr lang="en-GB" sz="2800" b="1" dirty="0" smtClean="0"/>
              <a:t> </a:t>
            </a:r>
            <a:r>
              <a:rPr lang="en-GB" sz="2000" b="1" dirty="0" smtClean="0"/>
              <a:t>(2)</a:t>
            </a:r>
            <a:endParaRPr lang="en-GB" sz="2800" b="1" dirty="0">
              <a:latin typeface="+mn-lt"/>
              <a:ea typeface="+mn-ea"/>
              <a:cs typeface="+mn-cs"/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238389" cy="72996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When Co-Efficient’s are not the same…</a:t>
            </a:r>
            <a:endParaRPr lang="en-US" sz="32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498258" y="2373061"/>
            <a:ext cx="4047005" cy="366254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3: </a:t>
            </a:r>
            <a:r>
              <a:rPr lang="en-US" sz="2400" dirty="0" smtClean="0">
                <a:solidFill>
                  <a:srgbClr val="002060"/>
                </a:solidFill>
              </a:rPr>
              <a:t>To find y, we substitute </a:t>
            </a:r>
          </a:p>
          <a:p>
            <a:r>
              <a:rPr lang="en-US" sz="2400" dirty="0" smtClean="0">
                <a:solidFill>
                  <a:srgbClr val="002060"/>
                </a:solidFill>
              </a:rPr>
              <a:t>x = </a:t>
            </a:r>
            <a:r>
              <a:rPr lang="en-US" sz="2400" dirty="0">
                <a:solidFill>
                  <a:srgbClr val="002060"/>
                </a:solidFill>
              </a:rPr>
              <a:t>2</a:t>
            </a:r>
            <a:r>
              <a:rPr lang="en-US" sz="2400" dirty="0" smtClean="0">
                <a:solidFill>
                  <a:srgbClr val="002060"/>
                </a:solidFill>
              </a:rPr>
              <a:t> back into one of the </a:t>
            </a:r>
            <a:r>
              <a:rPr lang="en-US" sz="2400" b="1" i="1" dirty="0" smtClean="0">
                <a:solidFill>
                  <a:srgbClr val="002060"/>
                </a:solidFill>
              </a:rPr>
              <a:t>original</a:t>
            </a:r>
            <a:r>
              <a:rPr lang="en-US" sz="2400" dirty="0" smtClean="0">
                <a:solidFill>
                  <a:srgbClr val="002060"/>
                </a:solidFill>
              </a:rPr>
              <a:t> equations </a:t>
            </a:r>
            <a:r>
              <a:rPr lang="en-US" sz="2400" i="1" dirty="0" smtClean="0">
                <a:solidFill>
                  <a:srgbClr val="002060"/>
                </a:solidFill>
              </a:rPr>
              <a:t>(equation 1)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r>
              <a:rPr lang="en-US" sz="2000" i="1" dirty="0" smtClean="0">
                <a:solidFill>
                  <a:srgbClr val="002060"/>
                </a:solidFill>
              </a:rPr>
              <a:t>	  	      </a:t>
            </a:r>
            <a:r>
              <a:rPr lang="en-US" sz="2800" dirty="0" smtClean="0">
                <a:solidFill>
                  <a:srgbClr val="002060"/>
                </a:solidFill>
              </a:rPr>
              <a:t>2 + 4y = </a:t>
            </a:r>
            <a:r>
              <a:rPr lang="en-US" sz="2800" dirty="0">
                <a:solidFill>
                  <a:srgbClr val="002060"/>
                </a:solidFill>
              </a:rPr>
              <a:t>6</a:t>
            </a:r>
            <a:endParaRPr lang="en-US" sz="2800" dirty="0" smtClean="0">
              <a:solidFill>
                <a:srgbClr val="002060"/>
              </a:solidFill>
            </a:endParaRPr>
          </a:p>
          <a:p>
            <a:r>
              <a:rPr lang="en-US" sz="2800" dirty="0" smtClean="0">
                <a:solidFill>
                  <a:srgbClr val="002060"/>
                </a:solidFill>
              </a:rPr>
              <a:t>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         (- 2)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r>
              <a:rPr lang="en-US" sz="2800" dirty="0" smtClean="0">
                <a:solidFill>
                  <a:srgbClr val="002060"/>
                </a:solidFill>
              </a:rPr>
              <a:t>y =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endParaRPr lang="en-US" sz="2800" dirty="0" smtClean="0">
              <a:solidFill>
                <a:srgbClr val="002060"/>
              </a:solidFill>
            </a:endParaRP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      (÷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r>
              <a:rPr lang="en-US" sz="2800" dirty="0" smtClean="0">
                <a:solidFill>
                  <a:srgbClr val="002060"/>
                </a:solidFill>
              </a:rPr>
              <a:t>)</a:t>
            </a:r>
          </a:p>
          <a:p>
            <a:r>
              <a:rPr lang="en-US" sz="2800" dirty="0">
                <a:solidFill>
                  <a:srgbClr val="002060"/>
                </a:solidFill>
              </a:rPr>
              <a:t>	</a:t>
            </a:r>
            <a:r>
              <a:rPr lang="en-US" sz="2800" dirty="0" smtClean="0">
                <a:solidFill>
                  <a:srgbClr val="002060"/>
                </a:solidFill>
              </a:rPr>
              <a:t>			 y = </a:t>
            </a:r>
            <a:r>
              <a:rPr lang="en-US" sz="2800" dirty="0">
                <a:solidFill>
                  <a:srgbClr val="002060"/>
                </a:solidFill>
              </a:rPr>
              <a:t>1</a:t>
            </a:r>
            <a:endParaRPr lang="en-US" sz="2800" dirty="0" smtClean="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689642" y="2373061"/>
            <a:ext cx="4047005" cy="323165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2060"/>
                </a:solidFill>
              </a:rPr>
              <a:t>Step 4: </a:t>
            </a:r>
            <a:r>
              <a:rPr lang="en-US" sz="2400" dirty="0" smtClean="0">
                <a:solidFill>
                  <a:srgbClr val="002060"/>
                </a:solidFill>
              </a:rPr>
              <a:t>Check your answers using the </a:t>
            </a:r>
            <a:r>
              <a:rPr lang="en-US" sz="2400" b="1" i="1" dirty="0" smtClean="0">
                <a:solidFill>
                  <a:srgbClr val="002060"/>
                </a:solidFill>
              </a:rPr>
              <a:t>original</a:t>
            </a:r>
            <a:r>
              <a:rPr lang="en-US" sz="2400" dirty="0" smtClean="0">
                <a:solidFill>
                  <a:srgbClr val="002060"/>
                </a:solidFill>
              </a:rPr>
              <a:t> (equation 2)</a:t>
            </a:r>
            <a:endParaRPr lang="en-US" sz="2400" i="1" dirty="0" smtClean="0">
              <a:solidFill>
                <a:srgbClr val="002060"/>
              </a:solidFill>
            </a:endParaRPr>
          </a:p>
          <a:p>
            <a:endParaRPr lang="en-US" sz="2400" b="1" i="1" dirty="0" smtClean="0">
              <a:solidFill>
                <a:srgbClr val="002060"/>
              </a:solidFill>
            </a:endParaRPr>
          </a:p>
          <a:p>
            <a:r>
              <a:rPr lang="en-US" sz="2400" b="1" i="1" dirty="0">
                <a:solidFill>
                  <a:srgbClr val="002060"/>
                </a:solidFill>
              </a:rPr>
              <a:t>	</a:t>
            </a:r>
            <a:r>
              <a:rPr lang="en-US" sz="2800" b="1" i="1" dirty="0" smtClean="0">
                <a:solidFill>
                  <a:srgbClr val="002060"/>
                </a:solidFill>
              </a:rPr>
              <a:t>	x = </a:t>
            </a:r>
            <a:r>
              <a:rPr lang="en-US" sz="2800" b="1" i="1" dirty="0">
                <a:solidFill>
                  <a:srgbClr val="002060"/>
                </a:solidFill>
              </a:rPr>
              <a:t>2</a:t>
            </a:r>
            <a:r>
              <a:rPr lang="en-US" sz="2800" b="1" i="1" dirty="0" smtClean="0">
                <a:solidFill>
                  <a:srgbClr val="002060"/>
                </a:solidFill>
              </a:rPr>
              <a:t>, y = 1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r>
              <a:rPr lang="en-US" sz="2800" dirty="0" smtClean="0">
                <a:solidFill>
                  <a:srgbClr val="002060"/>
                </a:solidFill>
              </a:rPr>
              <a:t>    (3 x 2) – (2 x 1) = 4</a:t>
            </a:r>
          </a:p>
          <a:p>
            <a:r>
              <a:rPr lang="en-US" sz="2800" dirty="0" smtClean="0">
                <a:solidFill>
                  <a:srgbClr val="002060"/>
                </a:solidFill>
              </a:rPr>
              <a:t>		          6 - </a:t>
            </a:r>
            <a:r>
              <a:rPr lang="en-US" sz="2800" dirty="0">
                <a:solidFill>
                  <a:srgbClr val="002060"/>
                </a:solidFill>
              </a:rPr>
              <a:t>2</a:t>
            </a:r>
            <a:r>
              <a:rPr lang="en-US" sz="2800" dirty="0" smtClean="0">
                <a:solidFill>
                  <a:srgbClr val="002060"/>
                </a:solidFill>
              </a:rPr>
              <a:t>  =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endParaRPr lang="en-US" sz="2800" dirty="0" smtClean="0">
              <a:solidFill>
                <a:srgbClr val="002060"/>
              </a:solidFill>
            </a:endParaRPr>
          </a:p>
          <a:p>
            <a:r>
              <a:rPr lang="en-US" sz="2800" dirty="0" smtClean="0">
                <a:solidFill>
                  <a:srgbClr val="002060"/>
                </a:solidFill>
              </a:rPr>
              <a:t>		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smtClean="0">
                <a:solidFill>
                  <a:srgbClr val="002060"/>
                </a:solidFill>
              </a:rPr>
              <a:t>    </a:t>
            </a:r>
            <a:r>
              <a:rPr lang="en-US" sz="2800" dirty="0">
                <a:solidFill>
                  <a:srgbClr val="002060"/>
                </a:solidFill>
              </a:rPr>
              <a:t>	 </a:t>
            </a:r>
            <a:r>
              <a:rPr lang="en-US" sz="2800" dirty="0" smtClean="0">
                <a:solidFill>
                  <a:srgbClr val="002060"/>
                </a:solidFill>
              </a:rPr>
              <a:t>         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r>
              <a:rPr lang="en-US" sz="2800" dirty="0" smtClean="0">
                <a:solidFill>
                  <a:srgbClr val="002060"/>
                </a:solidFill>
              </a:rPr>
              <a:t> = </a:t>
            </a:r>
            <a:r>
              <a:rPr lang="en-US" sz="2800" dirty="0">
                <a:solidFill>
                  <a:srgbClr val="002060"/>
                </a:solidFill>
              </a:rPr>
              <a:t>4</a:t>
            </a:r>
            <a:r>
              <a:rPr lang="en-US" sz="2800" dirty="0" smtClean="0">
                <a:solidFill>
                  <a:srgbClr val="002060"/>
                </a:solidFill>
              </a:rPr>
              <a:t> </a:t>
            </a:r>
          </a:p>
        </p:txBody>
      </p:sp>
      <p:pic>
        <p:nvPicPr>
          <p:cNvPr id="12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746" y="5132517"/>
            <a:ext cx="409556" cy="400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6470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voices.nationalgeographic.com/files/2013/10/halleys-comet-19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" y="0"/>
            <a:ext cx="9136397" cy="685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56380" y="189792"/>
            <a:ext cx="2260315" cy="729962"/>
          </a:xfrm>
          <a:prstGeom prst="rect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 smtClean="0">
                <a:solidFill>
                  <a:prstClr val="black"/>
                </a:solidFill>
              </a:rPr>
              <a:t>Activity </a:t>
            </a:r>
            <a:endParaRPr lang="en-US" sz="4000" i="1" dirty="0" smtClean="0">
              <a:solidFill>
                <a:prstClr val="black"/>
              </a:solidFill>
            </a:endParaRP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64195" y="1028087"/>
            <a:ext cx="3636573" cy="3724096"/>
          </a:xfrm>
          <a:prstGeom prst="rect">
            <a:avLst/>
          </a:prstGeom>
          <a:solidFill>
            <a:schemeClr val="bg1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A2 - Solve:</a:t>
            </a:r>
          </a:p>
          <a:p>
            <a:r>
              <a:rPr lang="en-GB" sz="3600" dirty="0">
                <a:solidFill>
                  <a:srgbClr val="1F497D">
                    <a:lumMod val="50000"/>
                  </a:srgbClr>
                </a:solidFill>
                <a:cs typeface="Calibri"/>
              </a:rPr>
              <a:t>a</a:t>
            </a: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  <a:cs typeface="Calibri"/>
              </a:rPr>
              <a:t>)   2x + 9y = 69</a:t>
            </a:r>
          </a:p>
          <a:p>
            <a:r>
              <a:rPr lang="en-GB" sz="3600" dirty="0">
                <a:solidFill>
                  <a:srgbClr val="1F497D">
                    <a:lumMod val="50000"/>
                  </a:srgbClr>
                </a:solidFill>
              </a:rPr>
              <a:t>	</a:t>
            </a: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</a:rPr>
              <a:t>    x + 3y = 24</a:t>
            </a:r>
          </a:p>
          <a:p>
            <a:endParaRPr lang="en-GB" sz="3600" dirty="0">
              <a:solidFill>
                <a:srgbClr val="1F497D">
                  <a:lumMod val="50000"/>
                </a:srgbClr>
              </a:solidFill>
            </a:endParaRPr>
          </a:p>
          <a:p>
            <a:r>
              <a:rPr lang="en-GB" sz="3600" dirty="0">
                <a:solidFill>
                  <a:srgbClr val="1F497D">
                    <a:lumMod val="50000"/>
                  </a:srgbClr>
                </a:solidFill>
              </a:rPr>
              <a:t>b</a:t>
            </a: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</a:rPr>
              <a:t>)   4x + 3y = 19</a:t>
            </a:r>
          </a:p>
          <a:p>
            <a:r>
              <a:rPr lang="en-GB" sz="3600" dirty="0">
                <a:solidFill>
                  <a:srgbClr val="1F497D">
                    <a:lumMod val="50000"/>
                  </a:srgbClr>
                </a:solidFill>
              </a:rPr>
              <a:t>	</a:t>
            </a:r>
            <a:r>
              <a:rPr lang="en-GB" sz="3600" dirty="0" smtClean="0">
                <a:solidFill>
                  <a:srgbClr val="1F497D">
                    <a:lumMod val="50000"/>
                  </a:srgbClr>
                </a:solidFill>
              </a:rPr>
              <a:t>  3x – 4y = 8</a:t>
            </a:r>
          </a:p>
          <a:p>
            <a:endParaRPr lang="en-US" sz="2000" dirty="0">
              <a:solidFill>
                <a:srgbClr val="1F497D">
                  <a:lumMod val="50000"/>
                </a:srgb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009475" y="1010855"/>
            <a:ext cx="3762735" cy="3785652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A1 - Solve</a:t>
            </a:r>
            <a:r>
              <a:rPr lang="en-GB" sz="3600" b="1" dirty="0">
                <a:solidFill>
                  <a:schemeClr val="tx2">
                    <a:lumMod val="50000"/>
                  </a:schemeClr>
                </a:solidFill>
                <a:cs typeface="Calibri"/>
              </a:rPr>
              <a:t>:   </a:t>
            </a:r>
            <a:endParaRPr lang="en-GB" sz="3600" b="1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r>
              <a:rPr lang="en-GB" sz="36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a)		 4x - 3y </a:t>
            </a:r>
            <a:r>
              <a:rPr lang="en-GB" sz="36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6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14</a:t>
            </a:r>
          </a:p>
          <a:p>
            <a:r>
              <a:rPr lang="en-GB" sz="36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	</a:t>
            </a:r>
            <a:r>
              <a:rPr lang="en-GB" sz="36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	2x </a:t>
            </a:r>
            <a:r>
              <a:rPr lang="en-GB" sz="36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+</a:t>
            </a:r>
            <a:r>
              <a:rPr lang="en-GB" sz="36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 2y </a:t>
            </a:r>
            <a:r>
              <a:rPr lang="en-GB" sz="36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6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-7</a:t>
            </a:r>
          </a:p>
          <a:p>
            <a:endParaRPr lang="en-GB" sz="36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r>
              <a:rPr lang="en-GB" sz="36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b)		7x </a:t>
            </a:r>
            <a:r>
              <a:rPr lang="en-GB" sz="36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- 2y = 13</a:t>
            </a:r>
          </a:p>
          <a:p>
            <a:r>
              <a:rPr lang="en-GB" sz="36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		</a:t>
            </a:r>
            <a:r>
              <a:rPr lang="en-GB" sz="36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4x </a:t>
            </a:r>
            <a:r>
              <a:rPr lang="en-GB" sz="36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- 3y = 13 </a:t>
            </a:r>
            <a:endParaRPr lang="en-US" sz="3600" dirty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76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 txBox="1">
            <a:spLocks/>
          </p:cNvSpPr>
          <p:nvPr/>
        </p:nvSpPr>
        <p:spPr>
          <a:xfrm>
            <a:off x="291966" y="189792"/>
            <a:ext cx="8642184" cy="7299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700" b="1" i="1" dirty="0" smtClean="0"/>
              <a:t>Activity</a:t>
            </a:r>
            <a:r>
              <a:rPr lang="en-US" sz="2700" b="1" dirty="0" smtClean="0"/>
              <a:t> - When Co-Efficient’s are not the same</a:t>
            </a:r>
            <a:endParaRPr lang="en-US" sz="2700" dirty="0" smtClean="0"/>
          </a:p>
        </p:txBody>
      </p:sp>
      <p:grpSp>
        <p:nvGrpSpPr>
          <p:cNvPr id="2" name="Group 1"/>
          <p:cNvGrpSpPr/>
          <p:nvPr/>
        </p:nvGrpSpPr>
        <p:grpSpPr>
          <a:xfrm>
            <a:off x="291966" y="1011665"/>
            <a:ext cx="8642183" cy="4544890"/>
            <a:chOff x="291966" y="1011665"/>
            <a:chExt cx="8642183" cy="4544890"/>
          </a:xfrm>
        </p:grpSpPr>
        <p:sp>
          <p:nvSpPr>
            <p:cNvPr id="8" name="TextBox 7"/>
            <p:cNvSpPr txBox="1"/>
            <p:nvPr/>
          </p:nvSpPr>
          <p:spPr>
            <a:xfrm>
              <a:off x="291966" y="1011665"/>
              <a:ext cx="4365812" cy="264687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1</a:t>
              </a:r>
              <a:r>
                <a:rPr lang="en-GB" sz="3200" b="1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) Solve</a:t>
              </a:r>
              <a:r>
                <a:rPr lang="en-GB" sz="3200" b="1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:  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4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x - 3y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= 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14</a:t>
              </a:r>
            </a:p>
            <a:p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	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	         2x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+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 2y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= 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-7</a:t>
              </a:r>
            </a:p>
            <a:p>
              <a:endParaRPr lang="en-GB" sz="2800" dirty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endParaRPr lang="en-US" dirty="0" smtClean="0">
                <a:solidFill>
                  <a:schemeClr val="tx2">
                    <a:lumMod val="50000"/>
                  </a:schemeClr>
                </a:solidFill>
              </a:endParaRPr>
            </a:p>
            <a:p>
              <a:endParaRPr lang="en-US" dirty="0" smtClean="0">
                <a:solidFill>
                  <a:schemeClr val="tx2">
                    <a:lumMod val="50000"/>
                  </a:schemeClr>
                </a:solidFill>
              </a:endParaRPr>
            </a:p>
            <a:p>
              <a:endParaRPr lang="en-US" dirty="0">
                <a:solidFill>
                  <a:schemeClr val="tx2">
                    <a:lumMod val="50000"/>
                  </a:schemeClr>
                </a:solidFill>
              </a:endParaRPr>
            </a:p>
            <a:p>
              <a:endParaRPr lang="en-GB" sz="2000" dirty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452470" y="1011665"/>
              <a:ext cx="4481679" cy="286232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2</a:t>
              </a:r>
              <a:r>
                <a:rPr lang="en-GB" sz="3200" b="1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) Solve</a:t>
              </a:r>
              <a:r>
                <a:rPr lang="en-GB" sz="3200" b="1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:  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7x - 2y = 13</a:t>
              </a:r>
            </a:p>
            <a:p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		         4x - 3y = 13 </a:t>
              </a:r>
            </a:p>
            <a:p>
              <a:endParaRPr lang="en-GB" sz="2800" dirty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endParaRPr lang="en-GB" sz="2800" dirty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endParaRPr lang="en-GB" sz="2000" dirty="0" smtClean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endParaRPr lang="en-GB" sz="2000" dirty="0" smtClean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endParaRPr lang="en-GB" sz="2000" dirty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291966" y="3433530"/>
              <a:ext cx="4365812" cy="209288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3</a:t>
              </a:r>
              <a:r>
                <a:rPr lang="en-GB" sz="3200" b="1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) Solve</a:t>
              </a:r>
              <a:r>
                <a:rPr lang="en-GB" sz="3200" b="1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:   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5x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+ 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4y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= 5</a:t>
              </a:r>
              <a:endPara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	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	         3x - 5y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= 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-34</a:t>
              </a:r>
            </a:p>
            <a:p>
              <a:endParaRPr lang="en-US" dirty="0" smtClean="0">
                <a:solidFill>
                  <a:schemeClr val="tx2">
                    <a:lumMod val="50000"/>
                  </a:schemeClr>
                </a:solidFill>
              </a:endParaRPr>
            </a:p>
            <a:p>
              <a:endParaRPr lang="en-US" dirty="0" smtClean="0">
                <a:solidFill>
                  <a:schemeClr val="tx2">
                    <a:lumMod val="50000"/>
                  </a:schemeClr>
                </a:solidFill>
              </a:endParaRPr>
            </a:p>
            <a:p>
              <a:endParaRPr lang="en-US" sz="1400" dirty="0" smtClean="0">
                <a:solidFill>
                  <a:schemeClr val="tx2">
                    <a:lumMod val="50000"/>
                  </a:schemeClr>
                </a:solidFill>
              </a:endParaRPr>
            </a:p>
            <a:p>
              <a:endParaRPr lang="en-GB" sz="1600" dirty="0" smtClean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452470" y="3432897"/>
              <a:ext cx="4481679" cy="212365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4</a:t>
              </a:r>
              <a:r>
                <a:rPr lang="en-GB" sz="3200" b="1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) Solve</a:t>
              </a:r>
              <a:r>
                <a:rPr lang="en-GB" sz="3200" b="1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:   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4x - 3y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= 5</a:t>
              </a:r>
              <a:endPara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	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	        2x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+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2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y </a:t>
              </a:r>
              <a:r>
                <a:rPr lang="en-GB" sz="3200" dirty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= </a:t>
              </a:r>
              <a:r>
                <a:rPr lang="en-GB" sz="3200" dirty="0" smtClean="0">
                  <a:solidFill>
                    <a:schemeClr val="tx2">
                      <a:lumMod val="50000"/>
                    </a:schemeClr>
                  </a:solidFill>
                  <a:cs typeface="Calibri"/>
                </a:rPr>
                <a:t>-1 </a:t>
              </a:r>
            </a:p>
            <a:p>
              <a:endParaRPr lang="en-GB" sz="2800" dirty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endParaRPr lang="en-GB" sz="2000" dirty="0" smtClean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  <a:p>
              <a:endParaRPr lang="en-GB" sz="2000" dirty="0">
                <a:solidFill>
                  <a:schemeClr val="tx2">
                    <a:lumMod val="50000"/>
                  </a:schemeClr>
                </a:solidFill>
                <a:cs typeface="Calibri"/>
              </a:endParaRPr>
            </a:p>
          </p:txBody>
        </p:sp>
      </p:grpSp>
      <p:sp>
        <p:nvSpPr>
          <p:cNvPr id="7" name="Title 1"/>
          <p:cNvSpPr txBox="1">
            <a:spLocks/>
          </p:cNvSpPr>
          <p:nvPr/>
        </p:nvSpPr>
        <p:spPr>
          <a:xfrm>
            <a:off x="291966" y="5513295"/>
            <a:ext cx="8642184" cy="1195294"/>
          </a:xfrm>
          <a:prstGeom prst="rect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80509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5"/>
          <p:cNvSpPr txBox="1">
            <a:spLocks noChangeArrowheads="1"/>
          </p:cNvSpPr>
          <p:nvPr/>
        </p:nvSpPr>
        <p:spPr bwMode="auto">
          <a:xfrm>
            <a:off x="393031" y="1067716"/>
            <a:ext cx="6913563" cy="95410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2800" i="1" dirty="0" smtClean="0">
                <a:solidFill>
                  <a:srgbClr val="FFC000"/>
                </a:solidFill>
                <a:latin typeface="Calibri"/>
                <a:cs typeface="Calibri"/>
              </a:rPr>
              <a:t>Gold:			</a:t>
            </a:r>
            <a:r>
              <a:rPr lang="en-GB" sz="2800" b="1" dirty="0" smtClean="0">
                <a:latin typeface="Calibri"/>
                <a:cs typeface="Calibri"/>
              </a:rPr>
              <a:t>Solve</a:t>
            </a:r>
            <a:r>
              <a:rPr lang="en-GB" sz="2800" b="1" dirty="0">
                <a:latin typeface="Calibri"/>
                <a:cs typeface="Calibri"/>
              </a:rPr>
              <a:t>:   2x + 3y = </a:t>
            </a:r>
            <a:r>
              <a:rPr lang="en-GB" sz="2800" b="1" dirty="0" smtClean="0">
                <a:latin typeface="Calibri"/>
                <a:cs typeface="Calibri"/>
              </a:rPr>
              <a:t>30 </a:t>
            </a:r>
            <a:r>
              <a:rPr lang="en-GB" sz="2000" b="1" dirty="0" smtClean="0">
                <a:latin typeface="Calibri"/>
                <a:cs typeface="Calibri"/>
              </a:rPr>
              <a:t>(1)</a:t>
            </a:r>
            <a:endParaRPr lang="en-GB" sz="2800" b="1" dirty="0">
              <a:latin typeface="Calibri"/>
              <a:cs typeface="Calibri"/>
            </a:endParaRPr>
          </a:p>
          <a:p>
            <a:pPr algn="ctr" eaLnBrk="1" hangingPunct="1"/>
            <a:r>
              <a:rPr lang="en-GB" sz="2800" b="1" dirty="0">
                <a:latin typeface="Calibri"/>
                <a:cs typeface="Calibri"/>
              </a:rPr>
              <a:t>              </a:t>
            </a:r>
            <a:r>
              <a:rPr lang="en-GB" sz="2800" b="1" dirty="0" smtClean="0">
                <a:latin typeface="Calibri"/>
                <a:cs typeface="Calibri"/>
              </a:rPr>
              <a:t>  5x </a:t>
            </a:r>
            <a:r>
              <a:rPr lang="en-GB" sz="2800" b="1" dirty="0">
                <a:latin typeface="Calibri"/>
                <a:cs typeface="Calibri"/>
              </a:rPr>
              <a:t>+ 7y = </a:t>
            </a:r>
            <a:r>
              <a:rPr lang="en-GB" sz="2800" b="1" dirty="0" smtClean="0">
                <a:latin typeface="Calibri"/>
                <a:cs typeface="Calibri"/>
              </a:rPr>
              <a:t>71 </a:t>
            </a:r>
            <a:r>
              <a:rPr lang="en-GB" sz="2000" b="1" dirty="0" smtClean="0">
                <a:latin typeface="Calibri"/>
                <a:cs typeface="Calibri"/>
              </a:rPr>
              <a:t>(2)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393030" y="189792"/>
            <a:ext cx="8541119" cy="7299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When Co-Efficient’s are not the same</a:t>
            </a:r>
            <a:endParaRPr lang="en-US" sz="3200" dirty="0" smtClean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219807" y="1457713"/>
            <a:ext cx="2613093" cy="965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SAME SIGN SUBTRACT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65579" y="2549407"/>
            <a:ext cx="4167321" cy="33547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>
                    <a:lumMod val="95000"/>
                  </a:schemeClr>
                </a:solidFill>
              </a:rPr>
              <a:t>Step 2: Eliminate the letter with the same co-efficient </a:t>
            </a:r>
            <a:r>
              <a:rPr lang="en-US" sz="2400" i="1" dirty="0" smtClean="0">
                <a:solidFill>
                  <a:schemeClr val="bg1">
                    <a:lumMod val="95000"/>
                  </a:schemeClr>
                </a:solidFill>
              </a:rPr>
              <a:t>(by SUBTRACTING in this question)</a:t>
            </a:r>
          </a:p>
          <a:p>
            <a:endParaRPr lang="en-US" sz="28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400" dirty="0" smtClean="0">
                <a:solidFill>
                  <a:schemeClr val="bg1">
                    <a:lumMod val="95000"/>
                  </a:schemeClr>
                </a:solidFill>
              </a:rPr>
              <a:t> (4) 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15x +  21y = 213</a:t>
            </a:r>
          </a:p>
          <a:p>
            <a:r>
              <a:rPr lang="en-US" sz="2800" i="1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8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400" dirty="0" smtClean="0">
                <a:solidFill>
                  <a:schemeClr val="bg1">
                    <a:lumMod val="95000"/>
                  </a:schemeClr>
                </a:solidFill>
              </a:rPr>
              <a:t>(3)</a:t>
            </a:r>
            <a:r>
              <a:rPr lang="en-US" sz="24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800" u="sng" dirty="0" smtClean="0">
                <a:solidFill>
                  <a:schemeClr val="bg1">
                    <a:lumMod val="95000"/>
                  </a:schemeClr>
                </a:solidFill>
              </a:rPr>
              <a:t>14x +  21y = 210  – </a:t>
            </a:r>
          </a:p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		     x	        =  3</a:t>
            </a:r>
          </a:p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                       So x = 3</a:t>
            </a:r>
            <a:endParaRPr 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93031" y="2089685"/>
            <a:ext cx="4167321" cy="470898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100" dirty="0" smtClean="0">
                <a:solidFill>
                  <a:schemeClr val="bg1">
                    <a:lumMod val="95000"/>
                  </a:schemeClr>
                </a:solidFill>
              </a:rPr>
              <a:t>Step 1: When neither co-efficient’s are the same we may need to </a:t>
            </a:r>
            <a:r>
              <a:rPr lang="en-US" sz="2100" b="1" dirty="0" smtClean="0">
                <a:solidFill>
                  <a:schemeClr val="bg1">
                    <a:lumMod val="95000"/>
                  </a:schemeClr>
                </a:solidFill>
              </a:rPr>
              <a:t>multiply</a:t>
            </a:r>
            <a:r>
              <a:rPr lang="en-US" sz="2100" dirty="0" smtClean="0">
                <a:solidFill>
                  <a:schemeClr val="bg1">
                    <a:lumMod val="95000"/>
                  </a:schemeClr>
                </a:solidFill>
              </a:rPr>
              <a:t> both equations to make them the same…</a:t>
            </a:r>
          </a:p>
          <a:p>
            <a:endParaRPr lang="en-US" sz="2000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000" dirty="0" smtClean="0">
                <a:solidFill>
                  <a:schemeClr val="bg1">
                    <a:lumMod val="95000"/>
                  </a:schemeClr>
                </a:solidFill>
              </a:rPr>
              <a:t>Multiply equation (1) by x7</a:t>
            </a:r>
          </a:p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800" b="1" dirty="0" smtClean="0">
                <a:solidFill>
                  <a:schemeClr val="bg1"/>
                </a:solidFill>
              </a:rPr>
              <a:t>14x + 21y = 210 </a:t>
            </a:r>
            <a:r>
              <a:rPr lang="en-US" sz="2000" b="1" dirty="0" smtClean="0">
                <a:solidFill>
                  <a:schemeClr val="bg1"/>
                </a:solidFill>
              </a:rPr>
              <a:t>(3)</a:t>
            </a:r>
          </a:p>
          <a:p>
            <a:r>
              <a:rPr lang="en-US" sz="2000" b="1" dirty="0"/>
              <a:t>	</a:t>
            </a:r>
            <a:r>
              <a:rPr lang="en-US" sz="2000" b="1" dirty="0" smtClean="0"/>
              <a:t> </a:t>
            </a:r>
            <a:r>
              <a:rPr lang="en-US" sz="2000" dirty="0" smtClean="0">
                <a:solidFill>
                  <a:schemeClr val="bg1">
                    <a:lumMod val="95000"/>
                  </a:schemeClr>
                </a:solidFill>
              </a:rPr>
              <a:t>We call this equation (3)</a:t>
            </a:r>
          </a:p>
          <a:p>
            <a:endParaRPr lang="en-US" sz="20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	Multiply equation </a:t>
            </a:r>
            <a:r>
              <a:rPr lang="en-US" sz="2000" dirty="0" smtClean="0">
                <a:solidFill>
                  <a:schemeClr val="bg1">
                    <a:lumMod val="95000"/>
                  </a:schemeClr>
                </a:solidFill>
              </a:rPr>
              <a:t>(2) </a:t>
            </a:r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by </a:t>
            </a:r>
            <a:r>
              <a:rPr lang="en-US" sz="2000" dirty="0" smtClean="0">
                <a:solidFill>
                  <a:schemeClr val="bg1">
                    <a:lumMod val="95000"/>
                  </a:schemeClr>
                </a:solidFill>
              </a:rPr>
              <a:t>x3</a:t>
            </a:r>
            <a:endParaRPr lang="en-US" sz="20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800" b="1" dirty="0" smtClean="0">
                <a:solidFill>
                  <a:schemeClr val="bg1"/>
                </a:solidFill>
              </a:rPr>
              <a:t>15x </a:t>
            </a:r>
            <a:r>
              <a:rPr lang="en-US" sz="2800" b="1" dirty="0">
                <a:solidFill>
                  <a:schemeClr val="bg1"/>
                </a:solidFill>
              </a:rPr>
              <a:t>+ 21y = </a:t>
            </a:r>
            <a:r>
              <a:rPr lang="en-US" sz="2800" b="1" dirty="0" smtClean="0">
                <a:solidFill>
                  <a:schemeClr val="bg1"/>
                </a:solidFill>
              </a:rPr>
              <a:t>213 </a:t>
            </a:r>
            <a:r>
              <a:rPr lang="en-US" sz="2000" b="1" dirty="0" smtClean="0">
                <a:solidFill>
                  <a:schemeClr val="bg1"/>
                </a:solidFill>
              </a:rPr>
              <a:t>(4)</a:t>
            </a:r>
            <a:endParaRPr lang="en-US" sz="2000" b="1" dirty="0">
              <a:solidFill>
                <a:schemeClr val="bg1"/>
              </a:solidFill>
            </a:endParaRPr>
          </a:p>
          <a:p>
            <a:r>
              <a:rPr lang="en-US" sz="2000" b="1" dirty="0"/>
              <a:t>	 </a:t>
            </a:r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We call this equation </a:t>
            </a:r>
            <a:r>
              <a:rPr lang="en-US" sz="2000" dirty="0" smtClean="0">
                <a:solidFill>
                  <a:schemeClr val="bg1">
                    <a:lumMod val="95000"/>
                  </a:schemeClr>
                </a:solidFill>
              </a:rPr>
              <a:t>(4)</a:t>
            </a:r>
          </a:p>
          <a:p>
            <a:pPr algn="ctr"/>
            <a:endParaRPr lang="en-US" sz="2000" dirty="0" smtClean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r>
              <a:rPr lang="en-US" sz="2000" i="1" dirty="0" smtClean="0">
                <a:solidFill>
                  <a:schemeClr val="bg1">
                    <a:lumMod val="95000"/>
                  </a:schemeClr>
                </a:solidFill>
              </a:rPr>
              <a:t>Now we solve using equation (3) &amp; (4)</a:t>
            </a:r>
          </a:p>
        </p:txBody>
      </p:sp>
      <p:sp>
        <p:nvSpPr>
          <p:cNvPr id="7" name="Oval 6"/>
          <p:cNvSpPr/>
          <p:nvPr/>
        </p:nvSpPr>
        <p:spPr>
          <a:xfrm>
            <a:off x="6235476" y="4131228"/>
            <a:ext cx="300808" cy="960274"/>
          </a:xfrm>
          <a:prstGeom prst="ellipse">
            <a:avLst/>
          </a:prstGeom>
          <a:noFill/>
          <a:ln w="12700" cmpd="sng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52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 txBox="1">
            <a:spLocks/>
          </p:cNvSpPr>
          <p:nvPr/>
        </p:nvSpPr>
        <p:spPr>
          <a:xfrm>
            <a:off x="498258" y="189792"/>
            <a:ext cx="8435891" cy="72996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/>
              <a:t>When Co-Efficient’s are not the </a:t>
            </a:r>
            <a:r>
              <a:rPr lang="en-US" sz="3200" b="1" dirty="0" smtClean="0"/>
              <a:t>same</a:t>
            </a:r>
            <a:endParaRPr lang="en-US" sz="32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498258" y="2584069"/>
            <a:ext cx="4047005" cy="409342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>
                    <a:lumMod val="95000"/>
                  </a:schemeClr>
                </a:solidFill>
              </a:rPr>
              <a:t>Step 3: To find y, we substitute </a:t>
            </a:r>
          </a:p>
          <a:p>
            <a:r>
              <a:rPr lang="en-US" sz="2400" dirty="0" smtClean="0">
                <a:solidFill>
                  <a:schemeClr val="bg1">
                    <a:lumMod val="95000"/>
                  </a:schemeClr>
                </a:solidFill>
              </a:rPr>
              <a:t>x = </a:t>
            </a:r>
            <a:r>
              <a:rPr lang="en-US" sz="2400" dirty="0">
                <a:solidFill>
                  <a:schemeClr val="bg1">
                    <a:lumMod val="95000"/>
                  </a:schemeClr>
                </a:solidFill>
              </a:rPr>
              <a:t>3</a:t>
            </a:r>
            <a:r>
              <a:rPr lang="en-US" sz="2400" dirty="0" smtClean="0">
                <a:solidFill>
                  <a:schemeClr val="bg1">
                    <a:lumMod val="95000"/>
                  </a:schemeClr>
                </a:solidFill>
              </a:rPr>
              <a:t> back into one of the original equations </a:t>
            </a:r>
            <a:r>
              <a:rPr lang="en-US" sz="2400" i="1" dirty="0" smtClean="0">
                <a:solidFill>
                  <a:schemeClr val="bg1">
                    <a:lumMod val="95000"/>
                  </a:schemeClr>
                </a:solidFill>
              </a:rPr>
              <a:t>(equation 1)</a:t>
            </a:r>
          </a:p>
          <a:p>
            <a:endParaRPr lang="en-US" sz="2000" i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sz="2000" i="1" dirty="0" smtClean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(2 x 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3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) + 3y = 30</a:t>
            </a:r>
          </a:p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		  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6 + 3y = 30</a:t>
            </a:r>
          </a:p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		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          (- 6)</a:t>
            </a:r>
          </a:p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			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  3y = 24</a:t>
            </a:r>
          </a:p>
          <a:p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		      (÷ 3)</a:t>
            </a:r>
          </a:p>
          <a:p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			 y = 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8</a:t>
            </a:r>
            <a:endParaRPr lang="en-US" sz="28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757041" y="2584068"/>
            <a:ext cx="4047005" cy="33547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>
                    <a:lumMod val="95000"/>
                  </a:schemeClr>
                </a:solidFill>
              </a:rPr>
              <a:t>Step 4: Check your answers using equation 2</a:t>
            </a:r>
            <a:endParaRPr lang="en-US" sz="2400" i="1" dirty="0" smtClean="0">
              <a:solidFill>
                <a:schemeClr val="bg1">
                  <a:lumMod val="95000"/>
                </a:schemeClr>
              </a:solidFill>
            </a:endParaRPr>
          </a:p>
          <a:p>
            <a:endParaRPr lang="en-US" sz="2400" b="1" i="1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sz="2400" b="1" i="1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en-US" sz="2800" b="1" i="1" dirty="0" smtClean="0">
                <a:solidFill>
                  <a:schemeClr val="bg1">
                    <a:lumMod val="95000"/>
                  </a:schemeClr>
                </a:solidFill>
              </a:rPr>
              <a:t>	x = </a:t>
            </a:r>
            <a:r>
              <a:rPr lang="en-US" sz="2800" b="1" i="1" dirty="0">
                <a:solidFill>
                  <a:schemeClr val="bg1">
                    <a:lumMod val="95000"/>
                  </a:schemeClr>
                </a:solidFill>
              </a:rPr>
              <a:t>3</a:t>
            </a:r>
            <a:r>
              <a:rPr lang="en-US" sz="2800" b="1" i="1" dirty="0" smtClean="0">
                <a:solidFill>
                  <a:schemeClr val="bg1">
                    <a:lumMod val="95000"/>
                  </a:schemeClr>
                </a:solidFill>
              </a:rPr>
              <a:t>, y = </a:t>
            </a:r>
            <a:r>
              <a:rPr lang="en-US" sz="2800" b="1" i="1" dirty="0">
                <a:solidFill>
                  <a:schemeClr val="bg1">
                    <a:lumMod val="95000"/>
                  </a:schemeClr>
                </a:solidFill>
              </a:rPr>
              <a:t>8</a:t>
            </a:r>
          </a:p>
          <a:p>
            <a:endParaRPr lang="en-US" sz="2800" b="1" i="1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  (5 x 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3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) + (7 x 8) = 71</a:t>
            </a:r>
          </a:p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		    15 + 56 = 71</a:t>
            </a:r>
          </a:p>
          <a:p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		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    </a:t>
            </a:r>
            <a:r>
              <a:rPr lang="en-US" sz="2800" dirty="0">
                <a:solidFill>
                  <a:schemeClr val="bg1">
                    <a:lumMod val="95000"/>
                  </a:schemeClr>
                </a:solidFill>
              </a:rPr>
              <a:t>	 </a:t>
            </a:r>
            <a:r>
              <a:rPr lang="en-US" sz="2800" dirty="0" smtClean="0">
                <a:solidFill>
                  <a:schemeClr val="bg1">
                    <a:lumMod val="95000"/>
                  </a:schemeClr>
                </a:solidFill>
              </a:rPr>
              <a:t>      71 = 71 </a:t>
            </a:r>
          </a:p>
        </p:txBody>
      </p:sp>
      <p:pic>
        <p:nvPicPr>
          <p:cNvPr id="12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231" y="5395307"/>
            <a:ext cx="432945" cy="423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5"/>
          <p:cNvSpPr txBox="1">
            <a:spLocks noChangeArrowheads="1"/>
          </p:cNvSpPr>
          <p:nvPr/>
        </p:nvSpPr>
        <p:spPr bwMode="auto">
          <a:xfrm>
            <a:off x="498258" y="1067716"/>
            <a:ext cx="6808336" cy="13849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2800" i="1" dirty="0" smtClean="0">
                <a:solidFill>
                  <a:srgbClr val="FFC000"/>
                </a:solidFill>
                <a:latin typeface="Calibri"/>
                <a:cs typeface="Calibri"/>
              </a:rPr>
              <a:t>Gold: 			</a:t>
            </a:r>
          </a:p>
          <a:p>
            <a:pPr eaLnBrk="1" hangingPunct="1"/>
            <a:r>
              <a:rPr lang="en-GB" sz="2800" b="1" i="1" dirty="0">
                <a:solidFill>
                  <a:srgbClr val="FFC000"/>
                </a:solidFill>
                <a:latin typeface="Calibri"/>
                <a:cs typeface="Calibri"/>
              </a:rPr>
              <a:t>	</a:t>
            </a:r>
            <a:r>
              <a:rPr lang="en-GB" sz="2800" b="1" i="1" dirty="0" smtClean="0">
                <a:solidFill>
                  <a:srgbClr val="FFC000"/>
                </a:solidFill>
                <a:latin typeface="Calibri"/>
                <a:cs typeface="Calibri"/>
              </a:rPr>
              <a:t>		    </a:t>
            </a:r>
            <a:r>
              <a:rPr lang="en-GB" sz="2800" b="1" dirty="0" smtClean="0">
                <a:latin typeface="Calibri"/>
                <a:cs typeface="Calibri"/>
              </a:rPr>
              <a:t>Solve</a:t>
            </a:r>
            <a:r>
              <a:rPr lang="en-GB" sz="2800" b="1" dirty="0">
                <a:latin typeface="Calibri"/>
                <a:cs typeface="Calibri"/>
              </a:rPr>
              <a:t>:   2x + 3y = </a:t>
            </a:r>
            <a:r>
              <a:rPr lang="en-GB" sz="2800" b="1" dirty="0" smtClean="0">
                <a:latin typeface="Calibri"/>
                <a:cs typeface="Calibri"/>
              </a:rPr>
              <a:t>30 </a:t>
            </a:r>
            <a:r>
              <a:rPr lang="en-GB" sz="2000" b="1" dirty="0" smtClean="0">
                <a:latin typeface="Calibri"/>
                <a:cs typeface="Calibri"/>
              </a:rPr>
              <a:t>(1)</a:t>
            </a:r>
            <a:endParaRPr lang="en-GB" sz="2800" b="1" dirty="0">
              <a:latin typeface="Calibri"/>
              <a:cs typeface="Calibri"/>
            </a:endParaRPr>
          </a:p>
          <a:p>
            <a:pPr algn="ctr" eaLnBrk="1" hangingPunct="1"/>
            <a:r>
              <a:rPr lang="en-GB" sz="2800" b="1" dirty="0">
                <a:latin typeface="Calibri"/>
                <a:cs typeface="Calibri"/>
              </a:rPr>
              <a:t>             </a:t>
            </a:r>
            <a:r>
              <a:rPr lang="en-GB" sz="2800" b="1" dirty="0" smtClean="0">
                <a:latin typeface="Calibri"/>
                <a:cs typeface="Calibri"/>
              </a:rPr>
              <a:t>5x </a:t>
            </a:r>
            <a:r>
              <a:rPr lang="en-GB" sz="2800" b="1" dirty="0">
                <a:latin typeface="Calibri"/>
                <a:cs typeface="Calibri"/>
              </a:rPr>
              <a:t>+ 7y = </a:t>
            </a:r>
            <a:r>
              <a:rPr lang="en-GB" sz="2800" b="1" dirty="0" smtClean="0">
                <a:latin typeface="Calibri"/>
                <a:cs typeface="Calibri"/>
              </a:rPr>
              <a:t>71 </a:t>
            </a:r>
            <a:r>
              <a:rPr lang="en-GB" sz="2000" b="1" dirty="0" smtClean="0">
                <a:latin typeface="Calibri"/>
                <a:cs typeface="Calibri"/>
              </a:rPr>
              <a:t>(2)</a:t>
            </a:r>
          </a:p>
        </p:txBody>
      </p:sp>
    </p:spTree>
    <p:extLst>
      <p:ext uri="{BB962C8B-B14F-4D97-AF65-F5344CB8AC3E}">
        <p14:creationId xmlns:p14="http://schemas.microsoft.com/office/powerpoint/2010/main" val="326138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91966" y="1134775"/>
            <a:ext cx="4365812" cy="523220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1) Solve</a:t>
            </a:r>
            <a:r>
              <a:rPr lang="en-GB" sz="3200" b="1" dirty="0">
                <a:solidFill>
                  <a:schemeClr val="tx2">
                    <a:lumMod val="50000"/>
                  </a:schemeClr>
                </a:solidFill>
                <a:cs typeface="Calibri"/>
              </a:rPr>
              <a:t>:  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4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x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+ 6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5</a:t>
            </a:r>
            <a:endParaRPr lang="en-GB" sz="32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	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	         3x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+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4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4</a:t>
            </a: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291966" y="189792"/>
            <a:ext cx="8642184" cy="72996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700" b="1" dirty="0" smtClean="0"/>
              <a:t>Activity - When Co-Efficient’s are not the </a:t>
            </a:r>
            <a:r>
              <a:rPr lang="en-US" sz="2700" b="1" dirty="0" smtClean="0"/>
              <a:t>same</a:t>
            </a:r>
            <a:endParaRPr lang="en-US" sz="27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4452470" y="1134775"/>
            <a:ext cx="4481679" cy="52629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2) Solve</a:t>
            </a:r>
            <a:r>
              <a:rPr lang="en-GB" sz="3200" b="1" dirty="0">
                <a:solidFill>
                  <a:schemeClr val="tx2">
                    <a:lumMod val="50000"/>
                  </a:schemeClr>
                </a:solidFill>
                <a:cs typeface="Calibri"/>
              </a:rPr>
              <a:t>:  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3x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+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2y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11</a:t>
            </a:r>
          </a:p>
          <a:p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	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	         2x - 5y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1 </a:t>
            </a: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000" dirty="0">
              <a:solidFill>
                <a:schemeClr val="tx2">
                  <a:lumMod val="5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112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 txBox="1">
            <a:spLocks/>
          </p:cNvSpPr>
          <p:nvPr/>
        </p:nvSpPr>
        <p:spPr>
          <a:xfrm>
            <a:off x="291966" y="189792"/>
            <a:ext cx="8642184" cy="72996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700" b="1" dirty="0" smtClean="0"/>
              <a:t>Activity - When Co-Efficient’s are not the </a:t>
            </a:r>
            <a:r>
              <a:rPr lang="en-US" sz="2700" b="1" dirty="0" smtClean="0"/>
              <a:t>same</a:t>
            </a:r>
            <a:endParaRPr lang="en-US" sz="27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291966" y="1011665"/>
            <a:ext cx="4365812" cy="264687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3) Solve</a:t>
            </a:r>
            <a:r>
              <a:rPr lang="en-GB" sz="3200" b="1" dirty="0">
                <a:solidFill>
                  <a:schemeClr val="tx2">
                    <a:lumMod val="50000"/>
                  </a:schemeClr>
                </a:solidFill>
                <a:cs typeface="Calibri"/>
              </a:rPr>
              <a:t>:  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4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x - 3y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14</a:t>
            </a:r>
          </a:p>
          <a:p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	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	         2x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+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 2y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-7</a:t>
            </a: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>
              <a:solidFill>
                <a:schemeClr val="tx2">
                  <a:lumMod val="50000"/>
                </a:schemeClr>
              </a:solidFill>
            </a:endParaRPr>
          </a:p>
          <a:p>
            <a:endParaRPr lang="en-GB" sz="2000" dirty="0">
              <a:solidFill>
                <a:schemeClr val="tx2">
                  <a:lumMod val="50000"/>
                </a:schemeClr>
              </a:solidFill>
              <a:cs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452470" y="1011665"/>
            <a:ext cx="4481679" cy="286232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4) Solve</a:t>
            </a:r>
            <a:r>
              <a:rPr lang="en-GB" sz="3200" b="1" dirty="0">
                <a:solidFill>
                  <a:schemeClr val="tx2">
                    <a:lumMod val="50000"/>
                  </a:schemeClr>
                </a:solidFill>
                <a:cs typeface="Calibri"/>
              </a:rPr>
              <a:t>:  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7x - 2y = 13</a:t>
            </a:r>
          </a:p>
          <a:p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		         4x - 3y = 13 </a:t>
            </a: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0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0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000" dirty="0">
              <a:solidFill>
                <a:schemeClr val="tx2">
                  <a:lumMod val="50000"/>
                </a:schemeClr>
              </a:solidFill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1966" y="3433530"/>
            <a:ext cx="4365812" cy="252376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5) Solve</a:t>
            </a:r>
            <a:r>
              <a:rPr lang="en-GB" sz="3200" b="1" dirty="0">
                <a:solidFill>
                  <a:schemeClr val="tx2">
                    <a:lumMod val="50000"/>
                  </a:schemeClr>
                </a:solidFill>
                <a:cs typeface="Calibri"/>
              </a:rPr>
              <a:t>:  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5x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+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4y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5</a:t>
            </a:r>
            <a:endParaRPr lang="en-GB" sz="32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	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	         3x - 5y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-34</a:t>
            </a: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US" sz="1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en-GB" sz="16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452470" y="3402753"/>
            <a:ext cx="4481679" cy="255454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6) Solve</a:t>
            </a:r>
            <a:r>
              <a:rPr lang="en-GB" sz="3200" b="1" dirty="0">
                <a:solidFill>
                  <a:schemeClr val="tx2">
                    <a:lumMod val="50000"/>
                  </a:schemeClr>
                </a:solidFill>
                <a:cs typeface="Calibri"/>
              </a:rPr>
              <a:t>:  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4x - 3y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5</a:t>
            </a:r>
            <a:endParaRPr lang="en-GB" sz="32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	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	        2x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+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2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y </a:t>
            </a:r>
            <a:r>
              <a:rPr lang="en-GB" sz="3200" dirty="0">
                <a:solidFill>
                  <a:schemeClr val="tx2">
                    <a:lumMod val="50000"/>
                  </a:schemeClr>
                </a:solidFill>
                <a:cs typeface="Calibri"/>
              </a:rPr>
              <a:t>= </a:t>
            </a:r>
            <a:r>
              <a:rPr lang="en-GB" sz="3200" dirty="0" smtClean="0">
                <a:solidFill>
                  <a:schemeClr val="tx2">
                    <a:lumMod val="50000"/>
                  </a:schemeClr>
                </a:solidFill>
                <a:cs typeface="Calibri"/>
              </a:rPr>
              <a:t>-1 </a:t>
            </a: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800" dirty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000" dirty="0" smtClean="0">
              <a:solidFill>
                <a:schemeClr val="tx2">
                  <a:lumMod val="50000"/>
                </a:schemeClr>
              </a:solidFill>
              <a:cs typeface="Calibri"/>
            </a:endParaRPr>
          </a:p>
          <a:p>
            <a:endParaRPr lang="en-GB" sz="2000" dirty="0">
              <a:solidFill>
                <a:schemeClr val="tx2">
                  <a:lumMod val="5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9856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en-GB" sz="6000" b="1" u="sng" dirty="0" smtClean="0"/>
              <a:t>Plenary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51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042987" y="316368"/>
            <a:ext cx="6913563" cy="138499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Bronze: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Solve:   </a:t>
            </a:r>
            <a:r>
              <a:rPr lang="en-GB" sz="2800" dirty="0">
                <a:latin typeface="+mn-lt"/>
                <a:ea typeface="+mn-ea"/>
                <a:cs typeface="+mn-cs"/>
              </a:rPr>
              <a:t>6x + y = 15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latin typeface="+mn-lt"/>
                <a:ea typeface="+mn-ea"/>
                <a:cs typeface="+mn-cs"/>
              </a:rPr>
              <a:t>              4x + y = </a:t>
            </a:r>
            <a:r>
              <a:rPr lang="en-GB" sz="2800" dirty="0" smtClean="0">
                <a:latin typeface="+mn-lt"/>
                <a:ea typeface="+mn-ea"/>
                <a:cs typeface="+mn-cs"/>
              </a:rPr>
              <a:t>11</a:t>
            </a:r>
            <a:endParaRPr lang="en-GB" sz="2800" dirty="0">
              <a:latin typeface="+mn-lt"/>
              <a:ea typeface="+mn-ea"/>
              <a:cs typeface="+mn-cs"/>
            </a:endParaRPr>
          </a:p>
        </p:txBody>
      </p:sp>
      <p:sp>
        <p:nvSpPr>
          <p:cNvPr id="7" name="TextBox 4"/>
          <p:cNvSpPr txBox="1">
            <a:spLocks noChangeArrowheads="1"/>
          </p:cNvSpPr>
          <p:nvPr/>
        </p:nvSpPr>
        <p:spPr bwMode="auto">
          <a:xfrm>
            <a:off x="1401762" y="2188031"/>
            <a:ext cx="6121400" cy="3786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4800"/>
              <a:t>A: x = 2, y = 3</a:t>
            </a:r>
          </a:p>
          <a:p>
            <a:pPr eaLnBrk="1" hangingPunct="1"/>
            <a:endParaRPr lang="en-GB" sz="4800"/>
          </a:p>
          <a:p>
            <a:pPr eaLnBrk="1" hangingPunct="1"/>
            <a:r>
              <a:rPr lang="en-GB" sz="4800"/>
              <a:t>B: x = 3, y = 2</a:t>
            </a:r>
          </a:p>
          <a:p>
            <a:pPr eaLnBrk="1" hangingPunct="1"/>
            <a:endParaRPr lang="en-GB" sz="4800"/>
          </a:p>
          <a:p>
            <a:pPr eaLnBrk="1" hangingPunct="1"/>
            <a:r>
              <a:rPr lang="en-GB" sz="4800"/>
              <a:t>C: x = 2.5, y = 1</a:t>
            </a:r>
          </a:p>
        </p:txBody>
      </p:sp>
      <p:pic>
        <p:nvPicPr>
          <p:cNvPr id="8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475" y="2188031"/>
            <a:ext cx="8636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5687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2987" y="456125"/>
            <a:ext cx="6913563" cy="1384995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Silver</a:t>
            </a:r>
            <a:r>
              <a:rPr lang="en-GB" sz="2400" b="1" i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+mn-lt"/>
                <a:ea typeface="+mn-ea"/>
                <a:cs typeface="+mn-cs"/>
              </a:rPr>
              <a:t>Solve:   </a:t>
            </a:r>
            <a:r>
              <a:rPr lang="en-GB" sz="2800" dirty="0">
                <a:latin typeface="+mn-lt"/>
                <a:ea typeface="+mn-ea"/>
                <a:cs typeface="+mn-cs"/>
              </a:rPr>
              <a:t>4x + 3y = 27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latin typeface="+mn-lt"/>
                <a:ea typeface="+mn-ea"/>
                <a:cs typeface="+mn-cs"/>
              </a:rPr>
              <a:t>              2x + y = </a:t>
            </a:r>
            <a:r>
              <a:rPr lang="en-GB" sz="2800" dirty="0" smtClean="0">
                <a:latin typeface="+mn-lt"/>
                <a:ea typeface="+mn-ea"/>
                <a:cs typeface="+mn-cs"/>
              </a:rPr>
              <a:t>17</a:t>
            </a:r>
            <a:endParaRPr lang="en-GB" sz="2800" dirty="0">
              <a:latin typeface="+mn-lt"/>
              <a:ea typeface="+mn-ea"/>
              <a:cs typeface="+mn-cs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835150" y="2205038"/>
            <a:ext cx="6121400" cy="3786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4800"/>
              <a:t>A: x = 7, y = 12</a:t>
            </a:r>
          </a:p>
          <a:p>
            <a:pPr eaLnBrk="1" hangingPunct="1"/>
            <a:endParaRPr lang="en-GB" sz="4800"/>
          </a:p>
          <a:p>
            <a:pPr eaLnBrk="1" hangingPunct="1"/>
            <a:r>
              <a:rPr lang="en-GB" sz="4800"/>
              <a:t>B: x = -12, y = 7</a:t>
            </a:r>
          </a:p>
          <a:p>
            <a:pPr eaLnBrk="1" hangingPunct="1"/>
            <a:endParaRPr lang="en-GB" sz="4800"/>
          </a:p>
          <a:p>
            <a:pPr eaLnBrk="1" hangingPunct="1"/>
            <a:r>
              <a:rPr lang="en-GB" sz="4800"/>
              <a:t>C: x = 12, y = -7</a:t>
            </a:r>
          </a:p>
        </p:txBody>
      </p:sp>
      <p:pic>
        <p:nvPicPr>
          <p:cNvPr id="6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5013325"/>
            <a:ext cx="865187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165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/>
          <p:cNvSpPr txBox="1">
            <a:spLocks noChangeArrowheads="1"/>
          </p:cNvSpPr>
          <p:nvPr/>
        </p:nvSpPr>
        <p:spPr bwMode="auto">
          <a:xfrm>
            <a:off x="1044902" y="476250"/>
            <a:ext cx="6913563" cy="1384995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2800" b="1" i="1" dirty="0">
                <a:solidFill>
                  <a:srgbClr val="FFC000"/>
                </a:solidFill>
                <a:latin typeface="Gill Sans MT" charset="0"/>
              </a:rPr>
              <a:t>Gold:</a:t>
            </a:r>
          </a:p>
          <a:p>
            <a:pPr algn="ctr" eaLnBrk="1" hangingPunct="1"/>
            <a:r>
              <a:rPr lang="en-GB" sz="2800" b="1" dirty="0">
                <a:latin typeface="Gill Sans MT" charset="0"/>
              </a:rPr>
              <a:t>Solve:   </a:t>
            </a:r>
            <a:r>
              <a:rPr lang="en-GB" sz="2800" dirty="0">
                <a:latin typeface="Gill Sans MT" charset="0"/>
              </a:rPr>
              <a:t>2x + 3y = 30</a:t>
            </a:r>
          </a:p>
          <a:p>
            <a:pPr algn="ctr" eaLnBrk="1" hangingPunct="1"/>
            <a:r>
              <a:rPr lang="en-GB" sz="2800" dirty="0">
                <a:latin typeface="Gill Sans MT" charset="0"/>
              </a:rPr>
              <a:t>              5x + 7y = </a:t>
            </a:r>
            <a:r>
              <a:rPr lang="en-GB" sz="2800" dirty="0" smtClean="0">
                <a:latin typeface="Gill Sans MT" charset="0"/>
              </a:rPr>
              <a:t>71</a:t>
            </a:r>
            <a:endParaRPr lang="en-GB" sz="2800" dirty="0">
              <a:latin typeface="Gill Sans MT" charset="0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476702" y="2205038"/>
            <a:ext cx="6121400" cy="3786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4800" dirty="0"/>
              <a:t>A: x = 8, y = 3</a:t>
            </a:r>
          </a:p>
          <a:p>
            <a:pPr eaLnBrk="1" hangingPunct="1"/>
            <a:endParaRPr lang="en-GB" sz="4800" dirty="0"/>
          </a:p>
          <a:p>
            <a:pPr eaLnBrk="1" hangingPunct="1"/>
            <a:r>
              <a:rPr lang="en-GB" sz="4800" dirty="0"/>
              <a:t>B: x = 3, y = 8</a:t>
            </a:r>
          </a:p>
          <a:p>
            <a:pPr eaLnBrk="1" hangingPunct="1"/>
            <a:endParaRPr lang="en-GB" sz="4800" dirty="0"/>
          </a:p>
          <a:p>
            <a:pPr eaLnBrk="1" hangingPunct="1"/>
            <a:r>
              <a:rPr lang="en-GB" sz="4800" dirty="0"/>
              <a:t>C: x = 0, y = 10</a:t>
            </a:r>
          </a:p>
        </p:txBody>
      </p:sp>
      <p:pic>
        <p:nvPicPr>
          <p:cNvPr id="6" name="Picture 2" descr="https://encrypted-tbn2.gstatic.com/images?q=tbn:ANd9GcQYf5eSX_z9USJk3LgZGSFCgN-vySxJ9Bkc2A7f7EhURvODF_d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977" y="3573463"/>
            <a:ext cx="8636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765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1329</TotalTime>
  <Words>1165</Words>
  <Application>Microsoft Office PowerPoint</Application>
  <PresentationFormat>On-screen Show (4:3)</PresentationFormat>
  <Paragraphs>441</Paragraphs>
  <Slides>33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ＭＳ Ｐゴシック</vt:lpstr>
      <vt:lpstr>Arial</vt:lpstr>
      <vt:lpstr>Arial Black</vt:lpstr>
      <vt:lpstr>Calibri</vt:lpstr>
      <vt:lpstr>Cambria Math</vt:lpstr>
      <vt:lpstr>Gill Sans MT</vt:lpstr>
      <vt:lpstr>Office Theme</vt:lpstr>
      <vt:lpstr>1_Office Theme</vt:lpstr>
      <vt:lpstr>Simultaneous Equations</vt:lpstr>
      <vt:lpstr>PowerPoint Presentation</vt:lpstr>
      <vt:lpstr>When we have 2 different unknown letters, we can solve the equations at the same time (simultaneously).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Plenary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Simultaneous Equations</dc:title>
  <dc:creator>Ryan Goldspink</dc:creator>
  <cp:lastModifiedBy>Gregory Owen</cp:lastModifiedBy>
  <cp:revision>74</cp:revision>
  <dcterms:created xsi:type="dcterms:W3CDTF">2014-01-12T18:17:16Z</dcterms:created>
  <dcterms:modified xsi:type="dcterms:W3CDTF">2017-11-24T07:32:49Z</dcterms:modified>
</cp:coreProperties>
</file>