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68" r:id="rId5"/>
    <p:sldId id="259" r:id="rId6"/>
    <p:sldId id="260" r:id="rId7"/>
    <p:sldId id="269" r:id="rId8"/>
    <p:sldId id="270" r:id="rId9"/>
    <p:sldId id="261" r:id="rId10"/>
    <p:sldId id="271" r:id="rId11"/>
    <p:sldId id="273" r:id="rId12"/>
    <p:sldId id="274" r:id="rId13"/>
    <p:sldId id="275" r:id="rId14"/>
    <p:sldId id="276" r:id="rId15"/>
    <p:sldId id="262" r:id="rId16"/>
    <p:sldId id="277" r:id="rId17"/>
    <p:sldId id="278" r:id="rId18"/>
    <p:sldId id="279" r:id="rId19"/>
    <p:sldId id="264" r:id="rId20"/>
    <p:sldId id="265" r:id="rId21"/>
    <p:sldId id="280" r:id="rId22"/>
    <p:sldId id="281" r:id="rId23"/>
    <p:sldId id="267" r:id="rId24"/>
    <p:sldId id="28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5000" autoAdjust="0"/>
  </p:normalViewPr>
  <p:slideViewPr>
    <p:cSldViewPr snapToGrid="0">
      <p:cViewPr varScale="1">
        <p:scale>
          <a:sx n="68" d="100"/>
          <a:sy n="68" d="100"/>
        </p:scale>
        <p:origin x="750"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963BD5-2D61-42EA-9A03-8269DC67CB42}" type="datetimeFigureOut">
              <a:rPr lang="en-GB" smtClean="0"/>
              <a:t>04/04/2019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7791BA-0716-4D02-8D1D-D089BAA5F0AC}" type="slidenum">
              <a:rPr lang="en-GB" smtClean="0"/>
              <a:t>‹#›</a:t>
            </a:fld>
            <a:endParaRPr lang="en-GB"/>
          </a:p>
        </p:txBody>
      </p:sp>
    </p:spTree>
    <p:extLst>
      <p:ext uri="{BB962C8B-B14F-4D97-AF65-F5344CB8AC3E}">
        <p14:creationId xmlns:p14="http://schemas.microsoft.com/office/powerpoint/2010/main" val="2397616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Supporting the emotional</a:t>
            </a:r>
            <a:r>
              <a:rPr lang="en-GB" baseline="0" dirty="0" smtClean="0"/>
              <a:t> well-being of children can be a mammoth task. In this brief introduction we will explore some of the skills needed for good communication, we will briefly explore the science behind emotion and look at some of the trickier emotions that you might experience in a class (anger, bereavement and loss).</a:t>
            </a:r>
          </a:p>
          <a:p>
            <a:r>
              <a:rPr lang="en-GB" baseline="0" dirty="0" smtClean="0"/>
              <a:t>The intention of this presentation is to highlight some of the practical exercises you might find useful, as well as highlight resources that you mind find helpful in the class.</a:t>
            </a:r>
          </a:p>
          <a:p>
            <a:r>
              <a:rPr lang="en-GB" baseline="0" dirty="0" smtClean="0"/>
              <a:t>We will also introduce some theory.</a:t>
            </a:r>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2</a:t>
            </a:fld>
            <a:endParaRPr lang="en-GB"/>
          </a:p>
        </p:txBody>
      </p:sp>
    </p:spTree>
    <p:extLst>
      <p:ext uri="{BB962C8B-B14F-4D97-AF65-F5344CB8AC3E}">
        <p14:creationId xmlns:p14="http://schemas.microsoft.com/office/powerpoint/2010/main" val="217581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Before children will be able to consider change or</a:t>
            </a:r>
            <a:r>
              <a:rPr lang="en-GB" baseline="0" dirty="0" smtClean="0"/>
              <a:t> even discuss difficult issues with you, they need to feel safe and accepted. To develop a therapeutic relationship, that allows children to feel safe enough to consider talking to you, we need to have particular attitudes or skills.</a:t>
            </a:r>
          </a:p>
          <a:p>
            <a:pPr marL="171450" indent="-171450">
              <a:buFont typeface="Arial" panose="020B0604020202020204" pitchFamily="34" charset="0"/>
              <a:buChar char="•"/>
            </a:pPr>
            <a:r>
              <a:rPr lang="en-GB" baseline="0" dirty="0" smtClean="0"/>
              <a:t>A good relationship is built on genuineness, to work well with children we need to let them feel at ease. Children need to know that we want to help because we care about their well-being. However, when we listen to the children, we also need to be aware of boundaries and not become too emotionally attached to the story.</a:t>
            </a:r>
          </a:p>
          <a:p>
            <a:pPr marL="171450" indent="-171450">
              <a:buFont typeface="Arial" panose="020B0604020202020204" pitchFamily="34" charset="0"/>
              <a:buChar char="•"/>
            </a:pPr>
            <a:r>
              <a:rPr lang="en-GB" baseline="0" dirty="0" smtClean="0"/>
              <a:t>We need to remain open, and non-defensive. We also need to demonstrate unconditional positive regard: so if a child is displaying difficult behaviours we look beyond that behaviour to the child.</a:t>
            </a:r>
          </a:p>
          <a:p>
            <a:pPr marL="171450" indent="-171450">
              <a:buFont typeface="Arial" panose="020B0604020202020204" pitchFamily="34" charset="0"/>
              <a:buChar char="•"/>
            </a:pPr>
            <a:r>
              <a:rPr lang="en-GB" baseline="0" dirty="0" smtClean="0"/>
              <a:t>Respectful: We value the child as a fellow human being, we don’t have to agree with everything that they do, but we can see beyond this to the intrinsic value of the person.</a:t>
            </a:r>
          </a:p>
          <a:p>
            <a:pPr marL="171450" indent="-171450">
              <a:buFont typeface="Arial" panose="020B0604020202020204" pitchFamily="34" charset="0"/>
              <a:buChar char="•"/>
            </a:pPr>
            <a:r>
              <a:rPr lang="en-GB" baseline="0" dirty="0" smtClean="0"/>
              <a:t>We need to maintain confidentiality, around the accepted limits of child protection. If the child does not want us to share information, we need to be mindful and respectful of this. If we do need to share information, its respectful to ask the child for permission first.</a:t>
            </a:r>
          </a:p>
          <a:p>
            <a:pPr marL="171450" indent="-171450">
              <a:buFont typeface="Arial" panose="020B0604020202020204" pitchFamily="34" charset="0"/>
              <a:buChar char="•"/>
            </a:pPr>
            <a:r>
              <a:rPr lang="en-GB" baseline="0" dirty="0" smtClean="0"/>
              <a:t>Showing empathy is about communicating our understanding, acknowledging and understanding the child’s feelings, we need to put our own experiences to one side and try to understand the experience from the child’s point of view. It is also subtly different to showing sympathy. Empathy is demonstrated through the way in which we take time to listen and to engage with the young person. We are also listening out for cues that indicate hidden messages, such as in the words or the body language.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Activity: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3</a:t>
            </a:fld>
            <a:endParaRPr lang="en-GB"/>
          </a:p>
        </p:txBody>
      </p:sp>
    </p:spTree>
    <p:extLst>
      <p:ext uri="{BB962C8B-B14F-4D97-AF65-F5344CB8AC3E}">
        <p14:creationId xmlns:p14="http://schemas.microsoft.com/office/powerpoint/2010/main" val="1052314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600" dirty="0" smtClean="0"/>
              <a:t>Actively listening</a:t>
            </a:r>
            <a:r>
              <a:rPr lang="en-GB" sz="3600" baseline="0" dirty="0" smtClean="0"/>
              <a:t> to children, means that we are fully engaged in just listening, we are not distracted, judging or thinking of what else we could be doing. Instead we are listening fully to the words that are being spoken, as well as watching for non-verbal communication.</a:t>
            </a:r>
          </a:p>
          <a:p>
            <a:r>
              <a:rPr lang="en-GB" sz="3600" baseline="0" dirty="0" smtClean="0"/>
              <a:t>Listening to children’s points of view can be challenging, particularly if you don’t agree with their viewpoint, however we need to give them time and space to voice their concerns and thoughts and we need to listen, without interrupting, or speaking in a condescending or judging manner.</a:t>
            </a:r>
          </a:p>
          <a:p>
            <a:endParaRPr lang="en-GB" sz="3600" baseline="0" dirty="0" smtClean="0"/>
          </a:p>
          <a:p>
            <a:r>
              <a:rPr lang="en-GB" sz="3600" baseline="0" dirty="0" smtClean="0"/>
              <a:t>Non-verbal communication, we need to not only listen, but also be attentive to the body language, this is also true of ourselves. If we are feeling sceptical, or judging of the child, the young person will pick this up. Children are very good at noticing when we are not engaging and not being truthful</a:t>
            </a:r>
          </a:p>
          <a:p>
            <a:endParaRPr lang="en-GB" sz="3600" baseline="0" dirty="0" smtClean="0"/>
          </a:p>
          <a:p>
            <a:r>
              <a:rPr lang="en-GB" sz="3600" baseline="0" dirty="0" smtClean="0"/>
              <a:t>Pauses and silence are so important, yet they can also make us feel uncomfortable. However, allowing a child time and space to think, speak and reflect will allow them to expand on what they need to say.</a:t>
            </a:r>
          </a:p>
          <a:p>
            <a:endParaRPr lang="en-GB" sz="3600" baseline="0" dirty="0" smtClean="0"/>
          </a:p>
          <a:p>
            <a:r>
              <a:rPr lang="en-GB" sz="3600" baseline="0" dirty="0" smtClean="0"/>
              <a:t>Barriers to communication (5-10minute activity, handing out the hand-out)</a:t>
            </a:r>
            <a:endParaRPr lang="en-GB" sz="3600" dirty="0"/>
          </a:p>
        </p:txBody>
      </p:sp>
      <p:sp>
        <p:nvSpPr>
          <p:cNvPr id="4" name="Slide Number Placeholder 3"/>
          <p:cNvSpPr>
            <a:spLocks noGrp="1"/>
          </p:cNvSpPr>
          <p:nvPr>
            <p:ph type="sldNum" sz="quarter" idx="10"/>
          </p:nvPr>
        </p:nvSpPr>
        <p:spPr/>
        <p:txBody>
          <a:bodyPr/>
          <a:lstStyle/>
          <a:p>
            <a:fld id="{417791BA-0716-4D02-8D1D-D089BAA5F0AC}" type="slidenum">
              <a:rPr lang="en-GB" smtClean="0"/>
              <a:t>4</a:t>
            </a:fld>
            <a:endParaRPr lang="en-GB"/>
          </a:p>
        </p:txBody>
      </p:sp>
    </p:spTree>
    <p:extLst>
      <p:ext uri="{BB962C8B-B14F-4D97-AF65-F5344CB8AC3E}">
        <p14:creationId xmlns:p14="http://schemas.microsoft.com/office/powerpoint/2010/main" val="3174107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Games: </a:t>
            </a:r>
            <a:r>
              <a:rPr lang="en-GB" dirty="0" err="1" smtClean="0"/>
              <a:t>Totika</a:t>
            </a:r>
            <a:r>
              <a:rPr lang="en-GB" dirty="0" smtClean="0"/>
              <a:t>,</a:t>
            </a:r>
            <a:r>
              <a:rPr lang="en-GB" baseline="0" dirty="0" smtClean="0"/>
              <a:t> Also board games: While a child is concentrating on a game, they also feel more inclined to talk. It aids children as it can take the emphasis away from direct eye contact. In addition games can also aid relationship building. You can use therapeutic games, or simple board games for conversation.</a:t>
            </a:r>
          </a:p>
          <a:p>
            <a:endParaRPr lang="en-GB" baseline="0" dirty="0" smtClean="0"/>
          </a:p>
          <a:p>
            <a:r>
              <a:rPr lang="en-GB" baseline="0" dirty="0" smtClean="0"/>
              <a:t>Puppets: Puppets are hugely successful when talking to children, particularly those reluctant to talk: Many children find it easier talking to and responding to a puppet.</a:t>
            </a:r>
          </a:p>
          <a:p>
            <a:endParaRPr lang="en-GB" baseline="0" dirty="0" smtClean="0"/>
          </a:p>
          <a:p>
            <a:r>
              <a:rPr lang="en-GB" baseline="0" dirty="0" smtClean="0"/>
              <a:t>Small world miniatures: When asking a child to maybe reflect on their relationships or situation a small world made of miniatures can be helpful. You allow the children to choose their miniatures and then talk about their chosen figures.</a:t>
            </a:r>
          </a:p>
          <a:p>
            <a:endParaRPr lang="en-GB" baseline="0" dirty="0" smtClean="0"/>
          </a:p>
          <a:p>
            <a:r>
              <a:rPr lang="en-GB" baseline="0" dirty="0" smtClean="0"/>
              <a:t>Natural objects: Natural objects such as stones, shells, driftwood, seeds, can be so useful when working with children. Allow the children to explore the objects and perhaps invite the children to choose objects that represent significant others in their lives and then encourage reflection on this. </a:t>
            </a:r>
          </a:p>
          <a:p>
            <a:endParaRPr lang="en-GB" baseline="0" dirty="0" smtClean="0"/>
          </a:p>
          <a:p>
            <a:r>
              <a:rPr lang="en-GB" baseline="0" dirty="0" smtClean="0"/>
              <a:t>Creative activities are helpful when children are unable to verbally express their feelings. Encouraging creative drawing, playing with clay, working with </a:t>
            </a:r>
            <a:r>
              <a:rPr lang="en-GB" baseline="0" dirty="0" err="1" smtClean="0"/>
              <a:t>with</a:t>
            </a:r>
            <a:r>
              <a:rPr lang="en-GB" baseline="0" dirty="0" smtClean="0"/>
              <a:t> playdough are all activities that can encourage communication between the child and you, but in a very non-threatening manner.</a:t>
            </a:r>
          </a:p>
          <a:p>
            <a:endParaRPr lang="en-GB" baseline="0" dirty="0" smtClean="0"/>
          </a:p>
          <a:p>
            <a:r>
              <a:rPr lang="en-GB" baseline="0" dirty="0" smtClean="0"/>
              <a:t>Activity:</a:t>
            </a:r>
          </a:p>
          <a:p>
            <a:r>
              <a:rPr lang="en-GB" baseline="0" dirty="0" smtClean="0"/>
              <a:t>Choose an object that might represent themselves and talk to the person next to them. (5mins each side)</a:t>
            </a:r>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5</a:t>
            </a:fld>
            <a:endParaRPr lang="en-GB"/>
          </a:p>
        </p:txBody>
      </p:sp>
    </p:spTree>
    <p:extLst>
      <p:ext uri="{BB962C8B-B14F-4D97-AF65-F5344CB8AC3E}">
        <p14:creationId xmlns:p14="http://schemas.microsoft.com/office/powerpoint/2010/main" val="609021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Many feelings can be just simmering underneath the surface,</a:t>
            </a:r>
            <a:r>
              <a:rPr lang="en-GB" baseline="0" dirty="0" smtClean="0"/>
              <a:t> these can be joyful feelings, excitement or anger and frustration. Helping children to identify and manage their feelings is an important skill. Children who come to class feeling frustrated or angry will find it difficult to concentrate and can often disrupt others in the class. Children who can recognise and manage their feelings are more likely to be able to remember information, problem solve and work well with others.</a:t>
            </a:r>
          </a:p>
          <a:p>
            <a:endParaRPr lang="en-GB" baseline="0" dirty="0" smtClean="0"/>
          </a:p>
          <a:p>
            <a:r>
              <a:rPr lang="en-GB" baseline="0" dirty="0" smtClean="0"/>
              <a:t>The three main areas that have an important role in the regulation of emotions are:</a:t>
            </a:r>
          </a:p>
          <a:p>
            <a:r>
              <a:rPr lang="en-GB" baseline="0" dirty="0" smtClean="0"/>
              <a:t>Prefrontal Cortex Amygdala and the Hippocampus</a:t>
            </a:r>
          </a:p>
          <a:p>
            <a:endParaRPr lang="en-GB" baseline="0" dirty="0" smtClean="0"/>
          </a:p>
          <a:p>
            <a:r>
              <a:rPr lang="en-GB" baseline="0" dirty="0" smtClean="0"/>
              <a:t>These three areas do try to work together to regulate emotions, but they can often also work against each other.</a:t>
            </a:r>
          </a:p>
          <a:p>
            <a:endParaRPr lang="en-GB" baseline="0" dirty="0" smtClean="0"/>
          </a:p>
          <a:p>
            <a:r>
              <a:rPr lang="en-GB" baseline="0" dirty="0" smtClean="0"/>
              <a:t>The amygdala: This triggers our freeze, fight and flight emotion. It is part of the most </a:t>
            </a:r>
            <a:r>
              <a:rPr lang="en-GB" baseline="0" dirty="0" err="1" smtClean="0"/>
              <a:t>primitative</a:t>
            </a:r>
            <a:r>
              <a:rPr lang="en-GB" baseline="0" dirty="0" smtClean="0"/>
              <a:t> part of the brain, is present at birth and is needed for survival.</a:t>
            </a:r>
          </a:p>
          <a:p>
            <a:r>
              <a:rPr lang="en-GB" baseline="0" dirty="0" smtClean="0"/>
              <a:t>When the amygdala is calm or in a positive emotional state, then information is passed to the pre-frontal cortex, the thinking part of the brain. But if we feel under threat., fearful, scared, the amygdala prevents the information being passed to the prefrontal cortex.</a:t>
            </a:r>
          </a:p>
          <a:p>
            <a:r>
              <a:rPr lang="en-GB" baseline="0" dirty="0" smtClean="0"/>
              <a:t>The prefrontal cortex is the part of the brain that allows us to learn, reason, think, </a:t>
            </a:r>
            <a:r>
              <a:rPr lang="en-GB" baseline="0" dirty="0" err="1" smtClean="0"/>
              <a:t>strategise</a:t>
            </a:r>
            <a:r>
              <a:rPr lang="en-GB" baseline="0" dirty="0" smtClean="0"/>
              <a:t>. Its an area that helps us to make decisions and helps us to concentrate, predict, plan ahead. </a:t>
            </a:r>
          </a:p>
          <a:p>
            <a:r>
              <a:rPr lang="en-GB" baseline="0" dirty="0" smtClean="0"/>
              <a:t>The hippocampus is the part of the brain that stores the thoughts, memories, important information. When you are on autopilot, driving your car, taking a shower, it’s the hippocampus that is controlling this behaviour. You don’t need to think too hard because it’s an activity that you have done over and over again.</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6</a:t>
            </a:fld>
            <a:endParaRPr lang="en-GB"/>
          </a:p>
        </p:txBody>
      </p:sp>
    </p:spTree>
    <p:extLst>
      <p:ext uri="{BB962C8B-B14F-4D97-AF65-F5344CB8AC3E}">
        <p14:creationId xmlns:p14="http://schemas.microsoft.com/office/powerpoint/2010/main" val="315032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Activity: Hand out resources</a:t>
            </a:r>
            <a:r>
              <a:rPr lang="en-GB" baseline="0" dirty="0" smtClean="0"/>
              <a:t> for group to explore and discuss.</a:t>
            </a:r>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8</a:t>
            </a:fld>
            <a:endParaRPr lang="en-GB"/>
          </a:p>
        </p:txBody>
      </p:sp>
    </p:spTree>
    <p:extLst>
      <p:ext uri="{BB962C8B-B14F-4D97-AF65-F5344CB8AC3E}">
        <p14:creationId xmlns:p14="http://schemas.microsoft.com/office/powerpoint/2010/main" val="3410090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will briefly take a look at each of these and explore how they may support self esteem development</a:t>
            </a:r>
            <a:r>
              <a:rPr lang="en-GB" baseline="0" dirty="0" smtClean="0"/>
              <a:t> in CYP</a:t>
            </a:r>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9</a:t>
            </a:fld>
            <a:endParaRPr lang="en-GB"/>
          </a:p>
        </p:txBody>
      </p:sp>
    </p:spTree>
    <p:extLst>
      <p:ext uri="{BB962C8B-B14F-4D97-AF65-F5344CB8AC3E}">
        <p14:creationId xmlns:p14="http://schemas.microsoft.com/office/powerpoint/2010/main" val="112627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Supporting the feeling of belonging can be achieved through:</a:t>
            </a:r>
            <a:br>
              <a:rPr lang="en-GB" dirty="0" smtClean="0"/>
            </a:br>
            <a:r>
              <a:rPr lang="en-GB" dirty="0" smtClean="0"/>
              <a:t>extra curricular clubs</a:t>
            </a:r>
            <a:r>
              <a:rPr lang="en-GB" baseline="0" dirty="0" smtClean="0"/>
              <a:t>, teaming the child up with others for jobs and tasks (with those children who you think could form a friendship), encourage the parents to invite the children to tea etc.</a:t>
            </a:r>
            <a:endParaRPr lang="en-GB" dirty="0" smtClean="0"/>
          </a:p>
          <a:p>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12</a:t>
            </a:fld>
            <a:endParaRPr lang="en-GB"/>
          </a:p>
        </p:txBody>
      </p:sp>
    </p:spTree>
    <p:extLst>
      <p:ext uri="{BB962C8B-B14F-4D97-AF65-F5344CB8AC3E}">
        <p14:creationId xmlns:p14="http://schemas.microsoft.com/office/powerpoint/2010/main" val="973620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Talk this through. Refer</a:t>
            </a:r>
            <a:r>
              <a:rPr lang="en-GB" baseline="0" dirty="0" smtClean="0"/>
              <a:t> to ‘Think Good, Feel Good’ Workbook</a:t>
            </a:r>
          </a:p>
          <a:p>
            <a:endParaRPr lang="en-GB" baseline="0" dirty="0" smtClean="0"/>
          </a:p>
          <a:p>
            <a:r>
              <a:rPr lang="en-GB" baseline="0" dirty="0" smtClean="0"/>
              <a:t>We can use CBT with children, however you need to be familiar with the child’s cognitive and emotional level of understanding. The Child or young person needs to be able to recognise their emotions and name them before they can work with CBT.</a:t>
            </a:r>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15</a:t>
            </a:fld>
            <a:endParaRPr lang="en-GB"/>
          </a:p>
        </p:txBody>
      </p:sp>
    </p:spTree>
    <p:extLst>
      <p:ext uri="{BB962C8B-B14F-4D97-AF65-F5344CB8AC3E}">
        <p14:creationId xmlns:p14="http://schemas.microsoft.com/office/powerpoint/2010/main" val="2813997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Herrick and Sharp</a:t>
            </a:r>
            <a:r>
              <a:rPr lang="en-GB" baseline="0" dirty="0" smtClean="0"/>
              <a:t> (1998)</a:t>
            </a:r>
          </a:p>
          <a:p>
            <a:endParaRPr lang="en-GB" baseline="0" dirty="0" smtClean="0"/>
          </a:p>
          <a:p>
            <a:r>
              <a:rPr lang="en-GB" baseline="0" dirty="0" smtClean="0"/>
              <a:t>This model is helpful even for the very young. If we support children in understanding their anger and how it can relate to their behaviour it can support behaviour change.</a:t>
            </a:r>
          </a:p>
          <a:p>
            <a:endParaRPr lang="en-GB" baseline="0" dirty="0" smtClean="0"/>
          </a:p>
          <a:p>
            <a:r>
              <a:rPr lang="en-GB" baseline="0" dirty="0" smtClean="0"/>
              <a:t>Trigger:</a:t>
            </a:r>
          </a:p>
          <a:p>
            <a:r>
              <a:rPr lang="en-GB" baseline="0" dirty="0" smtClean="0"/>
              <a:t>Things that make them feel angry. Our triggers can also vary depending on how we feel at the time. If we feel calm and well, it is likely that we can be more tolerant</a:t>
            </a:r>
          </a:p>
          <a:p>
            <a:endParaRPr lang="en-GB" baseline="0" dirty="0" smtClean="0"/>
          </a:p>
          <a:p>
            <a:r>
              <a:rPr lang="en-GB" baseline="0" dirty="0" smtClean="0"/>
              <a:t>Fuse: This relates to the CBT model. How has our interpretation of events influenced our feelings. When angry feelings are triggered we can power them up by choosing to dwell on them, which in turn can lead to anger and depression. </a:t>
            </a:r>
          </a:p>
          <a:p>
            <a:endParaRPr lang="en-GB" baseline="0" dirty="0" smtClean="0"/>
          </a:p>
          <a:p>
            <a:r>
              <a:rPr lang="en-GB" baseline="0" dirty="0" smtClean="0"/>
              <a:t>This will then link to the physiological experiences: Get fidgety, become hot, stomach churning, angry face, clenched fists.</a:t>
            </a:r>
          </a:p>
          <a:p>
            <a:endParaRPr lang="en-GB" baseline="0" dirty="0" smtClean="0"/>
          </a:p>
          <a:p>
            <a:r>
              <a:rPr lang="en-GB" baseline="0" dirty="0" smtClean="0"/>
              <a:t>Activity: See if participants can think of own triggers and how they can relate to their thoughts and feelings.</a:t>
            </a:r>
          </a:p>
        </p:txBody>
      </p:sp>
      <p:sp>
        <p:nvSpPr>
          <p:cNvPr id="4" name="Slide Number Placeholder 3"/>
          <p:cNvSpPr>
            <a:spLocks noGrp="1"/>
          </p:cNvSpPr>
          <p:nvPr>
            <p:ph type="sldNum" sz="quarter" idx="10"/>
          </p:nvPr>
        </p:nvSpPr>
        <p:spPr/>
        <p:txBody>
          <a:bodyPr/>
          <a:lstStyle/>
          <a:p>
            <a:fld id="{417791BA-0716-4D02-8D1D-D089BAA5F0AC}" type="slidenum">
              <a:rPr lang="en-GB" smtClean="0"/>
              <a:t>17</a:t>
            </a:fld>
            <a:endParaRPr lang="en-GB"/>
          </a:p>
        </p:txBody>
      </p:sp>
    </p:spTree>
    <p:extLst>
      <p:ext uri="{BB962C8B-B14F-4D97-AF65-F5344CB8AC3E}">
        <p14:creationId xmlns:p14="http://schemas.microsoft.com/office/powerpoint/2010/main" val="3300248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time permits:</a:t>
            </a:r>
            <a:r>
              <a:rPr lang="en-GB" baseline="0" dirty="0" smtClean="0"/>
              <a:t> Go through a brief body scan.</a:t>
            </a:r>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18</a:t>
            </a:fld>
            <a:endParaRPr lang="en-GB"/>
          </a:p>
        </p:txBody>
      </p:sp>
    </p:spTree>
    <p:extLst>
      <p:ext uri="{BB962C8B-B14F-4D97-AF65-F5344CB8AC3E}">
        <p14:creationId xmlns:p14="http://schemas.microsoft.com/office/powerpoint/2010/main" val="5539304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Practical activity that enables the</a:t>
            </a:r>
            <a:r>
              <a:rPr lang="en-GB" baseline="0" dirty="0" smtClean="0"/>
              <a:t> participants to experience good communication:</a:t>
            </a:r>
          </a:p>
          <a:p>
            <a:r>
              <a:rPr lang="en-GB" baseline="0" dirty="0" err="1" smtClean="0"/>
              <a:t>Eg</a:t>
            </a:r>
            <a:r>
              <a:rPr lang="en-GB" baseline="0" dirty="0" smtClean="0"/>
              <a:t> partner a not listening to partner b</a:t>
            </a:r>
            <a:endParaRPr lang="en-GB" dirty="0"/>
          </a:p>
        </p:txBody>
      </p:sp>
      <p:sp>
        <p:nvSpPr>
          <p:cNvPr id="4" name="Slide Number Placeholder 3"/>
          <p:cNvSpPr>
            <a:spLocks noGrp="1"/>
          </p:cNvSpPr>
          <p:nvPr>
            <p:ph type="sldNum" sz="quarter" idx="10"/>
          </p:nvPr>
        </p:nvSpPr>
        <p:spPr/>
        <p:txBody>
          <a:bodyPr/>
          <a:lstStyle/>
          <a:p>
            <a:fld id="{417791BA-0716-4D02-8D1D-D089BAA5F0AC}" type="slidenum">
              <a:rPr lang="en-GB" smtClean="0"/>
              <a:t>19</a:t>
            </a:fld>
            <a:endParaRPr lang="en-GB"/>
          </a:p>
        </p:txBody>
      </p:sp>
    </p:spTree>
    <p:extLst>
      <p:ext uri="{BB962C8B-B14F-4D97-AF65-F5344CB8AC3E}">
        <p14:creationId xmlns:p14="http://schemas.microsoft.com/office/powerpoint/2010/main" val="703473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Children who are in care will</a:t>
            </a:r>
            <a:r>
              <a:rPr lang="en-GB" baseline="0" dirty="0" smtClean="0"/>
              <a:t> have experienced a significant amount of loss. Their behaviour may be challenging, too often this is put down to bad behaviour, rather than considering that the children are grieving for all that has been lost.</a:t>
            </a:r>
          </a:p>
          <a:p>
            <a:r>
              <a:rPr lang="en-GB" baseline="0" dirty="0" smtClean="0"/>
              <a:t>Many children in schools have experienced divorce within the family, partnerships and relationships changing within the home</a:t>
            </a:r>
          </a:p>
          <a:p>
            <a:r>
              <a:rPr lang="en-GB" baseline="0" dirty="0" smtClean="0"/>
              <a:t>Children can also experience bereavement, this can be a parent, or other family member.</a:t>
            </a:r>
          </a:p>
          <a:p>
            <a:r>
              <a:rPr lang="en-GB" baseline="0" dirty="0" smtClean="0"/>
              <a:t>Whether it is a practical loss, or a bereavement there are many similarities in </a:t>
            </a:r>
            <a:r>
              <a:rPr lang="en-GB" baseline="0" dirty="0" err="1" smtClean="0"/>
              <a:t>behavoiur</a:t>
            </a:r>
            <a:endParaRPr lang="en-GB" baseline="0" dirty="0" smtClean="0"/>
          </a:p>
        </p:txBody>
      </p:sp>
      <p:sp>
        <p:nvSpPr>
          <p:cNvPr id="4" name="Slide Number Placeholder 3"/>
          <p:cNvSpPr>
            <a:spLocks noGrp="1"/>
          </p:cNvSpPr>
          <p:nvPr>
            <p:ph type="sldNum" sz="quarter" idx="10"/>
          </p:nvPr>
        </p:nvSpPr>
        <p:spPr/>
        <p:txBody>
          <a:bodyPr/>
          <a:lstStyle/>
          <a:p>
            <a:fld id="{417791BA-0716-4D02-8D1D-D089BAA5F0AC}" type="slidenum">
              <a:rPr lang="en-GB" smtClean="0"/>
              <a:t>20</a:t>
            </a:fld>
            <a:endParaRPr lang="en-GB"/>
          </a:p>
        </p:txBody>
      </p:sp>
    </p:spTree>
    <p:extLst>
      <p:ext uri="{BB962C8B-B14F-4D97-AF65-F5344CB8AC3E}">
        <p14:creationId xmlns:p14="http://schemas.microsoft.com/office/powerpoint/2010/main" val="1178161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749019B-B80C-4204-8A0F-1A7F86EFF62E}" type="datetimeFigureOut">
              <a:rPr lang="en-GB" smtClean="0"/>
              <a:t>04/04/2019</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39598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749019B-B80C-4204-8A0F-1A7F86EFF62E}"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3033619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749019B-B80C-4204-8A0F-1A7F86EFF62E}"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4071236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749019B-B80C-4204-8A0F-1A7F86EFF62E}"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1191375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749019B-B80C-4204-8A0F-1A7F86EFF62E}" type="datetimeFigureOut">
              <a:rPr lang="en-GB" smtClean="0"/>
              <a:t>04/04/2019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167784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749019B-B80C-4204-8A0F-1A7F86EFF62E}" type="datetimeFigureOut">
              <a:rPr lang="en-GB" smtClean="0"/>
              <a:t>04/04/2019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475436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9019B-B80C-4204-8A0F-1A7F86EFF62E}" type="datetimeFigureOut">
              <a:rPr lang="en-GB" smtClean="0"/>
              <a:t>04/04/2019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488305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49019B-B80C-4204-8A0F-1A7F86EFF62E}"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3030661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49019B-B80C-4204-8A0F-1A7F86EFF62E}"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3624369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49019B-B80C-4204-8A0F-1A7F86EFF62E}"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2238168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49019B-B80C-4204-8A0F-1A7F86EFF62E}"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1493111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49019B-B80C-4204-8A0F-1A7F86EFF62E}"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DF6B1-8570-447D-9385-2D7FB6DA9D0F}"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591819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49019B-B80C-4204-8A0F-1A7F86EFF62E}"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7884910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E749019B-B80C-4204-8A0F-1A7F86EFF62E}" type="datetimeFigureOut">
              <a:rPr lang="en-GB" smtClean="0"/>
              <a:t>04/04/2019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1383419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E749019B-B80C-4204-8A0F-1A7F86EFF62E}" type="datetimeFigureOut">
              <a:rPr lang="en-GB" smtClean="0"/>
              <a:t>04/04/2019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19503828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749019B-B80C-4204-8A0F-1A7F86EFF62E}"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4096109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749019B-B80C-4204-8A0F-1A7F86EFF62E}"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DF6B1-8570-447D-9385-2D7FB6DA9D0F}" type="slidenum">
              <a:rPr lang="en-GB" smtClean="0"/>
              <a:t>‹#›</a:t>
            </a:fld>
            <a:endParaRPr lang="en-GB"/>
          </a:p>
        </p:txBody>
      </p:sp>
    </p:spTree>
    <p:extLst>
      <p:ext uri="{BB962C8B-B14F-4D97-AF65-F5344CB8AC3E}">
        <p14:creationId xmlns:p14="http://schemas.microsoft.com/office/powerpoint/2010/main" val="78871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749019B-B80C-4204-8A0F-1A7F86EFF62E}" type="datetimeFigureOut">
              <a:rPr lang="en-GB" smtClean="0"/>
              <a:t>04/04/2019</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F9DF6B1-8570-447D-9385-2D7FB6DA9D0F}" type="slidenum">
              <a:rPr lang="en-GB" smtClean="0"/>
              <a:t>‹#›</a:t>
            </a:fld>
            <a:endParaRPr lang="en-GB"/>
          </a:p>
        </p:txBody>
      </p:sp>
    </p:spTree>
    <p:extLst>
      <p:ext uri="{BB962C8B-B14F-4D97-AF65-F5344CB8AC3E}">
        <p14:creationId xmlns:p14="http://schemas.microsoft.com/office/powerpoint/2010/main" val="132141614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CEFNOGI LLES EMOSIYNOL A PHWYSIGRWYDD SGILIAU CWNSELA</a:t>
            </a:r>
            <a:endParaRPr lang="en-GB" dirty="0"/>
          </a:p>
        </p:txBody>
      </p:sp>
      <p:sp>
        <p:nvSpPr>
          <p:cNvPr id="3" name="Subtitle 2"/>
          <p:cNvSpPr>
            <a:spLocks noGrp="1"/>
          </p:cNvSpPr>
          <p:nvPr>
            <p:ph type="subTitle" idx="1"/>
          </p:nvPr>
        </p:nvSpPr>
        <p:spPr/>
        <p:txBody>
          <a:bodyPr>
            <a:noAutofit/>
          </a:bodyPr>
          <a:lstStyle/>
          <a:p>
            <a:r>
              <a:rPr lang="en-GB" sz="4800" dirty="0" smtClean="0"/>
              <a:t>Supporting Emotional Well-Being and The IMPORTANCE OF  COUNSELLING SKILLS</a:t>
            </a:r>
            <a:endParaRPr lang="en-GB" sz="4800" dirty="0"/>
          </a:p>
        </p:txBody>
      </p:sp>
    </p:spTree>
    <p:extLst>
      <p:ext uri="{BB962C8B-B14F-4D97-AF65-F5344CB8AC3E}">
        <p14:creationId xmlns:p14="http://schemas.microsoft.com/office/powerpoint/2010/main" val="41575403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Nodau</a:t>
            </a:r>
            <a:r>
              <a:rPr lang="en-GB" dirty="0" smtClean="0"/>
              <a:t>					AIMS</a:t>
            </a:r>
            <a:endParaRPr lang="en-GB" dirty="0"/>
          </a:p>
        </p:txBody>
      </p:sp>
      <p:sp>
        <p:nvSpPr>
          <p:cNvPr id="3" name="Content Placeholder 2"/>
          <p:cNvSpPr>
            <a:spLocks noGrp="1"/>
          </p:cNvSpPr>
          <p:nvPr>
            <p:ph sz="half" idx="1"/>
          </p:nvPr>
        </p:nvSpPr>
        <p:spPr/>
        <p:txBody>
          <a:bodyPr>
            <a:normAutofit lnSpcReduction="10000"/>
          </a:bodyPr>
          <a:lstStyle/>
          <a:p>
            <a:r>
              <a:rPr lang="cy-GB" dirty="0" smtClean="0"/>
              <a:t>Archwilio rhai o’r sgiliau sydd eu hangen i gyfathrebu’n dda</a:t>
            </a:r>
          </a:p>
          <a:p>
            <a:r>
              <a:rPr lang="cy-GB" dirty="0" smtClean="0"/>
              <a:t>Adnabod y gwyddoniaeth tu ôl i’r emosiwn</a:t>
            </a:r>
          </a:p>
          <a:p>
            <a:r>
              <a:rPr lang="cy-GB" dirty="0" smtClean="0"/>
              <a:t>Archwilio dicter, colled a phrofedigaeth yn fyr</a:t>
            </a:r>
          </a:p>
          <a:p>
            <a:r>
              <a:rPr lang="cy-GB" dirty="0" smtClean="0"/>
              <a:t>Adnabod adnoddau defnyddiol</a:t>
            </a:r>
            <a:endParaRPr lang="en-GB" dirty="0"/>
          </a:p>
        </p:txBody>
      </p:sp>
      <p:sp>
        <p:nvSpPr>
          <p:cNvPr id="4" name="Content Placeholder 3"/>
          <p:cNvSpPr>
            <a:spLocks noGrp="1"/>
          </p:cNvSpPr>
          <p:nvPr>
            <p:ph sz="half" idx="2"/>
          </p:nvPr>
        </p:nvSpPr>
        <p:spPr/>
        <p:txBody>
          <a:bodyPr>
            <a:normAutofit lnSpcReduction="10000"/>
          </a:bodyPr>
          <a:lstStyle/>
          <a:p>
            <a:r>
              <a:rPr lang="en-GB" dirty="0"/>
              <a:t>Explore some of the skills required for good communication</a:t>
            </a:r>
          </a:p>
          <a:p>
            <a:r>
              <a:rPr lang="en-GB" dirty="0"/>
              <a:t>Identify the science behind emotion</a:t>
            </a:r>
          </a:p>
          <a:p>
            <a:r>
              <a:rPr lang="en-GB" dirty="0"/>
              <a:t>Briefly explore anger, loss and bereavement</a:t>
            </a:r>
          </a:p>
          <a:p>
            <a:r>
              <a:rPr lang="en-GB" dirty="0"/>
              <a:t>Identify helpful resources.</a:t>
            </a:r>
          </a:p>
          <a:p>
            <a:endParaRPr lang="en-GB" dirty="0"/>
          </a:p>
        </p:txBody>
      </p:sp>
    </p:spTree>
    <p:extLst>
      <p:ext uri="{BB962C8B-B14F-4D97-AF65-F5344CB8AC3E}">
        <p14:creationId xmlns:p14="http://schemas.microsoft.com/office/powerpoint/2010/main" val="27709735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PWYSIGRWYDD 			The Importance</a:t>
            </a:r>
            <a:br>
              <a:rPr lang="en-GB" dirty="0" smtClean="0"/>
            </a:br>
            <a:r>
              <a:rPr lang="en-GB" dirty="0" smtClean="0"/>
              <a:t>CYFATHREBU DA			OF good Communication</a:t>
            </a:r>
            <a:endParaRPr lang="en-GB" dirty="0"/>
          </a:p>
        </p:txBody>
      </p:sp>
      <p:sp>
        <p:nvSpPr>
          <p:cNvPr id="3" name="Content Placeholder 2"/>
          <p:cNvSpPr>
            <a:spLocks noGrp="1"/>
          </p:cNvSpPr>
          <p:nvPr>
            <p:ph sz="half" idx="1"/>
          </p:nvPr>
        </p:nvSpPr>
        <p:spPr/>
        <p:txBody>
          <a:bodyPr>
            <a:normAutofit fontScale="85000" lnSpcReduction="10000"/>
          </a:bodyPr>
          <a:lstStyle/>
          <a:p>
            <a:r>
              <a:rPr lang="cy-GB" dirty="0" smtClean="0"/>
              <a:t>Mae perthynas yn allweddol</a:t>
            </a:r>
          </a:p>
          <a:p>
            <a:endParaRPr lang="cy-GB" dirty="0" smtClean="0"/>
          </a:p>
          <a:p>
            <a:r>
              <a:rPr lang="cy-GB" dirty="0" smtClean="0"/>
              <a:t>Bod yn ddiffuant a pharchus (cytgord ac ystyriaeth bositif ddiamod ). </a:t>
            </a:r>
          </a:p>
          <a:p>
            <a:pPr marL="0" indent="0">
              <a:buNone/>
            </a:pPr>
            <a:endParaRPr lang="cy-GB" dirty="0" smtClean="0"/>
          </a:p>
          <a:p>
            <a:r>
              <a:rPr lang="cy-GB" dirty="0" smtClean="0"/>
              <a:t>Cyfrinachedd a rhannu gwybodaeth.</a:t>
            </a:r>
          </a:p>
          <a:p>
            <a:endParaRPr lang="cy-GB" dirty="0" smtClean="0"/>
          </a:p>
          <a:p>
            <a:r>
              <a:rPr lang="cy-GB" dirty="0" smtClean="0"/>
              <a:t>Dangos empathi</a:t>
            </a:r>
            <a:endParaRPr lang="cy-GB" dirty="0"/>
          </a:p>
        </p:txBody>
      </p:sp>
      <p:sp>
        <p:nvSpPr>
          <p:cNvPr id="4" name="Content Placeholder 3"/>
          <p:cNvSpPr>
            <a:spLocks noGrp="1"/>
          </p:cNvSpPr>
          <p:nvPr>
            <p:ph sz="half" idx="2"/>
          </p:nvPr>
        </p:nvSpPr>
        <p:spPr/>
        <p:txBody>
          <a:bodyPr>
            <a:normAutofit fontScale="85000" lnSpcReduction="10000"/>
          </a:bodyPr>
          <a:lstStyle/>
          <a:p>
            <a:r>
              <a:rPr lang="en-GB" dirty="0"/>
              <a:t>Relationship is key</a:t>
            </a:r>
          </a:p>
          <a:p>
            <a:endParaRPr lang="en-GB" dirty="0"/>
          </a:p>
          <a:p>
            <a:r>
              <a:rPr lang="en-GB" dirty="0"/>
              <a:t>Being genuine and respectful (congruence and unconditional positive regard).</a:t>
            </a:r>
          </a:p>
          <a:p>
            <a:pPr marL="0" indent="0">
              <a:buNone/>
            </a:pPr>
            <a:endParaRPr lang="en-GB" dirty="0"/>
          </a:p>
          <a:p>
            <a:r>
              <a:rPr lang="en-GB" dirty="0"/>
              <a:t>Confidentiality and sharing information.</a:t>
            </a:r>
          </a:p>
          <a:p>
            <a:endParaRPr lang="en-GB" dirty="0"/>
          </a:p>
          <a:p>
            <a:r>
              <a:rPr lang="en-GB" dirty="0"/>
              <a:t>Showing empathy</a:t>
            </a:r>
          </a:p>
        </p:txBody>
      </p:sp>
    </p:spTree>
    <p:extLst>
      <p:ext uri="{BB962C8B-B14F-4D97-AF65-F5344CB8AC3E}">
        <p14:creationId xmlns:p14="http://schemas.microsoft.com/office/powerpoint/2010/main" val="28625882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PWYSIGRWYDD			The Importance of CYFATHREBU DA			Good Communication</a:t>
            </a:r>
            <a:endParaRPr lang="en-GB" dirty="0"/>
          </a:p>
        </p:txBody>
      </p:sp>
      <p:sp>
        <p:nvSpPr>
          <p:cNvPr id="3" name="Content Placeholder 2"/>
          <p:cNvSpPr>
            <a:spLocks noGrp="1"/>
          </p:cNvSpPr>
          <p:nvPr>
            <p:ph sz="half" idx="1"/>
          </p:nvPr>
        </p:nvSpPr>
        <p:spPr/>
        <p:txBody>
          <a:bodyPr>
            <a:normAutofit fontScale="92500" lnSpcReduction="20000"/>
          </a:bodyPr>
          <a:lstStyle/>
          <a:p>
            <a:r>
              <a:rPr lang="cy-GB" dirty="0" smtClean="0"/>
              <a:t>Gwrando Gweithredol</a:t>
            </a:r>
          </a:p>
          <a:p>
            <a:endParaRPr lang="cy-GB" dirty="0" smtClean="0"/>
          </a:p>
          <a:p>
            <a:r>
              <a:rPr lang="cy-GB" dirty="0" smtClean="0"/>
              <a:t>Cyfathrebu </a:t>
            </a:r>
            <a:r>
              <a:rPr lang="cy-GB" dirty="0" err="1" smtClean="0"/>
              <a:t>Aneiriol</a:t>
            </a:r>
            <a:r>
              <a:rPr lang="cy-GB" dirty="0"/>
              <a:t/>
            </a:r>
            <a:br>
              <a:rPr lang="cy-GB" dirty="0"/>
            </a:br>
            <a:endParaRPr lang="cy-GB" dirty="0" smtClean="0"/>
          </a:p>
          <a:p>
            <a:r>
              <a:rPr lang="cy-GB" dirty="0" smtClean="0"/>
              <a:t>Defnyddio Seibiau a Thawelwch</a:t>
            </a:r>
            <a:br>
              <a:rPr lang="cy-GB" dirty="0" smtClean="0"/>
            </a:br>
            <a:endParaRPr lang="cy-GB" dirty="0" smtClean="0"/>
          </a:p>
          <a:p>
            <a:r>
              <a:rPr lang="cy-GB" dirty="0" smtClean="0"/>
              <a:t>Rhwystrau at gyfathrebu – Beth ydych chi’n credu yw’r rhain?</a:t>
            </a:r>
            <a:endParaRPr lang="cy-GB" dirty="0"/>
          </a:p>
        </p:txBody>
      </p:sp>
      <p:sp>
        <p:nvSpPr>
          <p:cNvPr id="4" name="Content Placeholder 3"/>
          <p:cNvSpPr>
            <a:spLocks noGrp="1"/>
          </p:cNvSpPr>
          <p:nvPr>
            <p:ph sz="half" idx="2"/>
          </p:nvPr>
        </p:nvSpPr>
        <p:spPr/>
        <p:txBody>
          <a:bodyPr>
            <a:normAutofit fontScale="92500" lnSpcReduction="20000"/>
          </a:bodyPr>
          <a:lstStyle/>
          <a:p>
            <a:r>
              <a:rPr lang="en-GB" dirty="0"/>
              <a:t>Active Listening</a:t>
            </a:r>
          </a:p>
          <a:p>
            <a:endParaRPr lang="en-GB" dirty="0"/>
          </a:p>
          <a:p>
            <a:r>
              <a:rPr lang="en-GB" dirty="0"/>
              <a:t>Non-Verbal Communication</a:t>
            </a:r>
          </a:p>
          <a:p>
            <a:endParaRPr lang="en-GB" dirty="0"/>
          </a:p>
          <a:p>
            <a:r>
              <a:rPr lang="en-GB" dirty="0"/>
              <a:t>Using Pauses and Silence</a:t>
            </a:r>
          </a:p>
          <a:p>
            <a:endParaRPr lang="en-GB" dirty="0"/>
          </a:p>
          <a:p>
            <a:r>
              <a:rPr lang="en-GB" dirty="0"/>
              <a:t>Barriers to communication – What do you think these might be?</a:t>
            </a:r>
          </a:p>
        </p:txBody>
      </p:sp>
    </p:spTree>
    <p:extLst>
      <p:ext uri="{BB962C8B-B14F-4D97-AF65-F5344CB8AC3E}">
        <p14:creationId xmlns:p14="http://schemas.microsoft.com/office/powerpoint/2010/main" val="24018578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ADNODDAU YMARFEROL		Practical Resources </a:t>
            </a:r>
            <a:br>
              <a:rPr lang="en-GB" dirty="0" smtClean="0"/>
            </a:br>
            <a:r>
              <a:rPr lang="en-GB" dirty="0" smtClean="0"/>
              <a:t>SY’N GALLU HELPU			That can Aid  </a:t>
            </a:r>
            <a:br>
              <a:rPr lang="en-GB" dirty="0" smtClean="0"/>
            </a:br>
            <a:r>
              <a:rPr lang="en-GB" dirty="0" smtClean="0"/>
              <a:t>CYFATHREBU				Communication</a:t>
            </a:r>
            <a:endParaRPr lang="en-GB" dirty="0"/>
          </a:p>
        </p:txBody>
      </p:sp>
      <p:sp>
        <p:nvSpPr>
          <p:cNvPr id="3" name="Content Placeholder 2"/>
          <p:cNvSpPr>
            <a:spLocks noGrp="1"/>
          </p:cNvSpPr>
          <p:nvPr>
            <p:ph sz="half" idx="1"/>
          </p:nvPr>
        </p:nvSpPr>
        <p:spPr/>
        <p:txBody>
          <a:bodyPr>
            <a:normAutofit fontScale="70000" lnSpcReduction="20000"/>
          </a:bodyPr>
          <a:lstStyle/>
          <a:p>
            <a:r>
              <a:rPr lang="cy-GB" dirty="0" smtClean="0"/>
              <a:t>Gemau</a:t>
            </a:r>
          </a:p>
          <a:p>
            <a:endParaRPr lang="cy-GB" dirty="0" smtClean="0"/>
          </a:p>
          <a:p>
            <a:r>
              <a:rPr lang="cy-GB" dirty="0" smtClean="0"/>
              <a:t>Pypedau</a:t>
            </a:r>
          </a:p>
          <a:p>
            <a:endParaRPr lang="cy-GB" dirty="0" smtClean="0"/>
          </a:p>
          <a:p>
            <a:r>
              <a:rPr lang="cy-GB" dirty="0" smtClean="0"/>
              <a:t>Ffigurau byd bach</a:t>
            </a:r>
          </a:p>
          <a:p>
            <a:endParaRPr lang="cy-GB" dirty="0" smtClean="0"/>
          </a:p>
          <a:p>
            <a:r>
              <a:rPr lang="cy-GB" dirty="0" smtClean="0"/>
              <a:t>Gwrthrychau naturiol</a:t>
            </a:r>
          </a:p>
          <a:p>
            <a:endParaRPr lang="cy-GB" dirty="0" smtClean="0"/>
          </a:p>
          <a:p>
            <a:r>
              <a:rPr lang="cy-GB" dirty="0" smtClean="0"/>
              <a:t>Gweithgareddau creadigol</a:t>
            </a:r>
            <a:endParaRPr lang="cy-GB" dirty="0"/>
          </a:p>
        </p:txBody>
      </p:sp>
      <p:sp>
        <p:nvSpPr>
          <p:cNvPr id="4" name="Content Placeholder 3"/>
          <p:cNvSpPr>
            <a:spLocks noGrp="1"/>
          </p:cNvSpPr>
          <p:nvPr>
            <p:ph sz="half" idx="2"/>
          </p:nvPr>
        </p:nvSpPr>
        <p:spPr/>
        <p:txBody>
          <a:bodyPr>
            <a:normAutofit fontScale="70000" lnSpcReduction="20000"/>
          </a:bodyPr>
          <a:lstStyle/>
          <a:p>
            <a:r>
              <a:rPr lang="en-GB" dirty="0"/>
              <a:t>Games</a:t>
            </a:r>
          </a:p>
          <a:p>
            <a:endParaRPr lang="en-GB" dirty="0"/>
          </a:p>
          <a:p>
            <a:r>
              <a:rPr lang="en-GB" dirty="0"/>
              <a:t>Puppets</a:t>
            </a:r>
          </a:p>
          <a:p>
            <a:endParaRPr lang="en-GB" dirty="0"/>
          </a:p>
          <a:p>
            <a:r>
              <a:rPr lang="en-GB" dirty="0"/>
              <a:t>Small world miniatures</a:t>
            </a:r>
          </a:p>
          <a:p>
            <a:endParaRPr lang="en-GB" dirty="0"/>
          </a:p>
          <a:p>
            <a:r>
              <a:rPr lang="en-GB" dirty="0"/>
              <a:t>Natural objects</a:t>
            </a:r>
          </a:p>
          <a:p>
            <a:endParaRPr lang="en-GB" dirty="0"/>
          </a:p>
          <a:p>
            <a:r>
              <a:rPr lang="en-GB" dirty="0"/>
              <a:t>Creative activities</a:t>
            </a:r>
          </a:p>
        </p:txBody>
      </p:sp>
    </p:spTree>
    <p:extLst>
      <p:ext uri="{BB962C8B-B14F-4D97-AF65-F5344CB8AC3E}">
        <p14:creationId xmlns:p14="http://schemas.microsoft.com/office/powerpoint/2010/main" val="8503938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DEALL A RHEOLI EMOSIYNAU –</a:t>
            </a:r>
            <a:br>
              <a:rPr lang="en-GB" dirty="0" smtClean="0"/>
            </a:br>
            <a:r>
              <a:rPr lang="en-GB" dirty="0" smtClean="0"/>
              <a:t>Y GWYDDONIAETH!</a:t>
            </a:r>
            <a:br>
              <a:rPr lang="en-GB" dirty="0" smtClean="0"/>
            </a:br>
            <a:r>
              <a:rPr lang="en-GB" dirty="0" smtClean="0"/>
              <a:t/>
            </a:r>
            <a:br>
              <a:rPr lang="en-GB" dirty="0" smtClean="0"/>
            </a:br>
            <a:r>
              <a:rPr lang="en-GB" dirty="0" smtClean="0"/>
              <a:t>Understanding And Managing Emotions – THE Science!</a:t>
            </a:r>
            <a:endParaRPr lang="en-GB" dirty="0"/>
          </a:p>
        </p:txBody>
      </p:sp>
      <p:sp>
        <p:nvSpPr>
          <p:cNvPr id="3" name="Content Placeholder 2"/>
          <p:cNvSpPr>
            <a:spLocks noGrp="1"/>
          </p:cNvSpPr>
          <p:nvPr>
            <p:ph idx="1"/>
          </p:nvPr>
        </p:nvSpPr>
        <p:spPr/>
        <p:txBody>
          <a:bodyPr/>
          <a:lstStyle/>
          <a:p>
            <a:r>
              <a:rPr lang="en-GB" dirty="0" err="1" smtClean="0"/>
              <a:t>Deall</a:t>
            </a:r>
            <a:r>
              <a:rPr lang="en-GB" dirty="0" smtClean="0"/>
              <a:t> </a:t>
            </a:r>
            <a:r>
              <a:rPr lang="en-GB" dirty="0" err="1" smtClean="0"/>
              <a:t>effaith</a:t>
            </a:r>
            <a:r>
              <a:rPr lang="en-GB" dirty="0" smtClean="0"/>
              <a:t> </a:t>
            </a:r>
            <a:r>
              <a:rPr lang="en-GB" dirty="0" err="1" smtClean="0"/>
              <a:t>emosiynau</a:t>
            </a:r>
            <a:r>
              <a:rPr lang="en-GB" dirty="0" smtClean="0"/>
              <a:t>				Understanding the impact 								of emotions</a:t>
            </a:r>
          </a:p>
          <a:p>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62661" y="2940622"/>
            <a:ext cx="3345460" cy="3439551"/>
          </a:xfrm>
          <a:prstGeom prst="rect">
            <a:avLst/>
          </a:prstGeom>
        </p:spPr>
      </p:pic>
    </p:spTree>
    <p:extLst>
      <p:ext uri="{BB962C8B-B14F-4D97-AF65-F5344CB8AC3E}">
        <p14:creationId xmlns:p14="http://schemas.microsoft.com/office/powerpoint/2010/main" val="29310850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DEALL A RHEOLI		Understanding and  </a:t>
            </a:r>
            <a:br>
              <a:rPr lang="en-GB" dirty="0" smtClean="0"/>
            </a:br>
            <a:r>
              <a:rPr lang="en-GB" dirty="0" smtClean="0"/>
              <a:t>EMOSIYNAU			Managing Emotions</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smtClean="0"/>
              <a:t>Os byddwn yn helpu plant i ddeall pa ran o’r ymennydd sy’n cael ei defnyddio wrth iddynt ymateb i rywbeth, gall helpu iddynt gymryd cam nôl o sefyllfa ac edrych </a:t>
            </a:r>
            <a:r>
              <a:rPr lang="cy-GB" dirty="0" err="1" smtClean="0"/>
              <a:t>arni’n</a:t>
            </a:r>
            <a:r>
              <a:rPr lang="cy-GB" dirty="0" smtClean="0"/>
              <a:t> wahanol. </a:t>
            </a:r>
          </a:p>
          <a:p>
            <a:r>
              <a:rPr lang="cy-GB" dirty="0" smtClean="0"/>
              <a:t>Mae yna rhaglenni seiliedig ar ymwybyddiaeth ofalgar sy’n cefnogi plant wrth adnabod pa rannau o’r ymennydd sy’n cael eu defnyddio pan fyddwn yn ymateb i ddigwyddiad (e.e. </a:t>
            </a:r>
            <a:r>
              <a:rPr lang="cy-GB" dirty="0" err="1" smtClean="0"/>
              <a:t>Paws.b</a:t>
            </a:r>
            <a:r>
              <a:rPr lang="cy-GB" dirty="0" smtClean="0"/>
              <a:t> a </a:t>
            </a:r>
            <a:r>
              <a:rPr lang="cy-GB" dirty="0" err="1" smtClean="0"/>
              <a:t>MindUp</a:t>
            </a:r>
            <a:r>
              <a:rPr lang="cy-GB" dirty="0" smtClean="0"/>
              <a:t>)</a:t>
            </a:r>
            <a:endParaRPr lang="cy-GB" dirty="0"/>
          </a:p>
        </p:txBody>
      </p:sp>
      <p:sp>
        <p:nvSpPr>
          <p:cNvPr id="4" name="Content Placeholder 3"/>
          <p:cNvSpPr>
            <a:spLocks noGrp="1"/>
          </p:cNvSpPr>
          <p:nvPr>
            <p:ph sz="half" idx="2"/>
          </p:nvPr>
        </p:nvSpPr>
        <p:spPr/>
        <p:txBody>
          <a:bodyPr>
            <a:normAutofit fontScale="85000" lnSpcReduction="20000"/>
          </a:bodyPr>
          <a:lstStyle/>
          <a:p>
            <a:r>
              <a:rPr lang="en-GB" dirty="0"/>
              <a:t>If we help children to understand which part of the brain is being used when they are having a reaction to something, it can help them to step back from a situation and look at it differently.</a:t>
            </a:r>
          </a:p>
          <a:p>
            <a:r>
              <a:rPr lang="en-GB" dirty="0"/>
              <a:t>There are mindfulness based programmes which support children in identifying which bits of the brain are being used when we are experiencing a reaction to an incident (e.g. </a:t>
            </a:r>
            <a:r>
              <a:rPr lang="en-GB" dirty="0" err="1"/>
              <a:t>Paws.b</a:t>
            </a:r>
            <a:r>
              <a:rPr lang="en-GB" dirty="0"/>
              <a:t> and </a:t>
            </a:r>
            <a:r>
              <a:rPr lang="en-GB" dirty="0" err="1"/>
              <a:t>MindUp</a:t>
            </a:r>
            <a:r>
              <a:rPr lang="en-GB" dirty="0"/>
              <a:t>)</a:t>
            </a:r>
          </a:p>
          <a:p>
            <a:endParaRPr lang="en-GB" dirty="0"/>
          </a:p>
        </p:txBody>
      </p:sp>
    </p:spTree>
    <p:extLst>
      <p:ext uri="{BB962C8B-B14F-4D97-AF65-F5344CB8AC3E}">
        <p14:creationId xmlns:p14="http://schemas.microsoft.com/office/powerpoint/2010/main" val="23709274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GWEITHGAREDDAU SY’N 		Activities that can </a:t>
            </a:r>
            <a:br>
              <a:rPr lang="en-GB" dirty="0" smtClean="0"/>
            </a:br>
            <a:r>
              <a:rPr lang="en-GB" dirty="0" smtClean="0"/>
              <a:t>GALLU CEFNOGI 			Support Emotional</a:t>
            </a:r>
            <a:br>
              <a:rPr lang="en-GB" dirty="0" smtClean="0"/>
            </a:br>
            <a:r>
              <a:rPr lang="en-GB" dirty="0" smtClean="0"/>
              <a:t>YMWYBYDDIAETH EMOSIYNOL	Awareness</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smtClean="0"/>
              <a:t>Gwneud masgiau</a:t>
            </a:r>
          </a:p>
          <a:p>
            <a:r>
              <a:rPr lang="cy-GB" dirty="0" smtClean="0"/>
              <a:t>Gwneud llyfrau emosiynau </a:t>
            </a:r>
          </a:p>
          <a:p>
            <a:r>
              <a:rPr lang="cy-GB" dirty="0" smtClean="0"/>
              <a:t>Chwarae cerddoriaeth ‘hapus’/’trist’ ac adfyfyrio ar sut y mae’r gerddoriaeth yn gwneud iddynt deimlo. </a:t>
            </a:r>
          </a:p>
          <a:p>
            <a:r>
              <a:rPr lang="cy-GB" dirty="0" smtClean="0"/>
              <a:t>Bocs llawn teimladau</a:t>
            </a:r>
          </a:p>
          <a:p>
            <a:r>
              <a:rPr lang="cy-GB" dirty="0" smtClean="0"/>
              <a:t>Dyddiaduron teimladau</a:t>
            </a:r>
          </a:p>
          <a:p>
            <a:r>
              <a:rPr lang="cy-GB" dirty="0" smtClean="0"/>
              <a:t>‘</a:t>
            </a:r>
            <a:r>
              <a:rPr lang="cy-GB" i="1" dirty="0" smtClean="0"/>
              <a:t>Draw </a:t>
            </a:r>
            <a:r>
              <a:rPr lang="cy-GB" i="1" dirty="0" err="1" smtClean="0"/>
              <a:t>on</a:t>
            </a:r>
            <a:r>
              <a:rPr lang="cy-GB" i="1" dirty="0" smtClean="0"/>
              <a:t> </a:t>
            </a:r>
            <a:r>
              <a:rPr lang="cy-GB" i="1" dirty="0" err="1" smtClean="0"/>
              <a:t>your</a:t>
            </a:r>
            <a:r>
              <a:rPr lang="cy-GB" i="1" dirty="0" smtClean="0"/>
              <a:t> </a:t>
            </a:r>
            <a:r>
              <a:rPr lang="cy-GB" i="1" dirty="0" err="1" smtClean="0"/>
              <a:t>emotions</a:t>
            </a:r>
            <a:r>
              <a:rPr lang="cy-GB" dirty="0" smtClean="0"/>
              <a:t>’ – </a:t>
            </a:r>
            <a:r>
              <a:rPr lang="cy-GB" dirty="0" err="1" smtClean="0"/>
              <a:t>Margot</a:t>
            </a:r>
            <a:r>
              <a:rPr lang="cy-GB" dirty="0" smtClean="0"/>
              <a:t> </a:t>
            </a:r>
            <a:r>
              <a:rPr lang="cy-GB" dirty="0" err="1" smtClean="0"/>
              <a:t>Sunderland</a:t>
            </a:r>
            <a:endParaRPr lang="cy-GB" dirty="0"/>
          </a:p>
        </p:txBody>
      </p:sp>
      <p:sp>
        <p:nvSpPr>
          <p:cNvPr id="4" name="Content Placeholder 3"/>
          <p:cNvSpPr>
            <a:spLocks noGrp="1"/>
          </p:cNvSpPr>
          <p:nvPr>
            <p:ph sz="half" idx="2"/>
          </p:nvPr>
        </p:nvSpPr>
        <p:spPr/>
        <p:txBody>
          <a:bodyPr>
            <a:normAutofit fontScale="85000" lnSpcReduction="20000"/>
          </a:bodyPr>
          <a:lstStyle/>
          <a:p>
            <a:r>
              <a:rPr lang="en-GB" dirty="0"/>
              <a:t>Mask making</a:t>
            </a:r>
          </a:p>
          <a:p>
            <a:r>
              <a:rPr lang="en-GB" dirty="0"/>
              <a:t>Making emotions books</a:t>
            </a:r>
          </a:p>
          <a:p>
            <a:r>
              <a:rPr lang="en-GB" dirty="0"/>
              <a:t>Playing ‘happy’/’sad’ music and reflecting on how the music makes them feel</a:t>
            </a:r>
          </a:p>
          <a:p>
            <a:r>
              <a:rPr lang="en-GB" dirty="0"/>
              <a:t>A box full of feelings</a:t>
            </a:r>
          </a:p>
          <a:p>
            <a:r>
              <a:rPr lang="en-GB" dirty="0"/>
              <a:t>Feelings diaries</a:t>
            </a:r>
          </a:p>
          <a:p>
            <a:r>
              <a:rPr lang="en-GB" dirty="0"/>
              <a:t>‘Draw on your emotions’ – Margot Sunderland</a:t>
            </a:r>
          </a:p>
        </p:txBody>
      </p:sp>
    </p:spTree>
    <p:extLst>
      <p:ext uri="{BB962C8B-B14F-4D97-AF65-F5344CB8AC3E}">
        <p14:creationId xmlns:p14="http://schemas.microsoft.com/office/powerpoint/2010/main" val="28947909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DATBLYGU HUNAN-BARCH 	Developing Positive</a:t>
            </a:r>
            <a:r>
              <a:rPr lang="en-GB" dirty="0"/>
              <a:t/>
            </a:r>
            <a:br>
              <a:rPr lang="en-GB" dirty="0"/>
            </a:br>
            <a:r>
              <a:rPr lang="en-GB" dirty="0" smtClean="0"/>
              <a:t>POSITIF MEWN PLANT	self-Esteem in Children</a:t>
            </a:r>
            <a:endParaRPr lang="en-GB" dirty="0"/>
          </a:p>
        </p:txBody>
      </p:sp>
      <p:sp>
        <p:nvSpPr>
          <p:cNvPr id="3" name="Content Placeholder 2"/>
          <p:cNvSpPr>
            <a:spLocks noGrp="1"/>
          </p:cNvSpPr>
          <p:nvPr>
            <p:ph sz="half" idx="1"/>
          </p:nvPr>
        </p:nvSpPr>
        <p:spPr/>
        <p:txBody>
          <a:bodyPr>
            <a:normAutofit fontScale="92500" lnSpcReduction="10000"/>
          </a:bodyPr>
          <a:lstStyle/>
          <a:p>
            <a:r>
              <a:rPr lang="cy-GB" dirty="0" smtClean="0"/>
              <a:t>Awgrymodd </a:t>
            </a:r>
            <a:r>
              <a:rPr lang="cy-GB" dirty="0" err="1" smtClean="0"/>
              <a:t>Michele</a:t>
            </a:r>
            <a:r>
              <a:rPr lang="cy-GB" dirty="0" smtClean="0"/>
              <a:t> </a:t>
            </a:r>
            <a:r>
              <a:rPr lang="cy-GB" dirty="0" err="1" smtClean="0"/>
              <a:t>Borba</a:t>
            </a:r>
            <a:r>
              <a:rPr lang="cy-GB" dirty="0" smtClean="0"/>
              <a:t> (1989) bod yna bum maes sy’n galluogi datblygiad hunan-barch mewn plant a phobl ifanc:</a:t>
            </a:r>
          </a:p>
          <a:p>
            <a:pPr lvl="1"/>
            <a:r>
              <a:rPr lang="cy-GB" dirty="0" smtClean="0"/>
              <a:t>Diogelwch</a:t>
            </a:r>
          </a:p>
          <a:p>
            <a:pPr lvl="1"/>
            <a:r>
              <a:rPr lang="cy-GB" dirty="0" smtClean="0"/>
              <a:t>Hunaniaeth</a:t>
            </a:r>
          </a:p>
          <a:p>
            <a:pPr lvl="1"/>
            <a:r>
              <a:rPr lang="cy-GB" dirty="0" smtClean="0"/>
              <a:t>Cysylltiad</a:t>
            </a:r>
          </a:p>
          <a:p>
            <a:pPr lvl="1"/>
            <a:r>
              <a:rPr lang="cy-GB" dirty="0" smtClean="0"/>
              <a:t>Cenhadaeth</a:t>
            </a:r>
          </a:p>
          <a:p>
            <a:pPr lvl="1"/>
            <a:r>
              <a:rPr lang="cy-GB" dirty="0" smtClean="0"/>
              <a:t>Cymhwysedd</a:t>
            </a:r>
            <a:endParaRPr lang="cy-GB" dirty="0"/>
          </a:p>
        </p:txBody>
      </p:sp>
      <p:sp>
        <p:nvSpPr>
          <p:cNvPr id="4" name="Content Placeholder 3"/>
          <p:cNvSpPr>
            <a:spLocks noGrp="1"/>
          </p:cNvSpPr>
          <p:nvPr>
            <p:ph sz="half" idx="2"/>
          </p:nvPr>
        </p:nvSpPr>
        <p:spPr/>
        <p:txBody>
          <a:bodyPr>
            <a:normAutofit fontScale="92500" lnSpcReduction="10000"/>
          </a:bodyPr>
          <a:lstStyle/>
          <a:p>
            <a:r>
              <a:rPr lang="en-GB" dirty="0"/>
              <a:t>Michele </a:t>
            </a:r>
            <a:r>
              <a:rPr lang="en-GB" dirty="0" err="1"/>
              <a:t>Borba</a:t>
            </a:r>
            <a:r>
              <a:rPr lang="en-GB" dirty="0"/>
              <a:t> (1989) suggested that there are five areas which enable the development of self esteem in children and young adults:</a:t>
            </a:r>
          </a:p>
          <a:p>
            <a:pPr lvl="1"/>
            <a:r>
              <a:rPr lang="en-GB" dirty="0"/>
              <a:t>Security</a:t>
            </a:r>
          </a:p>
          <a:p>
            <a:pPr lvl="1"/>
            <a:r>
              <a:rPr lang="en-GB" dirty="0"/>
              <a:t>Selfhood</a:t>
            </a:r>
          </a:p>
          <a:p>
            <a:pPr lvl="1"/>
            <a:r>
              <a:rPr lang="en-GB" dirty="0"/>
              <a:t>Affiliation</a:t>
            </a:r>
          </a:p>
          <a:p>
            <a:pPr lvl="1"/>
            <a:r>
              <a:rPr lang="en-GB" dirty="0"/>
              <a:t>Mission</a:t>
            </a:r>
          </a:p>
          <a:p>
            <a:pPr lvl="1"/>
            <a:r>
              <a:rPr lang="en-GB" dirty="0"/>
              <a:t>Competence</a:t>
            </a:r>
          </a:p>
        </p:txBody>
      </p:sp>
    </p:spTree>
    <p:extLst>
      <p:ext uri="{BB962C8B-B14F-4D97-AF65-F5344CB8AC3E}">
        <p14:creationId xmlns:p14="http://schemas.microsoft.com/office/powerpoint/2010/main" val="33894406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DIOGELWCH				Security</a:t>
            </a:r>
            <a:endParaRPr lang="en-GB" dirty="0"/>
          </a:p>
        </p:txBody>
      </p:sp>
      <p:sp>
        <p:nvSpPr>
          <p:cNvPr id="3" name="Content Placeholder 2"/>
          <p:cNvSpPr>
            <a:spLocks noGrp="1"/>
          </p:cNvSpPr>
          <p:nvPr>
            <p:ph sz="half" idx="1"/>
          </p:nvPr>
        </p:nvSpPr>
        <p:spPr/>
        <p:txBody>
          <a:bodyPr>
            <a:noAutofit/>
          </a:bodyPr>
          <a:lstStyle/>
          <a:p>
            <a:r>
              <a:rPr lang="cy-GB" sz="1400" dirty="0" smtClean="0"/>
              <a:t>Cysylltiadau i atodiad: Mae angen i blant deimlo’n saff a diogel yn eu perthnasoedd gyda phobl eraill arwyddocaol.</a:t>
            </a:r>
          </a:p>
          <a:p>
            <a:r>
              <a:rPr lang="cy-GB" sz="1400" dirty="0" smtClean="0"/>
              <a:t>Os ydy plant a phobl ifanc yn teimlo’n saff yn eu perthnasoedd agos fe fyddant yn teimlo’n ddigon diogel i archwilio eu hamgylchedd, amsugno gwybodaeth a bod â’r egni i wneud hynny. </a:t>
            </a:r>
          </a:p>
          <a:p>
            <a:r>
              <a:rPr lang="cy-GB" sz="1400" dirty="0" smtClean="0"/>
              <a:t>Gall plant sy’n ofnus fynd yn  or-sensitif, yn wyliadwrus o hyd, yn llawn straen a </a:t>
            </a:r>
            <a:r>
              <a:rPr lang="cy-GB" sz="1400" dirty="0" err="1" smtClean="0"/>
              <a:t>gor</a:t>
            </a:r>
            <a:r>
              <a:rPr lang="cy-GB" sz="1400" dirty="0" smtClean="0"/>
              <a:t>-bryder ac yn gweld y byd fel lle anniogel. </a:t>
            </a:r>
          </a:p>
          <a:p>
            <a:r>
              <a:rPr lang="cy-GB" sz="1400" dirty="0" smtClean="0"/>
              <a:t>Gall datblygu diogelwch mewn plant fod mor rhwydd â gwrando arnynt werth iddynt siarad, ymgysylltu yn eu diddordebau, cymryd rhan mewn gemau chwareus gyda’r plant.</a:t>
            </a:r>
            <a:endParaRPr lang="cy-GB" sz="1400" dirty="0"/>
          </a:p>
        </p:txBody>
      </p:sp>
      <p:sp>
        <p:nvSpPr>
          <p:cNvPr id="4" name="Content Placeholder 3"/>
          <p:cNvSpPr>
            <a:spLocks noGrp="1"/>
          </p:cNvSpPr>
          <p:nvPr>
            <p:ph sz="half" idx="2"/>
          </p:nvPr>
        </p:nvSpPr>
        <p:spPr/>
        <p:txBody>
          <a:bodyPr>
            <a:noAutofit/>
          </a:bodyPr>
          <a:lstStyle/>
          <a:p>
            <a:r>
              <a:rPr lang="en-GB" sz="1600" dirty="0"/>
              <a:t>Links to attachment: Children need to feel safe and secure in their relationships with significant others. </a:t>
            </a:r>
          </a:p>
          <a:p>
            <a:r>
              <a:rPr lang="en-GB" sz="1600" dirty="0"/>
              <a:t>If children and young people feel safe within their close relationships they will feel secure enough to explore their environment, take in knowledge and have the energy to do so.</a:t>
            </a:r>
          </a:p>
          <a:p>
            <a:r>
              <a:rPr lang="en-GB" sz="1600" dirty="0"/>
              <a:t>Children that are fearful may become hyper-sensitive, alert at all times, stressed and anxious and experience the world as an unsafe place.</a:t>
            </a:r>
          </a:p>
          <a:p>
            <a:r>
              <a:rPr lang="en-GB" sz="1600" dirty="0"/>
              <a:t>Developing security in children, can be as simple as listening to them as they speak, engaging in their interests, engaging in playful games with the children.</a:t>
            </a:r>
          </a:p>
        </p:txBody>
      </p:sp>
    </p:spTree>
    <p:extLst>
      <p:ext uri="{BB962C8B-B14F-4D97-AF65-F5344CB8AC3E}">
        <p14:creationId xmlns:p14="http://schemas.microsoft.com/office/powerpoint/2010/main" val="8811023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Hunaniaeth</a:t>
            </a:r>
            <a:r>
              <a:rPr lang="en-GB" dirty="0" smtClean="0"/>
              <a:t>				Selfhood</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Ystyr hyn yw galluogi plant i ystyried eu hunain fel rhywun unigryw ac unigol. Os ydy’r plentyn yn derbyn canmoliaeth ac yn gyfforddus gwneud hynny, maent yn debygol o gael barn positif ohonyn nhw eu hunain. </a:t>
            </a:r>
          </a:p>
          <a:p>
            <a:r>
              <a:rPr lang="cy-GB" dirty="0" smtClean="0"/>
              <a:t>Gall plant sy’n dueddol o gael barn fwy negyddol ohonyn nhw eu hunain ddisgrifio eu hunain gyda geiriau negyddol ac ni allant feddwl am bethau positif i’w ddweud amdanyn nhw eu hunain. </a:t>
            </a:r>
            <a:endParaRPr lang="cy-GB" dirty="0"/>
          </a:p>
        </p:txBody>
      </p:sp>
      <p:sp>
        <p:nvSpPr>
          <p:cNvPr id="4" name="Content Placeholder 3"/>
          <p:cNvSpPr>
            <a:spLocks noGrp="1"/>
          </p:cNvSpPr>
          <p:nvPr>
            <p:ph sz="half" idx="2"/>
          </p:nvPr>
        </p:nvSpPr>
        <p:spPr/>
        <p:txBody>
          <a:bodyPr>
            <a:normAutofit fontScale="77500" lnSpcReduction="20000"/>
          </a:bodyPr>
          <a:lstStyle/>
          <a:p>
            <a:r>
              <a:rPr lang="en-GB" dirty="0"/>
              <a:t>This is enabling children to view themselves as unique and </a:t>
            </a:r>
            <a:r>
              <a:rPr lang="en-GB" dirty="0" err="1"/>
              <a:t>invidual</a:t>
            </a:r>
            <a:r>
              <a:rPr lang="en-GB" dirty="0"/>
              <a:t>. If the child is accepting of praise and is comfortable to do so, they are likely to have a positive view of themselves.</a:t>
            </a:r>
          </a:p>
          <a:p>
            <a:r>
              <a:rPr lang="en-GB" dirty="0"/>
              <a:t>Children who tend towards a more negative view of themselves may describe themselves with negative words and cannot think of positive things to say about themselves.</a:t>
            </a:r>
          </a:p>
        </p:txBody>
      </p:sp>
    </p:spTree>
    <p:extLst>
      <p:ext uri="{BB962C8B-B14F-4D97-AF65-F5344CB8AC3E}">
        <p14:creationId xmlns:p14="http://schemas.microsoft.com/office/powerpoint/2010/main" val="38323601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cysylltiad</a:t>
            </a:r>
            <a:r>
              <a:rPr lang="en-GB" dirty="0" smtClean="0"/>
              <a:t>/</a:t>
            </a:r>
            <a:r>
              <a:rPr lang="en-GB" dirty="0" err="1" smtClean="0"/>
              <a:t>perthyn</a:t>
            </a:r>
            <a:r>
              <a:rPr lang="en-GB" dirty="0" smtClean="0"/>
              <a:t>	Affiliation/belonging</a:t>
            </a:r>
            <a:endParaRPr lang="en-GB" dirty="0"/>
          </a:p>
        </p:txBody>
      </p:sp>
      <p:sp>
        <p:nvSpPr>
          <p:cNvPr id="3" name="Content Placeholder 2"/>
          <p:cNvSpPr>
            <a:spLocks noGrp="1"/>
          </p:cNvSpPr>
          <p:nvPr>
            <p:ph sz="half" idx="1"/>
          </p:nvPr>
        </p:nvSpPr>
        <p:spPr/>
        <p:txBody>
          <a:bodyPr/>
          <a:lstStyle/>
          <a:p>
            <a:r>
              <a:rPr lang="cy-GB" dirty="0" smtClean="0"/>
              <a:t>Mae angen i blant a phobl ifanc gael ymdeimlad o berthyn, mae angen iddynt deimlo bod pobl eraill yn eu derbyn. </a:t>
            </a:r>
          </a:p>
          <a:p>
            <a:r>
              <a:rPr lang="cy-GB" dirty="0" smtClean="0"/>
              <a:t>Gall teimlo’n ynysig ac unig gael effaith sylweddol ar iechyd meddwl unigolyn, beth bynnag y bo’u hoed.</a:t>
            </a:r>
          </a:p>
          <a:p>
            <a:endParaRPr lang="en-GB" dirty="0"/>
          </a:p>
        </p:txBody>
      </p:sp>
      <p:sp>
        <p:nvSpPr>
          <p:cNvPr id="4" name="Content Placeholder 3"/>
          <p:cNvSpPr>
            <a:spLocks noGrp="1"/>
          </p:cNvSpPr>
          <p:nvPr>
            <p:ph sz="half" idx="2"/>
          </p:nvPr>
        </p:nvSpPr>
        <p:spPr/>
        <p:txBody>
          <a:bodyPr/>
          <a:lstStyle/>
          <a:p>
            <a:r>
              <a:rPr lang="en-GB" dirty="0"/>
              <a:t>Children and young people need to feel a sense of belonging, they need to feel accepted by others.</a:t>
            </a:r>
          </a:p>
          <a:p>
            <a:r>
              <a:rPr lang="en-GB" dirty="0"/>
              <a:t>Feeling isolated and lonely can have a significant impact on the mental health of an individual, at any age.</a:t>
            </a:r>
          </a:p>
        </p:txBody>
      </p:sp>
    </p:spTree>
    <p:extLst>
      <p:ext uri="{BB962C8B-B14F-4D97-AF65-F5344CB8AC3E}">
        <p14:creationId xmlns:p14="http://schemas.microsoft.com/office/powerpoint/2010/main" val="20270055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CENHADAETH				Mission</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smtClean="0"/>
              <a:t>Mae hyn yn cynnwys cael pwrpas mewn bywyd. </a:t>
            </a:r>
          </a:p>
          <a:p>
            <a:r>
              <a:rPr lang="cy-GB" dirty="0" smtClean="0"/>
              <a:t>Gall person ifanc sy’n teimlo nad oes ganddynt bwrpas mewn bywyd deimlo’n ddi-rym. </a:t>
            </a:r>
          </a:p>
          <a:p>
            <a:r>
              <a:rPr lang="cy-GB" dirty="0" smtClean="0"/>
              <a:t>Gall anelu’n rhy uchel, yn rhy isel, neu beidio â chael unrhyw nodau o gwbl olygu bod unigolyn yn gallu tueddu i beidio â chymryd unrhyw gyfrifoldeb dros eu gweithredoedd. </a:t>
            </a:r>
            <a:endParaRPr lang="cy-GB" dirty="0"/>
          </a:p>
        </p:txBody>
      </p:sp>
      <p:sp>
        <p:nvSpPr>
          <p:cNvPr id="4" name="Content Placeholder 3"/>
          <p:cNvSpPr>
            <a:spLocks noGrp="1"/>
          </p:cNvSpPr>
          <p:nvPr>
            <p:ph sz="half" idx="2"/>
          </p:nvPr>
        </p:nvSpPr>
        <p:spPr/>
        <p:txBody>
          <a:bodyPr>
            <a:normAutofit fontScale="85000" lnSpcReduction="20000"/>
          </a:bodyPr>
          <a:lstStyle/>
          <a:p>
            <a:r>
              <a:rPr lang="en-GB" dirty="0"/>
              <a:t>This involves having a purpose in life. </a:t>
            </a:r>
          </a:p>
          <a:p>
            <a:r>
              <a:rPr lang="en-GB" dirty="0"/>
              <a:t>A young person who doesn’t feel they have a purpose in life can make them feel powerless.</a:t>
            </a:r>
          </a:p>
          <a:p>
            <a:r>
              <a:rPr lang="en-GB" dirty="0"/>
              <a:t>Aiming too high, too low or not having any aims at all can mean that the individual may have a tendency to not take any responsibility for actions.</a:t>
            </a:r>
          </a:p>
          <a:p>
            <a:endParaRPr lang="en-GB" dirty="0"/>
          </a:p>
        </p:txBody>
      </p:sp>
    </p:spTree>
    <p:extLst>
      <p:ext uri="{BB962C8B-B14F-4D97-AF65-F5344CB8AC3E}">
        <p14:creationId xmlns:p14="http://schemas.microsoft.com/office/powerpoint/2010/main" val="8727457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CYMHWYSEDD			competence</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Yn ei hanfod, ystyr hyn yw teimlo eich bod yn gallu cyflawni’r pethau rydych chi’n eu hystyried yn bwysig. </a:t>
            </a:r>
          </a:p>
          <a:p>
            <a:r>
              <a:rPr lang="cy-GB" dirty="0" smtClean="0"/>
              <a:t>Yn unigolion, rydym yn symud tuag at gweithgareddau rydym yn gwybod y gallwn eu cyflawni er mwyn cael ymdeimlad o foddhad. </a:t>
            </a:r>
          </a:p>
          <a:p>
            <a:r>
              <a:rPr lang="cy-GB" dirty="0" smtClean="0"/>
              <a:t>Mae angen i blant brofi ystod o weithgareddau er mwyn iddynt allu dysgu beth maent yn hoffi ei wneud/teimlo eu bod yn dda am ei wneud.</a:t>
            </a:r>
            <a:endParaRPr lang="cy-GB" dirty="0"/>
          </a:p>
        </p:txBody>
      </p:sp>
      <p:sp>
        <p:nvSpPr>
          <p:cNvPr id="4" name="Content Placeholder 3"/>
          <p:cNvSpPr>
            <a:spLocks noGrp="1"/>
          </p:cNvSpPr>
          <p:nvPr>
            <p:ph sz="half" idx="2"/>
          </p:nvPr>
        </p:nvSpPr>
        <p:spPr/>
        <p:txBody>
          <a:bodyPr>
            <a:normAutofit fontScale="77500" lnSpcReduction="20000"/>
          </a:bodyPr>
          <a:lstStyle/>
          <a:p>
            <a:r>
              <a:rPr lang="en-GB" dirty="0"/>
              <a:t>This essentially is feeling that you are able to achieve the actions that you regard as important.</a:t>
            </a:r>
          </a:p>
          <a:p>
            <a:r>
              <a:rPr lang="en-GB" dirty="0"/>
              <a:t>As individuals we move towards activities that we know we can achieve so that we have a sense of satisfaction.</a:t>
            </a:r>
          </a:p>
          <a:p>
            <a:r>
              <a:rPr lang="en-GB" dirty="0"/>
              <a:t>Children need to experience a range of activities so that they can learn what they may like/feel good at.</a:t>
            </a:r>
          </a:p>
          <a:p>
            <a:endParaRPr lang="en-GB" dirty="0"/>
          </a:p>
        </p:txBody>
      </p:sp>
    </p:spTree>
    <p:extLst>
      <p:ext uri="{BB962C8B-B14F-4D97-AF65-F5344CB8AC3E}">
        <p14:creationId xmlns:p14="http://schemas.microsoft.com/office/powerpoint/2010/main" val="18297826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SYLWI AR A GWEITHIO	Noticing and  working</a:t>
            </a:r>
            <a:br>
              <a:rPr lang="en-GB" dirty="0" smtClean="0"/>
            </a:br>
            <a:r>
              <a:rPr lang="en-GB" dirty="0" smtClean="0"/>
              <a:t>GYDAG EMOSIYNAU 		with difficult</a:t>
            </a:r>
            <a:br>
              <a:rPr lang="en-GB" dirty="0" smtClean="0"/>
            </a:br>
            <a:r>
              <a:rPr lang="en-GB" dirty="0" smtClean="0"/>
              <a:t>ANODD				emotions</a:t>
            </a:r>
            <a:endParaRPr lang="en-GB" dirty="0"/>
          </a:p>
        </p:txBody>
      </p:sp>
      <p:sp>
        <p:nvSpPr>
          <p:cNvPr id="3" name="Content Placeholder 2"/>
          <p:cNvSpPr>
            <a:spLocks noGrp="1"/>
          </p:cNvSpPr>
          <p:nvPr>
            <p:ph idx="1"/>
          </p:nvPr>
        </p:nvSpPr>
        <p:spPr>
          <a:xfrm>
            <a:off x="-167640" y="1628677"/>
            <a:ext cx="10515600" cy="4351338"/>
          </a:xfrm>
        </p:spPr>
        <p:txBody>
          <a:bodyPr/>
          <a:lstStyle/>
          <a:p>
            <a:pPr marL="0" indent="0">
              <a:buNone/>
            </a:pPr>
            <a:r>
              <a:rPr lang="en-GB" dirty="0" smtClean="0"/>
              <a:t> </a:t>
            </a: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8969" y="2631004"/>
            <a:ext cx="4811424" cy="3608568"/>
          </a:xfrm>
          <a:prstGeom prst="rect">
            <a:avLst/>
          </a:prstGeom>
        </p:spPr>
      </p:pic>
    </p:spTree>
    <p:extLst>
      <p:ext uri="{BB962C8B-B14F-4D97-AF65-F5344CB8AC3E}">
        <p14:creationId xmlns:p14="http://schemas.microsoft.com/office/powerpoint/2010/main" val="12629779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Archwilio</a:t>
            </a:r>
            <a:r>
              <a:rPr lang="en-GB" dirty="0" smtClean="0"/>
              <a:t> </a:t>
            </a:r>
            <a:r>
              <a:rPr lang="en-GB" dirty="0" err="1" smtClean="0"/>
              <a:t>dicter</a:t>
            </a:r>
            <a:r>
              <a:rPr lang="en-GB" dirty="0" smtClean="0"/>
              <a:t>			exploring anger</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Gall dicter fod yn un o’r emosiynau </a:t>
            </a:r>
            <a:r>
              <a:rPr lang="cy-GB" dirty="0" err="1" smtClean="0"/>
              <a:t>anoddaf</a:t>
            </a:r>
            <a:r>
              <a:rPr lang="cy-GB" dirty="0" smtClean="0"/>
              <a:t> i unigolion ei brofi, ond mae’n bwysig gwybod bod ganddo hefyd werth a phwrpas. Er enghraifft, gall ein cymell i wneud rhywbeth am weithgareddau annheg. </a:t>
            </a:r>
          </a:p>
          <a:p>
            <a:r>
              <a:rPr lang="cy-GB" dirty="0" smtClean="0"/>
              <a:t>Fodd bynnag, mae’n bwysig gwybod sut i reoli dicter, i sicrhau y caiff ei reoli a phan fyddwn yn ymateb i faterion sy’n ein gwneud yn flin nid yw ein hymateb yn peryglu ni ein hunain nac eraill. </a:t>
            </a:r>
            <a:endParaRPr lang="cy-GB" dirty="0"/>
          </a:p>
        </p:txBody>
      </p:sp>
      <p:sp>
        <p:nvSpPr>
          <p:cNvPr id="4" name="Content Placeholder 3"/>
          <p:cNvSpPr>
            <a:spLocks noGrp="1"/>
          </p:cNvSpPr>
          <p:nvPr>
            <p:ph sz="half" idx="2"/>
          </p:nvPr>
        </p:nvSpPr>
        <p:spPr/>
        <p:txBody>
          <a:bodyPr>
            <a:normAutofit fontScale="77500" lnSpcReduction="20000"/>
          </a:bodyPr>
          <a:lstStyle/>
          <a:p>
            <a:r>
              <a:rPr lang="en-GB" dirty="0"/>
              <a:t>Anger can be one of the most difficult emotions for individuals to experience, however it is important to know that it also has value and purpose. It can provide motivation to do something about unjust activities for example.</a:t>
            </a:r>
          </a:p>
          <a:p>
            <a:r>
              <a:rPr lang="en-GB" dirty="0"/>
              <a:t>It is important however to know how to manage anger, to ensure that it is controlled and when we react to issues that make us angry our response doesn’t endanger ourselves or others.</a:t>
            </a:r>
          </a:p>
        </p:txBody>
      </p:sp>
    </p:spTree>
    <p:extLst>
      <p:ext uri="{BB962C8B-B14F-4D97-AF65-F5344CB8AC3E}">
        <p14:creationId xmlns:p14="http://schemas.microsoft.com/office/powerpoint/2010/main" val="31452243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 MODEL TÂN GWYLLT – The firework model</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6214" y="2082017"/>
            <a:ext cx="9651164" cy="3653655"/>
          </a:xfrm>
        </p:spPr>
      </p:pic>
    </p:spTree>
    <p:extLst>
      <p:ext uri="{BB962C8B-B14F-4D97-AF65-F5344CB8AC3E}">
        <p14:creationId xmlns:p14="http://schemas.microsoft.com/office/powerpoint/2010/main" val="337448343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Calming Strategies</a:t>
            </a:r>
            <a:endParaRPr lang="en-GB" dirty="0"/>
          </a:p>
        </p:txBody>
      </p:sp>
      <p:sp>
        <p:nvSpPr>
          <p:cNvPr id="3" name="Content Placeholder 2"/>
          <p:cNvSpPr>
            <a:spLocks noGrp="1"/>
          </p:cNvSpPr>
          <p:nvPr>
            <p:ph sz="half" idx="1"/>
          </p:nvPr>
        </p:nvSpPr>
        <p:spPr/>
        <p:txBody>
          <a:bodyPr>
            <a:normAutofit lnSpcReduction="10000"/>
          </a:bodyPr>
          <a:lstStyle/>
          <a:p>
            <a:r>
              <a:rPr lang="cy-GB" dirty="0" smtClean="0"/>
              <a:t>Technegau ymlacio ac anadlu</a:t>
            </a:r>
          </a:p>
          <a:p>
            <a:r>
              <a:rPr lang="cy-GB" dirty="0" smtClean="0"/>
              <a:t>Strategaeth ymwybyddiaeth ofalgar tri munud</a:t>
            </a:r>
          </a:p>
          <a:p>
            <a:r>
              <a:rPr lang="cy-GB" dirty="0" smtClean="0"/>
              <a:t>Cymryd eich hunan o’r sefyllfa </a:t>
            </a:r>
          </a:p>
          <a:p>
            <a:r>
              <a:rPr lang="cy-GB" dirty="0" smtClean="0"/>
              <a:t>Gwrando ar eich hoff gerddoriaeth (tawel!)</a:t>
            </a:r>
          </a:p>
          <a:p>
            <a:r>
              <a:rPr lang="cy-GB" dirty="0" smtClean="0"/>
              <a:t>Cofio digwyddiad doniol</a:t>
            </a:r>
            <a:endParaRPr lang="cy-GB" dirty="0"/>
          </a:p>
        </p:txBody>
      </p:sp>
      <p:sp>
        <p:nvSpPr>
          <p:cNvPr id="4" name="Content Placeholder 3"/>
          <p:cNvSpPr>
            <a:spLocks noGrp="1"/>
          </p:cNvSpPr>
          <p:nvPr>
            <p:ph sz="half" idx="2"/>
          </p:nvPr>
        </p:nvSpPr>
        <p:spPr/>
        <p:txBody>
          <a:bodyPr>
            <a:normAutofit lnSpcReduction="10000"/>
          </a:bodyPr>
          <a:lstStyle/>
          <a:p>
            <a:r>
              <a:rPr lang="en-GB" dirty="0"/>
              <a:t>Relaxation and breathing techniques</a:t>
            </a:r>
          </a:p>
          <a:p>
            <a:r>
              <a:rPr lang="en-GB" dirty="0"/>
              <a:t>Three-minute mindfulness strategy</a:t>
            </a:r>
          </a:p>
          <a:p>
            <a:r>
              <a:rPr lang="en-GB" dirty="0"/>
              <a:t>Removing self from the situation</a:t>
            </a:r>
          </a:p>
          <a:p>
            <a:r>
              <a:rPr lang="en-GB" dirty="0"/>
              <a:t>Listening to favourite (calming!) music</a:t>
            </a:r>
          </a:p>
          <a:p>
            <a:r>
              <a:rPr lang="en-GB" dirty="0"/>
              <a:t>Remembering a funny incident</a:t>
            </a:r>
          </a:p>
        </p:txBody>
      </p:sp>
    </p:spTree>
    <p:extLst>
      <p:ext uri="{BB962C8B-B14F-4D97-AF65-F5344CB8AC3E}">
        <p14:creationId xmlns:p14="http://schemas.microsoft.com/office/powerpoint/2010/main" val="37587516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DATBLYGU SGILIAU			Developing </a:t>
            </a:r>
            <a:br>
              <a:rPr lang="en-GB" dirty="0" smtClean="0"/>
            </a:br>
            <a:r>
              <a:rPr lang="en-GB" dirty="0" smtClean="0"/>
              <a:t>CYMDEITHASOL DA			positive social skills</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Sgiliau cyfathrebu cymdeithasol sylfaenol:</a:t>
            </a:r>
          </a:p>
          <a:p>
            <a:pPr lvl="1"/>
            <a:r>
              <a:rPr lang="cy-GB" dirty="0" smtClean="0"/>
              <a:t>Cyswllt llygaid</a:t>
            </a:r>
          </a:p>
          <a:p>
            <a:pPr lvl="1"/>
            <a:r>
              <a:rPr lang="cy-GB" dirty="0" smtClean="0"/>
              <a:t>Mynegiant y Wyneb</a:t>
            </a:r>
          </a:p>
          <a:p>
            <a:pPr lvl="1"/>
            <a:r>
              <a:rPr lang="cy-GB" dirty="0" smtClean="0"/>
              <a:t>Ystumiau</a:t>
            </a:r>
          </a:p>
          <a:p>
            <a:pPr lvl="1"/>
            <a:r>
              <a:rPr lang="cy-GB" dirty="0" smtClean="0"/>
              <a:t>Osgo</a:t>
            </a:r>
          </a:p>
          <a:p>
            <a:pPr lvl="1"/>
            <a:r>
              <a:rPr lang="cy-GB" dirty="0" smtClean="0"/>
              <a:t>Agosrwydd</a:t>
            </a:r>
          </a:p>
          <a:p>
            <a:pPr lvl="1"/>
            <a:r>
              <a:rPr lang="cy-GB" dirty="0" smtClean="0"/>
              <a:t>Ymddangosiad</a:t>
            </a:r>
          </a:p>
          <a:p>
            <a:pPr lvl="1"/>
            <a:r>
              <a:rPr lang="cy-GB" dirty="0" smtClean="0"/>
              <a:t>Gwrando</a:t>
            </a:r>
          </a:p>
          <a:p>
            <a:pPr lvl="1"/>
            <a:r>
              <a:rPr lang="cy-GB" dirty="0" smtClean="0"/>
              <a:t>Cychwyn a datblygu perthynas</a:t>
            </a:r>
          </a:p>
          <a:p>
            <a:pPr lvl="1"/>
            <a:r>
              <a:rPr lang="cy-GB" dirty="0" smtClean="0"/>
              <a:t>Empathi</a:t>
            </a:r>
          </a:p>
          <a:p>
            <a:pPr lvl="1"/>
            <a:r>
              <a:rPr lang="cy-GB" dirty="0" smtClean="0"/>
              <a:t>Golwg positif</a:t>
            </a:r>
            <a:endParaRPr lang="cy-GB" dirty="0"/>
          </a:p>
        </p:txBody>
      </p:sp>
      <p:sp>
        <p:nvSpPr>
          <p:cNvPr id="4" name="Content Placeholder 3"/>
          <p:cNvSpPr>
            <a:spLocks noGrp="1"/>
          </p:cNvSpPr>
          <p:nvPr>
            <p:ph sz="half" idx="2"/>
          </p:nvPr>
        </p:nvSpPr>
        <p:spPr/>
        <p:txBody>
          <a:bodyPr>
            <a:normAutofit fontScale="77500" lnSpcReduction="20000"/>
          </a:bodyPr>
          <a:lstStyle/>
          <a:p>
            <a:r>
              <a:rPr lang="en-GB" dirty="0"/>
              <a:t>Basic social communication skills:</a:t>
            </a:r>
          </a:p>
          <a:p>
            <a:pPr lvl="1"/>
            <a:r>
              <a:rPr lang="en-GB" dirty="0"/>
              <a:t>Eye contact</a:t>
            </a:r>
          </a:p>
          <a:p>
            <a:pPr lvl="1"/>
            <a:r>
              <a:rPr lang="en-GB" dirty="0"/>
              <a:t>Facial Expression</a:t>
            </a:r>
          </a:p>
          <a:p>
            <a:pPr lvl="1"/>
            <a:r>
              <a:rPr lang="en-GB" dirty="0"/>
              <a:t>Gestures</a:t>
            </a:r>
          </a:p>
          <a:p>
            <a:pPr lvl="1"/>
            <a:r>
              <a:rPr lang="en-GB" dirty="0"/>
              <a:t>Posture</a:t>
            </a:r>
          </a:p>
          <a:p>
            <a:pPr lvl="1"/>
            <a:r>
              <a:rPr lang="en-GB" dirty="0"/>
              <a:t>Proximity</a:t>
            </a:r>
          </a:p>
          <a:p>
            <a:pPr lvl="1"/>
            <a:r>
              <a:rPr lang="en-GB" dirty="0"/>
              <a:t>Appearance</a:t>
            </a:r>
          </a:p>
          <a:p>
            <a:pPr lvl="1"/>
            <a:r>
              <a:rPr lang="en-GB" dirty="0"/>
              <a:t>Listening</a:t>
            </a:r>
          </a:p>
          <a:p>
            <a:pPr lvl="1"/>
            <a:r>
              <a:rPr lang="en-GB" dirty="0"/>
              <a:t>Initiating and developing a relationship</a:t>
            </a:r>
          </a:p>
          <a:p>
            <a:pPr lvl="1"/>
            <a:r>
              <a:rPr lang="en-GB" dirty="0"/>
              <a:t>Empathy</a:t>
            </a:r>
          </a:p>
          <a:p>
            <a:pPr lvl="1"/>
            <a:r>
              <a:rPr lang="en-GB" dirty="0"/>
              <a:t>Positive regard</a:t>
            </a:r>
          </a:p>
        </p:txBody>
      </p:sp>
    </p:spTree>
    <p:extLst>
      <p:ext uri="{BB962C8B-B14F-4D97-AF65-F5344CB8AC3E}">
        <p14:creationId xmlns:p14="http://schemas.microsoft.com/office/powerpoint/2010/main" val="42596871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CEFNOGI PLANT 			Supporting children</a:t>
            </a:r>
            <a:br>
              <a:rPr lang="en-GB" dirty="0" smtClean="0"/>
            </a:br>
            <a:r>
              <a:rPr lang="en-GB" dirty="0" smtClean="0"/>
              <a:t>TRWY BROFEDIGAETH		through bereavement </a:t>
            </a:r>
            <a:br>
              <a:rPr lang="en-GB" dirty="0" smtClean="0"/>
            </a:br>
            <a:r>
              <a:rPr lang="en-GB" dirty="0" smtClean="0"/>
              <a:t>A CHOLLED				and grief</a:t>
            </a:r>
            <a:endParaRPr lang="en-GB" dirty="0"/>
          </a:p>
        </p:txBody>
      </p:sp>
      <p:sp>
        <p:nvSpPr>
          <p:cNvPr id="3" name="Content Placeholder 2"/>
          <p:cNvSpPr>
            <a:spLocks noGrp="1"/>
          </p:cNvSpPr>
          <p:nvPr>
            <p:ph sz="half" idx="1"/>
          </p:nvPr>
        </p:nvSpPr>
        <p:spPr/>
        <p:txBody>
          <a:bodyPr>
            <a:normAutofit fontScale="92500" lnSpcReduction="10000"/>
          </a:bodyPr>
          <a:lstStyle/>
          <a:p>
            <a:r>
              <a:rPr lang="cy-GB" dirty="0" smtClean="0"/>
              <a:t>Gall colled olygu amrywiaeth o wahanol brofiadau:</a:t>
            </a:r>
          </a:p>
          <a:p>
            <a:pPr lvl="1"/>
            <a:r>
              <a:rPr lang="en-GB" dirty="0" err="1" smtClean="0"/>
              <a:t>Colli</a:t>
            </a:r>
            <a:r>
              <a:rPr lang="en-GB" dirty="0" smtClean="0"/>
              <a:t> </a:t>
            </a:r>
            <a:r>
              <a:rPr lang="en-GB" dirty="0" err="1" smtClean="0"/>
              <a:t>rhieni</a:t>
            </a:r>
            <a:r>
              <a:rPr lang="en-GB" dirty="0" smtClean="0"/>
              <a:t> </a:t>
            </a:r>
            <a:r>
              <a:rPr lang="en-GB" dirty="0" err="1" smtClean="0"/>
              <a:t>neu</a:t>
            </a:r>
            <a:r>
              <a:rPr lang="en-GB" dirty="0" smtClean="0"/>
              <a:t> </a:t>
            </a:r>
            <a:r>
              <a:rPr lang="en-GB" dirty="0" err="1" smtClean="0"/>
              <a:t>deulu</a:t>
            </a:r>
            <a:r>
              <a:rPr lang="en-GB" dirty="0" smtClean="0"/>
              <a:t> </a:t>
            </a:r>
            <a:r>
              <a:rPr lang="en-GB" dirty="0" err="1" smtClean="0"/>
              <a:t>estynedig</a:t>
            </a:r>
            <a:endParaRPr lang="en-GB" dirty="0" smtClean="0"/>
          </a:p>
          <a:p>
            <a:pPr lvl="1"/>
            <a:r>
              <a:rPr lang="en-GB" dirty="0" err="1" smtClean="0"/>
              <a:t>Methiant</a:t>
            </a:r>
            <a:r>
              <a:rPr lang="en-GB" dirty="0" smtClean="0"/>
              <a:t> </a:t>
            </a:r>
            <a:r>
              <a:rPr lang="en-GB" dirty="0" err="1" smtClean="0"/>
              <a:t>teulu</a:t>
            </a:r>
            <a:endParaRPr lang="en-GB" dirty="0" smtClean="0"/>
          </a:p>
          <a:p>
            <a:pPr lvl="1"/>
            <a:r>
              <a:rPr lang="en-GB" dirty="0" smtClean="0"/>
              <a:t>Symud t</a:t>
            </a:r>
            <a:r>
              <a:rPr lang="cy-GB" dirty="0" smtClean="0"/>
              <a:t>ŷ/ysgol</a:t>
            </a:r>
            <a:endParaRPr lang="en-GB" dirty="0" smtClean="0"/>
          </a:p>
          <a:p>
            <a:pPr lvl="1"/>
            <a:r>
              <a:rPr lang="en-GB" dirty="0" err="1" smtClean="0"/>
              <a:t>Colli</a:t>
            </a:r>
            <a:r>
              <a:rPr lang="en-GB" dirty="0" smtClean="0"/>
              <a:t> </a:t>
            </a:r>
            <a:r>
              <a:rPr lang="en-GB" dirty="0" err="1" smtClean="0"/>
              <a:t>gwrthrychau</a:t>
            </a:r>
            <a:r>
              <a:rPr lang="en-GB" dirty="0" smtClean="0"/>
              <a:t> </a:t>
            </a:r>
            <a:r>
              <a:rPr lang="en-GB" dirty="0" err="1" smtClean="0"/>
              <a:t>pwysig</a:t>
            </a:r>
            <a:endParaRPr lang="en-GB" dirty="0" smtClean="0"/>
          </a:p>
          <a:p>
            <a:pPr lvl="1"/>
            <a:r>
              <a:rPr lang="en-GB" dirty="0" err="1" smtClean="0"/>
              <a:t>Colli</a:t>
            </a:r>
            <a:r>
              <a:rPr lang="en-GB" dirty="0" smtClean="0"/>
              <a:t> </a:t>
            </a:r>
            <a:r>
              <a:rPr lang="en-GB" dirty="0" err="1" smtClean="0"/>
              <a:t>dewis</a:t>
            </a:r>
            <a:r>
              <a:rPr lang="en-GB" dirty="0" smtClean="0"/>
              <a:t> </a:t>
            </a:r>
            <a:r>
              <a:rPr lang="en-GB" dirty="0" err="1" smtClean="0"/>
              <a:t>preifatrwydd</a:t>
            </a:r>
            <a:endParaRPr lang="en-GB" dirty="0" smtClean="0"/>
          </a:p>
          <a:p>
            <a:pPr lvl="1"/>
            <a:r>
              <a:rPr lang="en-GB" dirty="0" err="1" smtClean="0"/>
              <a:t>Colli</a:t>
            </a:r>
            <a:r>
              <a:rPr lang="en-GB" dirty="0" smtClean="0"/>
              <a:t> </a:t>
            </a:r>
            <a:r>
              <a:rPr lang="en-GB" dirty="0" err="1" smtClean="0"/>
              <a:t>cariad</a:t>
            </a:r>
            <a:r>
              <a:rPr lang="en-GB" dirty="0" smtClean="0"/>
              <a:t>, </a:t>
            </a:r>
            <a:r>
              <a:rPr lang="en-GB" dirty="0" err="1" smtClean="0"/>
              <a:t>cyfeillgarwch</a:t>
            </a:r>
            <a:r>
              <a:rPr lang="en-GB" dirty="0" smtClean="0"/>
              <a:t> ac </a:t>
            </a:r>
            <a:r>
              <a:rPr lang="en-GB" dirty="0" err="1" smtClean="0"/>
              <a:t>agosatrwydd</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a:t>Loss can mean a variety of different experiences:</a:t>
            </a:r>
          </a:p>
          <a:p>
            <a:pPr lvl="1"/>
            <a:r>
              <a:rPr lang="en-GB" dirty="0"/>
              <a:t>Loss of parents or extended family</a:t>
            </a:r>
          </a:p>
          <a:p>
            <a:pPr lvl="1"/>
            <a:r>
              <a:rPr lang="en-GB" dirty="0"/>
              <a:t>Family breakdown</a:t>
            </a:r>
          </a:p>
          <a:p>
            <a:pPr lvl="1"/>
            <a:r>
              <a:rPr lang="en-GB" dirty="0"/>
              <a:t>Moving house/school</a:t>
            </a:r>
          </a:p>
          <a:p>
            <a:pPr lvl="1"/>
            <a:r>
              <a:rPr lang="en-GB" dirty="0"/>
              <a:t>Loss of important objects</a:t>
            </a:r>
          </a:p>
          <a:p>
            <a:pPr lvl="1"/>
            <a:r>
              <a:rPr lang="en-GB" dirty="0"/>
              <a:t>Loss of privacy choice</a:t>
            </a:r>
          </a:p>
          <a:p>
            <a:pPr lvl="1"/>
            <a:r>
              <a:rPr lang="en-GB" dirty="0"/>
              <a:t>Loss of love, friendship and intimacy</a:t>
            </a:r>
          </a:p>
        </p:txBody>
      </p:sp>
    </p:spTree>
    <p:extLst>
      <p:ext uri="{BB962C8B-B14F-4D97-AF65-F5344CB8AC3E}">
        <p14:creationId xmlns:p14="http://schemas.microsoft.com/office/powerpoint/2010/main" val="21321477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88423" y="422031"/>
            <a:ext cx="6706910" cy="5296486"/>
          </a:xfrm>
          <a:prstGeom prst="rect">
            <a:avLst/>
          </a:prstGeom>
        </p:spPr>
      </p:pic>
      <p:sp>
        <p:nvSpPr>
          <p:cNvPr id="3" name="TextBox 2"/>
          <p:cNvSpPr txBox="1"/>
          <p:nvPr/>
        </p:nvSpPr>
        <p:spPr>
          <a:xfrm>
            <a:off x="1184812" y="1189795"/>
            <a:ext cx="2682338" cy="2554545"/>
          </a:xfrm>
          <a:prstGeom prst="rect">
            <a:avLst/>
          </a:prstGeom>
          <a:noFill/>
        </p:spPr>
        <p:txBody>
          <a:bodyPr wrap="square" rtlCol="0">
            <a:spAutoFit/>
          </a:bodyPr>
          <a:lstStyle/>
          <a:p>
            <a:r>
              <a:rPr lang="en-GB" sz="3200" dirty="0" smtClean="0"/>
              <a:t>Model </a:t>
            </a:r>
            <a:r>
              <a:rPr lang="en-GB" sz="3200" dirty="0" err="1" smtClean="0"/>
              <a:t>galar</a:t>
            </a:r>
            <a:r>
              <a:rPr lang="en-GB" sz="3200" dirty="0" smtClean="0"/>
              <a:t> Tonkin.</a:t>
            </a:r>
          </a:p>
          <a:p>
            <a:endParaRPr lang="en-GB" sz="3200" dirty="0"/>
          </a:p>
          <a:p>
            <a:r>
              <a:rPr lang="en-GB" sz="3200" dirty="0" smtClean="0"/>
              <a:t>Tonkin’s model of grief</a:t>
            </a:r>
            <a:endParaRPr lang="en-GB" sz="3200" dirty="0"/>
          </a:p>
        </p:txBody>
      </p:sp>
    </p:spTree>
    <p:extLst>
      <p:ext uri="{BB962C8B-B14F-4D97-AF65-F5344CB8AC3E}">
        <p14:creationId xmlns:p14="http://schemas.microsoft.com/office/powerpoint/2010/main" val="35762422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ADNODDAU				resources</a:t>
            </a:r>
            <a:endParaRPr lang="en-GB" dirty="0"/>
          </a:p>
        </p:txBody>
      </p:sp>
      <p:sp>
        <p:nvSpPr>
          <p:cNvPr id="3" name="Content Placeholder 2"/>
          <p:cNvSpPr>
            <a:spLocks noGrp="1"/>
          </p:cNvSpPr>
          <p:nvPr>
            <p:ph sz="half" idx="1"/>
          </p:nvPr>
        </p:nvSpPr>
        <p:spPr/>
        <p:txBody>
          <a:bodyPr>
            <a:normAutofit fontScale="92500"/>
          </a:bodyPr>
          <a:lstStyle/>
          <a:p>
            <a:r>
              <a:rPr lang="cy-GB" dirty="0" smtClean="0"/>
              <a:t>Adnoddau gan </a:t>
            </a:r>
            <a:r>
              <a:rPr lang="cy-GB" dirty="0" err="1" smtClean="0"/>
              <a:t>Marge</a:t>
            </a:r>
            <a:r>
              <a:rPr lang="cy-GB" dirty="0" smtClean="0"/>
              <a:t> Eaton </a:t>
            </a:r>
            <a:r>
              <a:rPr lang="cy-GB" dirty="0" err="1" smtClean="0"/>
              <a:t>Heegaard</a:t>
            </a:r>
            <a:r>
              <a:rPr lang="cy-GB" dirty="0" smtClean="0"/>
              <a:t> </a:t>
            </a:r>
          </a:p>
          <a:p>
            <a:pPr lvl="1"/>
            <a:r>
              <a:rPr lang="cy-GB" dirty="0" smtClean="0"/>
              <a:t>Pan fydd rhywun arbennig iawn yn marw</a:t>
            </a:r>
          </a:p>
          <a:p>
            <a:pPr lvl="1"/>
            <a:r>
              <a:rPr lang="cy-GB" dirty="0" smtClean="0"/>
              <a:t>Pan fydd Mam a Dad yn gwahanu</a:t>
            </a:r>
          </a:p>
          <a:p>
            <a:pPr lvl="1"/>
            <a:endParaRPr lang="cy-GB" dirty="0" smtClean="0"/>
          </a:p>
          <a:p>
            <a:r>
              <a:rPr lang="cy-GB" dirty="0" smtClean="0"/>
              <a:t>Straeon sy’n gysylltiedig â phrofedigaeth</a:t>
            </a:r>
          </a:p>
          <a:p>
            <a:pPr lvl="1"/>
            <a:r>
              <a:rPr lang="cy-GB" dirty="0" smtClean="0"/>
              <a:t>‘</a:t>
            </a:r>
            <a:r>
              <a:rPr lang="cy-GB" dirty="0" err="1" smtClean="0"/>
              <a:t>Badgers</a:t>
            </a:r>
            <a:r>
              <a:rPr lang="cy-GB" dirty="0" smtClean="0"/>
              <a:t> </a:t>
            </a:r>
            <a:r>
              <a:rPr lang="cy-GB" dirty="0" err="1" smtClean="0"/>
              <a:t>parting</a:t>
            </a:r>
            <a:r>
              <a:rPr lang="cy-GB" dirty="0" smtClean="0"/>
              <a:t> </a:t>
            </a:r>
            <a:r>
              <a:rPr lang="cy-GB" dirty="0" err="1" smtClean="0"/>
              <a:t>gifts</a:t>
            </a:r>
            <a:r>
              <a:rPr lang="en-GB" dirty="0" smtClean="0"/>
              <a:t>’</a:t>
            </a:r>
            <a:endParaRPr lang="en-GB" dirty="0"/>
          </a:p>
        </p:txBody>
      </p:sp>
      <p:sp>
        <p:nvSpPr>
          <p:cNvPr id="4" name="Content Placeholder 3"/>
          <p:cNvSpPr>
            <a:spLocks noGrp="1"/>
          </p:cNvSpPr>
          <p:nvPr>
            <p:ph sz="half" idx="2"/>
          </p:nvPr>
        </p:nvSpPr>
        <p:spPr/>
        <p:txBody>
          <a:bodyPr>
            <a:normAutofit fontScale="92500"/>
          </a:bodyPr>
          <a:lstStyle/>
          <a:p>
            <a:r>
              <a:rPr lang="en-GB" dirty="0"/>
              <a:t>Resources by Marge Eaton </a:t>
            </a:r>
            <a:r>
              <a:rPr lang="en-GB" dirty="0" err="1"/>
              <a:t>Heegaard</a:t>
            </a:r>
            <a:r>
              <a:rPr lang="en-GB" dirty="0"/>
              <a:t> </a:t>
            </a:r>
          </a:p>
          <a:p>
            <a:pPr lvl="1"/>
            <a:r>
              <a:rPr lang="en-GB" dirty="0"/>
              <a:t>When someone very special dies</a:t>
            </a:r>
          </a:p>
          <a:p>
            <a:pPr lvl="1"/>
            <a:r>
              <a:rPr lang="en-GB" dirty="0"/>
              <a:t>When Mom and Dad separate</a:t>
            </a:r>
          </a:p>
          <a:p>
            <a:pPr lvl="1"/>
            <a:endParaRPr lang="en-GB" dirty="0"/>
          </a:p>
          <a:p>
            <a:r>
              <a:rPr lang="en-GB" dirty="0"/>
              <a:t>Stories relating to bereavement</a:t>
            </a:r>
          </a:p>
          <a:p>
            <a:pPr lvl="1"/>
            <a:r>
              <a:rPr lang="en-GB" dirty="0"/>
              <a:t>Badgers parting gifts</a:t>
            </a:r>
          </a:p>
        </p:txBody>
      </p:sp>
    </p:spTree>
    <p:extLst>
      <p:ext uri="{BB962C8B-B14F-4D97-AF65-F5344CB8AC3E}">
        <p14:creationId xmlns:p14="http://schemas.microsoft.com/office/powerpoint/2010/main" val="79948105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CRYNODEB				summary</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smtClean="0"/>
              <a:t>Sgiliau Cyfathrebu </a:t>
            </a:r>
          </a:p>
          <a:p>
            <a:r>
              <a:rPr lang="cy-GB" dirty="0" smtClean="0"/>
              <a:t>Deall emosiynau</a:t>
            </a:r>
          </a:p>
          <a:p>
            <a:r>
              <a:rPr lang="cy-GB" dirty="0" smtClean="0"/>
              <a:t>Datblygu hunan-barch positif</a:t>
            </a:r>
          </a:p>
          <a:p>
            <a:r>
              <a:rPr lang="cy-GB" dirty="0" smtClean="0"/>
              <a:t>Archwilio dicter</a:t>
            </a:r>
          </a:p>
          <a:p>
            <a:r>
              <a:rPr lang="cy-GB" dirty="0" smtClean="0"/>
              <a:t>Datblygu sgiliau cymdeithasol positif</a:t>
            </a:r>
          </a:p>
          <a:p>
            <a:r>
              <a:rPr lang="cy-GB" dirty="0" smtClean="0"/>
              <a:t>Archwilio colled</a:t>
            </a:r>
          </a:p>
          <a:p>
            <a:endParaRPr lang="en-GB" dirty="0"/>
          </a:p>
          <a:p>
            <a:pPr marL="0" indent="0">
              <a:buNone/>
            </a:pPr>
            <a:r>
              <a:rPr lang="en-GB" dirty="0" err="1" smtClean="0"/>
              <a:t>Meddyliau</a:t>
            </a:r>
            <a:r>
              <a:rPr lang="en-GB" dirty="0" smtClean="0"/>
              <a:t>?</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Communication Skills</a:t>
            </a:r>
          </a:p>
          <a:p>
            <a:r>
              <a:rPr lang="en-GB" dirty="0"/>
              <a:t>Understanding emotions</a:t>
            </a:r>
          </a:p>
          <a:p>
            <a:r>
              <a:rPr lang="en-GB" dirty="0"/>
              <a:t>Developing positive self esteem</a:t>
            </a:r>
          </a:p>
          <a:p>
            <a:r>
              <a:rPr lang="en-GB" dirty="0"/>
              <a:t>Exploring Anger</a:t>
            </a:r>
          </a:p>
          <a:p>
            <a:r>
              <a:rPr lang="en-GB"/>
              <a:t>Developing </a:t>
            </a:r>
            <a:r>
              <a:rPr lang="en-GB" smtClean="0"/>
              <a:t>positive </a:t>
            </a:r>
            <a:r>
              <a:rPr lang="en-GB" dirty="0"/>
              <a:t>social skills</a:t>
            </a:r>
          </a:p>
          <a:p>
            <a:r>
              <a:rPr lang="en-GB" dirty="0"/>
              <a:t>Exploring loss</a:t>
            </a:r>
          </a:p>
          <a:p>
            <a:endParaRPr lang="en-GB" dirty="0"/>
          </a:p>
          <a:p>
            <a:pPr marL="0" indent="0">
              <a:buNone/>
            </a:pPr>
            <a:r>
              <a:rPr lang="en-GB" dirty="0"/>
              <a:t>Thoughts?</a:t>
            </a:r>
          </a:p>
        </p:txBody>
      </p:sp>
    </p:spTree>
    <p:extLst>
      <p:ext uri="{BB962C8B-B14F-4D97-AF65-F5344CB8AC3E}">
        <p14:creationId xmlns:p14="http://schemas.microsoft.com/office/powerpoint/2010/main" val="10923155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EISIAU DYSGU RHAGOR?	Want to learn 							more?</a:t>
            </a:r>
            <a:endParaRPr lang="en-GB" dirty="0"/>
          </a:p>
        </p:txBody>
      </p:sp>
      <p:sp>
        <p:nvSpPr>
          <p:cNvPr id="3" name="Content Placeholder 2"/>
          <p:cNvSpPr>
            <a:spLocks noGrp="1"/>
          </p:cNvSpPr>
          <p:nvPr>
            <p:ph sz="half" idx="1"/>
          </p:nvPr>
        </p:nvSpPr>
        <p:spPr/>
        <p:txBody>
          <a:bodyPr/>
          <a:lstStyle/>
          <a:p>
            <a:r>
              <a:rPr lang="cy-GB" dirty="0" smtClean="0"/>
              <a:t>Tystysgrif i Raddedigion mewn Sgiliau Cwnsela</a:t>
            </a:r>
          </a:p>
          <a:p>
            <a:r>
              <a:rPr lang="cy-GB" dirty="0" smtClean="0"/>
              <a:t>MA mewn Arfer </a:t>
            </a:r>
            <a:r>
              <a:rPr lang="cy-GB" dirty="0" err="1" smtClean="0"/>
              <a:t>Seicotherapiwtig</a:t>
            </a:r>
            <a:r>
              <a:rPr lang="en-GB" dirty="0" smtClean="0"/>
              <a:t>.</a:t>
            </a:r>
            <a:endParaRPr lang="en-GB" dirty="0"/>
          </a:p>
        </p:txBody>
      </p:sp>
      <p:sp>
        <p:nvSpPr>
          <p:cNvPr id="4" name="Content Placeholder 3"/>
          <p:cNvSpPr>
            <a:spLocks noGrp="1"/>
          </p:cNvSpPr>
          <p:nvPr>
            <p:ph sz="half" idx="2"/>
          </p:nvPr>
        </p:nvSpPr>
        <p:spPr/>
        <p:txBody>
          <a:bodyPr/>
          <a:lstStyle/>
          <a:p>
            <a:r>
              <a:rPr lang="en-GB" dirty="0"/>
              <a:t>Graduate Certificate in Counselling Skills</a:t>
            </a:r>
          </a:p>
          <a:p>
            <a:r>
              <a:rPr lang="en-GB" dirty="0"/>
              <a:t>MA in Psychotherapeutic Practice</a:t>
            </a:r>
            <a:r>
              <a:rPr lang="en-GB" dirty="0" smtClean="0"/>
              <a:t>.</a:t>
            </a:r>
          </a:p>
          <a:p>
            <a:r>
              <a:rPr lang="en-GB" smtClean="0"/>
              <a:t>catherine.slade@uwtsd.ac.uk</a:t>
            </a:r>
            <a:endParaRPr lang="en-GB" dirty="0"/>
          </a:p>
        </p:txBody>
      </p:sp>
    </p:spTree>
    <p:extLst>
      <p:ext uri="{BB962C8B-B14F-4D97-AF65-F5344CB8AC3E}">
        <p14:creationId xmlns:p14="http://schemas.microsoft.com/office/powerpoint/2010/main" val="246688470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7173</TotalTime>
  <Words>3210</Words>
  <Application>Microsoft Office PowerPoint</Application>
  <PresentationFormat>Widescreen</PresentationFormat>
  <Paragraphs>300</Paragraphs>
  <Slides>24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Trebuchet MS</vt:lpstr>
      <vt:lpstr>Tw Cen MT</vt:lpstr>
      <vt:lpstr>Circuit</vt:lpstr>
      <vt:lpstr>CEFNOGI LLES EMOSIYNOL A PHWYSIGRWYDD SGILIAU CWNSELA</vt:lpstr>
      <vt:lpstr>Nodau     AIMS</vt:lpstr>
      <vt:lpstr>PWYSIGRWYDD    The Importance CYFATHREBU DA   OF good Communication</vt:lpstr>
      <vt:lpstr>PWYSIGRWYDD   The Importance of CYFATHREBU DA   Good Communication</vt:lpstr>
      <vt:lpstr>ADNODDAU YMARFEROL  Practical Resources  SY’N GALLU HELPU   That can Aid   CYFATHREBU    Communication</vt:lpstr>
      <vt:lpstr>DEALL A RHEOLI EMOSIYNAU – Y GWYDDONIAETH!  Understanding And Managing Emotions – THE Science!</vt:lpstr>
      <vt:lpstr>DEALL A RHEOLI  Understanding and   EMOSIYNAU   Managing Emotions</vt:lpstr>
      <vt:lpstr>GWEITHGAREDDAU SY’N   Activities that can  GALLU CEFNOGI    Support Emotional YMWYBYDDIAETH EMOSIYNOL Awareness</vt:lpstr>
      <vt:lpstr>DATBLYGU HUNAN-BARCH  Developing Positive POSITIF MEWN PLANT self-Esteem in Children</vt:lpstr>
      <vt:lpstr>DIOGELWCH    Security</vt:lpstr>
      <vt:lpstr>Hunaniaeth    Selfhood</vt:lpstr>
      <vt:lpstr>cysylltiad/perthyn Affiliation/belonging</vt:lpstr>
      <vt:lpstr>CENHADAETH    Mission</vt:lpstr>
      <vt:lpstr>CYMHWYSEDD   competence</vt:lpstr>
      <vt:lpstr>SYLWI AR A GWEITHIO Noticing and  working GYDAG EMOSIYNAU   with difficult ANODD    emotions</vt:lpstr>
      <vt:lpstr>Archwilio dicter   exploring anger</vt:lpstr>
      <vt:lpstr>Y MODEL TÂN GWYLLT – The firework model</vt:lpstr>
      <vt:lpstr>Calming Strategies</vt:lpstr>
      <vt:lpstr>DATBLYGU SGILIAU   Developing  CYMDEITHASOL DA   positive social skills</vt:lpstr>
      <vt:lpstr>CEFNOGI PLANT    Supporting children TRWY BROFEDIGAETH  through bereavement  A CHOLLED    and grief</vt:lpstr>
      <vt:lpstr>PowerPoint Presentation</vt:lpstr>
      <vt:lpstr>ADNODDAU    resources</vt:lpstr>
      <vt:lpstr>CRYNODEB    summary</vt:lpstr>
      <vt:lpstr>EISIAU DYSGU RHAGOR? Want to learn        more?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emotional well-being and the importance of counselling skills</dc:title>
  <dc:creator>Catherine Slade</dc:creator>
  <cp:lastModifiedBy>Catherine Slade</cp:lastModifiedBy>
  <cp:revision>53</cp:revision>
  <dcterms:created xsi:type="dcterms:W3CDTF">2019-03-12T11:28:32Z</dcterms:created>
  <dcterms:modified xsi:type="dcterms:W3CDTF">2019-04-04T14:48:36Z</dcterms:modified>
</cp:coreProperties>
</file>