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25" r:id="rId1"/>
  </p:sldMasterIdLst>
  <p:notesMasterIdLst>
    <p:notesMasterId r:id="rId20"/>
  </p:notesMasterIdLst>
  <p:sldIdLst>
    <p:sldId id="256" r:id="rId2"/>
    <p:sldId id="260" r:id="rId3"/>
    <p:sldId id="257" r:id="rId4"/>
    <p:sldId id="275" r:id="rId5"/>
    <p:sldId id="276" r:id="rId6"/>
    <p:sldId id="277" r:id="rId7"/>
    <p:sldId id="263" r:id="rId8"/>
    <p:sldId id="264" r:id="rId9"/>
    <p:sldId id="265" r:id="rId10"/>
    <p:sldId id="266" r:id="rId11"/>
    <p:sldId id="262" r:id="rId12"/>
    <p:sldId id="267" r:id="rId13"/>
    <p:sldId id="278" r:id="rId14"/>
    <p:sldId id="279" r:id="rId15"/>
    <p:sldId id="281" r:id="rId16"/>
    <p:sldId id="280" r:id="rId17"/>
    <p:sldId id="270" r:id="rId18"/>
    <p:sldId id="274"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659" autoAdjust="0"/>
    <p:restoredTop sz="94660"/>
  </p:normalViewPr>
  <p:slideViewPr>
    <p:cSldViewPr snapToGrid="0">
      <p:cViewPr>
        <p:scale>
          <a:sx n="65" d="100"/>
          <a:sy n="65" d="100"/>
        </p:scale>
        <p:origin x="24" y="2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18687B1-F51A-4842-8F30-59F3DD23EE14}" type="datetimeFigureOut">
              <a:rPr lang="en-GB" smtClean="0"/>
              <a:t>28/11/2019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BB60E37-C224-40F2-AD26-D6098F9079A5}" type="slidenum">
              <a:rPr lang="en-GB" smtClean="0"/>
              <a:t>‹#›</a:t>
            </a:fld>
            <a:endParaRPr lang="en-GB"/>
          </a:p>
        </p:txBody>
      </p:sp>
    </p:spTree>
    <p:extLst>
      <p:ext uri="{BB962C8B-B14F-4D97-AF65-F5344CB8AC3E}">
        <p14:creationId xmlns:p14="http://schemas.microsoft.com/office/powerpoint/2010/main" val="32725621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a:ln/>
        </p:spPr>
      </p:sp>
      <p:sp>
        <p:nvSpPr>
          <p:cNvPr id="235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smtClean="0">
                <a:latin typeface="Arial Unicode MS" pitchFamily="-104" charset="-128"/>
                <a:ea typeface="ＭＳ Ｐゴシック" panose="020B0600070205080204" pitchFamily="34" charset="-128"/>
              </a:rPr>
              <a:t>Discussion per</a:t>
            </a:r>
            <a:r>
              <a:rPr lang="en-GB" altLang="en-US" baseline="0" dirty="0" smtClean="0">
                <a:latin typeface="Arial Unicode MS" pitchFamily="-104" charset="-128"/>
                <a:ea typeface="ＭＳ Ｐゴシック" panose="020B0600070205080204" pitchFamily="34" charset="-128"/>
              </a:rPr>
              <a:t> table.</a:t>
            </a:r>
          </a:p>
          <a:p>
            <a:r>
              <a:rPr lang="en-GB" altLang="en-US" dirty="0" smtClean="0">
                <a:latin typeface="Arial Unicode MS" pitchFamily="-104" charset="-128"/>
                <a:ea typeface="ＭＳ Ｐゴシック" panose="020B0600070205080204" pitchFamily="34" charset="-128"/>
              </a:rPr>
              <a:t>Share prior knowledge</a:t>
            </a:r>
            <a:r>
              <a:rPr lang="en-GB" altLang="en-US" baseline="0" dirty="0" smtClean="0">
                <a:latin typeface="Arial Unicode MS" pitchFamily="-104" charset="-128"/>
                <a:ea typeface="ＭＳ Ｐゴシック" panose="020B0600070205080204" pitchFamily="34" charset="-128"/>
              </a:rPr>
              <a:t> – can use post-its on wall/</a:t>
            </a:r>
            <a:r>
              <a:rPr lang="en-GB" altLang="en-US" baseline="0" dirty="0" err="1" smtClean="0">
                <a:latin typeface="Arial Unicode MS" pitchFamily="-104" charset="-128"/>
                <a:ea typeface="ＭＳ Ｐゴシック" panose="020B0600070205080204" pitchFamily="34" charset="-128"/>
              </a:rPr>
              <a:t>Padlet</a:t>
            </a:r>
            <a:r>
              <a:rPr lang="en-GB" altLang="en-US" baseline="0" dirty="0" smtClean="0">
                <a:latin typeface="Arial Unicode MS" pitchFamily="-104" charset="-128"/>
                <a:ea typeface="ＭＳ Ｐゴシック" panose="020B0600070205080204" pitchFamily="34" charset="-128"/>
              </a:rPr>
              <a:t> etc. </a:t>
            </a:r>
            <a:endParaRPr lang="en-GB" altLang="en-US" dirty="0" smtClean="0">
              <a:latin typeface="Arial Unicode MS" pitchFamily="-104" charset="-128"/>
              <a:ea typeface="ＭＳ Ｐゴシック" panose="020B0600070205080204" pitchFamily="34" charset="-128"/>
            </a:endParaRPr>
          </a:p>
          <a:p>
            <a:r>
              <a:rPr lang="en-GB" altLang="en-US" dirty="0" smtClean="0">
                <a:latin typeface="Arial Unicode MS" pitchFamily="-104" charset="-128"/>
                <a:ea typeface="ＭＳ Ｐゴシック" panose="020B0600070205080204" pitchFamily="34" charset="-128"/>
              </a:rPr>
              <a:t>Discussion of responses. </a:t>
            </a:r>
          </a:p>
        </p:txBody>
      </p:sp>
      <p:sp>
        <p:nvSpPr>
          <p:cNvPr id="235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ahoma" panose="020B0604030504040204" pitchFamily="34" charset="0"/>
                <a:ea typeface="ＭＳ Ｐゴシック" panose="020B0600070205080204" pitchFamily="34" charset="-128"/>
              </a:defRPr>
            </a:lvl1pPr>
            <a:lvl2pPr marL="742950" indent="-285750">
              <a:defRPr>
                <a:solidFill>
                  <a:schemeClr val="tx1"/>
                </a:solidFill>
                <a:latin typeface="Tahoma" panose="020B0604030504040204" pitchFamily="34" charset="0"/>
                <a:ea typeface="ＭＳ Ｐゴシック" panose="020B0600070205080204" pitchFamily="34" charset="-128"/>
              </a:defRPr>
            </a:lvl2pPr>
            <a:lvl3pPr marL="1143000" indent="-228600">
              <a:defRPr>
                <a:solidFill>
                  <a:schemeClr val="tx1"/>
                </a:solidFill>
                <a:latin typeface="Tahoma" panose="020B0604030504040204" pitchFamily="34" charset="0"/>
                <a:ea typeface="ＭＳ Ｐゴシック" panose="020B0600070205080204" pitchFamily="34" charset="-128"/>
              </a:defRPr>
            </a:lvl3pPr>
            <a:lvl4pPr marL="1600200" indent="-228600">
              <a:defRPr>
                <a:solidFill>
                  <a:schemeClr val="tx1"/>
                </a:solidFill>
                <a:latin typeface="Tahoma" panose="020B0604030504040204" pitchFamily="34" charset="0"/>
                <a:ea typeface="ＭＳ Ｐゴシック" panose="020B0600070205080204" pitchFamily="34" charset="-128"/>
              </a:defRPr>
            </a:lvl4pPr>
            <a:lvl5pPr marL="2057400" indent="-228600">
              <a:defRPr>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Tahoma" panose="020B0604030504040204" pitchFamily="34" charset="0"/>
                <a:ea typeface="ＭＳ Ｐゴシック" panose="020B0600070205080204" pitchFamily="34" charset="-128"/>
              </a:defRPr>
            </a:lvl9pPr>
          </a:lstStyle>
          <a:p>
            <a:fld id="{E1934F57-A7C0-48A9-A728-1C1023470903}" type="slidenum">
              <a:rPr lang="en-US" altLang="en-US" smtClean="0">
                <a:latin typeface="Arial Unicode MS" pitchFamily="-104" charset="-128"/>
              </a:rPr>
              <a:pPr/>
              <a:t>3</a:t>
            </a:fld>
            <a:endParaRPr lang="en-US" altLang="en-US" smtClean="0">
              <a:latin typeface="Arial Unicode MS" pitchFamily="-104" charset="-128"/>
            </a:endParaRPr>
          </a:p>
        </p:txBody>
      </p:sp>
    </p:spTree>
    <p:extLst>
      <p:ext uri="{BB962C8B-B14F-4D97-AF65-F5344CB8AC3E}">
        <p14:creationId xmlns:p14="http://schemas.microsoft.com/office/powerpoint/2010/main" val="4633929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Not</a:t>
            </a:r>
            <a:r>
              <a:rPr lang="en-GB" baseline="0" dirty="0" smtClean="0"/>
              <a:t> only is the curriculum in Wales going through transformational change (Donaldson &amp; Curriculum 2022) but the whole ALN system is also being transformed (will elaborate on this later on in this session).</a:t>
            </a:r>
          </a:p>
          <a:p>
            <a:r>
              <a:rPr lang="en-GB" baseline="0" dirty="0" smtClean="0"/>
              <a:t>Previously 2 terms used – SEN &amp; ALN.   Only the term ALN will be used from now on. </a:t>
            </a:r>
          </a:p>
          <a:p>
            <a:r>
              <a:rPr lang="en-GB" baseline="0" dirty="0" smtClean="0"/>
              <a:t>Further definition (WG)</a:t>
            </a:r>
          </a:p>
          <a:p>
            <a:r>
              <a:rPr lang="en-GB" baseline="0" dirty="0" smtClean="0"/>
              <a:t>‘A child of compulsory school age… has a learning difficulty or disability if he/she</a:t>
            </a:r>
          </a:p>
          <a:p>
            <a:pPr marL="228600" indent="-228600">
              <a:buAutoNum type="alphaLcParenR"/>
            </a:pPr>
            <a:r>
              <a:rPr lang="en-GB" baseline="0" dirty="0" smtClean="0"/>
              <a:t>has a significantly greater difficulty in learning than the majority of others of the same age, or</a:t>
            </a:r>
          </a:p>
          <a:p>
            <a:pPr marL="228600" indent="-228600">
              <a:buAutoNum type="alphaLcParenR"/>
            </a:pPr>
            <a:r>
              <a:rPr lang="en-GB" baseline="0" dirty="0" smtClean="0"/>
              <a:t>has a disability for the purposes of the Equality Act 2010 which prevents or hinders him/her from making use of facilities for education or training of a kind generally provided for others of the same age in mainstream maintained schools … </a:t>
            </a:r>
            <a:endParaRPr lang="en-GB" dirty="0"/>
          </a:p>
        </p:txBody>
      </p:sp>
      <p:sp>
        <p:nvSpPr>
          <p:cNvPr id="4" name="Slide Number Placeholder 3"/>
          <p:cNvSpPr>
            <a:spLocks noGrp="1"/>
          </p:cNvSpPr>
          <p:nvPr>
            <p:ph type="sldNum" sz="quarter" idx="10"/>
          </p:nvPr>
        </p:nvSpPr>
        <p:spPr/>
        <p:txBody>
          <a:bodyPr/>
          <a:lstStyle/>
          <a:p>
            <a:fld id="{75F972E0-5198-46C6-8EFE-44A646AD96EF}" type="slidenum">
              <a:rPr lang="en-US" smtClean="0"/>
              <a:t>4</a:t>
            </a:fld>
            <a:endParaRPr lang="en-US" dirty="0"/>
          </a:p>
        </p:txBody>
      </p:sp>
    </p:spTree>
    <p:extLst>
      <p:ext uri="{BB962C8B-B14F-4D97-AF65-F5344CB8AC3E}">
        <p14:creationId xmlns:p14="http://schemas.microsoft.com/office/powerpoint/2010/main" val="26989075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ChangeArrowheads="1" noTextEdit="1"/>
          </p:cNvSpPr>
          <p:nvPr>
            <p:ph type="sldImg"/>
          </p:nvPr>
        </p:nvSpPr>
        <p:spPr>
          <a:ln/>
        </p:spPr>
      </p:sp>
      <p:sp>
        <p:nvSpPr>
          <p:cNvPr id="317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dirty="0" smtClean="0">
                <a:latin typeface="Arial Unicode MS" pitchFamily="-104" charset="-128"/>
                <a:ea typeface="ＭＳ Ｐゴシック" panose="020B0600070205080204" pitchFamily="34" charset="-128"/>
              </a:rPr>
              <a:t>Split into</a:t>
            </a:r>
            <a:r>
              <a:rPr lang="en-US" altLang="en-US" baseline="0" dirty="0" smtClean="0">
                <a:latin typeface="Arial Unicode MS" pitchFamily="-104" charset="-128"/>
                <a:ea typeface="ＭＳ Ｐゴシック" panose="020B0600070205080204" pitchFamily="34" charset="-128"/>
              </a:rPr>
              <a:t> groups or whole class discussion (depending on numbers)</a:t>
            </a:r>
            <a:endParaRPr lang="en-US" altLang="en-US" dirty="0" smtClean="0">
              <a:latin typeface="Arial Unicode MS" pitchFamily="-104" charset="-128"/>
              <a:ea typeface="ＭＳ Ｐゴシック" panose="020B0600070205080204" pitchFamily="34" charset="-128"/>
            </a:endParaRPr>
          </a:p>
          <a:p>
            <a:pPr eaLnBrk="1" hangingPunct="1">
              <a:spcBef>
                <a:spcPct val="0"/>
              </a:spcBef>
            </a:pPr>
            <a:r>
              <a:rPr lang="en-US" altLang="en-US" dirty="0" smtClean="0">
                <a:latin typeface="Arial Unicode MS" pitchFamily="-104" charset="-128"/>
                <a:ea typeface="ＭＳ Ｐゴシック" panose="020B0600070205080204" pitchFamily="34" charset="-128"/>
              </a:rPr>
              <a:t>Ask for examples.</a:t>
            </a:r>
          </a:p>
          <a:p>
            <a:pPr eaLnBrk="1" hangingPunct="1">
              <a:spcBef>
                <a:spcPct val="0"/>
              </a:spcBef>
            </a:pPr>
            <a:r>
              <a:rPr lang="en-US" altLang="en-US" dirty="0" smtClean="0">
                <a:latin typeface="Arial Unicode MS" pitchFamily="-104" charset="-128"/>
                <a:ea typeface="ＭＳ Ｐゴシック" panose="020B0600070205080204" pitchFamily="34" charset="-128"/>
              </a:rPr>
              <a:t>Talk through these. </a:t>
            </a:r>
          </a:p>
        </p:txBody>
      </p:sp>
      <p:sp>
        <p:nvSpPr>
          <p:cNvPr id="317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Unicode MS" pitchFamily="-104" charset="-128"/>
                <a:ea typeface="ＭＳ Ｐゴシック" panose="020B0600070205080204" pitchFamily="34" charset="-128"/>
              </a:defRPr>
            </a:lvl1pPr>
            <a:lvl2pPr marL="37931725" indent="-37474525">
              <a:spcBef>
                <a:spcPct val="30000"/>
              </a:spcBef>
              <a:defRPr sz="1200">
                <a:solidFill>
                  <a:schemeClr val="tx1"/>
                </a:solidFill>
                <a:latin typeface="Arial Unicode MS" pitchFamily="-104" charset="-128"/>
                <a:ea typeface="ＭＳ Ｐゴシック" panose="020B0600070205080204" pitchFamily="34" charset="-128"/>
              </a:defRPr>
            </a:lvl2pPr>
            <a:lvl3pPr marL="1143000" indent="-228600">
              <a:spcBef>
                <a:spcPct val="30000"/>
              </a:spcBef>
              <a:defRPr sz="1200">
                <a:solidFill>
                  <a:schemeClr val="tx1"/>
                </a:solidFill>
                <a:latin typeface="Arial Unicode MS" pitchFamily="-104" charset="-128"/>
                <a:ea typeface="ＭＳ Ｐゴシック" panose="020B0600070205080204" pitchFamily="34" charset="-128"/>
              </a:defRPr>
            </a:lvl3pPr>
            <a:lvl4pPr marL="1600200" indent="-228600">
              <a:spcBef>
                <a:spcPct val="30000"/>
              </a:spcBef>
              <a:defRPr sz="1200">
                <a:solidFill>
                  <a:schemeClr val="tx1"/>
                </a:solidFill>
                <a:latin typeface="Arial Unicode MS" pitchFamily="-104" charset="-128"/>
                <a:ea typeface="ＭＳ Ｐゴシック" panose="020B0600070205080204" pitchFamily="34" charset="-128"/>
              </a:defRPr>
            </a:lvl4pPr>
            <a:lvl5pPr marL="2057400" indent="-228600">
              <a:spcBef>
                <a:spcPct val="30000"/>
              </a:spcBef>
              <a:defRPr sz="1200">
                <a:solidFill>
                  <a:schemeClr val="tx1"/>
                </a:solidFill>
                <a:latin typeface="Arial Unicode MS" pitchFamily="-104" charset="-128"/>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Unicode MS" pitchFamily="-104" charset="-128"/>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Unicode MS" pitchFamily="-104" charset="-128"/>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Unicode MS" pitchFamily="-104" charset="-128"/>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Unicode MS" pitchFamily="-104" charset="-128"/>
                <a:ea typeface="ＭＳ Ｐゴシック" panose="020B0600070205080204" pitchFamily="34" charset="-128"/>
              </a:defRPr>
            </a:lvl9pPr>
          </a:lstStyle>
          <a:p>
            <a:pPr>
              <a:spcBef>
                <a:spcPct val="0"/>
              </a:spcBef>
            </a:pPr>
            <a:fld id="{285CA59B-12DD-4CE3-912E-DA54FFAB1753}" type="slidenum">
              <a:rPr lang="en-GB" altLang="en-US" smtClean="0">
                <a:latin typeface="Arial" panose="020B0604020202020204" pitchFamily="34" charset="0"/>
              </a:rPr>
              <a:pPr>
                <a:spcBef>
                  <a:spcPct val="0"/>
                </a:spcBef>
              </a:pPr>
              <a:t>5</a:t>
            </a:fld>
            <a:endParaRPr lang="en-GB" altLang="en-US" smtClean="0">
              <a:latin typeface="Arial" panose="020B0604020202020204" pitchFamily="34" charset="0"/>
            </a:endParaRPr>
          </a:p>
        </p:txBody>
      </p:sp>
    </p:spTree>
    <p:extLst>
      <p:ext uri="{BB962C8B-B14F-4D97-AF65-F5344CB8AC3E}">
        <p14:creationId xmlns:p14="http://schemas.microsoft.com/office/powerpoint/2010/main" val="22717392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ChangeArrowheads="1" noTextEdit="1"/>
          </p:cNvSpPr>
          <p:nvPr>
            <p:ph type="sldImg"/>
          </p:nvPr>
        </p:nvSpPr>
        <p:spPr>
          <a:ln/>
        </p:spPr>
      </p:sp>
      <p:sp>
        <p:nvSpPr>
          <p:cNvPr id="378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smtClean="0">
                <a:latin typeface="Arial Unicode MS" pitchFamily="-104" charset="-128"/>
                <a:ea typeface="ＭＳ Ｐゴシック" panose="020B0600070205080204" pitchFamily="34" charset="-128"/>
              </a:rPr>
              <a:t>Talk through these.</a:t>
            </a:r>
          </a:p>
          <a:p>
            <a:r>
              <a:rPr lang="en-US" altLang="en-US" smtClean="0">
                <a:latin typeface="Arial Unicode MS" pitchFamily="-104" charset="-128"/>
                <a:ea typeface="ＭＳ Ｐゴシック" panose="020B0600070205080204" pitchFamily="34" charset="-128"/>
              </a:rPr>
              <a:t>While these are currently regarded as ALN they may not all be included within the new ALN Code of Practice.  This has not yet been finalized.</a:t>
            </a:r>
          </a:p>
          <a:p>
            <a:r>
              <a:rPr lang="en-US" altLang="en-US" smtClean="0">
                <a:latin typeface="Arial Unicode MS" pitchFamily="-104" charset="-128"/>
                <a:ea typeface="ＭＳ Ｐゴシック" panose="020B0600070205080204" pitchFamily="34" charset="-128"/>
              </a:rPr>
              <a:t>However teachers have to take these needs into consideration in order for pupils to fully access their learning and experiences within school. </a:t>
            </a:r>
          </a:p>
        </p:txBody>
      </p:sp>
      <p:sp>
        <p:nvSpPr>
          <p:cNvPr id="378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Unicode MS" pitchFamily="-104" charset="-128"/>
                <a:ea typeface="ＭＳ Ｐゴシック" panose="020B0600070205080204" pitchFamily="34" charset="-128"/>
              </a:defRPr>
            </a:lvl1pPr>
            <a:lvl2pPr marL="37931725" indent="-37474525">
              <a:spcBef>
                <a:spcPct val="30000"/>
              </a:spcBef>
              <a:defRPr sz="1200">
                <a:solidFill>
                  <a:schemeClr val="tx1"/>
                </a:solidFill>
                <a:latin typeface="Arial Unicode MS" pitchFamily="-104" charset="-128"/>
                <a:ea typeface="ＭＳ Ｐゴシック" panose="020B0600070205080204" pitchFamily="34" charset="-128"/>
              </a:defRPr>
            </a:lvl2pPr>
            <a:lvl3pPr marL="1143000" indent="-228600">
              <a:spcBef>
                <a:spcPct val="30000"/>
              </a:spcBef>
              <a:defRPr sz="1200">
                <a:solidFill>
                  <a:schemeClr val="tx1"/>
                </a:solidFill>
                <a:latin typeface="Arial Unicode MS" pitchFamily="-104" charset="-128"/>
                <a:ea typeface="ＭＳ Ｐゴシック" panose="020B0600070205080204" pitchFamily="34" charset="-128"/>
              </a:defRPr>
            </a:lvl3pPr>
            <a:lvl4pPr marL="1600200" indent="-228600">
              <a:spcBef>
                <a:spcPct val="30000"/>
              </a:spcBef>
              <a:defRPr sz="1200">
                <a:solidFill>
                  <a:schemeClr val="tx1"/>
                </a:solidFill>
                <a:latin typeface="Arial Unicode MS" pitchFamily="-104" charset="-128"/>
                <a:ea typeface="ＭＳ Ｐゴシック" panose="020B0600070205080204" pitchFamily="34" charset="-128"/>
              </a:defRPr>
            </a:lvl4pPr>
            <a:lvl5pPr marL="2057400" indent="-228600">
              <a:spcBef>
                <a:spcPct val="30000"/>
              </a:spcBef>
              <a:defRPr sz="1200">
                <a:solidFill>
                  <a:schemeClr val="tx1"/>
                </a:solidFill>
                <a:latin typeface="Arial Unicode MS" pitchFamily="-104" charset="-128"/>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Unicode MS" pitchFamily="-104" charset="-128"/>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Unicode MS" pitchFamily="-104" charset="-128"/>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Unicode MS" pitchFamily="-104" charset="-128"/>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Unicode MS" pitchFamily="-104" charset="-128"/>
                <a:ea typeface="ＭＳ Ｐゴシック" panose="020B0600070205080204" pitchFamily="34" charset="-128"/>
              </a:defRPr>
            </a:lvl9pPr>
          </a:lstStyle>
          <a:p>
            <a:pPr>
              <a:spcBef>
                <a:spcPct val="0"/>
              </a:spcBef>
            </a:pPr>
            <a:fld id="{65EAEB6D-1C85-4DD0-9479-7F6DA0ECB06D}" type="slidenum">
              <a:rPr lang="en-US" altLang="en-US" smtClean="0"/>
              <a:pPr>
                <a:spcBef>
                  <a:spcPct val="0"/>
                </a:spcBef>
              </a:pPr>
              <a:t>6</a:t>
            </a:fld>
            <a:endParaRPr lang="en-US" altLang="en-US" smtClean="0"/>
          </a:p>
        </p:txBody>
      </p:sp>
    </p:spTree>
    <p:extLst>
      <p:ext uri="{BB962C8B-B14F-4D97-AF65-F5344CB8AC3E}">
        <p14:creationId xmlns:p14="http://schemas.microsoft.com/office/powerpoint/2010/main" val="30692815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Slide Image Placeholder 1"/>
          <p:cNvSpPr>
            <a:spLocks noGrp="1" noRot="1" noChangeAspect="1" noChangeArrowheads="1" noTextEdit="1"/>
          </p:cNvSpPr>
          <p:nvPr>
            <p:ph type="sldImg"/>
          </p:nvPr>
        </p:nvSpPr>
        <p:spPr>
          <a:ln/>
        </p:spPr>
      </p:sp>
      <p:sp>
        <p:nvSpPr>
          <p:cNvPr id="34818"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Unicode MS" pitchFamily="-104" charset="-128"/>
              <a:ea typeface="ＭＳ Ｐゴシック" panose="020B0600070205080204" pitchFamily="34" charset="-128"/>
            </a:endParaRPr>
          </a:p>
        </p:txBody>
      </p:sp>
      <p:sp>
        <p:nvSpPr>
          <p:cNvPr id="34819"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ahoma" panose="020B0604030504040204" pitchFamily="34" charset="0"/>
                <a:ea typeface="ＭＳ Ｐゴシック" panose="020B0600070205080204" pitchFamily="34" charset="-128"/>
              </a:defRPr>
            </a:lvl1pPr>
            <a:lvl2pPr marL="742950" indent="-285750">
              <a:defRPr>
                <a:solidFill>
                  <a:schemeClr val="tx1"/>
                </a:solidFill>
                <a:latin typeface="Tahoma" panose="020B0604030504040204" pitchFamily="34" charset="0"/>
                <a:ea typeface="ＭＳ Ｐゴシック" panose="020B0600070205080204" pitchFamily="34" charset="-128"/>
              </a:defRPr>
            </a:lvl2pPr>
            <a:lvl3pPr marL="1143000" indent="-228600">
              <a:defRPr>
                <a:solidFill>
                  <a:schemeClr val="tx1"/>
                </a:solidFill>
                <a:latin typeface="Tahoma" panose="020B0604030504040204" pitchFamily="34" charset="0"/>
                <a:ea typeface="ＭＳ Ｐゴシック" panose="020B0600070205080204" pitchFamily="34" charset="-128"/>
              </a:defRPr>
            </a:lvl3pPr>
            <a:lvl4pPr marL="1600200" indent="-228600">
              <a:defRPr>
                <a:solidFill>
                  <a:schemeClr val="tx1"/>
                </a:solidFill>
                <a:latin typeface="Tahoma" panose="020B0604030504040204" pitchFamily="34" charset="0"/>
                <a:ea typeface="ＭＳ Ｐゴシック" panose="020B0600070205080204" pitchFamily="34" charset="-128"/>
              </a:defRPr>
            </a:lvl4pPr>
            <a:lvl5pPr marL="2057400" indent="-228600">
              <a:defRPr>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Tahoma" panose="020B0604030504040204" pitchFamily="34" charset="0"/>
                <a:ea typeface="ＭＳ Ｐゴシック" panose="020B0600070205080204" pitchFamily="34" charset="-128"/>
              </a:defRPr>
            </a:lvl9pPr>
          </a:lstStyle>
          <a:p>
            <a:fld id="{75FC2DE9-6EBC-41F1-8279-A26926D3F3C4}" type="slidenum">
              <a:rPr lang="en-US" altLang="en-US" smtClean="0">
                <a:latin typeface="Arial Unicode MS" pitchFamily="-104" charset="-128"/>
              </a:rPr>
              <a:pPr/>
              <a:t>11</a:t>
            </a:fld>
            <a:endParaRPr lang="en-US" altLang="en-US" smtClean="0">
              <a:latin typeface="Arial Unicode MS" pitchFamily="-104" charset="-128"/>
            </a:endParaRPr>
          </a:p>
        </p:txBody>
      </p:sp>
    </p:spTree>
    <p:extLst>
      <p:ext uri="{BB962C8B-B14F-4D97-AF65-F5344CB8AC3E}">
        <p14:creationId xmlns:p14="http://schemas.microsoft.com/office/powerpoint/2010/main" val="36684352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ChangeArrowheads="1" noTextEdit="1"/>
          </p:cNvSpPr>
          <p:nvPr>
            <p:ph type="sldImg"/>
          </p:nvPr>
        </p:nvSpPr>
        <p:spPr>
          <a:ln/>
        </p:spPr>
      </p:sp>
      <p:sp>
        <p:nvSpPr>
          <p:cNvPr id="481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Unicode MS" pitchFamily="-104" charset="-128"/>
                <a:ea typeface="ＭＳ Ｐゴシック" panose="020B0600070205080204" pitchFamily="34" charset="-128"/>
              </a:rPr>
              <a:t>Refer to ‘Well-being’ session during Induction week.  References made to UNCRC.</a:t>
            </a:r>
          </a:p>
          <a:p>
            <a:r>
              <a:rPr lang="en-GB" altLang="en-US" smtClean="0">
                <a:latin typeface="Arial Unicode MS" pitchFamily="-104" charset="-128"/>
                <a:ea typeface="ＭＳ Ｐゴシック" panose="020B0600070205080204" pitchFamily="34" charset="-128"/>
              </a:rPr>
              <a:t>The United Nations Convention on the Rights of the Child (UNCRC) is an international human rights treaty that grants all children and young people (aged 17 and under) a comprehensive set of rights.</a:t>
            </a:r>
          </a:p>
          <a:p>
            <a:r>
              <a:rPr lang="en-GB" altLang="en-US" smtClean="0">
                <a:latin typeface="Arial Unicode MS" pitchFamily="-104" charset="-128"/>
                <a:ea typeface="ＭＳ Ｐゴシック" panose="020B0600070205080204" pitchFamily="34" charset="-128"/>
              </a:rPr>
              <a:t>The UK signed the convention on 19 April 1990, ratified it on 16 December 1991 and it came into force on 15 January 1992. All UK government policies and practices must comply with the UNCRC.</a:t>
            </a:r>
          </a:p>
          <a:p>
            <a:r>
              <a:rPr lang="en-GB" altLang="en-US" smtClean="0">
                <a:latin typeface="Arial Unicode MS" pitchFamily="-104" charset="-128"/>
                <a:ea typeface="ＭＳ Ｐゴシック" panose="020B0600070205080204" pitchFamily="34" charset="-128"/>
              </a:rPr>
              <a:t>Underpins all practice within our education system in Wales.</a:t>
            </a:r>
          </a:p>
          <a:p>
            <a:r>
              <a:rPr lang="en-GB" altLang="en-US" smtClean="0">
                <a:latin typeface="Arial Unicode MS" pitchFamily="-104" charset="-128"/>
                <a:ea typeface="ＭＳ Ｐゴシック" panose="020B0600070205080204" pitchFamily="34" charset="-128"/>
              </a:rPr>
              <a:t>Rights Respecting Schools. </a:t>
            </a:r>
          </a:p>
        </p:txBody>
      </p:sp>
      <p:sp>
        <p:nvSpPr>
          <p:cNvPr id="481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ahoma" panose="020B0604030504040204" pitchFamily="34" charset="0"/>
                <a:ea typeface="ＭＳ Ｐゴシック" panose="020B0600070205080204" pitchFamily="34" charset="-128"/>
              </a:defRPr>
            </a:lvl1pPr>
            <a:lvl2pPr marL="742950" indent="-285750">
              <a:defRPr>
                <a:solidFill>
                  <a:schemeClr val="tx1"/>
                </a:solidFill>
                <a:latin typeface="Tahoma" panose="020B0604030504040204" pitchFamily="34" charset="0"/>
                <a:ea typeface="ＭＳ Ｐゴシック" panose="020B0600070205080204" pitchFamily="34" charset="-128"/>
              </a:defRPr>
            </a:lvl2pPr>
            <a:lvl3pPr marL="1143000" indent="-228600">
              <a:defRPr>
                <a:solidFill>
                  <a:schemeClr val="tx1"/>
                </a:solidFill>
                <a:latin typeface="Tahoma" panose="020B0604030504040204" pitchFamily="34" charset="0"/>
                <a:ea typeface="ＭＳ Ｐゴシック" panose="020B0600070205080204" pitchFamily="34" charset="-128"/>
              </a:defRPr>
            </a:lvl3pPr>
            <a:lvl4pPr marL="1600200" indent="-228600">
              <a:defRPr>
                <a:solidFill>
                  <a:schemeClr val="tx1"/>
                </a:solidFill>
                <a:latin typeface="Tahoma" panose="020B0604030504040204" pitchFamily="34" charset="0"/>
                <a:ea typeface="ＭＳ Ｐゴシック" panose="020B0600070205080204" pitchFamily="34" charset="-128"/>
              </a:defRPr>
            </a:lvl4pPr>
            <a:lvl5pPr marL="2057400" indent="-228600">
              <a:defRPr>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Tahoma" panose="020B0604030504040204" pitchFamily="34" charset="0"/>
                <a:ea typeface="ＭＳ Ｐゴシック" panose="020B0600070205080204" pitchFamily="34" charset="-128"/>
              </a:defRPr>
            </a:lvl9pPr>
          </a:lstStyle>
          <a:p>
            <a:fld id="{3A578819-215A-413F-87A8-973D3EF9CBEA}" type="slidenum">
              <a:rPr lang="en-US" altLang="en-US" smtClean="0">
                <a:latin typeface="Arial Unicode MS" pitchFamily="-104" charset="-128"/>
              </a:rPr>
              <a:pPr/>
              <a:t>13</a:t>
            </a:fld>
            <a:endParaRPr lang="en-US" altLang="en-US" smtClean="0">
              <a:latin typeface="Arial Unicode MS" pitchFamily="-104" charset="-128"/>
            </a:endParaRPr>
          </a:p>
        </p:txBody>
      </p:sp>
    </p:spTree>
    <p:extLst>
      <p:ext uri="{BB962C8B-B14F-4D97-AF65-F5344CB8AC3E}">
        <p14:creationId xmlns:p14="http://schemas.microsoft.com/office/powerpoint/2010/main" val="19297296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ChangeArrowheads="1" noTextEdit="1"/>
          </p:cNvSpPr>
          <p:nvPr>
            <p:ph type="sldImg"/>
          </p:nvPr>
        </p:nvSpPr>
        <p:spPr>
          <a:ln/>
        </p:spPr>
      </p:sp>
      <p:sp>
        <p:nvSpPr>
          <p:cNvPr id="460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Unicode MS" pitchFamily="-104" charset="-128"/>
              <a:ea typeface="ＭＳ Ｐゴシック" panose="020B0600070205080204" pitchFamily="34" charset="-128"/>
            </a:endParaRPr>
          </a:p>
        </p:txBody>
      </p:sp>
      <p:sp>
        <p:nvSpPr>
          <p:cNvPr id="460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Unicode MS" pitchFamily="-104" charset="-128"/>
                <a:ea typeface="ＭＳ Ｐゴシック" panose="020B0600070205080204" pitchFamily="34" charset="-128"/>
              </a:defRPr>
            </a:lvl1pPr>
            <a:lvl2pPr marL="37931725" indent="-37474525">
              <a:spcBef>
                <a:spcPct val="30000"/>
              </a:spcBef>
              <a:defRPr sz="1200">
                <a:solidFill>
                  <a:schemeClr val="tx1"/>
                </a:solidFill>
                <a:latin typeface="Arial Unicode MS" pitchFamily="-104" charset="-128"/>
                <a:ea typeface="ＭＳ Ｐゴシック" panose="020B0600070205080204" pitchFamily="34" charset="-128"/>
              </a:defRPr>
            </a:lvl2pPr>
            <a:lvl3pPr marL="1143000" indent="-228600">
              <a:spcBef>
                <a:spcPct val="30000"/>
              </a:spcBef>
              <a:defRPr sz="1200">
                <a:solidFill>
                  <a:schemeClr val="tx1"/>
                </a:solidFill>
                <a:latin typeface="Arial Unicode MS" pitchFamily="-104" charset="-128"/>
                <a:ea typeface="ＭＳ Ｐゴシック" panose="020B0600070205080204" pitchFamily="34" charset="-128"/>
              </a:defRPr>
            </a:lvl3pPr>
            <a:lvl4pPr marL="1600200" indent="-228600">
              <a:spcBef>
                <a:spcPct val="30000"/>
              </a:spcBef>
              <a:defRPr sz="1200">
                <a:solidFill>
                  <a:schemeClr val="tx1"/>
                </a:solidFill>
                <a:latin typeface="Arial Unicode MS" pitchFamily="-104" charset="-128"/>
                <a:ea typeface="ＭＳ Ｐゴシック" panose="020B0600070205080204" pitchFamily="34" charset="-128"/>
              </a:defRPr>
            </a:lvl4pPr>
            <a:lvl5pPr marL="2057400" indent="-228600">
              <a:spcBef>
                <a:spcPct val="30000"/>
              </a:spcBef>
              <a:defRPr sz="1200">
                <a:solidFill>
                  <a:schemeClr val="tx1"/>
                </a:solidFill>
                <a:latin typeface="Arial Unicode MS" pitchFamily="-104" charset="-128"/>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Unicode MS" pitchFamily="-104" charset="-128"/>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Unicode MS" pitchFamily="-104" charset="-128"/>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Unicode MS" pitchFamily="-104" charset="-128"/>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Unicode MS" pitchFamily="-104" charset="-128"/>
                <a:ea typeface="ＭＳ Ｐゴシック" panose="020B0600070205080204" pitchFamily="34" charset="-128"/>
              </a:defRPr>
            </a:lvl9pPr>
          </a:lstStyle>
          <a:p>
            <a:pPr>
              <a:spcBef>
                <a:spcPct val="0"/>
              </a:spcBef>
            </a:pPr>
            <a:fld id="{0DCDCF6F-7FEC-483A-8543-BE93BA2A53C4}" type="slidenum">
              <a:rPr lang="en-US" altLang="en-US" smtClean="0"/>
              <a:pPr>
                <a:spcBef>
                  <a:spcPct val="0"/>
                </a:spcBef>
              </a:pPr>
              <a:t>14</a:t>
            </a:fld>
            <a:endParaRPr lang="en-US" altLang="en-US" smtClean="0"/>
          </a:p>
        </p:txBody>
      </p:sp>
    </p:spTree>
    <p:extLst>
      <p:ext uri="{BB962C8B-B14F-4D97-AF65-F5344CB8AC3E}">
        <p14:creationId xmlns:p14="http://schemas.microsoft.com/office/powerpoint/2010/main" val="33975669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Will</a:t>
            </a:r>
            <a:r>
              <a:rPr lang="en-GB" baseline="0" dirty="0" smtClean="0"/>
              <a:t> share an example.</a:t>
            </a:r>
          </a:p>
          <a:p>
            <a:r>
              <a:rPr lang="en-GB" baseline="0" dirty="0" smtClean="0"/>
              <a:t>Time permitting – can write one for themselves (will provide templates). </a:t>
            </a:r>
            <a:endParaRPr lang="en-GB" dirty="0"/>
          </a:p>
        </p:txBody>
      </p:sp>
      <p:sp>
        <p:nvSpPr>
          <p:cNvPr id="4" name="Slide Number Placeholder 3"/>
          <p:cNvSpPr>
            <a:spLocks noGrp="1"/>
          </p:cNvSpPr>
          <p:nvPr>
            <p:ph type="sldNum" sz="quarter" idx="10"/>
          </p:nvPr>
        </p:nvSpPr>
        <p:spPr/>
        <p:txBody>
          <a:bodyPr/>
          <a:lstStyle/>
          <a:p>
            <a:fld id="{75F972E0-5198-46C6-8EFE-44A646AD96EF}" type="slidenum">
              <a:rPr lang="en-US" smtClean="0"/>
              <a:t>16</a:t>
            </a:fld>
            <a:endParaRPr lang="en-US" dirty="0"/>
          </a:p>
        </p:txBody>
      </p:sp>
    </p:spTree>
    <p:extLst>
      <p:ext uri="{BB962C8B-B14F-4D97-AF65-F5344CB8AC3E}">
        <p14:creationId xmlns:p14="http://schemas.microsoft.com/office/powerpoint/2010/main" val="275801121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tx2">
                  <a:lumMod val="5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smtClean="0"/>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48A87A34-81AB-432B-8DAE-1953F412C126}" type="datetimeFigureOut">
              <a:rPr lang="en-US" smtClean="0"/>
              <a:t>11/28/2019</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8798074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11/28/2019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92641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11/28/2019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21168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11/28/2019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5815230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11/28/2019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735916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11/28/2019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0903694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11/28/2019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053058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11/28/2019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73428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11/28/2019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1341265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smtClean="0"/>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11/28/2019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1911090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smtClean="0"/>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11/28/2019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52023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11/28/2019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603328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smtClean="0"/>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11/28/2019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09819137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t>11/28/2019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94069517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smtClean="0"/>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smtClean="0"/>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smtClean="0"/>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t>11/28/2019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8731845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11/28/2019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32426647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11/28/2019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68548139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and Content">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bwMode="black">
          <a:xfrm>
            <a:off x="688624" y="594360"/>
            <a:ext cx="10893775" cy="1962150"/>
          </a:xfrm>
          <a:noFill/>
          <a:ln w="38100">
            <a:solidFill>
              <a:schemeClr val="bg1"/>
            </a:solidFill>
          </a:ln>
        </p:spPr>
        <p:txBody>
          <a:bodyPr lIns="72000" tIns="72000" rIns="72000" bIns="72000" anchor="t" anchorCtr="0">
            <a:normAutofit/>
          </a:bodyPr>
          <a:lstStyle>
            <a:lvl1pPr algn="l">
              <a:defRPr sz="4000" cap="none" spc="0" baseline="0">
                <a:solidFill>
                  <a:schemeClr val="tx2">
                    <a:lumMod val="50000"/>
                  </a:schemeClr>
                </a:solidFill>
              </a:defRPr>
            </a:lvl1pPr>
          </a:lstStyle>
          <a:p>
            <a:r>
              <a:rPr lang="en-US" noProof="0"/>
              <a:t>Click to edit master title style</a:t>
            </a:r>
          </a:p>
        </p:txBody>
      </p:sp>
      <p:sp>
        <p:nvSpPr>
          <p:cNvPr id="3" name="Content Placeholder 2"/>
          <p:cNvSpPr>
            <a:spLocks noGrp="1"/>
          </p:cNvSpPr>
          <p:nvPr>
            <p:ph idx="1" hasCustomPrompt="1"/>
          </p:nvPr>
        </p:nvSpPr>
        <p:spPr>
          <a:xfrm>
            <a:off x="699108" y="2084071"/>
            <a:ext cx="10883292" cy="3501154"/>
          </a:xfrm>
        </p:spPr>
        <p:txBody>
          <a:bodyPr numCol="2" spcCol="108000">
            <a:normAutofit/>
          </a:bodyPr>
          <a:lstStyle>
            <a:lvl1pPr marL="228600" indent="-228600" algn="l">
              <a:buClr>
                <a:schemeClr val="accent2"/>
              </a:buClr>
              <a:buFont typeface="Wingdings" panose="05000000000000000000" pitchFamily="2" charset="2"/>
              <a:buChar char="§"/>
              <a:defRPr sz="2400">
                <a:solidFill>
                  <a:schemeClr val="tx2">
                    <a:lumMod val="50000"/>
                  </a:schemeClr>
                </a:solidFill>
              </a:defRPr>
            </a:lvl1pPr>
            <a:lvl2pPr marL="457200" indent="-228600" algn="l">
              <a:buClr>
                <a:schemeClr val="accent2"/>
              </a:buClr>
              <a:buFont typeface="Wingdings" panose="05000000000000000000" pitchFamily="2" charset="2"/>
              <a:buChar char="§"/>
              <a:defRPr sz="2400">
                <a:solidFill>
                  <a:schemeClr val="tx2">
                    <a:lumMod val="50000"/>
                  </a:schemeClr>
                </a:solidFill>
              </a:defRPr>
            </a:lvl2pPr>
            <a:lvl3pPr marL="685800" indent="-228600" algn="l">
              <a:buClr>
                <a:schemeClr val="accent2"/>
              </a:buClr>
              <a:buFont typeface="Wingdings" panose="05000000000000000000" pitchFamily="2" charset="2"/>
              <a:buChar char="§"/>
              <a:defRPr sz="2400">
                <a:solidFill>
                  <a:schemeClr val="tx2">
                    <a:lumMod val="50000"/>
                  </a:schemeClr>
                </a:solidFill>
              </a:defRPr>
            </a:lvl3pPr>
            <a:lvl4pPr marL="914400" indent="-228600" algn="l">
              <a:buClr>
                <a:schemeClr val="accent2"/>
              </a:buClr>
              <a:buFont typeface="Wingdings" panose="05000000000000000000" pitchFamily="2" charset="2"/>
              <a:buChar char="§"/>
              <a:defRPr sz="2400">
                <a:solidFill>
                  <a:schemeClr val="tx2">
                    <a:lumMod val="50000"/>
                  </a:schemeClr>
                </a:solidFill>
              </a:defRPr>
            </a:lvl4pPr>
            <a:lvl5pPr marL="1143000" indent="-228600" algn="l">
              <a:buClr>
                <a:schemeClr val="accent2"/>
              </a:buClr>
              <a:buFont typeface="Wingdings" panose="05000000000000000000" pitchFamily="2" charset="2"/>
              <a:buChar char="§"/>
              <a:defRPr sz="2400">
                <a:solidFill>
                  <a:schemeClr val="tx2">
                    <a:lumMod val="50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7" name="Date Placeholder 6"/>
          <p:cNvSpPr>
            <a:spLocks noGrp="1"/>
          </p:cNvSpPr>
          <p:nvPr>
            <p:ph type="dt" sz="half" idx="10"/>
          </p:nvPr>
        </p:nvSpPr>
        <p:spPr>
          <a:xfrm>
            <a:off x="7256090" y="6234888"/>
            <a:ext cx="2025832" cy="323968"/>
          </a:xfrm>
        </p:spPr>
        <p:txBody>
          <a:bodyPr/>
          <a:lstStyle>
            <a:lvl1pPr>
              <a:defRPr>
                <a:solidFill>
                  <a:schemeClr val="tx2">
                    <a:lumMod val="50000"/>
                  </a:schemeClr>
                </a:solidFill>
              </a:defRPr>
            </a:lvl1pPr>
          </a:lstStyle>
          <a:p>
            <a:fld id="{38386F08-408F-4BD2-A5F9-1FF72E18D3C3}" type="datetimeFigureOut">
              <a:rPr lang="en-US" noProof="0" smtClean="0"/>
              <a:pPr/>
              <a:t>11/28/2019</a:t>
            </a:fld>
            <a:endParaRPr lang="en-US" noProof="0" dirty="0"/>
          </a:p>
        </p:txBody>
      </p:sp>
      <p:sp>
        <p:nvSpPr>
          <p:cNvPr id="8" name="Footer Placeholder 7"/>
          <p:cNvSpPr>
            <a:spLocks noGrp="1"/>
          </p:cNvSpPr>
          <p:nvPr>
            <p:ph type="ftr" sz="quarter" idx="11"/>
          </p:nvPr>
        </p:nvSpPr>
        <p:spPr>
          <a:xfrm>
            <a:off x="2895599" y="6238816"/>
            <a:ext cx="4229101" cy="320040"/>
          </a:xfrm>
        </p:spPr>
        <p:txBody>
          <a:bodyPr/>
          <a:lstStyle>
            <a:lvl1pPr>
              <a:defRPr>
                <a:solidFill>
                  <a:schemeClr val="tx2">
                    <a:lumMod val="50000"/>
                  </a:schemeClr>
                </a:solidFill>
              </a:defRPr>
            </a:lvl1pPr>
          </a:lstStyle>
          <a:p>
            <a:r>
              <a:rPr lang="en-US" noProof="0" dirty="0"/>
              <a:t>Add a footer</a:t>
            </a:r>
          </a:p>
        </p:txBody>
      </p:sp>
      <p:sp>
        <p:nvSpPr>
          <p:cNvPr id="9" name="Slide Number Placeholder 8"/>
          <p:cNvSpPr>
            <a:spLocks noGrp="1"/>
          </p:cNvSpPr>
          <p:nvPr>
            <p:ph type="sldNum" sz="quarter" idx="12"/>
          </p:nvPr>
        </p:nvSpPr>
        <p:spPr>
          <a:xfrm>
            <a:off x="8916161" y="5804577"/>
            <a:ext cx="365760" cy="365760"/>
          </a:xfrm>
        </p:spPr>
        <p:txBody>
          <a:bodyPr/>
          <a:lstStyle>
            <a:lvl1pPr>
              <a:defRPr>
                <a:solidFill>
                  <a:schemeClr val="tx2">
                    <a:lumMod val="50000"/>
                  </a:schemeClr>
                </a:solidFill>
              </a:defRPr>
            </a:lvl1pPr>
          </a:lstStyle>
          <a:p>
            <a:fld id="{42F0A33C-B6D6-454E-A4EA-5198AC78DEE3}" type="slidenum">
              <a:rPr lang="en-US" noProof="0" smtClean="0"/>
              <a:pPr/>
              <a:t>‹#›</a:t>
            </a:fld>
            <a:endParaRPr lang="en-US" noProof="0" dirty="0"/>
          </a:p>
        </p:txBody>
      </p:sp>
      <p:sp>
        <p:nvSpPr>
          <p:cNvPr id="4" name="Rectangle 3">
            <a:extLst>
              <a:ext uri="{FF2B5EF4-FFF2-40B4-BE49-F238E27FC236}">
                <a16:creationId xmlns:a16="http://schemas.microsoft.com/office/drawing/2014/main" id="{DC5B8FA8-6A22-40E7-B3E9-A963C93B51FA}"/>
              </a:ext>
            </a:extLst>
          </p:cNvPr>
          <p:cNvSpPr/>
          <p:nvPr userDrawn="1"/>
        </p:nvSpPr>
        <p:spPr>
          <a:xfrm>
            <a:off x="-15240" y="2"/>
            <a:ext cx="365760" cy="6876000"/>
          </a:xfrm>
          <a:prstGeom prst="rect">
            <a:avLst/>
          </a:prstGeom>
          <a:solidFill>
            <a:schemeClr val="accent2"/>
          </a:solidFill>
          <a:ln>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29975235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20">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a:gradFill flip="none" rotWithShape="1">
            <a:gsLst>
              <a:gs pos="0">
                <a:schemeClr val="tx2"/>
              </a:gs>
              <a:gs pos="100000">
                <a:schemeClr val="tx2">
                  <a:lumMod val="50000"/>
                </a:schemeClr>
              </a:gs>
            </a:gsLst>
            <a:lin ang="5400000" scaled="0"/>
            <a:tileRect/>
          </a:gradFill>
        </p:grpSpPr>
        <p:grpSp>
          <p:nvGrpSpPr>
            <p:cNvPr id="9" name="Group 8"/>
            <p:cNvGrpSpPr/>
            <p:nvPr/>
          </p:nvGrpSpPr>
          <p:grpSpPr>
            <a:xfrm>
              <a:off x="-14288" y="0"/>
              <a:ext cx="1220788" cy="6858001"/>
              <a:chOff x="-14288" y="0"/>
              <a:chExt cx="1220788" cy="6858001"/>
            </a:xfrm>
            <a:grp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p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smtClean="0"/>
              <a:pPr/>
              <a:t>11/28/2019</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096550279"/>
      </p:ext>
    </p:extLst>
  </p:cSld>
  <p:clrMap bg1="dk1" tx1="lt1" bg2="dk2" tx2="lt2" accent1="accent1" accent2="accent2" accent3="accent3" accent4="accent4" accent5="accent5" accent6="accent6" hlink="hlink" folHlink="folHlink"/>
  <p:sldLayoutIdLst>
    <p:sldLayoutId id="2147483726" r:id="rId1"/>
    <p:sldLayoutId id="2147483727" r:id="rId2"/>
    <p:sldLayoutId id="2147483728" r:id="rId3"/>
    <p:sldLayoutId id="2147483729" r:id="rId4"/>
    <p:sldLayoutId id="2147483730" r:id="rId5"/>
    <p:sldLayoutId id="2147483731" r:id="rId6"/>
    <p:sldLayoutId id="2147483732" r:id="rId7"/>
    <p:sldLayoutId id="2147483733" r:id="rId8"/>
    <p:sldLayoutId id="2147483734" r:id="rId9"/>
    <p:sldLayoutId id="2147483735" r:id="rId10"/>
    <p:sldLayoutId id="2147483736" r:id="rId11"/>
    <p:sldLayoutId id="2147483737" r:id="rId12"/>
    <p:sldLayoutId id="2147483738" r:id="rId13"/>
    <p:sldLayoutId id="2147483739" r:id="rId14"/>
    <p:sldLayoutId id="2147483740" r:id="rId15"/>
    <p:sldLayoutId id="2147483741" r:id="rId16"/>
    <p:sldLayoutId id="2147483742" r:id="rId17"/>
    <p:sldLayoutId id="2147483743" r:id="rId18"/>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padlet.com/n_ryder/ALNYear1" TargetMode="Externa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hyperlink" Target="https://gov.wales/sites/default/files/publications/2019-02/aln-frequently-asked-questions-2_0.pdf"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hyperlink" Target="https://www.youtube.com/watch?v=z2bkbs00Z68"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An introduction to additional learning needs</a:t>
            </a:r>
            <a:endParaRPr lang="en-GB" dirty="0"/>
          </a:p>
        </p:txBody>
      </p:sp>
      <p:sp>
        <p:nvSpPr>
          <p:cNvPr id="3" name="Subtitle 2"/>
          <p:cNvSpPr>
            <a:spLocks noGrp="1"/>
          </p:cNvSpPr>
          <p:nvPr>
            <p:ph type="subTitle" idx="1"/>
          </p:nvPr>
        </p:nvSpPr>
        <p:spPr/>
        <p:txBody>
          <a:bodyPr/>
          <a:lstStyle/>
          <a:p>
            <a:r>
              <a:rPr lang="en-GB" dirty="0" smtClean="0"/>
              <a:t>ECAD4007C</a:t>
            </a:r>
          </a:p>
          <a:p>
            <a:r>
              <a:rPr lang="en-GB" dirty="0" smtClean="0"/>
              <a:t>Nanna Ryder</a:t>
            </a:r>
            <a:endParaRPr lang="en-GB" dirty="0"/>
          </a:p>
        </p:txBody>
      </p:sp>
    </p:spTree>
    <p:extLst>
      <p:ext uri="{BB962C8B-B14F-4D97-AF65-F5344CB8AC3E}">
        <p14:creationId xmlns:p14="http://schemas.microsoft.com/office/powerpoint/2010/main" val="33104387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a:t>
            </a:r>
            <a:endParaRPr lang="en-GB" dirty="0"/>
          </a:p>
        </p:txBody>
      </p:sp>
      <p:sp>
        <p:nvSpPr>
          <p:cNvPr id="3" name="Content Placeholder 2"/>
          <p:cNvSpPr>
            <a:spLocks noGrp="1"/>
          </p:cNvSpPr>
          <p:nvPr>
            <p:ph idx="1"/>
          </p:nvPr>
        </p:nvSpPr>
        <p:spPr/>
        <p:txBody>
          <a:bodyPr>
            <a:noAutofit/>
          </a:bodyPr>
          <a:lstStyle/>
          <a:p>
            <a:r>
              <a:rPr lang="en-GB" sz="2800" dirty="0" smtClean="0"/>
              <a:t>Explore the range of children’s needs </a:t>
            </a:r>
          </a:p>
          <a:p>
            <a:r>
              <a:rPr lang="en-GB" sz="2800" dirty="0" smtClean="0">
                <a:effectLst/>
              </a:rPr>
              <a:t>Consider the statutory obligations and recent developments in the field of ALN</a:t>
            </a:r>
            <a:endParaRPr lang="en-US" sz="2800" dirty="0" smtClean="0">
              <a:effectLst/>
            </a:endParaRPr>
          </a:p>
          <a:p>
            <a:r>
              <a:rPr lang="en-US" sz="2800" dirty="0" smtClean="0">
                <a:effectLst/>
              </a:rPr>
              <a:t>A broad introduction to Person Centered Planning and One Page Profile </a:t>
            </a:r>
          </a:p>
          <a:p>
            <a:r>
              <a:rPr lang="en-US" sz="2800" dirty="0" smtClean="0"/>
              <a:t>Discuss the significance of inclusive support that focuses on equity and diversity. </a:t>
            </a:r>
            <a:endParaRPr lang="en-GB" sz="2800" dirty="0"/>
          </a:p>
        </p:txBody>
      </p:sp>
    </p:spTree>
    <p:extLst>
      <p:ext uri="{BB962C8B-B14F-4D97-AF65-F5344CB8AC3E}">
        <p14:creationId xmlns:p14="http://schemas.microsoft.com/office/powerpoint/2010/main" val="4690805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noChangeArrowheads="1"/>
          </p:cNvSpPr>
          <p:nvPr>
            <p:ph type="title"/>
          </p:nvPr>
        </p:nvSpPr>
        <p:spPr>
          <a:xfrm>
            <a:off x="941033" y="623888"/>
            <a:ext cx="10040645" cy="1281112"/>
          </a:xfrm>
        </p:spPr>
        <p:txBody>
          <a:bodyPr/>
          <a:lstStyle/>
          <a:p>
            <a:pPr eaLnBrk="1" hangingPunct="1"/>
            <a:r>
              <a:rPr lang="en-US" altLang="en-US" dirty="0" smtClean="0">
                <a:ea typeface="ＭＳ Ｐゴシック" panose="020B0600070205080204" pitchFamily="34" charset="-128"/>
              </a:rPr>
              <a:t>What do you already know about ALN?</a:t>
            </a:r>
            <a:endParaRPr lang="en-US" altLang="en-US" dirty="0" smtClean="0">
              <a:solidFill>
                <a:schemeClr val="bg1"/>
              </a:solidFill>
              <a:ea typeface="ＭＳ Ｐゴシック" panose="020B0600070205080204" pitchFamily="34" charset="-128"/>
            </a:endParaRP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930889" y="1827150"/>
            <a:ext cx="6447793" cy="3223897"/>
          </a:xfrm>
        </p:spPr>
      </p:pic>
      <p:sp>
        <p:nvSpPr>
          <p:cNvPr id="3" name="Rectangle 2"/>
          <p:cNvSpPr/>
          <p:nvPr/>
        </p:nvSpPr>
        <p:spPr>
          <a:xfrm>
            <a:off x="3680689" y="5747211"/>
            <a:ext cx="6055326" cy="523220"/>
          </a:xfrm>
          <a:prstGeom prst="rect">
            <a:avLst/>
          </a:prstGeom>
        </p:spPr>
        <p:txBody>
          <a:bodyPr wrap="square">
            <a:spAutoFit/>
          </a:bodyPr>
          <a:lstStyle/>
          <a:p>
            <a:r>
              <a:rPr lang="en-GB" sz="2800" dirty="0">
                <a:hlinkClick r:id="rId4"/>
              </a:rPr>
              <a:t>https://</a:t>
            </a:r>
            <a:r>
              <a:rPr lang="en-GB" sz="2800" dirty="0" smtClean="0">
                <a:hlinkClick r:id="rId4"/>
              </a:rPr>
              <a:t>padlet.com/n_ryder/ALNYear1</a:t>
            </a:r>
            <a:r>
              <a:rPr lang="en-GB" sz="2800" dirty="0" smtClean="0"/>
              <a:t> </a:t>
            </a:r>
            <a:endParaRPr lang="en-GB" sz="2800" dirty="0"/>
          </a:p>
        </p:txBody>
      </p:sp>
    </p:spTree>
    <p:extLst>
      <p:ext uri="{BB962C8B-B14F-4D97-AF65-F5344CB8AC3E}">
        <p14:creationId xmlns:p14="http://schemas.microsoft.com/office/powerpoint/2010/main" val="298299724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56839" y="488852"/>
            <a:ext cx="10893775" cy="1962150"/>
          </a:xfrm>
        </p:spPr>
        <p:txBody>
          <a:bodyPr/>
          <a:lstStyle/>
          <a:p>
            <a:r>
              <a:rPr lang="en-GB" dirty="0" smtClean="0">
                <a:solidFill>
                  <a:schemeClr val="tx1"/>
                </a:solidFill>
              </a:rPr>
              <a:t>Defining Additional Learning Needs (ALN)</a:t>
            </a:r>
            <a:endParaRPr lang="en-GB" dirty="0">
              <a:solidFill>
                <a:schemeClr val="tx1"/>
              </a:solidFill>
            </a:endParaRPr>
          </a:p>
        </p:txBody>
      </p:sp>
      <p:sp>
        <p:nvSpPr>
          <p:cNvPr id="4" name="Oval Callout 3"/>
          <p:cNvSpPr/>
          <p:nvPr/>
        </p:nvSpPr>
        <p:spPr>
          <a:xfrm>
            <a:off x="2096198" y="2592196"/>
            <a:ext cx="8476341" cy="3534228"/>
          </a:xfrm>
          <a:prstGeom prst="wedgeEllipseCallout">
            <a:avLst>
              <a:gd name="adj1" fmla="val -42885"/>
              <a:gd name="adj2" fmla="val 63357"/>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2800" dirty="0" smtClean="0"/>
              <a:t>‘A learner has ALN if he or she has a learning difficulty or disability which calls for additional learning provision’ (ALP)’.</a:t>
            </a:r>
          </a:p>
          <a:p>
            <a:pPr algn="ctr"/>
            <a:r>
              <a:rPr lang="en-GB" sz="2800" dirty="0" smtClean="0"/>
              <a:t>(Welsh Government, 2019) </a:t>
            </a:r>
            <a:endParaRPr lang="en-GB" sz="2800" dirty="0"/>
          </a:p>
        </p:txBody>
      </p:sp>
    </p:spTree>
    <p:extLst>
      <p:ext uri="{BB962C8B-B14F-4D97-AF65-F5344CB8AC3E}">
        <p14:creationId xmlns:p14="http://schemas.microsoft.com/office/powerpoint/2010/main" val="155753876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682" name="Rectangle 2">
            <a:extLst/>
          </p:cNvPr>
          <p:cNvSpPr>
            <a:spLocks noGrp="1" noChangeArrowheads="1"/>
          </p:cNvSpPr>
          <p:nvPr>
            <p:ph type="title"/>
          </p:nvPr>
        </p:nvSpPr>
        <p:spPr>
          <a:xfrm>
            <a:off x="2226793" y="350204"/>
            <a:ext cx="7729728" cy="1188720"/>
          </a:xfrm>
        </p:spPr>
        <p:txBody>
          <a:bodyPr rtlCol="0">
            <a:normAutofit/>
          </a:bodyPr>
          <a:lstStyle/>
          <a:p>
            <a:pPr>
              <a:defRPr/>
            </a:pPr>
            <a:r>
              <a:rPr lang="en-GB" altLang="en-US" i="1" dirty="0">
                <a:ea typeface="ＭＳ Ｐゴシック" panose="020B0600070205080204" pitchFamily="34" charset="-128"/>
              </a:rPr>
              <a:t>Disability</a:t>
            </a:r>
            <a:endParaRPr lang="en-GB" altLang="en-US" dirty="0">
              <a:ea typeface="ＭＳ Ｐゴシック" panose="020B0600070205080204" pitchFamily="34" charset="-128"/>
            </a:endParaRPr>
          </a:p>
        </p:txBody>
      </p:sp>
      <p:grpSp>
        <p:nvGrpSpPr>
          <p:cNvPr id="31747" name="Diagram 4"/>
          <p:cNvGrpSpPr>
            <a:grpSpLocks/>
          </p:cNvGrpSpPr>
          <p:nvPr/>
        </p:nvGrpSpPr>
        <p:grpSpPr bwMode="auto">
          <a:xfrm>
            <a:off x="1429658" y="1683657"/>
            <a:ext cx="8914494" cy="4550456"/>
            <a:chOff x="1586" y="582"/>
            <a:chExt cx="2544" cy="2856"/>
          </a:xfrm>
        </p:grpSpPr>
        <p:sp>
          <p:nvSpPr>
            <p:cNvPr id="2051" name="AutoShape 5">
              <a:extLst/>
            </p:cNvPr>
            <p:cNvSpPr>
              <a:spLocks noChangeAspect="1" noChangeArrowheads="1" noTextEdit="1"/>
            </p:cNvSpPr>
            <p:nvPr/>
          </p:nvSpPr>
          <p:spPr bwMode="auto">
            <a:xfrm>
              <a:off x="1586" y="582"/>
              <a:ext cx="2544" cy="2856"/>
            </a:xfrm>
            <a:prstGeom prst="rect">
              <a:avLst/>
            </a:prstGeom>
            <a:noFill/>
            <a:ln w="9525">
              <a:noFill/>
              <a:miter lim="800000"/>
              <a:headEnd/>
              <a:tailEnd/>
            </a:ln>
          </p:spPr>
          <p:txBody>
            <a:bodyPr/>
            <a:lstStyle/>
            <a:p>
              <a:pPr>
                <a:defRPr/>
              </a:pPr>
              <a:endParaRPr lang="en-US">
                <a:solidFill>
                  <a:schemeClr val="tx2">
                    <a:lumMod val="10000"/>
                  </a:schemeClr>
                </a:solidFill>
                <a:latin typeface="Arial" pitchFamily="-101" charset="0"/>
              </a:endParaRPr>
            </a:p>
          </p:txBody>
        </p:sp>
        <p:sp>
          <p:nvSpPr>
            <p:cNvPr id="2052" name="_s2052">
              <a:extLst/>
            </p:cNvPr>
            <p:cNvSpPr>
              <a:spLocks noChangeShapeType="1"/>
            </p:cNvSpPr>
            <p:nvPr/>
          </p:nvSpPr>
          <p:spPr bwMode="auto">
            <a:xfrm flipH="1" flipV="1">
              <a:off x="2307" y="1692"/>
              <a:ext cx="275" cy="159"/>
            </a:xfrm>
            <a:prstGeom prst="line">
              <a:avLst/>
            </a:prstGeom>
            <a:noFill/>
            <a:ln w="28575">
              <a:solidFill>
                <a:srgbClr val="540000"/>
              </a:solidFill>
              <a:round/>
              <a:headEnd/>
              <a:tailEnd/>
            </a:ln>
          </p:spPr>
          <p:txBody>
            <a:bodyPr anchor="ctr"/>
            <a:lstStyle/>
            <a:p>
              <a:pPr>
                <a:defRPr/>
              </a:pPr>
              <a:endParaRPr lang="en-US">
                <a:solidFill>
                  <a:schemeClr val="tx2">
                    <a:lumMod val="10000"/>
                  </a:schemeClr>
                </a:solidFill>
                <a:latin typeface="Arial" pitchFamily="-101" charset="0"/>
              </a:endParaRPr>
            </a:p>
          </p:txBody>
        </p:sp>
        <p:sp>
          <p:nvSpPr>
            <p:cNvPr id="2053" name="_s2053">
              <a:extLst/>
            </p:cNvPr>
            <p:cNvSpPr>
              <a:spLocks noChangeArrowheads="1"/>
            </p:cNvSpPr>
            <p:nvPr/>
          </p:nvSpPr>
          <p:spPr bwMode="auto">
            <a:xfrm>
              <a:off x="1714" y="1214"/>
              <a:ext cx="636" cy="636"/>
            </a:xfrm>
            <a:prstGeom prst="ellipse">
              <a:avLst/>
            </a:prstGeom>
            <a:solidFill>
              <a:schemeClr val="accent3">
                <a:lumMod val="20000"/>
                <a:lumOff val="80000"/>
              </a:schemeClr>
            </a:solidFill>
            <a:ln w="12700">
              <a:solidFill>
                <a:srgbClr val="540000"/>
              </a:solidFill>
              <a:round/>
              <a:headEnd/>
              <a:tailEnd/>
            </a:ln>
          </p:spPr>
          <p:txBody>
            <a:bodyPr wrap="none" anchor="ctr"/>
            <a:lstStyle/>
            <a:p>
              <a:pPr algn="ctr">
                <a:defRPr/>
              </a:pPr>
              <a:r>
                <a:rPr lang="en-GB" b="1" i="1" dirty="0">
                  <a:solidFill>
                    <a:schemeClr val="tx2">
                      <a:lumMod val="10000"/>
                    </a:schemeClr>
                  </a:solidFill>
                  <a:latin typeface="Tahoma" pitchFamily="-101" charset="0"/>
                </a:rPr>
                <a:t>Sensory </a:t>
              </a:r>
            </a:p>
            <a:p>
              <a:pPr algn="ctr">
                <a:defRPr/>
              </a:pPr>
              <a:r>
                <a:rPr lang="en-GB" b="1" i="1" dirty="0">
                  <a:solidFill>
                    <a:schemeClr val="tx2">
                      <a:lumMod val="10000"/>
                    </a:schemeClr>
                  </a:solidFill>
                  <a:latin typeface="Tahoma" pitchFamily="-101" charset="0"/>
                </a:rPr>
                <a:t>Impairment</a:t>
              </a:r>
            </a:p>
          </p:txBody>
        </p:sp>
        <p:sp>
          <p:nvSpPr>
            <p:cNvPr id="2054" name="_s2054">
              <a:extLst/>
            </p:cNvPr>
            <p:cNvSpPr>
              <a:spLocks noChangeShapeType="1"/>
            </p:cNvSpPr>
            <p:nvPr/>
          </p:nvSpPr>
          <p:spPr bwMode="auto">
            <a:xfrm flipH="1">
              <a:off x="2308" y="2169"/>
              <a:ext cx="275" cy="159"/>
            </a:xfrm>
            <a:prstGeom prst="line">
              <a:avLst/>
            </a:prstGeom>
            <a:noFill/>
            <a:ln w="28575">
              <a:solidFill>
                <a:srgbClr val="540000"/>
              </a:solidFill>
              <a:round/>
              <a:headEnd/>
              <a:tailEnd/>
            </a:ln>
          </p:spPr>
          <p:txBody>
            <a:bodyPr anchor="ctr"/>
            <a:lstStyle/>
            <a:p>
              <a:pPr>
                <a:defRPr/>
              </a:pPr>
              <a:endParaRPr lang="en-US">
                <a:solidFill>
                  <a:schemeClr val="tx2">
                    <a:lumMod val="10000"/>
                  </a:schemeClr>
                </a:solidFill>
                <a:latin typeface="Arial" pitchFamily="-101" charset="0"/>
              </a:endParaRPr>
            </a:p>
          </p:txBody>
        </p:sp>
        <p:sp>
          <p:nvSpPr>
            <p:cNvPr id="2055" name="_s2055">
              <a:extLst/>
            </p:cNvPr>
            <p:cNvSpPr>
              <a:spLocks noChangeArrowheads="1"/>
            </p:cNvSpPr>
            <p:nvPr/>
          </p:nvSpPr>
          <p:spPr bwMode="auto">
            <a:xfrm>
              <a:off x="1714" y="2168"/>
              <a:ext cx="636" cy="636"/>
            </a:xfrm>
            <a:prstGeom prst="ellipse">
              <a:avLst/>
            </a:prstGeom>
            <a:solidFill>
              <a:schemeClr val="accent3">
                <a:lumMod val="40000"/>
                <a:lumOff val="60000"/>
              </a:schemeClr>
            </a:solidFill>
            <a:ln w="12700">
              <a:solidFill>
                <a:srgbClr val="540000"/>
              </a:solidFill>
              <a:round/>
              <a:headEnd/>
              <a:tailEnd/>
            </a:ln>
          </p:spPr>
          <p:txBody>
            <a:bodyPr wrap="none" anchor="ctr"/>
            <a:lstStyle/>
            <a:p>
              <a:pPr algn="ctr">
                <a:defRPr/>
              </a:pPr>
              <a:r>
                <a:rPr lang="en-GB" b="1" i="1" dirty="0">
                  <a:solidFill>
                    <a:schemeClr val="tx2">
                      <a:lumMod val="10000"/>
                    </a:schemeClr>
                  </a:solidFill>
                  <a:latin typeface="Tahoma" pitchFamily="-101" charset="0"/>
                </a:rPr>
                <a:t>Hidden </a:t>
              </a:r>
            </a:p>
            <a:p>
              <a:pPr algn="ctr">
                <a:defRPr/>
              </a:pPr>
              <a:r>
                <a:rPr lang="en-GB" b="1" i="1" dirty="0">
                  <a:solidFill>
                    <a:schemeClr val="tx2">
                      <a:lumMod val="10000"/>
                    </a:schemeClr>
                  </a:solidFill>
                  <a:latin typeface="Tahoma" pitchFamily="-101" charset="0"/>
                </a:rPr>
                <a:t>Disability</a:t>
              </a:r>
            </a:p>
          </p:txBody>
        </p:sp>
        <p:sp>
          <p:nvSpPr>
            <p:cNvPr id="2056" name="_s2056">
              <a:extLst/>
            </p:cNvPr>
            <p:cNvSpPr>
              <a:spLocks noChangeShapeType="1"/>
            </p:cNvSpPr>
            <p:nvPr/>
          </p:nvSpPr>
          <p:spPr bwMode="auto">
            <a:xfrm>
              <a:off x="2859" y="2328"/>
              <a:ext cx="0" cy="317"/>
            </a:xfrm>
            <a:prstGeom prst="line">
              <a:avLst/>
            </a:prstGeom>
            <a:noFill/>
            <a:ln w="28575">
              <a:solidFill>
                <a:srgbClr val="540000"/>
              </a:solidFill>
              <a:round/>
              <a:headEnd/>
              <a:tailEnd/>
            </a:ln>
          </p:spPr>
          <p:txBody>
            <a:bodyPr anchor="ctr"/>
            <a:lstStyle/>
            <a:p>
              <a:pPr>
                <a:defRPr/>
              </a:pPr>
              <a:endParaRPr lang="en-US">
                <a:solidFill>
                  <a:schemeClr val="tx2">
                    <a:lumMod val="10000"/>
                  </a:schemeClr>
                </a:solidFill>
                <a:latin typeface="Arial" pitchFamily="-101" charset="0"/>
              </a:endParaRPr>
            </a:p>
          </p:txBody>
        </p:sp>
        <p:sp>
          <p:nvSpPr>
            <p:cNvPr id="2057" name="_s2057">
              <a:extLst/>
            </p:cNvPr>
            <p:cNvSpPr>
              <a:spLocks noChangeArrowheads="1"/>
            </p:cNvSpPr>
            <p:nvPr/>
          </p:nvSpPr>
          <p:spPr bwMode="auto">
            <a:xfrm>
              <a:off x="2540" y="2645"/>
              <a:ext cx="636" cy="636"/>
            </a:xfrm>
            <a:prstGeom prst="ellipse">
              <a:avLst/>
            </a:prstGeom>
            <a:solidFill>
              <a:schemeClr val="accent2">
                <a:lumMod val="40000"/>
                <a:lumOff val="60000"/>
              </a:schemeClr>
            </a:solidFill>
            <a:ln w="12700">
              <a:solidFill>
                <a:srgbClr val="540000"/>
              </a:solidFill>
              <a:round/>
              <a:headEnd/>
              <a:tailEnd/>
            </a:ln>
          </p:spPr>
          <p:txBody>
            <a:bodyPr wrap="none" anchor="ctr"/>
            <a:lstStyle/>
            <a:p>
              <a:pPr algn="ctr">
                <a:defRPr/>
              </a:pPr>
              <a:r>
                <a:rPr lang="en-GB" b="1" i="1" dirty="0">
                  <a:solidFill>
                    <a:schemeClr val="tx2">
                      <a:lumMod val="10000"/>
                    </a:schemeClr>
                  </a:solidFill>
                  <a:latin typeface="Tahoma" pitchFamily="-101" charset="0"/>
                </a:rPr>
                <a:t>Communication </a:t>
              </a:r>
            </a:p>
            <a:p>
              <a:pPr algn="ctr">
                <a:defRPr/>
              </a:pPr>
              <a:r>
                <a:rPr lang="en-GB" b="1" i="1" dirty="0">
                  <a:solidFill>
                    <a:schemeClr val="tx2">
                      <a:lumMod val="10000"/>
                    </a:schemeClr>
                  </a:solidFill>
                  <a:latin typeface="Tahoma" pitchFamily="-101" charset="0"/>
                </a:rPr>
                <a:t>Difficulty</a:t>
              </a:r>
            </a:p>
          </p:txBody>
        </p:sp>
        <p:sp>
          <p:nvSpPr>
            <p:cNvPr id="2058" name="_s2058">
              <a:extLst/>
            </p:cNvPr>
            <p:cNvSpPr>
              <a:spLocks noChangeShapeType="1"/>
            </p:cNvSpPr>
            <p:nvPr/>
          </p:nvSpPr>
          <p:spPr bwMode="auto">
            <a:xfrm>
              <a:off x="3134" y="2168"/>
              <a:ext cx="275" cy="158"/>
            </a:xfrm>
            <a:prstGeom prst="line">
              <a:avLst/>
            </a:prstGeom>
            <a:noFill/>
            <a:ln w="28575">
              <a:solidFill>
                <a:srgbClr val="540000"/>
              </a:solidFill>
              <a:round/>
              <a:headEnd/>
              <a:tailEnd/>
            </a:ln>
          </p:spPr>
          <p:txBody>
            <a:bodyPr anchor="ctr"/>
            <a:lstStyle/>
            <a:p>
              <a:pPr>
                <a:defRPr/>
              </a:pPr>
              <a:endParaRPr lang="en-US">
                <a:solidFill>
                  <a:schemeClr val="tx2">
                    <a:lumMod val="10000"/>
                  </a:schemeClr>
                </a:solidFill>
                <a:latin typeface="Arial" pitchFamily="-101" charset="0"/>
              </a:endParaRPr>
            </a:p>
          </p:txBody>
        </p:sp>
        <p:sp>
          <p:nvSpPr>
            <p:cNvPr id="2059" name="_s2059">
              <a:extLst/>
            </p:cNvPr>
            <p:cNvSpPr>
              <a:spLocks noChangeArrowheads="1"/>
            </p:cNvSpPr>
            <p:nvPr/>
          </p:nvSpPr>
          <p:spPr bwMode="auto">
            <a:xfrm>
              <a:off x="3366" y="2168"/>
              <a:ext cx="636" cy="636"/>
            </a:xfrm>
            <a:prstGeom prst="ellipse">
              <a:avLst/>
            </a:prstGeom>
            <a:solidFill>
              <a:schemeClr val="accent2">
                <a:lumMod val="60000"/>
                <a:lumOff val="40000"/>
              </a:schemeClr>
            </a:solidFill>
            <a:ln w="12700">
              <a:solidFill>
                <a:srgbClr val="540000"/>
              </a:solidFill>
              <a:round/>
              <a:headEnd/>
              <a:tailEnd/>
            </a:ln>
          </p:spPr>
          <p:txBody>
            <a:bodyPr wrap="none" anchor="ctr"/>
            <a:lstStyle/>
            <a:p>
              <a:pPr algn="ctr">
                <a:defRPr/>
              </a:pPr>
              <a:r>
                <a:rPr lang="en-GB" b="1" i="1">
                  <a:solidFill>
                    <a:schemeClr val="tx2">
                      <a:lumMod val="10000"/>
                    </a:schemeClr>
                  </a:solidFill>
                  <a:latin typeface="Tahoma" pitchFamily="-101" charset="0"/>
                </a:rPr>
                <a:t>Mental </a:t>
              </a:r>
            </a:p>
            <a:p>
              <a:pPr algn="ctr">
                <a:defRPr/>
              </a:pPr>
              <a:r>
                <a:rPr lang="en-GB" b="1" i="1">
                  <a:solidFill>
                    <a:schemeClr val="tx2">
                      <a:lumMod val="10000"/>
                    </a:schemeClr>
                  </a:solidFill>
                  <a:latin typeface="Tahoma" pitchFamily="-101" charset="0"/>
                </a:rPr>
                <a:t>Illness</a:t>
              </a:r>
            </a:p>
          </p:txBody>
        </p:sp>
        <p:sp>
          <p:nvSpPr>
            <p:cNvPr id="2060" name="_s2060">
              <a:extLst/>
            </p:cNvPr>
            <p:cNvSpPr>
              <a:spLocks noChangeShapeType="1"/>
            </p:cNvSpPr>
            <p:nvPr/>
          </p:nvSpPr>
          <p:spPr bwMode="auto">
            <a:xfrm flipV="1">
              <a:off x="3133" y="1691"/>
              <a:ext cx="275" cy="159"/>
            </a:xfrm>
            <a:prstGeom prst="line">
              <a:avLst/>
            </a:prstGeom>
            <a:noFill/>
            <a:ln w="28575">
              <a:solidFill>
                <a:srgbClr val="540000"/>
              </a:solidFill>
              <a:round/>
              <a:headEnd/>
              <a:tailEnd/>
            </a:ln>
          </p:spPr>
          <p:txBody>
            <a:bodyPr anchor="ctr"/>
            <a:lstStyle/>
            <a:p>
              <a:pPr>
                <a:defRPr/>
              </a:pPr>
              <a:endParaRPr lang="en-US">
                <a:solidFill>
                  <a:schemeClr val="tx2">
                    <a:lumMod val="10000"/>
                  </a:schemeClr>
                </a:solidFill>
                <a:latin typeface="Arial" pitchFamily="-101" charset="0"/>
              </a:endParaRPr>
            </a:p>
          </p:txBody>
        </p:sp>
        <p:sp>
          <p:nvSpPr>
            <p:cNvPr id="2061" name="_s2061">
              <a:extLst/>
            </p:cNvPr>
            <p:cNvSpPr>
              <a:spLocks noChangeArrowheads="1"/>
            </p:cNvSpPr>
            <p:nvPr/>
          </p:nvSpPr>
          <p:spPr bwMode="auto">
            <a:xfrm>
              <a:off x="3366" y="1214"/>
              <a:ext cx="636" cy="636"/>
            </a:xfrm>
            <a:prstGeom prst="ellipse">
              <a:avLst/>
            </a:prstGeom>
            <a:solidFill>
              <a:schemeClr val="accent2"/>
            </a:solidFill>
            <a:ln w="12700">
              <a:solidFill>
                <a:srgbClr val="540000"/>
              </a:solidFill>
              <a:round/>
              <a:headEnd/>
              <a:tailEnd/>
            </a:ln>
          </p:spPr>
          <p:txBody>
            <a:bodyPr wrap="none" anchor="ctr"/>
            <a:lstStyle/>
            <a:p>
              <a:pPr algn="ctr">
                <a:defRPr/>
              </a:pPr>
              <a:r>
                <a:rPr lang="en-GB" b="1" i="1" dirty="0">
                  <a:solidFill>
                    <a:schemeClr val="tx2">
                      <a:lumMod val="10000"/>
                    </a:schemeClr>
                  </a:solidFill>
                  <a:latin typeface="Tahoma" pitchFamily="-101" charset="0"/>
                </a:rPr>
                <a:t>Specific </a:t>
              </a:r>
            </a:p>
            <a:p>
              <a:pPr algn="ctr">
                <a:defRPr/>
              </a:pPr>
              <a:r>
                <a:rPr lang="en-GB" b="1" i="1" dirty="0">
                  <a:solidFill>
                    <a:schemeClr val="tx2">
                      <a:lumMod val="10000"/>
                    </a:schemeClr>
                  </a:solidFill>
                  <a:latin typeface="Tahoma" pitchFamily="-101" charset="0"/>
                </a:rPr>
                <a:t>Learning</a:t>
              </a:r>
            </a:p>
            <a:p>
              <a:pPr algn="ctr">
                <a:defRPr/>
              </a:pPr>
              <a:r>
                <a:rPr lang="en-GB" b="1" i="1" dirty="0">
                  <a:solidFill>
                    <a:schemeClr val="tx2">
                      <a:lumMod val="10000"/>
                    </a:schemeClr>
                  </a:solidFill>
                  <a:latin typeface="Tahoma" pitchFamily="-101" charset="0"/>
                </a:rPr>
                <a:t>Difficulty</a:t>
              </a:r>
            </a:p>
          </p:txBody>
        </p:sp>
        <p:sp>
          <p:nvSpPr>
            <p:cNvPr id="2062" name="_s2062">
              <a:extLst/>
            </p:cNvPr>
            <p:cNvSpPr>
              <a:spLocks noChangeShapeType="1"/>
            </p:cNvSpPr>
            <p:nvPr/>
          </p:nvSpPr>
          <p:spPr bwMode="auto">
            <a:xfrm flipV="1">
              <a:off x="2858" y="1374"/>
              <a:ext cx="0" cy="318"/>
            </a:xfrm>
            <a:prstGeom prst="line">
              <a:avLst/>
            </a:prstGeom>
            <a:noFill/>
            <a:ln w="28575">
              <a:solidFill>
                <a:srgbClr val="540000"/>
              </a:solidFill>
              <a:round/>
              <a:headEnd/>
              <a:tailEnd/>
            </a:ln>
          </p:spPr>
          <p:txBody>
            <a:bodyPr anchor="ctr"/>
            <a:lstStyle/>
            <a:p>
              <a:pPr>
                <a:defRPr/>
              </a:pPr>
              <a:endParaRPr lang="en-US">
                <a:solidFill>
                  <a:schemeClr val="tx2">
                    <a:lumMod val="10000"/>
                  </a:schemeClr>
                </a:solidFill>
                <a:latin typeface="Arial" pitchFamily="-101" charset="0"/>
              </a:endParaRPr>
            </a:p>
          </p:txBody>
        </p:sp>
        <p:sp>
          <p:nvSpPr>
            <p:cNvPr id="2063" name="_s2063">
              <a:extLst/>
            </p:cNvPr>
            <p:cNvSpPr>
              <a:spLocks noChangeArrowheads="1"/>
            </p:cNvSpPr>
            <p:nvPr/>
          </p:nvSpPr>
          <p:spPr bwMode="auto">
            <a:xfrm>
              <a:off x="2540" y="738"/>
              <a:ext cx="636" cy="636"/>
            </a:xfrm>
            <a:prstGeom prst="ellipse">
              <a:avLst/>
            </a:prstGeom>
            <a:solidFill>
              <a:schemeClr val="tx2">
                <a:lumMod val="60000"/>
                <a:lumOff val="40000"/>
              </a:schemeClr>
            </a:solidFill>
            <a:ln w="12700">
              <a:solidFill>
                <a:srgbClr val="540000"/>
              </a:solidFill>
              <a:round/>
              <a:headEnd/>
              <a:tailEnd/>
            </a:ln>
          </p:spPr>
          <p:txBody>
            <a:bodyPr wrap="none" anchor="ctr"/>
            <a:lstStyle/>
            <a:p>
              <a:pPr algn="ctr">
                <a:defRPr/>
              </a:pPr>
              <a:r>
                <a:rPr lang="en-GB" b="1" i="1" dirty="0">
                  <a:solidFill>
                    <a:schemeClr val="bg1"/>
                  </a:solidFill>
                  <a:latin typeface="Tahoma" pitchFamily="-101" charset="0"/>
                </a:rPr>
                <a:t>Medical </a:t>
              </a:r>
            </a:p>
            <a:p>
              <a:pPr algn="ctr">
                <a:defRPr/>
              </a:pPr>
              <a:r>
                <a:rPr lang="en-GB" b="1" i="1" dirty="0">
                  <a:solidFill>
                    <a:schemeClr val="bg1"/>
                  </a:solidFill>
                  <a:latin typeface="Tahoma" pitchFamily="-101" charset="0"/>
                </a:rPr>
                <a:t>Condition</a:t>
              </a:r>
            </a:p>
          </p:txBody>
        </p:sp>
        <p:sp>
          <p:nvSpPr>
            <p:cNvPr id="2064" name="_s2064">
              <a:extLst/>
            </p:cNvPr>
            <p:cNvSpPr>
              <a:spLocks noChangeArrowheads="1"/>
            </p:cNvSpPr>
            <p:nvPr/>
          </p:nvSpPr>
          <p:spPr bwMode="auto">
            <a:xfrm>
              <a:off x="2540" y="1692"/>
              <a:ext cx="636" cy="636"/>
            </a:xfrm>
            <a:prstGeom prst="ellipse">
              <a:avLst/>
            </a:prstGeom>
            <a:solidFill>
              <a:schemeClr val="tx2">
                <a:lumMod val="20000"/>
                <a:lumOff val="80000"/>
              </a:schemeClr>
            </a:solidFill>
            <a:ln w="12700">
              <a:solidFill>
                <a:srgbClr val="540000"/>
              </a:solidFill>
              <a:round/>
              <a:headEnd/>
              <a:tailEnd/>
            </a:ln>
          </p:spPr>
          <p:txBody>
            <a:bodyPr wrap="none" anchor="ctr"/>
            <a:lstStyle/>
            <a:p>
              <a:pPr algn="ctr">
                <a:defRPr/>
              </a:pPr>
              <a:r>
                <a:rPr lang="en-GB" i="1" u="sng">
                  <a:solidFill>
                    <a:schemeClr val="tx2">
                      <a:lumMod val="10000"/>
                    </a:schemeClr>
                  </a:solidFill>
                  <a:latin typeface="Tahoma" pitchFamily="-101" charset="0"/>
                </a:rPr>
                <a:t>DISABILITIES</a:t>
              </a:r>
            </a:p>
          </p:txBody>
        </p:sp>
      </p:grpSp>
    </p:spTree>
    <p:extLst>
      <p:ext uri="{BB962C8B-B14F-4D97-AF65-F5344CB8AC3E}">
        <p14:creationId xmlns:p14="http://schemas.microsoft.com/office/powerpoint/2010/main" val="129408248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1747"/>
                                        </p:tgtEl>
                                        <p:attrNameLst>
                                          <p:attrName>style.visibility</p:attrName>
                                        </p:attrNameLst>
                                      </p:cBhvr>
                                      <p:to>
                                        <p:strVal val="visible"/>
                                      </p:to>
                                    </p:set>
                                    <p:anim calcmode="lin" valueType="num">
                                      <p:cBhvr additive="base">
                                        <p:cTn id="7" dur="500" fill="hold"/>
                                        <p:tgtEl>
                                          <p:spTgt spid="31747"/>
                                        </p:tgtEl>
                                        <p:attrNameLst>
                                          <p:attrName>ppt_x</p:attrName>
                                        </p:attrNameLst>
                                      </p:cBhvr>
                                      <p:tavLst>
                                        <p:tav tm="0">
                                          <p:val>
                                            <p:strVal val="#ppt_x"/>
                                          </p:val>
                                        </p:tav>
                                        <p:tav tm="100000">
                                          <p:val>
                                            <p:strVal val="#ppt_x"/>
                                          </p:val>
                                        </p:tav>
                                      </p:tavLst>
                                    </p:anim>
                                    <p:anim calcmode="lin" valueType="num">
                                      <p:cBhvr additive="base">
                                        <p:cTn id="8" dur="500" fill="hold"/>
                                        <p:tgtEl>
                                          <p:spTgt spid="3174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Rectangle 4">
            <a:extLst/>
          </p:cNvPr>
          <p:cNvSpPr>
            <a:spLocks noGrp="1" noChangeArrowheads="1"/>
          </p:cNvSpPr>
          <p:nvPr>
            <p:ph type="title"/>
          </p:nvPr>
        </p:nvSpPr>
        <p:spPr>
          <a:xfrm>
            <a:off x="3000376" y="328613"/>
            <a:ext cx="7991475" cy="1371600"/>
          </a:xfrm>
        </p:spPr>
        <p:txBody>
          <a:bodyPr rtlCol="0">
            <a:normAutofit/>
          </a:bodyPr>
          <a:lstStyle/>
          <a:p>
            <a:pPr>
              <a:defRPr/>
            </a:pPr>
            <a:r>
              <a:rPr lang="en-GB" altLang="en-US" dirty="0" smtClean="0">
                <a:ea typeface="ＭＳ Ｐゴシック" panose="020B0600070205080204" pitchFamily="34" charset="-128"/>
              </a:rPr>
              <a:t>More Additional </a:t>
            </a:r>
            <a:r>
              <a:rPr lang="en-GB" altLang="en-US" dirty="0">
                <a:ea typeface="ＭＳ Ｐゴシック" panose="020B0600070205080204" pitchFamily="34" charset="-128"/>
              </a:rPr>
              <a:t>Learning Needs</a:t>
            </a:r>
          </a:p>
        </p:txBody>
      </p:sp>
      <p:sp>
        <p:nvSpPr>
          <p:cNvPr id="96261" name="Rectangle 5">
            <a:extLst/>
          </p:cNvPr>
          <p:cNvSpPr>
            <a:spLocks noGrp="1" noChangeArrowheads="1"/>
          </p:cNvSpPr>
          <p:nvPr>
            <p:ph sz="half" idx="1"/>
          </p:nvPr>
        </p:nvSpPr>
        <p:spPr>
          <a:xfrm>
            <a:off x="2570163" y="1700213"/>
            <a:ext cx="3962400" cy="5732462"/>
          </a:xfrm>
        </p:spPr>
        <p:txBody>
          <a:bodyPr rtlCol="0">
            <a:noAutofit/>
          </a:bodyPr>
          <a:lstStyle/>
          <a:p>
            <a:pPr>
              <a:lnSpc>
                <a:spcPct val="150000"/>
              </a:lnSpc>
              <a:buFont typeface="Wingdings 3" charset="2"/>
              <a:buChar char=""/>
              <a:defRPr/>
            </a:pPr>
            <a:r>
              <a:rPr lang="cy-GB" altLang="en-US" sz="1600" dirty="0">
                <a:latin typeface="Verdana" panose="020B0604030504040204" pitchFamily="34" charset="0"/>
                <a:ea typeface="ＭＳ Ｐゴシック" panose="020B0600070205080204" pitchFamily="34" charset="-128"/>
              </a:rPr>
              <a:t>children from families living in difficult circumstances, e.g. poverty, deprivation, illness, negligence etc.</a:t>
            </a:r>
            <a:endParaRPr lang="en-GB" altLang="en-US" sz="1600" dirty="0">
              <a:latin typeface="Verdana" panose="020B0604030504040204" pitchFamily="34" charset="0"/>
              <a:ea typeface="ＭＳ Ｐゴシック" panose="020B0600070205080204" pitchFamily="34" charset="-128"/>
            </a:endParaRPr>
          </a:p>
          <a:p>
            <a:pPr>
              <a:lnSpc>
                <a:spcPct val="150000"/>
              </a:lnSpc>
              <a:buFont typeface="Wingdings 3" charset="2"/>
              <a:buChar char=""/>
              <a:defRPr/>
            </a:pPr>
            <a:r>
              <a:rPr lang="cy-GB" altLang="en-US" sz="1600" dirty="0">
                <a:latin typeface="Verdana" panose="020B0604030504040204" pitchFamily="34" charset="0"/>
                <a:ea typeface="ＭＳ Ｐゴシック" panose="020B0600070205080204" pitchFamily="34" charset="-128"/>
              </a:rPr>
              <a:t>children with disabilities</a:t>
            </a:r>
            <a:endParaRPr lang="en-GB" altLang="en-US" sz="1600" dirty="0">
              <a:latin typeface="Verdana" panose="020B0604030504040204" pitchFamily="34" charset="0"/>
              <a:ea typeface="ＭＳ Ｐゴシック" panose="020B0600070205080204" pitchFamily="34" charset="-128"/>
            </a:endParaRPr>
          </a:p>
          <a:p>
            <a:pPr>
              <a:lnSpc>
                <a:spcPct val="150000"/>
              </a:lnSpc>
              <a:buFont typeface="Wingdings 3" charset="2"/>
              <a:buChar char=""/>
              <a:defRPr/>
            </a:pPr>
            <a:r>
              <a:rPr lang="cy-GB" altLang="en-US" sz="1600" dirty="0">
                <a:latin typeface="Verdana" panose="020B0604030504040204" pitchFamily="34" charset="0"/>
                <a:ea typeface="ＭＳ Ｐゴシック" panose="020B0600070205080204" pitchFamily="34" charset="-128"/>
              </a:rPr>
              <a:t>children from ethnic minorities including those learning English as an additional language (EAL) </a:t>
            </a:r>
            <a:endParaRPr lang="en-GB" altLang="en-US" sz="1600" dirty="0">
              <a:latin typeface="Verdana" panose="020B0604030504040204" pitchFamily="34" charset="0"/>
              <a:ea typeface="ＭＳ Ｐゴシック" panose="020B0600070205080204" pitchFamily="34" charset="-128"/>
            </a:endParaRPr>
          </a:p>
          <a:p>
            <a:pPr>
              <a:lnSpc>
                <a:spcPct val="150000"/>
              </a:lnSpc>
              <a:buFont typeface="Wingdings 3" charset="2"/>
              <a:buChar char=""/>
              <a:defRPr/>
            </a:pPr>
            <a:r>
              <a:rPr lang="cy-GB" altLang="en-US" sz="1600" dirty="0">
                <a:latin typeface="Verdana" panose="020B0604030504040204" pitchFamily="34" charset="0"/>
                <a:ea typeface="ＭＳ Ｐゴシック" panose="020B0600070205080204" pitchFamily="34" charset="-128"/>
              </a:rPr>
              <a:t>children from refugee families</a:t>
            </a:r>
            <a:endParaRPr lang="en-GB" altLang="en-US" sz="1600" dirty="0">
              <a:latin typeface="Verdana" panose="020B0604030504040204" pitchFamily="34" charset="0"/>
              <a:ea typeface="ＭＳ Ｐゴシック" panose="020B0600070205080204" pitchFamily="34" charset="-128"/>
            </a:endParaRPr>
          </a:p>
          <a:p>
            <a:pPr>
              <a:lnSpc>
                <a:spcPct val="150000"/>
              </a:lnSpc>
              <a:buFont typeface="Wingdings 3" charset="2"/>
              <a:buChar char=""/>
              <a:defRPr/>
            </a:pPr>
            <a:r>
              <a:rPr lang="cy-GB" altLang="en-US" sz="1600" dirty="0">
                <a:latin typeface="Verdana" panose="020B0604030504040204" pitchFamily="34" charset="0"/>
                <a:ea typeface="ＭＳ Ｐゴシック" panose="020B0600070205080204" pitchFamily="34" charset="-128"/>
              </a:rPr>
              <a:t>children from gypsy/traveller families</a:t>
            </a:r>
            <a:endParaRPr lang="en-GB" altLang="en-US" sz="1600" dirty="0">
              <a:latin typeface="Verdana" panose="020B0604030504040204" pitchFamily="34" charset="0"/>
              <a:ea typeface="ＭＳ Ｐゴシック" panose="020B0600070205080204" pitchFamily="34" charset="-128"/>
            </a:endParaRPr>
          </a:p>
        </p:txBody>
      </p:sp>
      <p:sp>
        <p:nvSpPr>
          <p:cNvPr id="96262" name="Rectangle 6">
            <a:extLst/>
          </p:cNvPr>
          <p:cNvSpPr>
            <a:spLocks noGrp="1" noChangeArrowheads="1"/>
          </p:cNvSpPr>
          <p:nvPr>
            <p:ph sz="half" idx="2"/>
          </p:nvPr>
        </p:nvSpPr>
        <p:spPr>
          <a:xfrm>
            <a:off x="6383338" y="1692275"/>
            <a:ext cx="4038600" cy="4114800"/>
          </a:xfrm>
        </p:spPr>
        <p:txBody>
          <a:bodyPr rtlCol="0">
            <a:normAutofit fontScale="25000" lnSpcReduction="20000"/>
          </a:bodyPr>
          <a:lstStyle/>
          <a:p>
            <a:pPr>
              <a:lnSpc>
                <a:spcPct val="80000"/>
              </a:lnSpc>
              <a:buFont typeface="Wingdings 3" charset="2"/>
              <a:buChar char=""/>
              <a:defRPr/>
            </a:pPr>
            <a:r>
              <a:rPr lang="cy-GB" altLang="en-US" sz="6400" dirty="0">
                <a:latin typeface="Verdana" panose="020B0604030504040204" pitchFamily="34" charset="0"/>
                <a:ea typeface="ＭＳ Ｐゴシック" panose="020B0600070205080204" pitchFamily="34" charset="-128"/>
              </a:rPr>
              <a:t>children of migrant workers</a:t>
            </a:r>
          </a:p>
          <a:p>
            <a:pPr>
              <a:lnSpc>
                <a:spcPct val="170000"/>
              </a:lnSpc>
              <a:buFont typeface="Wingdings 3" charset="2"/>
              <a:buChar char=""/>
              <a:defRPr/>
            </a:pPr>
            <a:r>
              <a:rPr lang="cy-GB" altLang="en-US" sz="6400" dirty="0">
                <a:latin typeface="Verdana" panose="020B0604030504040204" pitchFamily="34" charset="0"/>
                <a:ea typeface="ＭＳ Ｐゴシック" panose="020B0600070205080204" pitchFamily="34" charset="-128"/>
              </a:rPr>
              <a:t>more able and talented children </a:t>
            </a:r>
          </a:p>
          <a:p>
            <a:pPr>
              <a:lnSpc>
                <a:spcPct val="170000"/>
              </a:lnSpc>
              <a:buFont typeface="Wingdings 3" charset="2"/>
              <a:buChar char=""/>
              <a:defRPr/>
            </a:pPr>
            <a:r>
              <a:rPr lang="cy-GB" altLang="en-US" sz="6400" dirty="0">
                <a:latin typeface="Verdana" panose="020B0604030504040204" pitchFamily="34" charset="0"/>
                <a:ea typeface="ＭＳ Ｐゴシック" panose="020B0600070205080204" pitchFamily="34" charset="-128"/>
              </a:rPr>
              <a:t>looked after children (LAC)</a:t>
            </a:r>
            <a:endParaRPr lang="en-GB" altLang="en-US" sz="6400" dirty="0">
              <a:latin typeface="Verdana" panose="020B0604030504040204" pitchFamily="34" charset="0"/>
              <a:ea typeface="ＭＳ Ｐゴシック" panose="020B0600070205080204" pitchFamily="34" charset="-128"/>
            </a:endParaRPr>
          </a:p>
          <a:p>
            <a:pPr>
              <a:lnSpc>
                <a:spcPct val="170000"/>
              </a:lnSpc>
              <a:buFont typeface="Wingdings 3" charset="2"/>
              <a:buChar char=""/>
              <a:defRPr/>
            </a:pPr>
            <a:r>
              <a:rPr lang="cy-GB" altLang="en-US" sz="6400" dirty="0">
                <a:latin typeface="Verdana" panose="020B0604030504040204" pitchFamily="34" charset="0"/>
                <a:ea typeface="ＭＳ Ｐゴシック" panose="020B0600070205080204" pitchFamily="34" charset="-128"/>
              </a:rPr>
              <a:t>children with medical needs</a:t>
            </a:r>
            <a:endParaRPr lang="en-GB" altLang="en-US" sz="6400" dirty="0">
              <a:latin typeface="Verdana" panose="020B0604030504040204" pitchFamily="34" charset="0"/>
              <a:ea typeface="ＭＳ Ｐゴシック" panose="020B0600070205080204" pitchFamily="34" charset="-128"/>
            </a:endParaRPr>
          </a:p>
          <a:p>
            <a:pPr>
              <a:lnSpc>
                <a:spcPct val="170000"/>
              </a:lnSpc>
              <a:buFont typeface="Wingdings 3" charset="2"/>
              <a:buChar char=""/>
              <a:defRPr/>
            </a:pPr>
            <a:r>
              <a:rPr lang="cy-GB" altLang="en-US" sz="6400" dirty="0" err="1">
                <a:latin typeface="Verdana" panose="020B0604030504040204" pitchFamily="34" charset="0"/>
                <a:ea typeface="ＭＳ Ｐゴシック" panose="020B0600070205080204" pitchFamily="34" charset="-128"/>
              </a:rPr>
              <a:t>young</a:t>
            </a:r>
            <a:r>
              <a:rPr lang="cy-GB" altLang="en-US" sz="6400" dirty="0">
                <a:latin typeface="Verdana" panose="020B0604030504040204" pitchFamily="34" charset="0"/>
                <a:ea typeface="ＭＳ Ｐゴシック" panose="020B0600070205080204" pitchFamily="34" charset="-128"/>
              </a:rPr>
              <a:t> </a:t>
            </a:r>
            <a:r>
              <a:rPr lang="cy-GB" altLang="en-US" sz="6400" dirty="0" err="1" smtClean="0">
                <a:latin typeface="Verdana" panose="020B0604030504040204" pitchFamily="34" charset="0"/>
                <a:ea typeface="ＭＳ Ｐゴシック" panose="020B0600070205080204" pitchFamily="34" charset="-128"/>
              </a:rPr>
              <a:t>carers</a:t>
            </a:r>
            <a:endParaRPr lang="cy-GB" altLang="en-US" sz="6400" dirty="0" smtClean="0">
              <a:latin typeface="Verdana" panose="020B0604030504040204" pitchFamily="34" charset="0"/>
              <a:ea typeface="ＭＳ Ｐゴシック" panose="020B0600070205080204" pitchFamily="34" charset="-128"/>
            </a:endParaRPr>
          </a:p>
          <a:p>
            <a:pPr>
              <a:lnSpc>
                <a:spcPct val="170000"/>
              </a:lnSpc>
              <a:buFont typeface="Wingdings 3" charset="2"/>
              <a:buChar char=""/>
              <a:defRPr/>
            </a:pPr>
            <a:r>
              <a:rPr lang="cy-GB" altLang="en-US" sz="6400" dirty="0" err="1">
                <a:latin typeface="Verdana" panose="020B0604030504040204" pitchFamily="34" charset="0"/>
                <a:ea typeface="ＭＳ Ｐゴシック" panose="020B0600070205080204" pitchFamily="34" charset="-128"/>
              </a:rPr>
              <a:t>y</a:t>
            </a:r>
            <a:r>
              <a:rPr lang="cy-GB" altLang="en-US" sz="6400" dirty="0" err="1" smtClean="0">
                <a:latin typeface="Verdana" panose="020B0604030504040204" pitchFamily="34" charset="0"/>
                <a:ea typeface="ＭＳ Ｐゴシック" panose="020B0600070205080204" pitchFamily="34" charset="-128"/>
              </a:rPr>
              <a:t>oung</a:t>
            </a:r>
            <a:r>
              <a:rPr lang="cy-GB" altLang="en-US" sz="6400" dirty="0" smtClean="0">
                <a:latin typeface="Verdana" panose="020B0604030504040204" pitchFamily="34" charset="0"/>
                <a:ea typeface="ＭＳ Ｐゴシック" panose="020B0600070205080204" pitchFamily="34" charset="-128"/>
              </a:rPr>
              <a:t> </a:t>
            </a:r>
            <a:r>
              <a:rPr lang="cy-GB" altLang="en-US" sz="6400" dirty="0" err="1" smtClean="0">
                <a:latin typeface="Verdana" panose="020B0604030504040204" pitchFamily="34" charset="0"/>
                <a:ea typeface="ＭＳ Ｐゴシック" panose="020B0600070205080204" pitchFamily="34" charset="-128"/>
              </a:rPr>
              <a:t>offenders</a:t>
            </a:r>
            <a:endParaRPr lang="cy-GB" altLang="en-US" sz="6400" dirty="0" smtClean="0">
              <a:latin typeface="Verdana" panose="020B0604030504040204" pitchFamily="34" charset="0"/>
              <a:ea typeface="ＭＳ Ｐゴシック" panose="020B0600070205080204" pitchFamily="34" charset="-128"/>
            </a:endParaRPr>
          </a:p>
          <a:p>
            <a:pPr>
              <a:lnSpc>
                <a:spcPct val="170000"/>
              </a:lnSpc>
              <a:buFont typeface="Wingdings 3" charset="2"/>
              <a:buChar char=""/>
              <a:defRPr/>
            </a:pPr>
            <a:r>
              <a:rPr lang="cy-GB" altLang="en-US" sz="6400" dirty="0" err="1">
                <a:latin typeface="Verdana" panose="020B0604030504040204" pitchFamily="34" charset="0"/>
                <a:ea typeface="ＭＳ Ｐゴシック" panose="020B0600070205080204" pitchFamily="34" charset="-128"/>
              </a:rPr>
              <a:t>p</a:t>
            </a:r>
            <a:r>
              <a:rPr lang="cy-GB" altLang="en-US" sz="6400" dirty="0" err="1" smtClean="0">
                <a:latin typeface="Verdana" panose="020B0604030504040204" pitchFamily="34" charset="0"/>
                <a:ea typeface="ＭＳ Ｐゴシック" panose="020B0600070205080204" pitchFamily="34" charset="-128"/>
              </a:rPr>
              <a:t>upils</a:t>
            </a:r>
            <a:r>
              <a:rPr lang="cy-GB" altLang="en-US" sz="6400" dirty="0" smtClean="0">
                <a:latin typeface="Verdana" panose="020B0604030504040204" pitchFamily="34" charset="0"/>
                <a:ea typeface="ＭＳ Ｐゴシック" panose="020B0600070205080204" pitchFamily="34" charset="-128"/>
              </a:rPr>
              <a:t> </a:t>
            </a:r>
            <a:r>
              <a:rPr lang="cy-GB" altLang="en-US" sz="6400" dirty="0" err="1" smtClean="0">
                <a:latin typeface="Verdana" panose="020B0604030504040204" pitchFamily="34" charset="0"/>
                <a:ea typeface="ＭＳ Ｐゴシック" panose="020B0600070205080204" pitchFamily="34" charset="-128"/>
              </a:rPr>
              <a:t>who</a:t>
            </a:r>
            <a:r>
              <a:rPr lang="cy-GB" altLang="en-US" sz="6400" dirty="0" smtClean="0">
                <a:latin typeface="Verdana" panose="020B0604030504040204" pitchFamily="34" charset="0"/>
                <a:ea typeface="ＭＳ Ｐゴシック" panose="020B0600070205080204" pitchFamily="34" charset="-128"/>
              </a:rPr>
              <a:t> </a:t>
            </a:r>
            <a:r>
              <a:rPr lang="cy-GB" altLang="en-US" sz="6400" dirty="0" err="1" smtClean="0">
                <a:latin typeface="Verdana" panose="020B0604030504040204" pitchFamily="34" charset="0"/>
                <a:ea typeface="ＭＳ Ｐゴシック" panose="020B0600070205080204" pitchFamily="34" charset="-128"/>
              </a:rPr>
              <a:t>are</a:t>
            </a:r>
            <a:r>
              <a:rPr lang="cy-GB" altLang="en-US" sz="6400" dirty="0" smtClean="0">
                <a:latin typeface="Verdana" panose="020B0604030504040204" pitchFamily="34" charset="0"/>
                <a:ea typeface="ＭＳ Ｐゴシック" panose="020B0600070205080204" pitchFamily="34" charset="-128"/>
              </a:rPr>
              <a:t> </a:t>
            </a:r>
            <a:r>
              <a:rPr lang="cy-GB" altLang="en-US" sz="6400" dirty="0" err="1" smtClean="0">
                <a:latin typeface="Verdana" panose="020B0604030504040204" pitchFamily="34" charset="0"/>
                <a:ea typeface="ＭＳ Ｐゴシック" panose="020B0600070205080204" pitchFamily="34" charset="-128"/>
              </a:rPr>
              <a:t>lesbian</a:t>
            </a:r>
            <a:r>
              <a:rPr lang="cy-GB" altLang="en-US" sz="6400" dirty="0" smtClean="0">
                <a:latin typeface="Verdana" panose="020B0604030504040204" pitchFamily="34" charset="0"/>
                <a:ea typeface="ＭＳ Ｐゴシック" panose="020B0600070205080204" pitchFamily="34" charset="-128"/>
              </a:rPr>
              <a:t>, </a:t>
            </a:r>
            <a:r>
              <a:rPr lang="cy-GB" altLang="en-US" sz="6400" dirty="0" err="1" smtClean="0">
                <a:latin typeface="Verdana" panose="020B0604030504040204" pitchFamily="34" charset="0"/>
                <a:ea typeface="ＭＳ Ｐゴシック" panose="020B0600070205080204" pitchFamily="34" charset="-128"/>
              </a:rPr>
              <a:t>gay</a:t>
            </a:r>
            <a:r>
              <a:rPr lang="cy-GB" altLang="en-US" sz="6400" dirty="0" smtClean="0">
                <a:latin typeface="Verdana" panose="020B0604030504040204" pitchFamily="34" charset="0"/>
                <a:ea typeface="ＭＳ Ｐゴシック" panose="020B0600070205080204" pitchFamily="34" charset="-128"/>
              </a:rPr>
              <a:t>, </a:t>
            </a:r>
            <a:r>
              <a:rPr lang="cy-GB" altLang="en-US" sz="6400" dirty="0" err="1" smtClean="0">
                <a:latin typeface="Verdana" panose="020B0604030504040204" pitchFamily="34" charset="0"/>
                <a:ea typeface="ＭＳ Ｐゴシック" panose="020B0600070205080204" pitchFamily="34" charset="-128"/>
              </a:rPr>
              <a:t>bisexual</a:t>
            </a:r>
            <a:r>
              <a:rPr lang="cy-GB" altLang="en-US" sz="6400" dirty="0" smtClean="0">
                <a:latin typeface="Verdana" panose="020B0604030504040204" pitchFamily="34" charset="0"/>
                <a:ea typeface="ＭＳ Ｐゴシック" panose="020B0600070205080204" pitchFamily="34" charset="-128"/>
              </a:rPr>
              <a:t> or </a:t>
            </a:r>
            <a:r>
              <a:rPr lang="cy-GB" altLang="en-US" sz="6400" dirty="0" err="1" smtClean="0">
                <a:latin typeface="Verdana" panose="020B0604030504040204" pitchFamily="34" charset="0"/>
                <a:ea typeface="ＭＳ Ｐゴシック" panose="020B0600070205080204" pitchFamily="34" charset="-128"/>
              </a:rPr>
              <a:t>transsexual</a:t>
            </a:r>
            <a:endParaRPr lang="en-GB" altLang="en-US" sz="6400" dirty="0">
              <a:latin typeface="Verdana" panose="020B0604030504040204" pitchFamily="34" charset="0"/>
              <a:ea typeface="ＭＳ Ｐゴシック" panose="020B0600070205080204" pitchFamily="34" charset="-128"/>
            </a:endParaRPr>
          </a:p>
          <a:p>
            <a:pPr>
              <a:lnSpc>
                <a:spcPct val="170000"/>
              </a:lnSpc>
              <a:buFont typeface="Wingdings 3" charset="2"/>
              <a:buChar char=""/>
              <a:defRPr/>
            </a:pPr>
            <a:r>
              <a:rPr lang="cy-GB" altLang="en-US" sz="6400" dirty="0">
                <a:latin typeface="Verdana" panose="020B0604030504040204" pitchFamily="34" charset="0"/>
                <a:ea typeface="ＭＳ Ｐゴシック" panose="020B0600070205080204" pitchFamily="34" charset="-128"/>
              </a:rPr>
              <a:t>children with </a:t>
            </a:r>
            <a:r>
              <a:rPr lang="cy-GB" altLang="en-US" sz="6400" dirty="0" err="1">
                <a:latin typeface="Verdana" panose="020B0604030504040204" pitchFamily="34" charset="0"/>
                <a:ea typeface="ＭＳ Ｐゴシック" panose="020B0600070205080204" pitchFamily="34" charset="-128"/>
              </a:rPr>
              <a:t>school</a:t>
            </a:r>
            <a:r>
              <a:rPr lang="cy-GB" altLang="en-US" sz="6400" dirty="0">
                <a:latin typeface="Verdana" panose="020B0604030504040204" pitchFamily="34" charset="0"/>
                <a:ea typeface="ＭＳ Ｐゴシック" panose="020B0600070205080204" pitchFamily="34" charset="-128"/>
              </a:rPr>
              <a:t> </a:t>
            </a:r>
            <a:r>
              <a:rPr lang="cy-GB" altLang="en-US" sz="6400" dirty="0" err="1" smtClean="0">
                <a:latin typeface="Verdana" panose="020B0604030504040204" pitchFamily="34" charset="0"/>
                <a:ea typeface="ＭＳ Ｐゴシック" panose="020B0600070205080204" pitchFamily="34" charset="-128"/>
              </a:rPr>
              <a:t>phobia</a:t>
            </a:r>
            <a:endParaRPr lang="cy-GB" altLang="en-US" sz="6400" dirty="0" smtClean="0">
              <a:latin typeface="Verdana" panose="020B0604030504040204" pitchFamily="34" charset="0"/>
              <a:ea typeface="ＭＳ Ｐゴシック" panose="020B0600070205080204" pitchFamily="34" charset="-128"/>
            </a:endParaRPr>
          </a:p>
          <a:p>
            <a:pPr>
              <a:lnSpc>
                <a:spcPct val="170000"/>
              </a:lnSpc>
              <a:buFont typeface="Wingdings 3" charset="2"/>
              <a:buChar char=""/>
              <a:defRPr/>
            </a:pPr>
            <a:r>
              <a:rPr lang="cy-GB" altLang="en-US" sz="6400" dirty="0" err="1">
                <a:latin typeface="Verdana" panose="020B0604030504040204" pitchFamily="34" charset="0"/>
                <a:ea typeface="ＭＳ Ｐゴシック" panose="020B0600070205080204" pitchFamily="34" charset="-128"/>
              </a:rPr>
              <a:t>c</a:t>
            </a:r>
            <a:r>
              <a:rPr lang="cy-GB" altLang="en-US" sz="6400" dirty="0" err="1" smtClean="0">
                <a:latin typeface="Verdana" panose="020B0604030504040204" pitchFamily="34" charset="0"/>
                <a:ea typeface="ＭＳ Ｐゴシック" panose="020B0600070205080204" pitchFamily="34" charset="-128"/>
              </a:rPr>
              <a:t>hildren</a:t>
            </a:r>
            <a:r>
              <a:rPr lang="cy-GB" altLang="en-US" sz="6400" dirty="0" smtClean="0">
                <a:latin typeface="Verdana" panose="020B0604030504040204" pitchFamily="34" charset="0"/>
                <a:ea typeface="ＭＳ Ｐゴシック" panose="020B0600070205080204" pitchFamily="34" charset="-128"/>
              </a:rPr>
              <a:t> </a:t>
            </a:r>
            <a:r>
              <a:rPr lang="cy-GB" altLang="en-US" sz="6400" dirty="0" err="1" smtClean="0">
                <a:latin typeface="Verdana" panose="020B0604030504040204" pitchFamily="34" charset="0"/>
                <a:ea typeface="ＭＳ Ｐゴシック" panose="020B0600070205080204" pitchFamily="34" charset="-128"/>
              </a:rPr>
              <a:t>who</a:t>
            </a:r>
            <a:r>
              <a:rPr lang="cy-GB" altLang="en-US" sz="6400" dirty="0" smtClean="0">
                <a:latin typeface="Verdana" panose="020B0604030504040204" pitchFamily="34" charset="0"/>
                <a:ea typeface="ＭＳ Ｐゴシック" panose="020B0600070205080204" pitchFamily="34" charset="-128"/>
              </a:rPr>
              <a:t> </a:t>
            </a:r>
            <a:r>
              <a:rPr lang="cy-GB" altLang="en-US" sz="6400" dirty="0" err="1" smtClean="0">
                <a:latin typeface="Verdana" panose="020B0604030504040204" pitchFamily="34" charset="0"/>
                <a:ea typeface="ＭＳ Ｐゴシック" panose="020B0600070205080204" pitchFamily="34" charset="-128"/>
              </a:rPr>
              <a:t>perform</a:t>
            </a:r>
            <a:endParaRPr lang="en-GB" altLang="en-US" sz="6400" dirty="0">
              <a:latin typeface="Verdana" panose="020B0604030504040204" pitchFamily="34" charset="0"/>
              <a:ea typeface="ＭＳ Ｐゴシック" panose="020B0600070205080204" pitchFamily="34" charset="-128"/>
            </a:endParaRPr>
          </a:p>
          <a:p>
            <a:pPr marL="0" indent="0">
              <a:lnSpc>
                <a:spcPct val="170000"/>
              </a:lnSpc>
              <a:buNone/>
              <a:defRPr/>
            </a:pPr>
            <a:r>
              <a:rPr lang="cy-GB" altLang="en-US" sz="6400" dirty="0" smtClean="0">
                <a:latin typeface="ZWAdobeF" pitchFamily="2" charset="0"/>
                <a:ea typeface="ＭＳ Ｐゴシック" panose="020B0600070205080204" pitchFamily="34" charset="-128"/>
                <a:cs typeface="ZWAdobeF" pitchFamily="2" charset="0"/>
              </a:rPr>
              <a:t>n </a:t>
            </a:r>
            <a:r>
              <a:rPr lang="cy-GB" altLang="en-US" sz="6400" dirty="0">
                <a:latin typeface="ZWAdobeF" pitchFamily="2" charset="0"/>
                <a:ea typeface="ＭＳ Ｐゴシック" panose="020B0600070205080204" pitchFamily="34" charset="-128"/>
                <a:cs typeface="ZWAdobeF" pitchFamily="2" charset="0"/>
              </a:rPr>
              <a:t>who perform</a:t>
            </a:r>
          </a:p>
          <a:p>
            <a:pPr algn="r">
              <a:lnSpc>
                <a:spcPct val="170000"/>
              </a:lnSpc>
              <a:buNone/>
              <a:defRPr/>
            </a:pPr>
            <a:r>
              <a:rPr lang="en-GB" altLang="en-US" sz="4200" dirty="0">
                <a:ea typeface="ＭＳ Ｐゴシック" panose="020B0600070205080204" pitchFamily="34" charset="-128"/>
              </a:rPr>
              <a:t>(WG, 2016)</a:t>
            </a:r>
          </a:p>
        </p:txBody>
      </p:sp>
    </p:spTree>
    <p:extLst>
      <p:ext uri="{BB962C8B-B14F-4D97-AF65-F5344CB8AC3E}">
        <p14:creationId xmlns:p14="http://schemas.microsoft.com/office/powerpoint/2010/main" val="356422685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accel="50000" decel="50000" fill="hold" grpId="0" nodeType="clickEffect">
                                  <p:stCondLst>
                                    <p:cond delay="0"/>
                                  </p:stCondLst>
                                  <p:childTnLst>
                                    <p:set>
                                      <p:cBhvr>
                                        <p:cTn id="6" dur="1" fill="hold">
                                          <p:stCondLst>
                                            <p:cond delay="0"/>
                                          </p:stCondLst>
                                        </p:cTn>
                                        <p:tgtEl>
                                          <p:spTgt spid="96261">
                                            <p:txEl>
                                              <p:pRg st="0" end="0"/>
                                            </p:txEl>
                                          </p:spTgt>
                                        </p:tgtEl>
                                        <p:attrNameLst>
                                          <p:attrName>style.visibility</p:attrName>
                                        </p:attrNameLst>
                                      </p:cBhvr>
                                      <p:to>
                                        <p:strVal val="visible"/>
                                      </p:to>
                                    </p:set>
                                    <p:anim calcmode="lin" valueType="num">
                                      <p:cBhvr additive="base">
                                        <p:cTn id="7" dur="500" fill="hold"/>
                                        <p:tgtEl>
                                          <p:spTgt spid="9626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626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accel="50000" decel="50000" fill="hold" grpId="0" nodeType="clickEffect">
                                  <p:stCondLst>
                                    <p:cond delay="0"/>
                                  </p:stCondLst>
                                  <p:childTnLst>
                                    <p:set>
                                      <p:cBhvr>
                                        <p:cTn id="12" dur="1" fill="hold">
                                          <p:stCondLst>
                                            <p:cond delay="0"/>
                                          </p:stCondLst>
                                        </p:cTn>
                                        <p:tgtEl>
                                          <p:spTgt spid="96261">
                                            <p:txEl>
                                              <p:pRg st="1" end="1"/>
                                            </p:txEl>
                                          </p:spTgt>
                                        </p:tgtEl>
                                        <p:attrNameLst>
                                          <p:attrName>style.visibility</p:attrName>
                                        </p:attrNameLst>
                                      </p:cBhvr>
                                      <p:to>
                                        <p:strVal val="visible"/>
                                      </p:to>
                                    </p:set>
                                    <p:anim calcmode="lin" valueType="num">
                                      <p:cBhvr additive="base">
                                        <p:cTn id="13" dur="500" fill="hold"/>
                                        <p:tgtEl>
                                          <p:spTgt spid="96261">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626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accel="50000" decel="50000" fill="hold" grpId="0" nodeType="clickEffect">
                                  <p:stCondLst>
                                    <p:cond delay="0"/>
                                  </p:stCondLst>
                                  <p:childTnLst>
                                    <p:set>
                                      <p:cBhvr>
                                        <p:cTn id="18" dur="1" fill="hold">
                                          <p:stCondLst>
                                            <p:cond delay="0"/>
                                          </p:stCondLst>
                                        </p:cTn>
                                        <p:tgtEl>
                                          <p:spTgt spid="96261">
                                            <p:txEl>
                                              <p:pRg st="2" end="2"/>
                                            </p:txEl>
                                          </p:spTgt>
                                        </p:tgtEl>
                                        <p:attrNameLst>
                                          <p:attrName>style.visibility</p:attrName>
                                        </p:attrNameLst>
                                      </p:cBhvr>
                                      <p:to>
                                        <p:strVal val="visible"/>
                                      </p:to>
                                    </p:set>
                                    <p:anim calcmode="lin" valueType="num">
                                      <p:cBhvr additive="base">
                                        <p:cTn id="19" dur="500" fill="hold"/>
                                        <p:tgtEl>
                                          <p:spTgt spid="96261">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6261">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accel="50000" decel="50000" fill="hold" grpId="0" nodeType="clickEffect">
                                  <p:stCondLst>
                                    <p:cond delay="0"/>
                                  </p:stCondLst>
                                  <p:childTnLst>
                                    <p:set>
                                      <p:cBhvr>
                                        <p:cTn id="24" dur="1" fill="hold">
                                          <p:stCondLst>
                                            <p:cond delay="0"/>
                                          </p:stCondLst>
                                        </p:cTn>
                                        <p:tgtEl>
                                          <p:spTgt spid="96261">
                                            <p:txEl>
                                              <p:pRg st="3" end="3"/>
                                            </p:txEl>
                                          </p:spTgt>
                                        </p:tgtEl>
                                        <p:attrNameLst>
                                          <p:attrName>style.visibility</p:attrName>
                                        </p:attrNameLst>
                                      </p:cBhvr>
                                      <p:to>
                                        <p:strVal val="visible"/>
                                      </p:to>
                                    </p:set>
                                    <p:anim calcmode="lin" valueType="num">
                                      <p:cBhvr additive="base">
                                        <p:cTn id="25" dur="500" fill="hold"/>
                                        <p:tgtEl>
                                          <p:spTgt spid="96261">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96261">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accel="50000" decel="50000" fill="hold" grpId="0" nodeType="clickEffect">
                                  <p:stCondLst>
                                    <p:cond delay="0"/>
                                  </p:stCondLst>
                                  <p:childTnLst>
                                    <p:set>
                                      <p:cBhvr>
                                        <p:cTn id="30" dur="1" fill="hold">
                                          <p:stCondLst>
                                            <p:cond delay="0"/>
                                          </p:stCondLst>
                                        </p:cTn>
                                        <p:tgtEl>
                                          <p:spTgt spid="96261">
                                            <p:txEl>
                                              <p:pRg st="4" end="4"/>
                                            </p:txEl>
                                          </p:spTgt>
                                        </p:tgtEl>
                                        <p:attrNameLst>
                                          <p:attrName>style.visibility</p:attrName>
                                        </p:attrNameLst>
                                      </p:cBhvr>
                                      <p:to>
                                        <p:strVal val="visible"/>
                                      </p:to>
                                    </p:set>
                                    <p:anim calcmode="lin" valueType="num">
                                      <p:cBhvr additive="base">
                                        <p:cTn id="31" dur="500" fill="hold"/>
                                        <p:tgtEl>
                                          <p:spTgt spid="96261">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96261">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4" accel="50000" decel="50000" fill="hold" grpId="0" nodeType="clickEffect">
                                  <p:stCondLst>
                                    <p:cond delay="0"/>
                                  </p:stCondLst>
                                  <p:childTnLst>
                                    <p:set>
                                      <p:cBhvr>
                                        <p:cTn id="36" dur="1" fill="hold">
                                          <p:stCondLst>
                                            <p:cond delay="0"/>
                                          </p:stCondLst>
                                        </p:cTn>
                                        <p:tgtEl>
                                          <p:spTgt spid="96262">
                                            <p:txEl>
                                              <p:pRg st="0" end="0"/>
                                            </p:txEl>
                                          </p:spTgt>
                                        </p:tgtEl>
                                        <p:attrNameLst>
                                          <p:attrName>style.visibility</p:attrName>
                                        </p:attrNameLst>
                                      </p:cBhvr>
                                      <p:to>
                                        <p:strVal val="visible"/>
                                      </p:to>
                                    </p:set>
                                    <p:anim calcmode="lin" valueType="num">
                                      <p:cBhvr additive="base">
                                        <p:cTn id="37" dur="500" fill="hold"/>
                                        <p:tgtEl>
                                          <p:spTgt spid="96262">
                                            <p:txEl>
                                              <p:pRg st="0" end="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9626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4" accel="50000" decel="50000" fill="hold" grpId="0" nodeType="clickEffect">
                                  <p:stCondLst>
                                    <p:cond delay="0"/>
                                  </p:stCondLst>
                                  <p:childTnLst>
                                    <p:set>
                                      <p:cBhvr>
                                        <p:cTn id="42" dur="1" fill="hold">
                                          <p:stCondLst>
                                            <p:cond delay="0"/>
                                          </p:stCondLst>
                                        </p:cTn>
                                        <p:tgtEl>
                                          <p:spTgt spid="96262">
                                            <p:txEl>
                                              <p:pRg st="1" end="1"/>
                                            </p:txEl>
                                          </p:spTgt>
                                        </p:tgtEl>
                                        <p:attrNameLst>
                                          <p:attrName>style.visibility</p:attrName>
                                        </p:attrNameLst>
                                      </p:cBhvr>
                                      <p:to>
                                        <p:strVal val="visible"/>
                                      </p:to>
                                    </p:set>
                                    <p:anim calcmode="lin" valueType="num">
                                      <p:cBhvr additive="base">
                                        <p:cTn id="43" dur="500" fill="hold"/>
                                        <p:tgtEl>
                                          <p:spTgt spid="96262">
                                            <p:txEl>
                                              <p:pRg st="1" end="1"/>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9626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2" presetClass="entr" presetSubtype="4" accel="50000" decel="50000" fill="hold" grpId="0" nodeType="clickEffect">
                                  <p:stCondLst>
                                    <p:cond delay="0"/>
                                  </p:stCondLst>
                                  <p:childTnLst>
                                    <p:set>
                                      <p:cBhvr>
                                        <p:cTn id="48" dur="1" fill="hold">
                                          <p:stCondLst>
                                            <p:cond delay="0"/>
                                          </p:stCondLst>
                                        </p:cTn>
                                        <p:tgtEl>
                                          <p:spTgt spid="96262">
                                            <p:txEl>
                                              <p:pRg st="2" end="2"/>
                                            </p:txEl>
                                          </p:spTgt>
                                        </p:tgtEl>
                                        <p:attrNameLst>
                                          <p:attrName>style.visibility</p:attrName>
                                        </p:attrNameLst>
                                      </p:cBhvr>
                                      <p:to>
                                        <p:strVal val="visible"/>
                                      </p:to>
                                    </p:set>
                                    <p:anim calcmode="lin" valueType="num">
                                      <p:cBhvr additive="base">
                                        <p:cTn id="49" dur="500" fill="hold"/>
                                        <p:tgtEl>
                                          <p:spTgt spid="96262">
                                            <p:txEl>
                                              <p:pRg st="2" end="2"/>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9626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51" fill="hold" nodeType="clickPar">
                      <p:stCondLst>
                        <p:cond delay="indefinite"/>
                      </p:stCondLst>
                      <p:childTnLst>
                        <p:par>
                          <p:cTn id="52" fill="hold" nodeType="withGroup">
                            <p:stCondLst>
                              <p:cond delay="0"/>
                            </p:stCondLst>
                            <p:childTnLst>
                              <p:par>
                                <p:cTn id="53" presetID="2" presetClass="entr" presetSubtype="4" accel="50000" decel="50000" fill="hold" grpId="0" nodeType="clickEffect">
                                  <p:stCondLst>
                                    <p:cond delay="0"/>
                                  </p:stCondLst>
                                  <p:childTnLst>
                                    <p:set>
                                      <p:cBhvr>
                                        <p:cTn id="54" dur="1" fill="hold">
                                          <p:stCondLst>
                                            <p:cond delay="0"/>
                                          </p:stCondLst>
                                        </p:cTn>
                                        <p:tgtEl>
                                          <p:spTgt spid="96262">
                                            <p:txEl>
                                              <p:pRg st="3" end="3"/>
                                            </p:txEl>
                                          </p:spTgt>
                                        </p:tgtEl>
                                        <p:attrNameLst>
                                          <p:attrName>style.visibility</p:attrName>
                                        </p:attrNameLst>
                                      </p:cBhvr>
                                      <p:to>
                                        <p:strVal val="visible"/>
                                      </p:to>
                                    </p:set>
                                    <p:anim calcmode="lin" valueType="num">
                                      <p:cBhvr additive="base">
                                        <p:cTn id="55" dur="500" fill="hold"/>
                                        <p:tgtEl>
                                          <p:spTgt spid="96262">
                                            <p:txEl>
                                              <p:pRg st="3" end="3"/>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9626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57" fill="hold" nodeType="clickPar">
                      <p:stCondLst>
                        <p:cond delay="indefinite"/>
                      </p:stCondLst>
                      <p:childTnLst>
                        <p:par>
                          <p:cTn id="58" fill="hold" nodeType="withGroup">
                            <p:stCondLst>
                              <p:cond delay="0"/>
                            </p:stCondLst>
                            <p:childTnLst>
                              <p:par>
                                <p:cTn id="59" presetID="2" presetClass="entr" presetSubtype="4" accel="50000" decel="50000" fill="hold" grpId="0" nodeType="clickEffect">
                                  <p:stCondLst>
                                    <p:cond delay="0"/>
                                  </p:stCondLst>
                                  <p:childTnLst>
                                    <p:set>
                                      <p:cBhvr>
                                        <p:cTn id="60" dur="1" fill="hold">
                                          <p:stCondLst>
                                            <p:cond delay="0"/>
                                          </p:stCondLst>
                                        </p:cTn>
                                        <p:tgtEl>
                                          <p:spTgt spid="96262">
                                            <p:txEl>
                                              <p:pRg st="4" end="4"/>
                                            </p:txEl>
                                          </p:spTgt>
                                        </p:tgtEl>
                                        <p:attrNameLst>
                                          <p:attrName>style.visibility</p:attrName>
                                        </p:attrNameLst>
                                      </p:cBhvr>
                                      <p:to>
                                        <p:strVal val="visible"/>
                                      </p:to>
                                    </p:set>
                                    <p:anim calcmode="lin" valueType="num">
                                      <p:cBhvr additive="base">
                                        <p:cTn id="61" dur="500" fill="hold"/>
                                        <p:tgtEl>
                                          <p:spTgt spid="96262">
                                            <p:txEl>
                                              <p:pRg st="4" end="4"/>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9626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accel="50000" decel="50000" fill="hold" grpId="0" nodeType="clickEffect">
                                  <p:stCondLst>
                                    <p:cond delay="0"/>
                                  </p:stCondLst>
                                  <p:childTnLst>
                                    <p:set>
                                      <p:cBhvr>
                                        <p:cTn id="66" dur="1" fill="hold">
                                          <p:stCondLst>
                                            <p:cond delay="0"/>
                                          </p:stCondLst>
                                        </p:cTn>
                                        <p:tgtEl>
                                          <p:spTgt spid="96262">
                                            <p:txEl>
                                              <p:pRg st="5" end="5"/>
                                            </p:txEl>
                                          </p:spTgt>
                                        </p:tgtEl>
                                        <p:attrNameLst>
                                          <p:attrName>style.visibility</p:attrName>
                                        </p:attrNameLst>
                                      </p:cBhvr>
                                      <p:to>
                                        <p:strVal val="visible"/>
                                      </p:to>
                                    </p:set>
                                    <p:anim calcmode="lin" valueType="num">
                                      <p:cBhvr additive="base">
                                        <p:cTn id="67" dur="500" fill="hold"/>
                                        <p:tgtEl>
                                          <p:spTgt spid="96262">
                                            <p:txEl>
                                              <p:pRg st="5" end="5"/>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9626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accel="50000" decel="50000" fill="hold" grpId="0" nodeType="clickEffect">
                                  <p:stCondLst>
                                    <p:cond delay="0"/>
                                  </p:stCondLst>
                                  <p:childTnLst>
                                    <p:set>
                                      <p:cBhvr>
                                        <p:cTn id="72" dur="1" fill="hold">
                                          <p:stCondLst>
                                            <p:cond delay="0"/>
                                          </p:stCondLst>
                                        </p:cTn>
                                        <p:tgtEl>
                                          <p:spTgt spid="96262">
                                            <p:txEl>
                                              <p:pRg st="6" end="6"/>
                                            </p:txEl>
                                          </p:spTgt>
                                        </p:tgtEl>
                                        <p:attrNameLst>
                                          <p:attrName>style.visibility</p:attrName>
                                        </p:attrNameLst>
                                      </p:cBhvr>
                                      <p:to>
                                        <p:strVal val="visible"/>
                                      </p:to>
                                    </p:set>
                                    <p:anim calcmode="lin" valueType="num">
                                      <p:cBhvr additive="base">
                                        <p:cTn id="73" dur="500" fill="hold"/>
                                        <p:tgtEl>
                                          <p:spTgt spid="96262">
                                            <p:txEl>
                                              <p:pRg st="6" end="6"/>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9626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75" fill="hold" nodeType="clickPar">
                      <p:stCondLst>
                        <p:cond delay="indefinite"/>
                      </p:stCondLst>
                      <p:childTnLst>
                        <p:par>
                          <p:cTn id="76" fill="hold" nodeType="withGroup">
                            <p:stCondLst>
                              <p:cond delay="0"/>
                            </p:stCondLst>
                            <p:childTnLst>
                              <p:par>
                                <p:cTn id="77" presetID="2" presetClass="entr" presetSubtype="4" accel="50000" decel="50000" fill="hold" grpId="0" nodeType="clickEffect">
                                  <p:stCondLst>
                                    <p:cond delay="0"/>
                                  </p:stCondLst>
                                  <p:childTnLst>
                                    <p:set>
                                      <p:cBhvr>
                                        <p:cTn id="78" dur="1" fill="hold">
                                          <p:stCondLst>
                                            <p:cond delay="0"/>
                                          </p:stCondLst>
                                        </p:cTn>
                                        <p:tgtEl>
                                          <p:spTgt spid="96262">
                                            <p:txEl>
                                              <p:pRg st="7" end="7"/>
                                            </p:txEl>
                                          </p:spTgt>
                                        </p:tgtEl>
                                        <p:attrNameLst>
                                          <p:attrName>style.visibility</p:attrName>
                                        </p:attrNameLst>
                                      </p:cBhvr>
                                      <p:to>
                                        <p:strVal val="visible"/>
                                      </p:to>
                                    </p:set>
                                    <p:anim calcmode="lin" valueType="num">
                                      <p:cBhvr additive="base">
                                        <p:cTn id="79" dur="500" fill="hold"/>
                                        <p:tgtEl>
                                          <p:spTgt spid="96262">
                                            <p:txEl>
                                              <p:pRg st="7" end="7"/>
                                            </p:txEl>
                                          </p:spTgt>
                                        </p:tgtEl>
                                        <p:attrNameLst>
                                          <p:attrName>ppt_x</p:attrName>
                                        </p:attrNameLst>
                                      </p:cBhvr>
                                      <p:tavLst>
                                        <p:tav tm="0">
                                          <p:val>
                                            <p:strVal val="#ppt_x"/>
                                          </p:val>
                                        </p:tav>
                                        <p:tav tm="100000">
                                          <p:val>
                                            <p:strVal val="#ppt_x"/>
                                          </p:val>
                                        </p:tav>
                                      </p:tavLst>
                                    </p:anim>
                                    <p:anim calcmode="lin" valueType="num">
                                      <p:cBhvr additive="base">
                                        <p:cTn id="80" dur="500" fill="hold"/>
                                        <p:tgtEl>
                                          <p:spTgt spid="96262">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4" accel="50000" decel="50000" fill="hold" grpId="0" nodeType="clickEffect">
                                  <p:stCondLst>
                                    <p:cond delay="0"/>
                                  </p:stCondLst>
                                  <p:childTnLst>
                                    <p:set>
                                      <p:cBhvr>
                                        <p:cTn id="84" dur="1" fill="hold">
                                          <p:stCondLst>
                                            <p:cond delay="0"/>
                                          </p:stCondLst>
                                        </p:cTn>
                                        <p:tgtEl>
                                          <p:spTgt spid="96262">
                                            <p:txEl>
                                              <p:pRg st="8" end="8"/>
                                            </p:txEl>
                                          </p:spTgt>
                                        </p:tgtEl>
                                        <p:attrNameLst>
                                          <p:attrName>style.visibility</p:attrName>
                                        </p:attrNameLst>
                                      </p:cBhvr>
                                      <p:to>
                                        <p:strVal val="visible"/>
                                      </p:to>
                                    </p:set>
                                    <p:anim calcmode="lin" valueType="num">
                                      <p:cBhvr additive="base">
                                        <p:cTn id="85" dur="500" fill="hold"/>
                                        <p:tgtEl>
                                          <p:spTgt spid="96262">
                                            <p:txEl>
                                              <p:pRg st="8" end="8"/>
                                            </p:txEl>
                                          </p:spTgt>
                                        </p:tgtEl>
                                        <p:attrNameLst>
                                          <p:attrName>ppt_x</p:attrName>
                                        </p:attrNameLst>
                                      </p:cBhvr>
                                      <p:tavLst>
                                        <p:tav tm="0">
                                          <p:val>
                                            <p:strVal val="#ppt_x"/>
                                          </p:val>
                                        </p:tav>
                                        <p:tav tm="100000">
                                          <p:val>
                                            <p:strVal val="#ppt_x"/>
                                          </p:val>
                                        </p:tav>
                                      </p:tavLst>
                                    </p:anim>
                                    <p:anim calcmode="lin" valueType="num">
                                      <p:cBhvr additive="base">
                                        <p:cTn id="86" dur="500" fill="hold"/>
                                        <p:tgtEl>
                                          <p:spTgt spid="96262">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87" fill="hold" nodeType="clickPar">
                      <p:stCondLst>
                        <p:cond delay="indefinite"/>
                      </p:stCondLst>
                      <p:childTnLst>
                        <p:par>
                          <p:cTn id="88" fill="hold" nodeType="withGroup">
                            <p:stCondLst>
                              <p:cond delay="0"/>
                            </p:stCondLst>
                            <p:childTnLst>
                              <p:par>
                                <p:cTn id="89" presetID="2" presetClass="entr" presetSubtype="4" accel="50000" decel="50000" fill="hold" grpId="0" nodeType="clickEffect">
                                  <p:stCondLst>
                                    <p:cond delay="0"/>
                                  </p:stCondLst>
                                  <p:childTnLst>
                                    <p:set>
                                      <p:cBhvr>
                                        <p:cTn id="90" dur="1" fill="hold">
                                          <p:stCondLst>
                                            <p:cond delay="0"/>
                                          </p:stCondLst>
                                        </p:cTn>
                                        <p:tgtEl>
                                          <p:spTgt spid="96262">
                                            <p:txEl>
                                              <p:pRg st="9" end="9"/>
                                            </p:txEl>
                                          </p:spTgt>
                                        </p:tgtEl>
                                        <p:attrNameLst>
                                          <p:attrName>style.visibility</p:attrName>
                                        </p:attrNameLst>
                                      </p:cBhvr>
                                      <p:to>
                                        <p:strVal val="visible"/>
                                      </p:to>
                                    </p:set>
                                    <p:anim calcmode="lin" valueType="num">
                                      <p:cBhvr additive="base">
                                        <p:cTn id="91" dur="500" fill="hold"/>
                                        <p:tgtEl>
                                          <p:spTgt spid="96262">
                                            <p:txEl>
                                              <p:pRg st="9" end="9"/>
                                            </p:txEl>
                                          </p:spTgt>
                                        </p:tgtEl>
                                        <p:attrNameLst>
                                          <p:attrName>ppt_x</p:attrName>
                                        </p:attrNameLst>
                                      </p:cBhvr>
                                      <p:tavLst>
                                        <p:tav tm="0">
                                          <p:val>
                                            <p:strVal val="#ppt_x"/>
                                          </p:val>
                                        </p:tav>
                                        <p:tav tm="100000">
                                          <p:val>
                                            <p:strVal val="#ppt_x"/>
                                          </p:val>
                                        </p:tav>
                                      </p:tavLst>
                                    </p:anim>
                                    <p:anim calcmode="lin" valueType="num">
                                      <p:cBhvr additive="base">
                                        <p:cTn id="92" dur="500" fill="hold"/>
                                        <p:tgtEl>
                                          <p:spTgt spid="96262">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93" fill="hold" nodeType="clickPar">
                      <p:stCondLst>
                        <p:cond delay="indefinite"/>
                      </p:stCondLst>
                      <p:childTnLst>
                        <p:par>
                          <p:cTn id="94" fill="hold" nodeType="withGroup">
                            <p:stCondLst>
                              <p:cond delay="0"/>
                            </p:stCondLst>
                            <p:childTnLst>
                              <p:par>
                                <p:cTn id="95" presetID="2" presetClass="entr" presetSubtype="4" accel="50000" decel="50000" fill="hold" grpId="0" nodeType="clickEffect">
                                  <p:stCondLst>
                                    <p:cond delay="0"/>
                                  </p:stCondLst>
                                  <p:childTnLst>
                                    <p:set>
                                      <p:cBhvr>
                                        <p:cTn id="96" dur="1" fill="hold">
                                          <p:stCondLst>
                                            <p:cond delay="0"/>
                                          </p:stCondLst>
                                        </p:cTn>
                                        <p:tgtEl>
                                          <p:spTgt spid="96262">
                                            <p:txEl>
                                              <p:pRg st="10" end="10"/>
                                            </p:txEl>
                                          </p:spTgt>
                                        </p:tgtEl>
                                        <p:attrNameLst>
                                          <p:attrName>style.visibility</p:attrName>
                                        </p:attrNameLst>
                                      </p:cBhvr>
                                      <p:to>
                                        <p:strVal val="visible"/>
                                      </p:to>
                                    </p:set>
                                    <p:anim calcmode="lin" valueType="num">
                                      <p:cBhvr additive="base">
                                        <p:cTn id="97" dur="500" fill="hold"/>
                                        <p:tgtEl>
                                          <p:spTgt spid="96262">
                                            <p:txEl>
                                              <p:pRg st="10" end="10"/>
                                            </p:txEl>
                                          </p:spTgt>
                                        </p:tgtEl>
                                        <p:attrNameLst>
                                          <p:attrName>ppt_x</p:attrName>
                                        </p:attrNameLst>
                                      </p:cBhvr>
                                      <p:tavLst>
                                        <p:tav tm="0">
                                          <p:val>
                                            <p:strVal val="#ppt_x"/>
                                          </p:val>
                                        </p:tav>
                                        <p:tav tm="100000">
                                          <p:val>
                                            <p:strVal val="#ppt_x"/>
                                          </p:val>
                                        </p:tav>
                                      </p:tavLst>
                                    </p:anim>
                                    <p:anim calcmode="lin" valueType="num">
                                      <p:cBhvr additive="base">
                                        <p:cTn id="98" dur="500" fill="hold"/>
                                        <p:tgtEl>
                                          <p:spTgt spid="96262">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6261" grpId="0" build="p"/>
      <p:bldP spid="96262"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945863" y="1677215"/>
            <a:ext cx="9905955" cy="3429000"/>
          </a:xfrm>
        </p:spPr>
        <p:txBody>
          <a:bodyPr/>
          <a:lstStyle/>
          <a:p>
            <a:r>
              <a:rPr lang="en-GB" b="1" u="sng" dirty="0" smtClean="0"/>
              <a:t>important:</a:t>
            </a:r>
            <a:r>
              <a:rPr lang="en-GB" dirty="0" smtClean="0"/>
              <a:t/>
            </a:r>
            <a:br>
              <a:rPr lang="en-GB" dirty="0" smtClean="0"/>
            </a:br>
            <a:r>
              <a:rPr lang="en-GB" dirty="0" smtClean="0"/>
              <a:t>your role as a teacher isn’t to diagnose any ALN</a:t>
            </a:r>
            <a:endParaRPr lang="en-GB" dirty="0"/>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20672753">
            <a:off x="6423135" y="4201340"/>
            <a:ext cx="2524125" cy="1809750"/>
          </a:xfrm>
          <a:prstGeom prst="rect">
            <a:avLst/>
          </a:prstGeom>
        </p:spPr>
      </p:pic>
    </p:spTree>
    <p:extLst>
      <p:ext uri="{BB962C8B-B14F-4D97-AF65-F5344CB8AC3E}">
        <p14:creationId xmlns:p14="http://schemas.microsoft.com/office/powerpoint/2010/main" val="2766125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Who does it then</a:t>
            </a:r>
            <a:r>
              <a:rPr lang="en-GB" dirty="0" smtClean="0"/>
              <a:t>?</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GPs</a:t>
            </a:r>
            <a:endParaRPr lang="en-GB" dirty="0" smtClean="0"/>
          </a:p>
          <a:p>
            <a:r>
              <a:rPr lang="en-GB" dirty="0" smtClean="0"/>
              <a:t>Paediatricians</a:t>
            </a:r>
            <a:endParaRPr lang="en-GB" dirty="0" smtClean="0"/>
          </a:p>
          <a:p>
            <a:r>
              <a:rPr lang="en-GB" dirty="0" smtClean="0"/>
              <a:t>Educational psychologists</a:t>
            </a:r>
            <a:endParaRPr lang="en-GB" dirty="0" smtClean="0"/>
          </a:p>
          <a:p>
            <a:r>
              <a:rPr lang="en-GB" dirty="0" smtClean="0"/>
              <a:t>ALN specialist teachers</a:t>
            </a:r>
            <a:endParaRPr lang="en-GB" dirty="0" smtClean="0"/>
          </a:p>
          <a:p>
            <a:r>
              <a:rPr lang="en-GB" dirty="0" smtClean="0"/>
              <a:t>School Additional Learning Needs Co-ordinator</a:t>
            </a:r>
            <a:endParaRPr lang="en-GB" dirty="0" smtClean="0"/>
          </a:p>
          <a:p>
            <a:r>
              <a:rPr lang="en-GB" dirty="0" smtClean="0"/>
              <a:t>Speech and language therapist</a:t>
            </a:r>
            <a:endParaRPr lang="en-GB" dirty="0" smtClean="0"/>
          </a:p>
          <a:p>
            <a:pPr marL="0" indent="0">
              <a:buNone/>
            </a:pPr>
            <a:r>
              <a:rPr lang="en-GB" dirty="0" smtClean="0"/>
              <a:t>… </a:t>
            </a:r>
            <a:r>
              <a:rPr lang="en-GB" dirty="0" smtClean="0"/>
              <a:t>and many more</a:t>
            </a:r>
            <a:endParaRPr lang="en-GB" dirty="0" smtClean="0"/>
          </a:p>
          <a:p>
            <a:endParaRPr lang="en-GB" dirty="0"/>
          </a:p>
        </p:txBody>
      </p:sp>
      <p:pic>
        <p:nvPicPr>
          <p:cNvPr id="4" name="Picture 3"/>
          <p:cNvPicPr>
            <a:picLocks noChangeAspect="1"/>
          </p:cNvPicPr>
          <p:nvPr/>
        </p:nvPicPr>
        <p:blipFill>
          <a:blip r:embed="rId2"/>
          <a:stretch>
            <a:fillRect/>
          </a:stretch>
        </p:blipFill>
        <p:spPr>
          <a:xfrm rot="830348">
            <a:off x="7066210" y="2017412"/>
            <a:ext cx="2899423" cy="2174567"/>
          </a:xfrm>
          <a:prstGeom prst="rect">
            <a:avLst/>
          </a:prstGeom>
        </p:spPr>
      </p:pic>
    </p:spTree>
    <p:extLst>
      <p:ext uri="{BB962C8B-B14F-4D97-AF65-F5344CB8AC3E}">
        <p14:creationId xmlns:p14="http://schemas.microsoft.com/office/powerpoint/2010/main" val="21449204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Your role</a:t>
            </a:r>
            <a:endParaRPr lang="en-GB" dirty="0"/>
          </a:p>
        </p:txBody>
      </p:sp>
      <p:sp>
        <p:nvSpPr>
          <p:cNvPr id="3" name="Content Placeholder 2"/>
          <p:cNvSpPr>
            <a:spLocks noGrp="1"/>
          </p:cNvSpPr>
          <p:nvPr>
            <p:ph idx="1"/>
          </p:nvPr>
        </p:nvSpPr>
        <p:spPr/>
        <p:txBody>
          <a:bodyPr/>
          <a:lstStyle/>
          <a:p>
            <a:r>
              <a:rPr lang="en-GB" dirty="0"/>
              <a:t>O</a:t>
            </a:r>
            <a:r>
              <a:rPr lang="en-GB" dirty="0" smtClean="0"/>
              <a:t>bserve</a:t>
            </a:r>
            <a:endParaRPr lang="en-GB" dirty="0" smtClean="0"/>
          </a:p>
          <a:p>
            <a:r>
              <a:rPr lang="en-GB" dirty="0" smtClean="0"/>
              <a:t>Record evidence</a:t>
            </a:r>
            <a:endParaRPr lang="en-GB" dirty="0" smtClean="0"/>
          </a:p>
          <a:p>
            <a:r>
              <a:rPr lang="en-GB" dirty="0" smtClean="0"/>
              <a:t>Discuss</a:t>
            </a:r>
            <a:endParaRPr lang="en-GB" dirty="0" smtClean="0"/>
          </a:p>
          <a:p>
            <a:r>
              <a:rPr lang="en-GB" dirty="0" smtClean="0"/>
              <a:t>Collaborate</a:t>
            </a:r>
            <a:endParaRPr lang="en-GB" dirty="0" smtClean="0"/>
          </a:p>
          <a:p>
            <a:r>
              <a:rPr lang="en-GB" dirty="0" smtClean="0"/>
              <a:t>Provide suitable support</a:t>
            </a:r>
            <a:endParaRPr lang="en-GB" dirty="0" smtClean="0"/>
          </a:p>
          <a:p>
            <a:r>
              <a:rPr lang="en-GB" dirty="0" smtClean="0"/>
              <a:t>… </a:t>
            </a:r>
            <a:r>
              <a:rPr lang="en-GB" dirty="0" smtClean="0"/>
              <a:t>and much more</a:t>
            </a:r>
            <a:endParaRPr lang="en-GB" dirty="0" smtClean="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4411" y="2459181"/>
            <a:ext cx="3265435" cy="2436517"/>
          </a:xfrm>
          <a:prstGeom prst="rect">
            <a:avLst/>
          </a:prstGeom>
        </p:spPr>
      </p:pic>
    </p:spTree>
    <p:extLst>
      <p:ext uri="{BB962C8B-B14F-4D97-AF65-F5344CB8AC3E}">
        <p14:creationId xmlns:p14="http://schemas.microsoft.com/office/powerpoint/2010/main" val="28292045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Why Is this important?</a:t>
            </a:r>
            <a:endParaRPr lang="en-GB" dirty="0"/>
          </a:p>
        </p:txBody>
      </p:sp>
    </p:spTree>
    <p:extLst>
      <p:ext uri="{BB962C8B-B14F-4D97-AF65-F5344CB8AC3E}">
        <p14:creationId xmlns:p14="http://schemas.microsoft.com/office/powerpoint/2010/main" val="26719458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ADDBFB7F-E83A-BD40-BE15-AECEB66D0B81}"/>
              </a:ext>
            </a:extLst>
          </p:cNvPr>
          <p:cNvSpPr>
            <a:spLocks noGrp="1"/>
          </p:cNvSpPr>
          <p:nvPr>
            <p:ph type="title"/>
          </p:nvPr>
        </p:nvSpPr>
        <p:spPr>
          <a:xfrm>
            <a:off x="973090" y="49458"/>
            <a:ext cx="11172017" cy="1281112"/>
          </a:xfrm>
        </p:spPr>
        <p:txBody>
          <a:bodyPr rtlCol="0">
            <a:normAutofit/>
          </a:bodyPr>
          <a:lstStyle/>
          <a:p>
            <a:pPr>
              <a:defRPr/>
            </a:pPr>
            <a:r>
              <a:rPr lang="en-US" sz="3200" dirty="0" smtClean="0">
                <a:ea typeface="ＭＳ Ｐゴシック" pitchFamily="-109" charset="-128"/>
                <a:cs typeface="ＭＳ Ｐゴシック" pitchFamily="-109" charset="-128"/>
              </a:rPr>
              <a:t>Statutory obligations – the ALN transformation </a:t>
            </a:r>
            <a:r>
              <a:rPr lang="en-US" sz="3200" dirty="0" err="1" smtClean="0">
                <a:ea typeface="ＭＳ Ｐゴシック" pitchFamily="-109" charset="-128"/>
                <a:cs typeface="ＭＳ Ｐゴシック" pitchFamily="-109" charset="-128"/>
              </a:rPr>
              <a:t>programme</a:t>
            </a:r>
            <a:endParaRPr lang="en-US" sz="3200" dirty="0">
              <a:ea typeface="ＭＳ Ｐゴシック" pitchFamily="-109" charset="-128"/>
              <a:cs typeface="ＭＳ Ｐゴシック" pitchFamily="-109" charset="-128"/>
            </a:endParaRPr>
          </a:p>
        </p:txBody>
      </p:sp>
      <p:sp>
        <p:nvSpPr>
          <p:cNvPr id="4" name="Rectangle 3"/>
          <p:cNvSpPr/>
          <p:nvPr/>
        </p:nvSpPr>
        <p:spPr>
          <a:xfrm>
            <a:off x="1430216" y="5282643"/>
            <a:ext cx="9777046" cy="1569660"/>
          </a:xfrm>
          <a:prstGeom prst="rect">
            <a:avLst/>
          </a:prstGeom>
        </p:spPr>
        <p:txBody>
          <a:bodyPr wrap="square">
            <a:spAutoFit/>
          </a:bodyPr>
          <a:lstStyle/>
          <a:p>
            <a:r>
              <a:rPr lang="en-GB" sz="3200" dirty="0"/>
              <a:t>Further reading: </a:t>
            </a:r>
            <a:r>
              <a:rPr lang="en-GB" sz="3200" dirty="0">
                <a:hlinkClick r:id="rId3"/>
              </a:rPr>
              <a:t>https://gov.wales/sites/default/files/publications/2019-02/aln-frequently-asked-questions-2_0.pdf</a:t>
            </a:r>
            <a:r>
              <a:rPr lang="en-GB" sz="3200" dirty="0"/>
              <a:t>  </a:t>
            </a:r>
            <a:endParaRPr lang="en-GB" sz="3200" dirty="0"/>
          </a:p>
        </p:txBody>
      </p:sp>
      <p:sp>
        <p:nvSpPr>
          <p:cNvPr id="6" name="Rectangle 5"/>
          <p:cNvSpPr/>
          <p:nvPr/>
        </p:nvSpPr>
        <p:spPr>
          <a:xfrm>
            <a:off x="1987933" y="4498703"/>
            <a:ext cx="7540719" cy="461665"/>
          </a:xfrm>
          <a:prstGeom prst="rect">
            <a:avLst/>
          </a:prstGeom>
        </p:spPr>
        <p:txBody>
          <a:bodyPr wrap="none">
            <a:spAutoFit/>
          </a:bodyPr>
          <a:lstStyle/>
          <a:p>
            <a:pPr>
              <a:spcBef>
                <a:spcPct val="0"/>
              </a:spcBef>
              <a:buClrTx/>
              <a:buFontTx/>
              <a:buNone/>
            </a:pPr>
            <a:r>
              <a:rPr lang="en-GB" altLang="en-US" sz="2400" dirty="0">
                <a:latin typeface="Arial Rounded MT Bold" panose="020F0704030504030204" pitchFamily="34" charset="0"/>
                <a:hlinkClick r:id="rId4"/>
              </a:rPr>
              <a:t>https://www.youtube.com/watch?v=z2bkbs00Z68</a:t>
            </a:r>
            <a:r>
              <a:rPr lang="en-GB" altLang="en-US" sz="2400" dirty="0">
                <a:latin typeface="Arial Rounded MT Bold" panose="020F0704030504030204" pitchFamily="34" charset="0"/>
              </a:rPr>
              <a:t> </a:t>
            </a:r>
            <a:endParaRPr lang="en-US" altLang="en-US" sz="2400" dirty="0">
              <a:latin typeface="Tahoma" panose="020B0604030504040204" pitchFamily="34" charset="0"/>
            </a:endParaRPr>
          </a:p>
        </p:txBody>
      </p:sp>
      <p:pic>
        <p:nvPicPr>
          <p:cNvPr id="8" name="Picture 7"/>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721201" y="1506714"/>
            <a:ext cx="7664414" cy="2815845"/>
          </a:xfrm>
          <a:prstGeom prst="rect">
            <a:avLst/>
          </a:prstGeom>
        </p:spPr>
      </p:pic>
    </p:spTree>
    <p:extLst>
      <p:ext uri="{BB962C8B-B14F-4D97-AF65-F5344CB8AC3E}">
        <p14:creationId xmlns:p14="http://schemas.microsoft.com/office/powerpoint/2010/main" val="350061373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Other statutory obligations</a:t>
            </a:r>
            <a:endParaRPr lang="en-GB" dirty="0"/>
          </a:p>
        </p:txBody>
      </p:sp>
      <p:sp>
        <p:nvSpPr>
          <p:cNvPr id="7" name="TextBox 6"/>
          <p:cNvSpPr txBox="1"/>
          <p:nvPr/>
        </p:nvSpPr>
        <p:spPr>
          <a:xfrm>
            <a:off x="1759791" y="4870280"/>
            <a:ext cx="2766665" cy="923330"/>
          </a:xfrm>
          <a:prstGeom prst="rect">
            <a:avLst/>
          </a:prstGeom>
          <a:solidFill>
            <a:schemeClr val="accent3">
              <a:lumMod val="75000"/>
            </a:schemeClr>
          </a:solidFill>
        </p:spPr>
        <p:txBody>
          <a:bodyPr wrap="square" rtlCol="0">
            <a:spAutoFit/>
          </a:bodyPr>
          <a:lstStyle/>
          <a:p>
            <a:r>
              <a:rPr lang="en-GB" dirty="0" smtClean="0"/>
              <a:t>Well-being and Future Generations Act (Wales) </a:t>
            </a:r>
            <a:r>
              <a:rPr lang="en-GB" dirty="0" smtClean="0"/>
              <a:t>2015</a:t>
            </a:r>
            <a:endParaRPr lang="en-GB" dirty="0"/>
          </a:p>
        </p:txBody>
      </p:sp>
      <p:pic>
        <p:nvPicPr>
          <p:cNvPr id="8" name="Picture 7"/>
          <p:cNvPicPr>
            <a:picLocks noChangeAspect="1"/>
          </p:cNvPicPr>
          <p:nvPr/>
        </p:nvPicPr>
        <p:blipFill>
          <a:blip r:embed="rId2"/>
          <a:stretch>
            <a:fillRect/>
          </a:stretch>
        </p:blipFill>
        <p:spPr>
          <a:xfrm>
            <a:off x="7270064" y="1916898"/>
            <a:ext cx="2652611" cy="2652611"/>
          </a:xfrm>
          <a:prstGeom prst="rect">
            <a:avLst/>
          </a:prstGeom>
        </p:spPr>
      </p:pic>
      <p:sp>
        <p:nvSpPr>
          <p:cNvPr id="9" name="TextBox 8"/>
          <p:cNvSpPr txBox="1"/>
          <p:nvPr/>
        </p:nvSpPr>
        <p:spPr>
          <a:xfrm>
            <a:off x="7156010" y="4870280"/>
            <a:ext cx="2766665" cy="923330"/>
          </a:xfrm>
          <a:prstGeom prst="rect">
            <a:avLst/>
          </a:prstGeom>
          <a:solidFill>
            <a:schemeClr val="accent3">
              <a:lumMod val="75000"/>
            </a:schemeClr>
          </a:solidFill>
        </p:spPr>
        <p:txBody>
          <a:bodyPr wrap="square" rtlCol="0">
            <a:spAutoFit/>
          </a:bodyPr>
          <a:lstStyle/>
          <a:p>
            <a:r>
              <a:rPr lang="en-GB" dirty="0" smtClean="0"/>
              <a:t>United Nations Convention on the Rights of the Child</a:t>
            </a:r>
            <a:r>
              <a:rPr lang="en-GB" dirty="0" smtClean="0"/>
              <a:t> </a:t>
            </a:r>
            <a:r>
              <a:rPr lang="en-GB" dirty="0" smtClean="0"/>
              <a:t>(1989)</a:t>
            </a:r>
            <a:endParaRPr lang="en-GB" dirty="0"/>
          </a:p>
        </p:txBody>
      </p:sp>
      <p:pic>
        <p:nvPicPr>
          <p:cNvPr id="4" name="Content Placeholder 3"/>
          <p:cNvPicPr>
            <a:picLocks noGrp="1" noChangeAspect="1"/>
          </p:cNvPicPr>
          <p:nvPr>
            <p:ph idx="1"/>
          </p:nvPr>
        </p:nvPicPr>
        <p:blipFill>
          <a:blip r:embed="rId3"/>
          <a:stretch>
            <a:fillRect/>
          </a:stretch>
        </p:blipFill>
        <p:spPr>
          <a:xfrm>
            <a:off x="1759790" y="1916898"/>
            <a:ext cx="2766665" cy="2779016"/>
          </a:xfrm>
          <a:prstGeom prst="rect">
            <a:avLst/>
          </a:prstGeom>
        </p:spPr>
      </p:pic>
    </p:spTree>
    <p:extLst>
      <p:ext uri="{BB962C8B-B14F-4D97-AF65-F5344CB8AC3E}">
        <p14:creationId xmlns:p14="http://schemas.microsoft.com/office/powerpoint/2010/main" val="24690756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p:cNvPr>
          <p:cNvSpPr>
            <a:spLocks noGrp="1"/>
          </p:cNvSpPr>
          <p:nvPr>
            <p:ph type="title"/>
          </p:nvPr>
        </p:nvSpPr>
        <p:spPr>
          <a:xfrm>
            <a:off x="1774338" y="928565"/>
            <a:ext cx="7229475" cy="1143000"/>
          </a:xfrm>
        </p:spPr>
        <p:txBody>
          <a:bodyPr rtlCol="0">
            <a:normAutofit fontScale="90000"/>
          </a:bodyPr>
          <a:lstStyle/>
          <a:p>
            <a:pPr>
              <a:defRPr/>
            </a:pPr>
            <a:r>
              <a:rPr lang="en-US" altLang="en-US" sz="4500" dirty="0">
                <a:solidFill>
                  <a:schemeClr val="accent2">
                    <a:lumMod val="75000"/>
                  </a:schemeClr>
                </a:solidFill>
                <a:ea typeface="ＭＳ Ｐゴシック" panose="020B0600070205080204" pitchFamily="34" charset="-128"/>
              </a:rPr>
              <a:t>    </a:t>
            </a:r>
            <a:r>
              <a:rPr lang="en-US" altLang="en-US" sz="4500" dirty="0">
                <a:solidFill>
                  <a:srgbClr val="5EAC9B"/>
                </a:solidFill>
                <a:ea typeface="ＭＳ Ｐゴシック" panose="020B0600070205080204" pitchFamily="34" charset="-128"/>
              </a:rPr>
              <a:t>An inclusive approach –    </a:t>
            </a:r>
            <a:br>
              <a:rPr lang="en-US" altLang="en-US" sz="4500" dirty="0">
                <a:solidFill>
                  <a:srgbClr val="5EAC9B"/>
                </a:solidFill>
                <a:ea typeface="ＭＳ Ｐゴシック" panose="020B0600070205080204" pitchFamily="34" charset="-128"/>
              </a:rPr>
            </a:br>
            <a:r>
              <a:rPr lang="en-US" altLang="en-US" sz="4500" dirty="0">
                <a:solidFill>
                  <a:srgbClr val="5EAC9B"/>
                </a:solidFill>
                <a:ea typeface="ＭＳ Ｐゴシック" panose="020B0600070205080204" pitchFamily="34" charset="-128"/>
              </a:rPr>
              <a:t>    why?</a:t>
            </a:r>
            <a:r>
              <a:rPr lang="en-US" altLang="en-US" sz="4500" dirty="0">
                <a:solidFill>
                  <a:schemeClr val="accent2">
                    <a:lumMod val="75000"/>
                  </a:schemeClr>
                </a:solidFill>
                <a:ea typeface="ＭＳ Ｐゴシック" panose="020B0600070205080204" pitchFamily="34" charset="-128"/>
              </a:rPr>
              <a:t/>
            </a:r>
            <a:br>
              <a:rPr lang="en-US" altLang="en-US" sz="4500" dirty="0">
                <a:solidFill>
                  <a:schemeClr val="accent2">
                    <a:lumMod val="75000"/>
                  </a:schemeClr>
                </a:solidFill>
                <a:ea typeface="ＭＳ Ｐゴシック" panose="020B0600070205080204" pitchFamily="34" charset="-128"/>
              </a:rPr>
            </a:br>
            <a:r>
              <a:rPr lang="en-US" altLang="en-US" sz="4500" dirty="0">
                <a:solidFill>
                  <a:schemeClr val="accent2">
                    <a:lumMod val="75000"/>
                  </a:schemeClr>
                </a:solidFill>
                <a:ea typeface="ＭＳ Ｐゴシック" panose="020B0600070205080204" pitchFamily="34" charset="-128"/>
              </a:rPr>
              <a:t>    </a:t>
            </a:r>
            <a:br>
              <a:rPr lang="en-US" altLang="en-US" sz="4500" dirty="0">
                <a:solidFill>
                  <a:schemeClr val="accent2">
                    <a:lumMod val="75000"/>
                  </a:schemeClr>
                </a:solidFill>
                <a:ea typeface="ＭＳ Ｐゴシック" panose="020B0600070205080204" pitchFamily="34" charset="-128"/>
              </a:rPr>
            </a:br>
            <a:r>
              <a:rPr lang="en-US" sz="4400" i="1" dirty="0"/>
              <a:t>A basic human right to ….</a:t>
            </a:r>
            <a:r>
              <a:rPr lang="en-US" altLang="en-US" sz="4500" dirty="0">
                <a:ea typeface="ＭＳ Ｐゴシック" panose="020B0600070205080204" pitchFamily="34" charset="-128"/>
              </a:rPr>
              <a:t/>
            </a:r>
            <a:br>
              <a:rPr lang="en-US" altLang="en-US" sz="4500" dirty="0">
                <a:ea typeface="ＭＳ Ｐゴシック" panose="020B0600070205080204" pitchFamily="34" charset="-128"/>
              </a:rPr>
            </a:br>
            <a:endParaRPr lang="en-US" altLang="en-US" sz="4500" dirty="0">
              <a:ea typeface="ＭＳ Ｐゴシック" panose="020B0600070205080204" pitchFamily="34" charset="-128"/>
            </a:endParaRPr>
          </a:p>
        </p:txBody>
      </p:sp>
      <p:sp>
        <p:nvSpPr>
          <p:cNvPr id="43010" name="Content Placeholder 8">
            <a:extLst/>
          </p:cNvPr>
          <p:cNvSpPr>
            <a:spLocks noGrp="1"/>
          </p:cNvSpPr>
          <p:nvPr>
            <p:ph sz="half" idx="1"/>
          </p:nvPr>
        </p:nvSpPr>
        <p:spPr>
          <a:xfrm>
            <a:off x="3216276" y="3284539"/>
            <a:ext cx="3127375" cy="4435475"/>
          </a:xfrm>
        </p:spPr>
        <p:txBody>
          <a:bodyPr rtlCol="0"/>
          <a:lstStyle/>
          <a:p>
            <a:pPr>
              <a:buFont typeface="Wingdings 3" charset="2"/>
              <a:buChar char=""/>
              <a:defRPr/>
            </a:pPr>
            <a:r>
              <a:rPr lang="en-US" altLang="en-US" sz="2200" dirty="0">
                <a:ea typeface="ＭＳ Ｐゴシック" panose="020B0600070205080204" pitchFamily="34" charset="-128"/>
              </a:rPr>
              <a:t>a good education</a:t>
            </a:r>
          </a:p>
          <a:p>
            <a:pPr>
              <a:buFont typeface="Wingdings 3" charset="2"/>
              <a:buChar char=""/>
              <a:defRPr/>
            </a:pPr>
            <a:r>
              <a:rPr lang="en-US" altLang="en-US" sz="2200" dirty="0">
                <a:ea typeface="ＭＳ Ｐゴシック" panose="020B0600070205080204" pitchFamily="34" charset="-128"/>
              </a:rPr>
              <a:t>be accepted</a:t>
            </a:r>
          </a:p>
          <a:p>
            <a:pPr>
              <a:buFont typeface="Wingdings 3" charset="2"/>
              <a:buChar char=""/>
              <a:defRPr/>
            </a:pPr>
            <a:r>
              <a:rPr lang="en-US" altLang="en-US" sz="2200" dirty="0">
                <a:ea typeface="ＭＳ Ｐゴシック" panose="020B0600070205080204" pitchFamily="34" charset="-128"/>
              </a:rPr>
              <a:t>belong</a:t>
            </a:r>
          </a:p>
          <a:p>
            <a:pPr>
              <a:buFont typeface="Wingdings 3" charset="2"/>
              <a:buChar char=""/>
              <a:defRPr/>
            </a:pPr>
            <a:r>
              <a:rPr lang="en-US" altLang="en-US" sz="2200" dirty="0">
                <a:ea typeface="ＭＳ Ｐゴシック" panose="020B0600070205080204" pitchFamily="34" charset="-128"/>
              </a:rPr>
              <a:t>be respected</a:t>
            </a:r>
          </a:p>
          <a:p>
            <a:pPr>
              <a:buFont typeface="Wingdings 3" charset="2"/>
              <a:buChar char=""/>
              <a:defRPr/>
            </a:pPr>
            <a:r>
              <a:rPr lang="en-US" altLang="en-US" sz="2200" dirty="0">
                <a:ea typeface="ＭＳ Ｐゴシック" panose="020B0600070205080204" pitchFamily="34" charset="-128"/>
              </a:rPr>
              <a:t>be equal but different</a:t>
            </a:r>
          </a:p>
          <a:p>
            <a:pPr>
              <a:buFont typeface="Wingdings 3" charset="2"/>
              <a:buChar char=""/>
              <a:defRPr/>
            </a:pPr>
            <a:endParaRPr lang="en-US" altLang="en-US" dirty="0">
              <a:ea typeface="ＭＳ Ｐゴシック" panose="020B0600070205080204" pitchFamily="34" charset="-128"/>
            </a:endParaRPr>
          </a:p>
        </p:txBody>
      </p:sp>
      <p:sp>
        <p:nvSpPr>
          <p:cNvPr id="43011" name="Content Placeholder 5">
            <a:extLst/>
          </p:cNvPr>
          <p:cNvSpPr>
            <a:spLocks noGrp="1"/>
          </p:cNvSpPr>
          <p:nvPr>
            <p:ph sz="half" idx="2"/>
          </p:nvPr>
        </p:nvSpPr>
        <p:spPr>
          <a:xfrm>
            <a:off x="6343650" y="3284539"/>
            <a:ext cx="3784600" cy="4435475"/>
          </a:xfrm>
        </p:spPr>
        <p:txBody>
          <a:bodyPr rtlCol="0"/>
          <a:lstStyle/>
          <a:p>
            <a:pPr>
              <a:buFont typeface="Wingdings 3" charset="2"/>
              <a:buChar char=""/>
              <a:defRPr/>
            </a:pPr>
            <a:r>
              <a:rPr lang="en-US" altLang="en-US" sz="2200" dirty="0">
                <a:ea typeface="ＭＳ Ｐゴシック" panose="020B0600070205080204" pitchFamily="34" charset="-128"/>
              </a:rPr>
              <a:t>express a different opinion and be listened to</a:t>
            </a:r>
          </a:p>
          <a:p>
            <a:pPr>
              <a:buFont typeface="Wingdings 3" charset="2"/>
              <a:buChar char=""/>
              <a:defRPr/>
            </a:pPr>
            <a:r>
              <a:rPr lang="en-US" altLang="en-US" sz="2200" dirty="0">
                <a:ea typeface="ＭＳ Ｐゴシック" panose="020B0600070205080204" pitchFamily="34" charset="-128"/>
              </a:rPr>
              <a:t>take part</a:t>
            </a:r>
          </a:p>
          <a:p>
            <a:pPr>
              <a:buFont typeface="Wingdings 3" charset="2"/>
              <a:buChar char=""/>
              <a:defRPr/>
            </a:pPr>
            <a:r>
              <a:rPr lang="en-US" altLang="en-US" sz="2200" dirty="0">
                <a:ea typeface="ＭＳ Ｐゴシック" panose="020B0600070205080204" pitchFamily="34" charset="-128"/>
              </a:rPr>
              <a:t>safety</a:t>
            </a:r>
          </a:p>
          <a:p>
            <a:pPr>
              <a:buFont typeface="Wingdings 3" charset="2"/>
              <a:buChar char=""/>
              <a:defRPr/>
            </a:pPr>
            <a:r>
              <a:rPr lang="en-US" altLang="en-US" sz="2200" dirty="0">
                <a:ea typeface="ＭＳ Ｐゴシック" panose="020B0600070205080204" pitchFamily="34" charset="-128"/>
              </a:rPr>
              <a:t>information</a:t>
            </a:r>
          </a:p>
          <a:p>
            <a:pPr>
              <a:buFont typeface="Wingdings 3" charset="2"/>
              <a:buChar char=""/>
              <a:defRPr/>
            </a:pPr>
            <a:r>
              <a:rPr lang="en-US" altLang="en-US" sz="2200" dirty="0">
                <a:ea typeface="ＭＳ Ｐゴシック" panose="020B0600070205080204" pitchFamily="34" charset="-128"/>
              </a:rPr>
              <a:t>survive</a:t>
            </a:r>
          </a:p>
          <a:p>
            <a:pPr>
              <a:buNone/>
              <a:defRPr/>
            </a:pPr>
            <a:r>
              <a:rPr lang="cy-GB" altLang="en-US" dirty="0">
                <a:ea typeface="ＭＳ Ｐゴシック" panose="020B0600070205080204" pitchFamily="34" charset="-128"/>
              </a:rPr>
              <a:t>(Glazzard </a:t>
            </a:r>
            <a:r>
              <a:rPr lang="cy-GB" altLang="en-US" i="1" dirty="0">
                <a:ea typeface="ＭＳ Ｐゴシック" panose="020B0600070205080204" pitchFamily="34" charset="-128"/>
              </a:rPr>
              <a:t>et al</a:t>
            </a:r>
            <a:r>
              <a:rPr lang="cy-GB" altLang="en-US" dirty="0">
                <a:ea typeface="ＭＳ Ｐゴシック" panose="020B0600070205080204" pitchFamily="34" charset="-128"/>
              </a:rPr>
              <a:t>., 2015:25)</a:t>
            </a:r>
            <a:r>
              <a:rPr lang="en-US" altLang="en-US" dirty="0">
                <a:ea typeface="ＭＳ Ｐゴシック" panose="020B0600070205080204" pitchFamily="34" charset="-128"/>
              </a:rPr>
              <a:t> </a:t>
            </a:r>
          </a:p>
          <a:p>
            <a:pPr>
              <a:buFont typeface="Wingdings 3" charset="2"/>
              <a:buChar char=""/>
              <a:defRPr/>
            </a:pPr>
            <a:endParaRPr lang="en-US" altLang="en-US" dirty="0">
              <a:ea typeface="ＭＳ Ｐゴシック" panose="020B0600070205080204" pitchFamily="34" charset="-128"/>
            </a:endParaRPr>
          </a:p>
          <a:p>
            <a:pPr>
              <a:buFont typeface="Wingdings 3" charset="2"/>
              <a:buChar char=""/>
              <a:defRPr/>
            </a:pPr>
            <a:endParaRPr lang="en-US" altLang="en-US" dirty="0">
              <a:ea typeface="ＭＳ Ｐゴシック" panose="020B0600070205080204" pitchFamily="34" charset="-128"/>
            </a:endParaRPr>
          </a:p>
        </p:txBody>
      </p:sp>
    </p:spTree>
    <p:extLst>
      <p:ext uri="{BB962C8B-B14F-4D97-AF65-F5344CB8AC3E}">
        <p14:creationId xmlns:p14="http://schemas.microsoft.com/office/powerpoint/2010/main" val="123689300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43010">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43010">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43010">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43010">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43010">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43011">
                                            <p:txEl>
                                              <p:pRg st="0" end="0"/>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43011">
                                            <p:txEl>
                                              <p:pRg st="1" end="1"/>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nodeType="clickEffect">
                                  <p:stCondLst>
                                    <p:cond delay="0"/>
                                  </p:stCondLst>
                                  <p:childTnLst>
                                    <p:set>
                                      <p:cBhvr>
                                        <p:cTn id="34" dur="1" fill="hold">
                                          <p:stCondLst>
                                            <p:cond delay="0"/>
                                          </p:stCondLst>
                                        </p:cTn>
                                        <p:tgtEl>
                                          <p:spTgt spid="43011">
                                            <p:txEl>
                                              <p:pRg st="2" end="2"/>
                                            </p:txEl>
                                          </p:spTgt>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nodeType="clickEffect">
                                  <p:stCondLst>
                                    <p:cond delay="0"/>
                                  </p:stCondLst>
                                  <p:childTnLst>
                                    <p:set>
                                      <p:cBhvr>
                                        <p:cTn id="38" dur="1" fill="hold">
                                          <p:stCondLst>
                                            <p:cond delay="0"/>
                                          </p:stCondLst>
                                        </p:cTn>
                                        <p:tgtEl>
                                          <p:spTgt spid="43011">
                                            <p:txEl>
                                              <p:pRg st="3" end="3"/>
                                            </p:txEl>
                                          </p:spTgt>
                                        </p:tgtEl>
                                        <p:attrNameLst>
                                          <p:attrName>style.visibility</p:attrName>
                                        </p:attrNameLst>
                                      </p:cBhvr>
                                      <p:to>
                                        <p:strVal val="visible"/>
                                      </p:to>
                                    </p:set>
                                  </p:childTnLst>
                                </p:cTn>
                              </p:par>
                            </p:childTnLst>
                          </p:cTn>
                        </p:par>
                      </p:childTnLst>
                    </p:cTn>
                  </p:par>
                  <p:par>
                    <p:cTn id="39" fill="hold" nodeType="clickPar">
                      <p:stCondLst>
                        <p:cond delay="indefinite"/>
                      </p:stCondLst>
                      <p:childTnLst>
                        <p:par>
                          <p:cTn id="40" fill="hold" nodeType="withGroup">
                            <p:stCondLst>
                              <p:cond delay="0"/>
                            </p:stCondLst>
                            <p:childTnLst>
                              <p:par>
                                <p:cTn id="41" presetID="1" presetClass="entr" presetSubtype="0" fill="hold" nodeType="clickEffect">
                                  <p:stCondLst>
                                    <p:cond delay="0"/>
                                  </p:stCondLst>
                                  <p:childTnLst>
                                    <p:set>
                                      <p:cBhvr>
                                        <p:cTn id="42" dur="1" fill="hold">
                                          <p:stCondLst>
                                            <p:cond delay="0"/>
                                          </p:stCondLst>
                                        </p:cTn>
                                        <p:tgtEl>
                                          <p:spTgt spid="4301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Rectangle 2">
            <a:extLst/>
          </p:cNvPr>
          <p:cNvSpPr>
            <a:spLocks noGrp="1" noChangeArrowheads="1"/>
          </p:cNvSpPr>
          <p:nvPr>
            <p:ph type="title"/>
          </p:nvPr>
        </p:nvSpPr>
        <p:spPr>
          <a:xfrm>
            <a:off x="3468688" y="623888"/>
            <a:ext cx="6589712" cy="1281112"/>
          </a:xfrm>
        </p:spPr>
        <p:txBody>
          <a:bodyPr rtlCol="0">
            <a:normAutofit/>
          </a:bodyPr>
          <a:lstStyle/>
          <a:p>
            <a:pPr>
              <a:defRPr/>
            </a:pPr>
            <a:r>
              <a:rPr lang="en-GB" altLang="en-US" dirty="0">
                <a:ea typeface="ＭＳ Ｐゴシック" panose="020B0600070205080204" pitchFamily="34" charset="-128"/>
              </a:rPr>
              <a:t>Principles of Good Practice</a:t>
            </a:r>
          </a:p>
        </p:txBody>
      </p:sp>
      <p:sp>
        <p:nvSpPr>
          <p:cNvPr id="32771" name="Rectangle 3">
            <a:extLst/>
          </p:cNvPr>
          <p:cNvSpPr>
            <a:spLocks noGrp="1" noChangeArrowheads="1"/>
          </p:cNvSpPr>
          <p:nvPr>
            <p:ph idx="1"/>
          </p:nvPr>
        </p:nvSpPr>
        <p:spPr>
          <a:xfrm>
            <a:off x="1773918" y="2206171"/>
            <a:ext cx="7950653" cy="3778250"/>
          </a:xfrm>
        </p:spPr>
        <p:txBody>
          <a:bodyPr rtlCol="0">
            <a:normAutofit/>
          </a:bodyPr>
          <a:lstStyle/>
          <a:p>
            <a:pPr algn="just">
              <a:buFont typeface="Wingdings 3" charset="2"/>
              <a:buChar char=""/>
              <a:defRPr/>
            </a:pPr>
            <a:r>
              <a:rPr lang="en-GB" altLang="en-US" sz="2400" dirty="0">
                <a:ea typeface="ＭＳ Ｐゴシック" panose="020B0600070205080204" pitchFamily="34" charset="-128"/>
              </a:rPr>
              <a:t>Set appropriate and challenging learning opportunities</a:t>
            </a:r>
          </a:p>
          <a:p>
            <a:pPr>
              <a:buFont typeface="Wingdings 3" charset="2"/>
              <a:buChar char=""/>
              <a:defRPr/>
            </a:pPr>
            <a:r>
              <a:rPr lang="en-GB" altLang="en-US" sz="2400" dirty="0">
                <a:ea typeface="ＭＳ Ｐゴシック" panose="020B0600070205080204" pitchFamily="34" charset="-128"/>
              </a:rPr>
              <a:t>Respond to the diverse learning needs of  pupils</a:t>
            </a:r>
          </a:p>
          <a:p>
            <a:pPr>
              <a:buFont typeface="Wingdings 3" charset="2"/>
              <a:buChar char=""/>
              <a:defRPr/>
            </a:pPr>
            <a:r>
              <a:rPr lang="en-GB" altLang="en-US" sz="2400" dirty="0">
                <a:ea typeface="ＭＳ Ｐゴシック" panose="020B0600070205080204" pitchFamily="34" charset="-128"/>
              </a:rPr>
              <a:t>Overcome any barriers to learning and assess individual as well as groups of children </a:t>
            </a:r>
          </a:p>
          <a:p>
            <a:pPr>
              <a:buNone/>
              <a:defRPr/>
            </a:pPr>
            <a:r>
              <a:rPr lang="en-GB" altLang="en-US" sz="2400" dirty="0">
                <a:ea typeface="ＭＳ Ｐゴシック" panose="020B0600070205080204" pitchFamily="34" charset="-128"/>
              </a:rPr>
              <a:t>     (Spooner, 2011; </a:t>
            </a:r>
            <a:r>
              <a:rPr lang="en-GB" altLang="en-US" sz="2400" dirty="0" err="1">
                <a:ea typeface="ＭＳ Ｐゴシック" panose="020B0600070205080204" pitchFamily="34" charset="-128"/>
              </a:rPr>
              <a:t>Glazzard</a:t>
            </a:r>
            <a:r>
              <a:rPr lang="en-GB" altLang="en-US" sz="2400" dirty="0">
                <a:ea typeface="ＭＳ Ｐゴシック" panose="020B0600070205080204" pitchFamily="34" charset="-128"/>
              </a:rPr>
              <a:t> </a:t>
            </a:r>
            <a:r>
              <a:rPr lang="en-GB" altLang="en-US" sz="2400" i="1" dirty="0">
                <a:ea typeface="ＭＳ Ｐゴシック" panose="020B0600070205080204" pitchFamily="34" charset="-128"/>
              </a:rPr>
              <a:t>et al. </a:t>
            </a:r>
            <a:r>
              <a:rPr lang="en-GB" altLang="en-US" sz="2400" dirty="0">
                <a:ea typeface="ＭＳ Ｐゴシック" panose="020B0600070205080204" pitchFamily="34" charset="-128"/>
              </a:rPr>
              <a:t>2010)</a:t>
            </a:r>
          </a:p>
        </p:txBody>
      </p:sp>
      <p:pic>
        <p:nvPicPr>
          <p:cNvPr id="45060" name="Picture 3"/>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991601" y="5486401"/>
            <a:ext cx="995363" cy="989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6751464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32771">
                                            <p:txEl>
                                              <p:pRg st="0" end="0"/>
                                            </p:txEl>
                                          </p:spTgt>
                                        </p:tgtEl>
                                        <p:attrNameLst>
                                          <p:attrName>style.visibility</p:attrName>
                                        </p:attrNameLst>
                                      </p:cBhvr>
                                      <p:to>
                                        <p:strVal val="visible"/>
                                      </p:to>
                                    </p:set>
                                    <p:animEffect transition="in" filter="dissolve">
                                      <p:cBhvr>
                                        <p:cTn id="7" dur="500"/>
                                        <p:tgtEl>
                                          <p:spTgt spid="3277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32771">
                                            <p:txEl>
                                              <p:pRg st="1" end="1"/>
                                            </p:txEl>
                                          </p:spTgt>
                                        </p:tgtEl>
                                        <p:attrNameLst>
                                          <p:attrName>style.visibility</p:attrName>
                                        </p:attrNameLst>
                                      </p:cBhvr>
                                      <p:to>
                                        <p:strVal val="visible"/>
                                      </p:to>
                                    </p:set>
                                    <p:animEffect transition="in" filter="dissolve">
                                      <p:cBhvr>
                                        <p:cTn id="12" dur="500"/>
                                        <p:tgtEl>
                                          <p:spTgt spid="32771">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32771">
                                            <p:txEl>
                                              <p:pRg st="2" end="2"/>
                                            </p:txEl>
                                          </p:spTgt>
                                        </p:tgtEl>
                                        <p:attrNameLst>
                                          <p:attrName>style.visibility</p:attrName>
                                        </p:attrNameLst>
                                      </p:cBhvr>
                                      <p:to>
                                        <p:strVal val="visible"/>
                                      </p:to>
                                    </p:set>
                                    <p:animEffect transition="in" filter="dissolve">
                                      <p:cBhvr>
                                        <p:cTn id="17" dur="500"/>
                                        <p:tgtEl>
                                          <p:spTgt spid="32771">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32771">
                                            <p:txEl>
                                              <p:pRg st="3" end="3"/>
                                            </p:txEl>
                                          </p:spTgt>
                                        </p:tgtEl>
                                        <p:attrNameLst>
                                          <p:attrName>style.visibility</p:attrName>
                                        </p:attrNameLst>
                                      </p:cBhvr>
                                      <p:to>
                                        <p:strVal val="visible"/>
                                      </p:to>
                                    </p:set>
                                    <p:animEffect transition="in" filter="dissolve">
                                      <p:cBhvr>
                                        <p:cTn id="22" dur="500"/>
                                        <p:tgtEl>
                                          <p:spTgt spid="32771">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771"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05B1B-C992-944E-9D03-9986611F58EC}"/>
              </a:ext>
            </a:extLst>
          </p:cNvPr>
          <p:cNvSpPr>
            <a:spLocks noGrp="1"/>
          </p:cNvSpPr>
          <p:nvPr>
            <p:ph type="title"/>
          </p:nvPr>
        </p:nvSpPr>
        <p:spPr>
          <a:xfrm>
            <a:off x="2177973" y="124720"/>
            <a:ext cx="7729728" cy="1188720"/>
          </a:xfrm>
        </p:spPr>
        <p:txBody>
          <a:bodyPr/>
          <a:lstStyle/>
          <a:p>
            <a:pPr eaLnBrk="1" hangingPunct="1">
              <a:defRPr/>
            </a:pPr>
            <a:r>
              <a:rPr lang="en-US" dirty="0" smtClean="0">
                <a:latin typeface="+mn-lt"/>
              </a:rPr>
              <a:t>Person Centered Planning</a:t>
            </a:r>
            <a:endParaRPr lang="en-US" dirty="0">
              <a:latin typeface="+mn-lt"/>
            </a:endParaRPr>
          </a:p>
        </p:txBody>
      </p:sp>
      <p:sp>
        <p:nvSpPr>
          <p:cNvPr id="3" name="Content Placeholder 2">
            <a:extLst>
              <a:ext uri="{FF2B5EF4-FFF2-40B4-BE49-F238E27FC236}">
                <a16:creationId xmlns:a16="http://schemas.microsoft.com/office/drawing/2014/main" id="{AF41A0B3-25B2-8E4A-8FFA-89277D934E73}"/>
              </a:ext>
            </a:extLst>
          </p:cNvPr>
          <p:cNvSpPr>
            <a:spLocks noGrp="1"/>
          </p:cNvSpPr>
          <p:nvPr>
            <p:ph sz="half" idx="2"/>
          </p:nvPr>
        </p:nvSpPr>
        <p:spPr>
          <a:xfrm>
            <a:off x="1190848" y="1313441"/>
            <a:ext cx="9019954" cy="6522754"/>
          </a:xfrm>
        </p:spPr>
        <p:txBody>
          <a:bodyPr>
            <a:normAutofit/>
          </a:bodyPr>
          <a:lstStyle/>
          <a:p>
            <a:pPr eaLnBrk="1" hangingPunct="1">
              <a:buFont typeface="Wingdings" charset="2"/>
              <a:buChar char="§"/>
              <a:defRPr/>
            </a:pPr>
            <a:r>
              <a:rPr lang="en-US" altLang="en-US" sz="1800" dirty="0"/>
              <a:t>4 key principles:                                      </a:t>
            </a:r>
            <a:endParaRPr lang="en-US" altLang="en-US" sz="1800" dirty="0" smtClean="0"/>
          </a:p>
          <a:p>
            <a:pPr marL="0" indent="0" eaLnBrk="1" hangingPunct="1">
              <a:buNone/>
              <a:defRPr/>
            </a:pPr>
            <a:r>
              <a:rPr lang="en-US" altLang="en-US" sz="1800" dirty="0" smtClean="0"/>
              <a:t>   </a:t>
            </a:r>
            <a:r>
              <a:rPr lang="en-US" altLang="en-US" sz="1800" dirty="0" err="1"/>
              <a:t>i</a:t>
            </a:r>
            <a:r>
              <a:rPr lang="en-US" altLang="en-US" sz="1800" dirty="0"/>
              <a:t>) rights                                                    </a:t>
            </a:r>
            <a:endParaRPr lang="en-US" altLang="en-US" sz="1800" dirty="0" smtClean="0"/>
          </a:p>
          <a:p>
            <a:pPr marL="0" indent="0" eaLnBrk="1" hangingPunct="1">
              <a:buNone/>
              <a:defRPr/>
            </a:pPr>
            <a:r>
              <a:rPr lang="en-US" altLang="en-US" sz="1800" dirty="0" smtClean="0"/>
              <a:t> </a:t>
            </a:r>
            <a:r>
              <a:rPr lang="en-US" altLang="en-US" sz="1800" dirty="0"/>
              <a:t>ii) choices                                               </a:t>
            </a:r>
            <a:endParaRPr lang="en-US" altLang="en-US" sz="1800" dirty="0" smtClean="0"/>
          </a:p>
          <a:p>
            <a:pPr marL="0" indent="0" eaLnBrk="1" hangingPunct="1">
              <a:buNone/>
              <a:defRPr/>
            </a:pPr>
            <a:r>
              <a:rPr lang="en-US" altLang="en-US" sz="1800" dirty="0" smtClean="0"/>
              <a:t>  </a:t>
            </a:r>
            <a:r>
              <a:rPr lang="en-US" altLang="en-US" sz="1800" dirty="0"/>
              <a:t>iii) independence                                        </a:t>
            </a:r>
            <a:endParaRPr lang="en-US" altLang="en-US" sz="1800" dirty="0" smtClean="0"/>
          </a:p>
          <a:p>
            <a:pPr marL="0" indent="0" eaLnBrk="1" hangingPunct="1">
              <a:buNone/>
              <a:defRPr/>
            </a:pPr>
            <a:r>
              <a:rPr lang="en-US" altLang="en-US" sz="1800" dirty="0" smtClean="0"/>
              <a:t> </a:t>
            </a:r>
            <a:r>
              <a:rPr lang="en-US" altLang="en-US" sz="1800" dirty="0"/>
              <a:t>iv) inclusion</a:t>
            </a:r>
          </a:p>
          <a:p>
            <a:pPr eaLnBrk="1" hangingPunct="1">
              <a:buFont typeface="Wingdings" charset="2"/>
              <a:buChar char="§"/>
              <a:defRPr/>
            </a:pPr>
            <a:r>
              <a:rPr lang="en-US" altLang="en-US" sz="1800" dirty="0"/>
              <a:t>Promotes the social model of disability </a:t>
            </a:r>
          </a:p>
          <a:p>
            <a:pPr eaLnBrk="1" hangingPunct="1">
              <a:buFont typeface="Wingdings" charset="2"/>
              <a:buChar char="§"/>
              <a:defRPr/>
            </a:pPr>
            <a:r>
              <a:rPr lang="en-US" altLang="en-US" sz="1800" dirty="0"/>
              <a:t>Includes consultation with the individual in order to incorporate their views and aspirations </a:t>
            </a:r>
          </a:p>
          <a:p>
            <a:pPr eaLnBrk="1" hangingPunct="1">
              <a:buFont typeface="Wingdings" charset="2"/>
              <a:buChar char="§"/>
              <a:defRPr/>
            </a:pPr>
            <a:r>
              <a:rPr lang="en-US" altLang="en-US" sz="1800" dirty="0"/>
              <a:t>Careful planning that focuses on:                                                           </a:t>
            </a:r>
            <a:r>
              <a:rPr lang="en-US" altLang="en-US" sz="1800" dirty="0" smtClean="0"/>
              <a:t>                               </a:t>
            </a:r>
            <a:r>
              <a:rPr lang="en-US" altLang="en-US" sz="1800" dirty="0" err="1"/>
              <a:t>i</a:t>
            </a:r>
            <a:r>
              <a:rPr lang="en-US" altLang="en-US" sz="1800" dirty="0"/>
              <a:t>) strengths                                              </a:t>
            </a:r>
            <a:endParaRPr lang="en-US" altLang="en-US" sz="1800" dirty="0" smtClean="0"/>
          </a:p>
          <a:p>
            <a:pPr eaLnBrk="1" hangingPunct="1">
              <a:buFont typeface="Wingdings" charset="2"/>
              <a:buChar char="§"/>
              <a:defRPr/>
            </a:pPr>
            <a:r>
              <a:rPr lang="en-US" altLang="en-US" sz="1800" dirty="0" smtClean="0"/>
              <a:t>  </a:t>
            </a:r>
            <a:r>
              <a:rPr lang="en-US" altLang="en-US" sz="1800" dirty="0"/>
              <a:t>ii) likes                                               </a:t>
            </a:r>
            <a:endParaRPr lang="en-US" altLang="en-US" sz="1800" dirty="0" smtClean="0"/>
          </a:p>
          <a:p>
            <a:pPr eaLnBrk="1" hangingPunct="1">
              <a:buFont typeface="Wingdings" charset="2"/>
              <a:buChar char="§"/>
              <a:defRPr/>
            </a:pPr>
            <a:r>
              <a:rPr lang="en-US" altLang="en-US" sz="1800" dirty="0" smtClean="0"/>
              <a:t>   </a:t>
            </a:r>
            <a:r>
              <a:rPr lang="en-US" altLang="en-US" sz="1800" dirty="0"/>
              <a:t>iii) areas of difficulty                    </a:t>
            </a:r>
            <a:endParaRPr lang="en-US" altLang="en-US" sz="1800" dirty="0" smtClean="0"/>
          </a:p>
          <a:p>
            <a:pPr eaLnBrk="1" hangingPunct="1">
              <a:buFont typeface="Wingdings" charset="2"/>
              <a:buChar char="§"/>
              <a:defRPr/>
            </a:pPr>
            <a:r>
              <a:rPr lang="en-US" altLang="en-US" sz="1800" dirty="0" smtClean="0"/>
              <a:t>  </a:t>
            </a:r>
            <a:r>
              <a:rPr lang="en-US" altLang="en-US" sz="1800" dirty="0"/>
              <a:t>iv) support strategies</a:t>
            </a:r>
          </a:p>
          <a:p>
            <a:pPr>
              <a:defRPr/>
            </a:pPr>
            <a:endParaRPr lang="en-US" dirty="0"/>
          </a:p>
        </p:txBody>
      </p:sp>
    </p:spTree>
    <p:extLst>
      <p:ext uri="{BB962C8B-B14F-4D97-AF65-F5344CB8AC3E}">
        <p14:creationId xmlns:p14="http://schemas.microsoft.com/office/powerpoint/2010/main" val="63171465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E2D1C6-4033-AA42-AC8A-2FE345B2BCC5}"/>
              </a:ext>
            </a:extLst>
          </p:cNvPr>
          <p:cNvSpPr>
            <a:spLocks noGrp="1"/>
          </p:cNvSpPr>
          <p:nvPr>
            <p:ph type="title"/>
          </p:nvPr>
        </p:nvSpPr>
        <p:spPr>
          <a:xfrm>
            <a:off x="1200150" y="274638"/>
            <a:ext cx="9467850" cy="1143000"/>
          </a:xfrm>
        </p:spPr>
        <p:txBody>
          <a:bodyPr>
            <a:normAutofit/>
          </a:bodyPr>
          <a:lstStyle/>
          <a:p>
            <a:pPr eaLnBrk="1" hangingPunct="1">
              <a:defRPr/>
            </a:pPr>
            <a:r>
              <a:rPr lang="en-US" dirty="0">
                <a:latin typeface="+mn-lt"/>
              </a:rPr>
              <a:t/>
            </a:r>
            <a:br>
              <a:rPr lang="en-US" dirty="0">
                <a:latin typeface="+mn-lt"/>
              </a:rPr>
            </a:br>
            <a:r>
              <a:rPr lang="en-US" dirty="0">
                <a:latin typeface="+mn-lt"/>
              </a:rPr>
              <a:t>One Page Profile</a:t>
            </a:r>
          </a:p>
        </p:txBody>
      </p:sp>
      <p:sp>
        <p:nvSpPr>
          <p:cNvPr id="3" name="Content Placeholder 2">
            <a:extLst>
              <a:ext uri="{FF2B5EF4-FFF2-40B4-BE49-F238E27FC236}">
                <a16:creationId xmlns:a16="http://schemas.microsoft.com/office/drawing/2014/main" id="{4B3D7E04-2191-D641-B919-796E686D5815}"/>
              </a:ext>
            </a:extLst>
          </p:cNvPr>
          <p:cNvSpPr>
            <a:spLocks noGrp="1"/>
          </p:cNvSpPr>
          <p:nvPr>
            <p:ph sz="half" idx="2"/>
          </p:nvPr>
        </p:nvSpPr>
        <p:spPr>
          <a:xfrm>
            <a:off x="1754372" y="2057401"/>
            <a:ext cx="8456429" cy="3979863"/>
          </a:xfrm>
        </p:spPr>
        <p:txBody>
          <a:bodyPr>
            <a:normAutofit/>
          </a:bodyPr>
          <a:lstStyle/>
          <a:p>
            <a:pPr marL="0" indent="0">
              <a:buNone/>
              <a:defRPr/>
            </a:pPr>
            <a:r>
              <a:rPr lang="en-US" altLang="en-US" i="1" dirty="0"/>
              <a:t>One Page </a:t>
            </a:r>
            <a:r>
              <a:rPr lang="en-US" altLang="en-US" i="1" dirty="0" smtClean="0"/>
              <a:t>Profiles note</a:t>
            </a:r>
            <a:r>
              <a:rPr lang="en-US" altLang="en-US" i="1" dirty="0"/>
              <a:t>:</a:t>
            </a:r>
          </a:p>
          <a:p>
            <a:pPr marL="0" indent="0">
              <a:buNone/>
              <a:defRPr/>
            </a:pPr>
            <a:r>
              <a:rPr lang="en-US" altLang="en-US" i="1" dirty="0"/>
              <a:t> </a:t>
            </a:r>
            <a:r>
              <a:rPr lang="en-US" altLang="en-US" i="1" dirty="0" err="1"/>
              <a:t>i</a:t>
            </a:r>
            <a:r>
              <a:rPr lang="en-US" altLang="en-US" i="1" dirty="0"/>
              <a:t>)  What?                                                                </a:t>
            </a:r>
            <a:r>
              <a:rPr lang="en-US" altLang="en-US" i="1" dirty="0" smtClean="0"/>
              <a:t>                  </a:t>
            </a:r>
            <a:r>
              <a:rPr lang="en-US" altLang="en-US" i="1" dirty="0"/>
              <a:t>ii) Who?                                                                 </a:t>
            </a:r>
            <a:r>
              <a:rPr lang="en-US" altLang="en-US" i="1" dirty="0" smtClean="0"/>
              <a:t>                  </a:t>
            </a:r>
            <a:r>
              <a:rPr lang="en-US" altLang="en-US" i="1" dirty="0"/>
              <a:t>iii) When?                                                      </a:t>
            </a:r>
            <a:r>
              <a:rPr lang="en-US" altLang="en-US" i="1" dirty="0" smtClean="0"/>
              <a:t>                    </a:t>
            </a:r>
            <a:r>
              <a:rPr lang="en-US" altLang="en-US" i="1" dirty="0"/>
              <a:t>iv)Success criteria</a:t>
            </a:r>
          </a:p>
          <a:p>
            <a:pPr marL="0" indent="0">
              <a:buNone/>
              <a:defRPr/>
            </a:pPr>
            <a:r>
              <a:rPr lang="en-US" altLang="en-US" i="1" dirty="0"/>
              <a:t>v)Review date</a:t>
            </a:r>
          </a:p>
          <a:p>
            <a:pPr marL="0" indent="0">
              <a:buNone/>
              <a:defRPr/>
            </a:pPr>
            <a:r>
              <a:rPr lang="en-US" altLang="en-US" i="1" dirty="0"/>
              <a:t>Review at least every 6 months. </a:t>
            </a:r>
          </a:p>
          <a:p>
            <a:pPr>
              <a:defRPr/>
            </a:pPr>
            <a:endParaRPr lang="en-US" dirty="0"/>
          </a:p>
        </p:txBody>
      </p:sp>
      <p:pic>
        <p:nvPicPr>
          <p:cNvPr id="4" name="Picture 3"/>
          <p:cNvPicPr>
            <a:picLocks noChangeAspect="1"/>
          </p:cNvPicPr>
          <p:nvPr/>
        </p:nvPicPr>
        <p:blipFill>
          <a:blip r:embed="rId3"/>
          <a:stretch>
            <a:fillRect/>
          </a:stretch>
        </p:blipFill>
        <p:spPr>
          <a:xfrm rot="492007">
            <a:off x="6184944" y="1766376"/>
            <a:ext cx="4631560" cy="3245239"/>
          </a:xfrm>
          <a:prstGeom prst="rect">
            <a:avLst/>
          </a:prstGeom>
        </p:spPr>
      </p:pic>
    </p:spTree>
    <p:extLst>
      <p:ext uri="{BB962C8B-B14F-4D97-AF65-F5344CB8AC3E}">
        <p14:creationId xmlns:p14="http://schemas.microsoft.com/office/powerpoint/2010/main" val="32789879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consider</a:t>
            </a:r>
            <a:endParaRPr lang="en-GB" dirty="0"/>
          </a:p>
        </p:txBody>
      </p:sp>
      <p:pic>
        <p:nvPicPr>
          <p:cNvPr id="4" name="Picture 3"/>
          <p:cNvPicPr>
            <a:picLocks noChangeAspect="1"/>
          </p:cNvPicPr>
          <p:nvPr/>
        </p:nvPicPr>
        <p:blipFill>
          <a:blip r:embed="rId2"/>
          <a:stretch>
            <a:fillRect/>
          </a:stretch>
        </p:blipFill>
        <p:spPr>
          <a:xfrm>
            <a:off x="2625970" y="1992167"/>
            <a:ext cx="5811606" cy="3037033"/>
          </a:xfrm>
          <a:prstGeom prst="rect">
            <a:avLst/>
          </a:prstGeom>
        </p:spPr>
      </p:pic>
    </p:spTree>
    <p:extLst>
      <p:ext uri="{BB962C8B-B14F-4D97-AF65-F5344CB8AC3E}">
        <p14:creationId xmlns:p14="http://schemas.microsoft.com/office/powerpoint/2010/main" val="91817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Rectangle 2"/>
          <p:cNvSpPr/>
          <p:nvPr/>
        </p:nvSpPr>
        <p:spPr>
          <a:xfrm>
            <a:off x="849922" y="1702585"/>
            <a:ext cx="10750062" cy="2677656"/>
          </a:xfrm>
          <a:prstGeom prst="rect">
            <a:avLst/>
          </a:prstGeom>
        </p:spPr>
        <p:txBody>
          <a:bodyPr wrap="square">
            <a:spAutoFit/>
          </a:bodyPr>
          <a:lstStyle/>
          <a:p>
            <a:r>
              <a:rPr lang="cy-GB" altLang="en-US" sz="2400" dirty="0" err="1">
                <a:ea typeface="ＭＳ Ｐゴシック" panose="020B0600070205080204" pitchFamily="34" charset="-128"/>
              </a:rPr>
              <a:t>Glazzard</a:t>
            </a:r>
            <a:r>
              <a:rPr lang="cy-GB" altLang="en-US" sz="2400" dirty="0">
                <a:ea typeface="ＭＳ Ｐゴシック" panose="020B0600070205080204" pitchFamily="34" charset="-128"/>
              </a:rPr>
              <a:t>, J., Hughes, A., </a:t>
            </a:r>
            <a:r>
              <a:rPr lang="cy-GB" altLang="en-US" sz="2400" dirty="0" err="1">
                <a:ea typeface="ＭＳ Ｐゴシック" panose="020B0600070205080204" pitchFamily="34" charset="-128"/>
              </a:rPr>
              <a:t>Netherwood</a:t>
            </a:r>
            <a:r>
              <a:rPr lang="cy-GB" altLang="en-US" sz="2400" dirty="0">
                <a:ea typeface="ＭＳ Ｐゴシック" panose="020B0600070205080204" pitchFamily="34" charset="-128"/>
              </a:rPr>
              <a:t>, A. </a:t>
            </a:r>
            <a:r>
              <a:rPr lang="cy-GB" altLang="en-US" sz="2400" dirty="0" err="1">
                <a:ea typeface="ＭＳ Ｐゴシック" panose="020B0600070205080204" pitchFamily="34" charset="-128"/>
              </a:rPr>
              <a:t>Neve</a:t>
            </a:r>
            <a:r>
              <a:rPr lang="cy-GB" altLang="en-US" sz="2400" dirty="0">
                <a:ea typeface="ＭＳ Ｐゴシック" panose="020B0600070205080204" pitchFamily="34" charset="-128"/>
              </a:rPr>
              <a:t>, L &amp; </a:t>
            </a:r>
            <a:r>
              <a:rPr lang="cy-GB" altLang="en-US" sz="2400" dirty="0" err="1">
                <a:ea typeface="ＭＳ Ｐゴシック" panose="020B0600070205080204" pitchFamily="34" charset="-128"/>
              </a:rPr>
              <a:t>Stokoe</a:t>
            </a:r>
            <a:r>
              <a:rPr lang="cy-GB" altLang="en-US" sz="2400" dirty="0">
                <a:ea typeface="ＭＳ Ｐゴシック" panose="020B0600070205080204" pitchFamily="34" charset="-128"/>
              </a:rPr>
              <a:t>, J. (2010) </a:t>
            </a:r>
            <a:r>
              <a:rPr lang="cy-GB" altLang="en-US" sz="2400" i="1" dirty="0" err="1">
                <a:ea typeface="ＭＳ Ｐゴシック" panose="020B0600070205080204" pitchFamily="34" charset="-128"/>
              </a:rPr>
              <a:t>Teaching</a:t>
            </a:r>
            <a:r>
              <a:rPr lang="cy-GB" altLang="en-US" sz="2400" i="1" dirty="0">
                <a:ea typeface="ＭＳ Ｐゴシック" panose="020B0600070205080204" pitchFamily="34" charset="-128"/>
              </a:rPr>
              <a:t> </a:t>
            </a:r>
            <a:r>
              <a:rPr lang="cy-GB" altLang="en-US" sz="2400" i="1" dirty="0" err="1">
                <a:ea typeface="ＭＳ Ｐゴシック" panose="020B0600070205080204" pitchFamily="34" charset="-128"/>
              </a:rPr>
              <a:t>Primary</a:t>
            </a:r>
            <a:r>
              <a:rPr lang="cy-GB" altLang="en-US" sz="2400" i="1" dirty="0">
                <a:ea typeface="ＭＳ Ｐゴシック" panose="020B0600070205080204" pitchFamily="34" charset="-128"/>
              </a:rPr>
              <a:t> </a:t>
            </a:r>
            <a:r>
              <a:rPr lang="cy-GB" altLang="en-US" sz="2400" i="1" dirty="0" err="1">
                <a:ea typeface="ＭＳ Ｐゴシック" panose="020B0600070205080204" pitchFamily="34" charset="-128"/>
              </a:rPr>
              <a:t>Special</a:t>
            </a:r>
            <a:r>
              <a:rPr lang="cy-GB" altLang="en-US" sz="2400" i="1" dirty="0">
                <a:ea typeface="ＭＳ Ｐゴシック" panose="020B0600070205080204" pitchFamily="34" charset="-128"/>
              </a:rPr>
              <a:t> </a:t>
            </a:r>
            <a:r>
              <a:rPr lang="cy-GB" altLang="en-US" sz="2400" i="1" dirty="0" err="1">
                <a:ea typeface="ＭＳ Ｐゴシック" panose="020B0600070205080204" pitchFamily="34" charset="-128"/>
              </a:rPr>
              <a:t>Educational</a:t>
            </a:r>
            <a:r>
              <a:rPr lang="cy-GB" altLang="en-US" sz="2400" i="1" dirty="0">
                <a:ea typeface="ＭＳ Ｐゴシック" panose="020B0600070205080204" pitchFamily="34" charset="-128"/>
              </a:rPr>
              <a:t> </a:t>
            </a:r>
            <a:r>
              <a:rPr lang="cy-GB" altLang="en-US" sz="2400" i="1" dirty="0" err="1">
                <a:ea typeface="ＭＳ Ｐゴシック" panose="020B0600070205080204" pitchFamily="34" charset="-128"/>
              </a:rPr>
              <a:t>Needs</a:t>
            </a:r>
            <a:r>
              <a:rPr lang="cy-GB" altLang="en-US" sz="2400" i="1" dirty="0">
                <a:ea typeface="ＭＳ Ｐゴシック" panose="020B0600070205080204" pitchFamily="34" charset="-128"/>
              </a:rPr>
              <a:t>, </a:t>
            </a:r>
            <a:r>
              <a:rPr lang="cy-GB" altLang="en-US" sz="2400" dirty="0" err="1">
                <a:ea typeface="ＭＳ Ｐゴシック" panose="020B0600070205080204" pitchFamily="34" charset="-128"/>
              </a:rPr>
              <a:t>Exeter</a:t>
            </a:r>
            <a:r>
              <a:rPr lang="cy-GB" altLang="en-US" sz="2400" dirty="0">
                <a:ea typeface="ＭＳ Ｐゴシック" panose="020B0600070205080204" pitchFamily="34" charset="-128"/>
              </a:rPr>
              <a:t>: </a:t>
            </a:r>
            <a:r>
              <a:rPr lang="cy-GB" altLang="en-US" sz="2400" dirty="0" err="1">
                <a:ea typeface="ＭＳ Ｐゴシック" panose="020B0600070205080204" pitchFamily="34" charset="-128"/>
              </a:rPr>
              <a:t>Learning</a:t>
            </a:r>
            <a:r>
              <a:rPr lang="cy-GB" altLang="en-US" sz="2400" dirty="0">
                <a:ea typeface="ＭＳ Ｐゴシック" panose="020B0600070205080204" pitchFamily="34" charset="-128"/>
              </a:rPr>
              <a:t> </a:t>
            </a:r>
            <a:r>
              <a:rPr lang="cy-GB" altLang="en-US" sz="2400" dirty="0" err="1">
                <a:ea typeface="ＭＳ Ｐゴシック" panose="020B0600070205080204" pitchFamily="34" charset="-128"/>
              </a:rPr>
              <a:t>Matters</a:t>
            </a:r>
            <a:r>
              <a:rPr lang="cy-GB" altLang="en-US" sz="2400" dirty="0">
                <a:ea typeface="ＭＳ Ｐゴシック" panose="020B0600070205080204" pitchFamily="34" charset="-128"/>
              </a:rPr>
              <a:t> Ltd.                                                                                </a:t>
            </a:r>
            <a:endParaRPr lang="cy-GB" altLang="en-US" sz="2400" dirty="0" smtClean="0">
              <a:ea typeface="ＭＳ Ｐゴシック" panose="020B0600070205080204" pitchFamily="34" charset="-128"/>
            </a:endParaRPr>
          </a:p>
          <a:p>
            <a:r>
              <a:rPr lang="cy-GB" altLang="en-US" sz="2400" dirty="0" err="1" smtClean="0">
                <a:ea typeface="ＭＳ Ｐゴシック" panose="020B0600070205080204" pitchFamily="34" charset="-128"/>
              </a:rPr>
              <a:t>Packer</a:t>
            </a:r>
            <a:r>
              <a:rPr lang="cy-GB" altLang="en-US" sz="2400" dirty="0">
                <a:ea typeface="ＭＳ Ｐゴシック" panose="020B0600070205080204" pitchFamily="34" charset="-128"/>
              </a:rPr>
              <a:t>, N. (2017) </a:t>
            </a:r>
            <a:r>
              <a:rPr lang="cy-GB" altLang="en-US" sz="2400" i="1" dirty="0">
                <a:ea typeface="ＭＳ Ｐゴシック" panose="020B0600070205080204" pitchFamily="34" charset="-128"/>
              </a:rPr>
              <a:t>The </a:t>
            </a:r>
            <a:r>
              <a:rPr lang="cy-GB" altLang="en-US" sz="2400" i="1" dirty="0" err="1">
                <a:ea typeface="ＭＳ Ｐゴシック" panose="020B0600070205080204" pitchFamily="34" charset="-128"/>
              </a:rPr>
              <a:t>Teacher’s</a:t>
            </a:r>
            <a:r>
              <a:rPr lang="cy-GB" altLang="en-US" sz="2400" i="1" dirty="0">
                <a:ea typeface="ＭＳ Ｐゴシック" panose="020B0600070205080204" pitchFamily="34" charset="-128"/>
              </a:rPr>
              <a:t> </a:t>
            </a:r>
            <a:r>
              <a:rPr lang="cy-GB" altLang="en-US" sz="2400" i="1" dirty="0" err="1">
                <a:ea typeface="ＭＳ Ｐゴシック" panose="020B0600070205080204" pitchFamily="34" charset="-128"/>
              </a:rPr>
              <a:t>Guide</a:t>
            </a:r>
            <a:r>
              <a:rPr lang="cy-GB" altLang="en-US" sz="2400" i="1" dirty="0">
                <a:ea typeface="ＭＳ Ｐゴシック" panose="020B0600070205080204" pitchFamily="34" charset="-128"/>
              </a:rPr>
              <a:t> to SEN. </a:t>
            </a:r>
            <a:r>
              <a:rPr lang="cy-GB" altLang="en-US" sz="2400" dirty="0" err="1">
                <a:ea typeface="ＭＳ Ｐゴシック" panose="020B0600070205080204" pitchFamily="34" charset="-128"/>
              </a:rPr>
              <a:t>Williston:Crown</a:t>
            </a:r>
            <a:r>
              <a:rPr lang="cy-GB" altLang="en-US" sz="2400" dirty="0">
                <a:ea typeface="ＭＳ Ｐゴシック" panose="020B0600070205080204" pitchFamily="34" charset="-128"/>
              </a:rPr>
              <a:t> </a:t>
            </a:r>
            <a:r>
              <a:rPr lang="cy-GB" altLang="en-US" sz="2400" dirty="0" err="1">
                <a:ea typeface="ＭＳ Ｐゴシック" panose="020B0600070205080204" pitchFamily="34" charset="-128"/>
              </a:rPr>
              <a:t>House</a:t>
            </a:r>
            <a:r>
              <a:rPr lang="cy-GB" altLang="en-US" sz="2400" dirty="0">
                <a:ea typeface="ＭＳ Ｐゴシック" panose="020B0600070205080204" pitchFamily="34" charset="-128"/>
              </a:rPr>
              <a:t> </a:t>
            </a:r>
            <a:r>
              <a:rPr lang="cy-GB" altLang="en-US" sz="2400" dirty="0" err="1">
                <a:ea typeface="ＭＳ Ｐゴシック" panose="020B0600070205080204" pitchFamily="34" charset="-128"/>
              </a:rPr>
              <a:t>Publishing</a:t>
            </a:r>
            <a:r>
              <a:rPr lang="cy-GB" altLang="en-US" sz="2400" dirty="0">
                <a:ea typeface="ＭＳ Ｐゴシック" panose="020B0600070205080204" pitchFamily="34" charset="-128"/>
              </a:rPr>
              <a:t>. </a:t>
            </a:r>
            <a:r>
              <a:rPr lang="en-GB" altLang="en-US" sz="2400" dirty="0">
                <a:ea typeface="ＭＳ Ｐゴシック" panose="020B0600070205080204" pitchFamily="34" charset="-128"/>
              </a:rPr>
              <a:t>                                                                                   </a:t>
            </a:r>
            <a:r>
              <a:rPr lang="en-GB" altLang="en-US" sz="2400" dirty="0" smtClean="0">
                <a:ea typeface="ＭＳ Ｐゴシック" panose="020B0600070205080204" pitchFamily="34" charset="-128"/>
              </a:rPr>
              <a:t>   Peer</a:t>
            </a:r>
            <a:r>
              <a:rPr lang="en-GB" altLang="en-US" sz="2400" dirty="0">
                <a:ea typeface="ＭＳ Ｐゴシック" panose="020B0600070205080204" pitchFamily="34" charset="-128"/>
              </a:rPr>
              <a:t>, L. &amp; Reid, G. (2016) </a:t>
            </a:r>
            <a:r>
              <a:rPr lang="en-GB" altLang="en-US" sz="2400" i="1" dirty="0">
                <a:ea typeface="ＭＳ Ｐゴシック" panose="020B0600070205080204" pitchFamily="34" charset="-128"/>
              </a:rPr>
              <a:t>Special Educational Needs – A Guide for Inclusive Practice (2</a:t>
            </a:r>
            <a:r>
              <a:rPr lang="en-GB" altLang="en-US" sz="2400" i="1" baseline="30000" dirty="0">
                <a:ea typeface="ＭＳ Ｐゴシック" panose="020B0600070205080204" pitchFamily="34" charset="-128"/>
              </a:rPr>
              <a:t>nd</a:t>
            </a:r>
            <a:r>
              <a:rPr lang="en-GB" altLang="en-US" sz="2400" i="1" dirty="0">
                <a:ea typeface="ＭＳ Ｐゴシック" panose="020B0600070205080204" pitchFamily="34" charset="-128"/>
              </a:rPr>
              <a:t> ed.). </a:t>
            </a:r>
            <a:r>
              <a:rPr lang="en-GB" altLang="en-US" sz="2400" dirty="0">
                <a:ea typeface="ＭＳ Ｐゴシック" panose="020B0600070205080204" pitchFamily="34" charset="-128"/>
              </a:rPr>
              <a:t>London: Sage</a:t>
            </a:r>
            <a:r>
              <a:rPr lang="en-GB" altLang="en-US" sz="2400" dirty="0" smtClean="0">
                <a:ea typeface="ＭＳ Ｐゴシック" panose="020B0600070205080204" pitchFamily="34" charset="-128"/>
              </a:rPr>
              <a:t>.</a:t>
            </a:r>
          </a:p>
          <a:p>
            <a:r>
              <a:rPr lang="en-GB" altLang="en-US" sz="2400" dirty="0" smtClean="0">
                <a:ea typeface="ＭＳ Ｐゴシック" panose="020B0600070205080204" pitchFamily="34" charset="-128"/>
              </a:rPr>
              <a:t>Spooner</a:t>
            </a:r>
            <a:r>
              <a:rPr lang="en-GB" altLang="en-US" sz="2400" dirty="0">
                <a:ea typeface="ＭＳ Ｐゴシック" panose="020B0600070205080204" pitchFamily="34" charset="-128"/>
              </a:rPr>
              <a:t>, W. (2011) </a:t>
            </a:r>
            <a:r>
              <a:rPr lang="en-GB" altLang="en-US" sz="2400" i="1" dirty="0">
                <a:ea typeface="ＭＳ Ｐゴシック" panose="020B0600070205080204" pitchFamily="34" charset="-128"/>
              </a:rPr>
              <a:t>The SEN Handbook for Trainee Teachers, NQTs and Teaching Assistants. </a:t>
            </a:r>
            <a:r>
              <a:rPr lang="en-GB" altLang="en-US" sz="2400" dirty="0">
                <a:ea typeface="ＭＳ Ｐゴシック" panose="020B0600070205080204" pitchFamily="34" charset="-128"/>
              </a:rPr>
              <a:t>Abingdon: </a:t>
            </a:r>
            <a:r>
              <a:rPr lang="en-GB" altLang="en-US" sz="2400" dirty="0" smtClean="0">
                <a:ea typeface="ＭＳ Ｐゴシック" panose="020B0600070205080204" pitchFamily="34" charset="-128"/>
              </a:rPr>
              <a:t>Routledge.</a:t>
            </a:r>
            <a:endParaRPr lang="en-GB" altLang="en-US" sz="2400" dirty="0">
              <a:ea typeface="ＭＳ Ｐゴシック" panose="020B0600070205080204" pitchFamily="34" charset="-128"/>
            </a:endParaRPr>
          </a:p>
        </p:txBody>
      </p:sp>
    </p:spTree>
    <p:extLst>
      <p:ext uri="{BB962C8B-B14F-4D97-AF65-F5344CB8AC3E}">
        <p14:creationId xmlns:p14="http://schemas.microsoft.com/office/powerpoint/2010/main" val="189608092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252C36"/>
      </a:dk2>
      <a:lt2>
        <a:srgbClr val="7C96A3"/>
      </a:lt2>
      <a:accent1>
        <a:srgbClr val="4FD093"/>
      </a:accent1>
      <a:accent2>
        <a:srgbClr val="54BCDF"/>
      </a:accent2>
      <a:accent3>
        <a:srgbClr val="A262D0"/>
      </a:accent3>
      <a:accent4>
        <a:srgbClr val="D7537B"/>
      </a:accent4>
      <a:accent5>
        <a:srgbClr val="E78045"/>
      </a:accent5>
      <a:accent6>
        <a:srgbClr val="84C350"/>
      </a:accent6>
      <a:hlink>
        <a:srgbClr val="22FFFF"/>
      </a:hlink>
      <a:folHlink>
        <a:srgbClr val="9BF3FD"/>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40000"/>
              </a:schemeClr>
            </a:gs>
            <a:gs pos="100000">
              <a:schemeClr val="phClr">
                <a:shade val="92000"/>
                <a:hueMod val="104000"/>
                <a:satMod val="140000"/>
                <a:lumMod val="48000"/>
              </a:schemeClr>
            </a:gs>
          </a:gsLst>
          <a:lin ang="5040000" scaled="0"/>
        </a:gradFill>
        <a:blipFill>
          <a:blip xmlns:r="http://schemas.openxmlformats.org/officeDocument/2006/relationships" r:embed="rId1">
            <a:duotone>
              <a:schemeClr val="phClr">
                <a:shade val="48000"/>
                <a:hueMod val="106000"/>
                <a:satMod val="140000"/>
                <a:lumMod val="42000"/>
              </a:schemeClr>
              <a:schemeClr val="phClr">
                <a:tint val="98000"/>
                <a:hueMod val="92000"/>
                <a:satMod val="220000"/>
                <a:lumMod val="9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142578CA-DEC9-49C3-80AF-C113973CC9A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TM04033919[[fn=Circuit]]</Template>
  <TotalTime>164</TotalTime>
  <Words>943</Words>
  <Application>Microsoft Office PowerPoint</Application>
  <PresentationFormat>Widescreen</PresentationFormat>
  <Paragraphs>137</Paragraphs>
  <Slides>18</Slides>
  <Notes>8</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18</vt:i4>
      </vt:variant>
    </vt:vector>
  </HeadingPairs>
  <TitlesOfParts>
    <vt:vector size="31" baseType="lpstr">
      <vt:lpstr>ＭＳ Ｐゴシック</vt:lpstr>
      <vt:lpstr>Arial</vt:lpstr>
      <vt:lpstr>Arial Rounded MT Bold</vt:lpstr>
      <vt:lpstr>Arial Unicode MS</vt:lpstr>
      <vt:lpstr>Calibri</vt:lpstr>
      <vt:lpstr>Tahoma</vt:lpstr>
      <vt:lpstr>Trebuchet MS</vt:lpstr>
      <vt:lpstr>Tw Cen MT</vt:lpstr>
      <vt:lpstr>Verdana</vt:lpstr>
      <vt:lpstr>Wingdings</vt:lpstr>
      <vt:lpstr>Wingdings 3</vt:lpstr>
      <vt:lpstr>ZWAdobeF</vt:lpstr>
      <vt:lpstr>Circuit</vt:lpstr>
      <vt:lpstr>An introduction to additional learning needs</vt:lpstr>
      <vt:lpstr>AIM</vt:lpstr>
      <vt:lpstr>What do you already know about ALN?</vt:lpstr>
      <vt:lpstr>Defining Additional Learning Needs (ALN)</vt:lpstr>
      <vt:lpstr>Disability</vt:lpstr>
      <vt:lpstr>More Additional Learning Needs</vt:lpstr>
      <vt:lpstr>important: your role as a teacher isn’t to diagnose any ALN</vt:lpstr>
      <vt:lpstr>Who does it then?</vt:lpstr>
      <vt:lpstr>Your role</vt:lpstr>
      <vt:lpstr>Why Is this important?</vt:lpstr>
      <vt:lpstr>Statutory obligations – the ALN transformation programme</vt:lpstr>
      <vt:lpstr>Other statutory obligations</vt:lpstr>
      <vt:lpstr>    An inclusive approach –         why?      A basic human right to …. </vt:lpstr>
      <vt:lpstr>Principles of Good Practice</vt:lpstr>
      <vt:lpstr>Person Centered Planning</vt:lpstr>
      <vt:lpstr> One Page Profile</vt:lpstr>
      <vt:lpstr>consider</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Cyflwyniad i Anghenion Dysgu Ychwanegol</dc:title>
  <dc:creator>Nanna Ryder</dc:creator>
  <cp:lastModifiedBy>Nanna Ryder</cp:lastModifiedBy>
  <cp:revision>24</cp:revision>
  <dcterms:created xsi:type="dcterms:W3CDTF">2019-11-27T21:04:00Z</dcterms:created>
  <dcterms:modified xsi:type="dcterms:W3CDTF">2019-11-28T08:41:25Z</dcterms:modified>
</cp:coreProperties>
</file>