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022618-18A9-45D5-A44B-82DB38A5D77C}" v="6" dt="2025-11-13T11:48:40.018"/>
    <p1510:client id="{63742F85-406E-DE65-1AE2-0D84589FA506}" v="77" dt="2025-11-12T13:34:16.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5711" autoAdjust="0"/>
  </p:normalViewPr>
  <p:slideViewPr>
    <p:cSldViewPr snapToGrid="0">
      <p:cViewPr varScale="1">
        <p:scale>
          <a:sx n="107" d="100"/>
          <a:sy n="107" d="100"/>
        </p:scale>
        <p:origin x="46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A0747-D34C-4CDF-ACAE-C4C4262B58B5}"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98AFCA-12DF-44EA-BBD8-33C7A8073AF8}">
      <dgm:prSet/>
      <dgm:spPr/>
      <dgm:t>
        <a:bodyPr/>
        <a:lstStyle/>
        <a:p>
          <a:pPr>
            <a:defRPr cap="all"/>
          </a:pPr>
          <a:r>
            <a:rPr lang="en-GB" noProof="0" dirty="0"/>
            <a:t>UK: Individualism and low-context communication style (Yang, Hou and Arth, 2021).</a:t>
          </a:r>
        </a:p>
      </dgm:t>
    </dgm:pt>
    <dgm:pt modelId="{0A4802C3-7272-43D3-A8E0-B2769ADDD329}" type="parTrans" cxnId="{F50C00B9-1386-4590-B8B9-A2D09B678397}">
      <dgm:prSet/>
      <dgm:spPr/>
      <dgm:t>
        <a:bodyPr/>
        <a:lstStyle/>
        <a:p>
          <a:endParaRPr lang="en-US"/>
        </a:p>
      </dgm:t>
    </dgm:pt>
    <dgm:pt modelId="{501B054E-19CD-428A-9A7F-33EB25195105}" type="sibTrans" cxnId="{F50C00B9-1386-4590-B8B9-A2D09B678397}">
      <dgm:prSet/>
      <dgm:spPr/>
      <dgm:t>
        <a:bodyPr/>
        <a:lstStyle/>
        <a:p>
          <a:endParaRPr lang="en-US"/>
        </a:p>
      </dgm:t>
    </dgm:pt>
    <dgm:pt modelId="{57D7EBAA-D286-490E-9829-1834313783AA}">
      <dgm:prSet/>
      <dgm:spPr/>
      <dgm:t>
        <a:bodyPr/>
        <a:lstStyle/>
        <a:p>
          <a:pPr>
            <a:defRPr cap="all"/>
          </a:pPr>
          <a:r>
            <a:rPr lang="en-GB" noProof="0" dirty="0"/>
            <a:t>Marketing emphasizes personal choice and convenience.</a:t>
          </a:r>
        </a:p>
      </dgm:t>
    </dgm:pt>
    <dgm:pt modelId="{890C41AB-6F02-4B59-9106-11E32B9A8314}" type="parTrans" cxnId="{6F3A09D1-E35A-455A-B55A-68131CCC5CDA}">
      <dgm:prSet/>
      <dgm:spPr/>
      <dgm:t>
        <a:bodyPr/>
        <a:lstStyle/>
        <a:p>
          <a:endParaRPr lang="en-US"/>
        </a:p>
      </dgm:t>
    </dgm:pt>
    <dgm:pt modelId="{A4D85ABA-7E89-4948-A9E3-FF7D54BC6ADB}" type="sibTrans" cxnId="{6F3A09D1-E35A-455A-B55A-68131CCC5CDA}">
      <dgm:prSet/>
      <dgm:spPr/>
      <dgm:t>
        <a:bodyPr/>
        <a:lstStyle/>
        <a:p>
          <a:endParaRPr lang="en-US"/>
        </a:p>
      </dgm:t>
    </dgm:pt>
    <dgm:pt modelId="{CF6D1787-9E55-4C35-AB7D-C1915A5C8A39}">
      <dgm:prSet/>
      <dgm:spPr/>
      <dgm:t>
        <a:bodyPr/>
        <a:lstStyle/>
        <a:p>
          <a:pPr>
            <a:defRPr cap="all"/>
          </a:pPr>
          <a:r>
            <a:rPr lang="en-GB" noProof="0" dirty="0"/>
            <a:t>Customer service: personal engagement and transparency.</a:t>
          </a:r>
        </a:p>
      </dgm:t>
    </dgm:pt>
    <dgm:pt modelId="{0868AD5A-0E10-444E-8A61-09868D25264A}" type="parTrans" cxnId="{E6C4E28E-0DE1-423D-AB4F-F57ED02BBDDD}">
      <dgm:prSet/>
      <dgm:spPr/>
      <dgm:t>
        <a:bodyPr/>
        <a:lstStyle/>
        <a:p>
          <a:endParaRPr lang="en-US"/>
        </a:p>
      </dgm:t>
    </dgm:pt>
    <dgm:pt modelId="{B7F3B6E9-BDCD-435B-8799-D49E7E96203C}" type="sibTrans" cxnId="{E6C4E28E-0DE1-423D-AB4F-F57ED02BBDDD}">
      <dgm:prSet/>
      <dgm:spPr/>
      <dgm:t>
        <a:bodyPr/>
        <a:lstStyle/>
        <a:p>
          <a:endParaRPr lang="en-US"/>
        </a:p>
      </dgm:t>
    </dgm:pt>
    <dgm:pt modelId="{8D015734-9012-4E25-817C-749D248D5A1E}">
      <dgm:prSet/>
      <dgm:spPr/>
      <dgm:t>
        <a:bodyPr/>
        <a:lstStyle/>
        <a:p>
          <a:pPr>
            <a:defRPr cap="all"/>
          </a:pPr>
          <a:r>
            <a:rPr lang="en-GB" noProof="0" dirty="0"/>
            <a:t>Focus on sustainability resonates with UK consumers (Gutierrez, 2007).</a:t>
          </a:r>
        </a:p>
      </dgm:t>
    </dgm:pt>
    <dgm:pt modelId="{BE12B1C9-2360-4BB6-BE9F-076D1673D994}" type="parTrans" cxnId="{903918AA-76EF-4D2C-89B7-C0E642540E3D}">
      <dgm:prSet/>
      <dgm:spPr/>
      <dgm:t>
        <a:bodyPr/>
        <a:lstStyle/>
        <a:p>
          <a:endParaRPr lang="en-US"/>
        </a:p>
      </dgm:t>
    </dgm:pt>
    <dgm:pt modelId="{41436838-FD56-4F2B-B2D9-4321FBAA974A}" type="sibTrans" cxnId="{903918AA-76EF-4D2C-89B7-C0E642540E3D}">
      <dgm:prSet/>
      <dgm:spPr/>
      <dgm:t>
        <a:bodyPr/>
        <a:lstStyle/>
        <a:p>
          <a:endParaRPr lang="en-US"/>
        </a:p>
      </dgm:t>
    </dgm:pt>
    <dgm:pt modelId="{A0E96EFD-3215-47A0-A42C-BE3FD1F2ACBF}" type="pres">
      <dgm:prSet presAssocID="{455A0747-D34C-4CDF-ACAE-C4C4262B58B5}" presName="root" presStyleCnt="0">
        <dgm:presLayoutVars>
          <dgm:dir/>
          <dgm:resizeHandles val="exact"/>
        </dgm:presLayoutVars>
      </dgm:prSet>
      <dgm:spPr/>
    </dgm:pt>
    <dgm:pt modelId="{E70C398B-0BF8-4657-9FBB-CABC4E2663BF}" type="pres">
      <dgm:prSet presAssocID="{BD98AFCA-12DF-44EA-BBD8-33C7A8073AF8}" presName="compNode" presStyleCnt="0"/>
      <dgm:spPr/>
    </dgm:pt>
    <dgm:pt modelId="{43F6CCC4-5944-4F26-A077-2D444FB86D95}" type="pres">
      <dgm:prSet presAssocID="{BD98AFCA-12DF-44EA-BBD8-33C7A8073AF8}" presName="iconBgRect" presStyleLbl="bgShp" presStyleIdx="0" presStyleCnt="4"/>
      <dgm:spPr>
        <a:prstGeom prst="round2DiagRect">
          <a:avLst>
            <a:gd name="adj1" fmla="val 29727"/>
            <a:gd name="adj2" fmla="val 0"/>
          </a:avLst>
        </a:prstGeom>
      </dgm:spPr>
    </dgm:pt>
    <dgm:pt modelId="{113D1A17-9C5F-49E5-BD96-F285324340F5}" type="pres">
      <dgm:prSet presAssocID="{BD98AFCA-12DF-44EA-BBD8-33C7A8073A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1B2916E9-8ECB-4FC0-9646-2F62155AF83C}" type="pres">
      <dgm:prSet presAssocID="{BD98AFCA-12DF-44EA-BBD8-33C7A8073AF8}" presName="spaceRect" presStyleCnt="0"/>
      <dgm:spPr/>
    </dgm:pt>
    <dgm:pt modelId="{8314C89C-0AE8-48AB-A61E-3506DA1A2D1D}" type="pres">
      <dgm:prSet presAssocID="{BD98AFCA-12DF-44EA-BBD8-33C7A8073AF8}" presName="textRect" presStyleLbl="revTx" presStyleIdx="0" presStyleCnt="4">
        <dgm:presLayoutVars>
          <dgm:chMax val="1"/>
          <dgm:chPref val="1"/>
        </dgm:presLayoutVars>
      </dgm:prSet>
      <dgm:spPr/>
    </dgm:pt>
    <dgm:pt modelId="{79081760-79DA-40C2-ADD8-42AD97CD6F42}" type="pres">
      <dgm:prSet presAssocID="{501B054E-19CD-428A-9A7F-33EB25195105}" presName="sibTrans" presStyleCnt="0"/>
      <dgm:spPr/>
    </dgm:pt>
    <dgm:pt modelId="{A2386162-E17B-41C7-A91A-F356888FCA56}" type="pres">
      <dgm:prSet presAssocID="{57D7EBAA-D286-490E-9829-1834313783AA}" presName="compNode" presStyleCnt="0"/>
      <dgm:spPr/>
    </dgm:pt>
    <dgm:pt modelId="{27935218-5FD4-44B5-9EA9-8D713EF3AA79}" type="pres">
      <dgm:prSet presAssocID="{57D7EBAA-D286-490E-9829-1834313783AA}" presName="iconBgRect" presStyleLbl="bgShp" presStyleIdx="1" presStyleCnt="4"/>
      <dgm:spPr>
        <a:prstGeom prst="round2DiagRect">
          <a:avLst>
            <a:gd name="adj1" fmla="val 29727"/>
            <a:gd name="adj2" fmla="val 0"/>
          </a:avLst>
        </a:prstGeom>
      </dgm:spPr>
    </dgm:pt>
    <dgm:pt modelId="{E79031B0-1353-4ECF-ACB0-213C1C55234E}" type="pres">
      <dgm:prSet presAssocID="{57D7EBAA-D286-490E-9829-1834313783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C41A93E4-2821-4280-8C2B-328AE53928D6}" type="pres">
      <dgm:prSet presAssocID="{57D7EBAA-D286-490E-9829-1834313783AA}" presName="spaceRect" presStyleCnt="0"/>
      <dgm:spPr/>
    </dgm:pt>
    <dgm:pt modelId="{B0115E18-7A12-4328-89CD-9927F573681E}" type="pres">
      <dgm:prSet presAssocID="{57D7EBAA-D286-490E-9829-1834313783AA}" presName="textRect" presStyleLbl="revTx" presStyleIdx="1" presStyleCnt="4">
        <dgm:presLayoutVars>
          <dgm:chMax val="1"/>
          <dgm:chPref val="1"/>
        </dgm:presLayoutVars>
      </dgm:prSet>
      <dgm:spPr/>
    </dgm:pt>
    <dgm:pt modelId="{9881087A-4BF3-4E5A-9F8E-6A36995DF6D0}" type="pres">
      <dgm:prSet presAssocID="{A4D85ABA-7E89-4948-A9E3-FF7D54BC6ADB}" presName="sibTrans" presStyleCnt="0"/>
      <dgm:spPr/>
    </dgm:pt>
    <dgm:pt modelId="{B64FEBA1-387D-48CD-A83D-D3EC6E5E3C30}" type="pres">
      <dgm:prSet presAssocID="{CF6D1787-9E55-4C35-AB7D-C1915A5C8A39}" presName="compNode" presStyleCnt="0"/>
      <dgm:spPr/>
    </dgm:pt>
    <dgm:pt modelId="{476D1BF6-B45F-463E-86DA-4E509FA4A6ED}" type="pres">
      <dgm:prSet presAssocID="{CF6D1787-9E55-4C35-AB7D-C1915A5C8A39}" presName="iconBgRect" presStyleLbl="bgShp" presStyleIdx="2" presStyleCnt="4"/>
      <dgm:spPr>
        <a:prstGeom prst="round2DiagRect">
          <a:avLst>
            <a:gd name="adj1" fmla="val 29727"/>
            <a:gd name="adj2" fmla="val 0"/>
          </a:avLst>
        </a:prstGeom>
      </dgm:spPr>
    </dgm:pt>
    <dgm:pt modelId="{B118CD30-61BA-4DC9-AC6F-88734FC8875C}" type="pres">
      <dgm:prSet presAssocID="{CF6D1787-9E55-4C35-AB7D-C1915A5C8A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E504C095-3794-4F40-BA72-6ECD7ADDD824}" type="pres">
      <dgm:prSet presAssocID="{CF6D1787-9E55-4C35-AB7D-C1915A5C8A39}" presName="spaceRect" presStyleCnt="0"/>
      <dgm:spPr/>
    </dgm:pt>
    <dgm:pt modelId="{1671BDB5-75CA-4A11-89D8-BD5F75E1C9D0}" type="pres">
      <dgm:prSet presAssocID="{CF6D1787-9E55-4C35-AB7D-C1915A5C8A39}" presName="textRect" presStyleLbl="revTx" presStyleIdx="2" presStyleCnt="4">
        <dgm:presLayoutVars>
          <dgm:chMax val="1"/>
          <dgm:chPref val="1"/>
        </dgm:presLayoutVars>
      </dgm:prSet>
      <dgm:spPr/>
    </dgm:pt>
    <dgm:pt modelId="{60F8FAFA-C0C4-4249-8351-A207972E4A5C}" type="pres">
      <dgm:prSet presAssocID="{B7F3B6E9-BDCD-435B-8799-D49E7E96203C}" presName="sibTrans" presStyleCnt="0"/>
      <dgm:spPr/>
    </dgm:pt>
    <dgm:pt modelId="{A62DEF7C-4AEF-4A8B-9146-7E494FB71AE4}" type="pres">
      <dgm:prSet presAssocID="{8D015734-9012-4E25-817C-749D248D5A1E}" presName="compNode" presStyleCnt="0"/>
      <dgm:spPr/>
    </dgm:pt>
    <dgm:pt modelId="{D63B02B6-EA07-4107-A1FA-1B8FEE694312}" type="pres">
      <dgm:prSet presAssocID="{8D015734-9012-4E25-817C-749D248D5A1E}" presName="iconBgRect" presStyleLbl="bgShp" presStyleIdx="3" presStyleCnt="4"/>
      <dgm:spPr>
        <a:prstGeom prst="round2DiagRect">
          <a:avLst>
            <a:gd name="adj1" fmla="val 29727"/>
            <a:gd name="adj2" fmla="val 0"/>
          </a:avLst>
        </a:prstGeom>
      </dgm:spPr>
    </dgm:pt>
    <dgm:pt modelId="{D11DCC85-54D6-42A6-ADBA-E1D4B93D8C62}" type="pres">
      <dgm:prSet presAssocID="{8D015734-9012-4E25-817C-749D248D5A1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um Set"/>
        </a:ext>
      </dgm:extLst>
    </dgm:pt>
    <dgm:pt modelId="{653FF618-4803-40A1-868A-D0A001F45C2A}" type="pres">
      <dgm:prSet presAssocID="{8D015734-9012-4E25-817C-749D248D5A1E}" presName="spaceRect" presStyleCnt="0"/>
      <dgm:spPr/>
    </dgm:pt>
    <dgm:pt modelId="{51C9E679-BCE7-44A5-9022-E110AAB06140}" type="pres">
      <dgm:prSet presAssocID="{8D015734-9012-4E25-817C-749D248D5A1E}" presName="textRect" presStyleLbl="revTx" presStyleIdx="3" presStyleCnt="4">
        <dgm:presLayoutVars>
          <dgm:chMax val="1"/>
          <dgm:chPref val="1"/>
        </dgm:presLayoutVars>
      </dgm:prSet>
      <dgm:spPr/>
    </dgm:pt>
  </dgm:ptLst>
  <dgm:cxnLst>
    <dgm:cxn modelId="{3C85AD19-07AA-467D-990F-C0FF8850F09C}" type="presOf" srcId="{8D015734-9012-4E25-817C-749D248D5A1E}" destId="{51C9E679-BCE7-44A5-9022-E110AAB06140}" srcOrd="0" destOrd="0" presId="urn:microsoft.com/office/officeart/2018/5/layout/IconLeafLabelList"/>
    <dgm:cxn modelId="{5321212A-C283-4CF7-AF2C-A09B6CF9B560}" type="presOf" srcId="{CF6D1787-9E55-4C35-AB7D-C1915A5C8A39}" destId="{1671BDB5-75CA-4A11-89D8-BD5F75E1C9D0}" srcOrd="0" destOrd="0" presId="urn:microsoft.com/office/officeart/2018/5/layout/IconLeafLabelList"/>
    <dgm:cxn modelId="{BF448E37-C073-41F0-A878-06C480C91114}" type="presOf" srcId="{57D7EBAA-D286-490E-9829-1834313783AA}" destId="{B0115E18-7A12-4328-89CD-9927F573681E}" srcOrd="0" destOrd="0" presId="urn:microsoft.com/office/officeart/2018/5/layout/IconLeafLabelList"/>
    <dgm:cxn modelId="{DCF0876A-87D5-45A2-B152-E0475EDBC623}" type="presOf" srcId="{455A0747-D34C-4CDF-ACAE-C4C4262B58B5}" destId="{A0E96EFD-3215-47A0-A42C-BE3FD1F2ACBF}" srcOrd="0" destOrd="0" presId="urn:microsoft.com/office/officeart/2018/5/layout/IconLeafLabelList"/>
    <dgm:cxn modelId="{E6C4E28E-0DE1-423D-AB4F-F57ED02BBDDD}" srcId="{455A0747-D34C-4CDF-ACAE-C4C4262B58B5}" destId="{CF6D1787-9E55-4C35-AB7D-C1915A5C8A39}" srcOrd="2" destOrd="0" parTransId="{0868AD5A-0E10-444E-8A61-09868D25264A}" sibTransId="{B7F3B6E9-BDCD-435B-8799-D49E7E96203C}"/>
    <dgm:cxn modelId="{903918AA-76EF-4D2C-89B7-C0E642540E3D}" srcId="{455A0747-D34C-4CDF-ACAE-C4C4262B58B5}" destId="{8D015734-9012-4E25-817C-749D248D5A1E}" srcOrd="3" destOrd="0" parTransId="{BE12B1C9-2360-4BB6-BE9F-076D1673D994}" sibTransId="{41436838-FD56-4F2B-B2D9-4321FBAA974A}"/>
    <dgm:cxn modelId="{5D057AB3-2106-4804-9ED9-0FD5A865F905}" type="presOf" srcId="{BD98AFCA-12DF-44EA-BBD8-33C7A8073AF8}" destId="{8314C89C-0AE8-48AB-A61E-3506DA1A2D1D}" srcOrd="0" destOrd="0" presId="urn:microsoft.com/office/officeart/2018/5/layout/IconLeafLabelList"/>
    <dgm:cxn modelId="{F50C00B9-1386-4590-B8B9-A2D09B678397}" srcId="{455A0747-D34C-4CDF-ACAE-C4C4262B58B5}" destId="{BD98AFCA-12DF-44EA-BBD8-33C7A8073AF8}" srcOrd="0" destOrd="0" parTransId="{0A4802C3-7272-43D3-A8E0-B2769ADDD329}" sibTransId="{501B054E-19CD-428A-9A7F-33EB25195105}"/>
    <dgm:cxn modelId="{6F3A09D1-E35A-455A-B55A-68131CCC5CDA}" srcId="{455A0747-D34C-4CDF-ACAE-C4C4262B58B5}" destId="{57D7EBAA-D286-490E-9829-1834313783AA}" srcOrd="1" destOrd="0" parTransId="{890C41AB-6F02-4B59-9106-11E32B9A8314}" sibTransId="{A4D85ABA-7E89-4948-A9E3-FF7D54BC6ADB}"/>
    <dgm:cxn modelId="{26649468-910F-4FF9-9C4A-BF9544231DEB}" type="presParOf" srcId="{A0E96EFD-3215-47A0-A42C-BE3FD1F2ACBF}" destId="{E70C398B-0BF8-4657-9FBB-CABC4E2663BF}" srcOrd="0" destOrd="0" presId="urn:microsoft.com/office/officeart/2018/5/layout/IconLeafLabelList"/>
    <dgm:cxn modelId="{48B23755-9124-483B-8DC8-CF5583A64D64}" type="presParOf" srcId="{E70C398B-0BF8-4657-9FBB-CABC4E2663BF}" destId="{43F6CCC4-5944-4F26-A077-2D444FB86D95}" srcOrd="0" destOrd="0" presId="urn:microsoft.com/office/officeart/2018/5/layout/IconLeafLabelList"/>
    <dgm:cxn modelId="{3486DDE8-C656-4697-96B7-E8C7AAAD15E4}" type="presParOf" srcId="{E70C398B-0BF8-4657-9FBB-CABC4E2663BF}" destId="{113D1A17-9C5F-49E5-BD96-F285324340F5}" srcOrd="1" destOrd="0" presId="urn:microsoft.com/office/officeart/2018/5/layout/IconLeafLabelList"/>
    <dgm:cxn modelId="{31004D0D-8D3A-4F8C-BF4D-DAAF5A7D4F70}" type="presParOf" srcId="{E70C398B-0BF8-4657-9FBB-CABC4E2663BF}" destId="{1B2916E9-8ECB-4FC0-9646-2F62155AF83C}" srcOrd="2" destOrd="0" presId="urn:microsoft.com/office/officeart/2018/5/layout/IconLeafLabelList"/>
    <dgm:cxn modelId="{9A4CC3A2-1618-43BF-BB73-BE829840C572}" type="presParOf" srcId="{E70C398B-0BF8-4657-9FBB-CABC4E2663BF}" destId="{8314C89C-0AE8-48AB-A61E-3506DA1A2D1D}" srcOrd="3" destOrd="0" presId="urn:microsoft.com/office/officeart/2018/5/layout/IconLeafLabelList"/>
    <dgm:cxn modelId="{E3829D07-72A9-44D7-BD1E-B70D11DAA777}" type="presParOf" srcId="{A0E96EFD-3215-47A0-A42C-BE3FD1F2ACBF}" destId="{79081760-79DA-40C2-ADD8-42AD97CD6F42}" srcOrd="1" destOrd="0" presId="urn:microsoft.com/office/officeart/2018/5/layout/IconLeafLabelList"/>
    <dgm:cxn modelId="{7BB017F1-56B1-433B-B18E-B0C2193087DC}" type="presParOf" srcId="{A0E96EFD-3215-47A0-A42C-BE3FD1F2ACBF}" destId="{A2386162-E17B-41C7-A91A-F356888FCA56}" srcOrd="2" destOrd="0" presId="urn:microsoft.com/office/officeart/2018/5/layout/IconLeafLabelList"/>
    <dgm:cxn modelId="{736FADA6-43A0-4323-A22C-C5E53DB1067B}" type="presParOf" srcId="{A2386162-E17B-41C7-A91A-F356888FCA56}" destId="{27935218-5FD4-44B5-9EA9-8D713EF3AA79}" srcOrd="0" destOrd="0" presId="urn:microsoft.com/office/officeart/2018/5/layout/IconLeafLabelList"/>
    <dgm:cxn modelId="{9C07E52D-461A-48E1-AF73-88842E3AA77D}" type="presParOf" srcId="{A2386162-E17B-41C7-A91A-F356888FCA56}" destId="{E79031B0-1353-4ECF-ACB0-213C1C55234E}" srcOrd="1" destOrd="0" presId="urn:microsoft.com/office/officeart/2018/5/layout/IconLeafLabelList"/>
    <dgm:cxn modelId="{2B2E507C-B315-4FAF-8340-CABF0EEF1A16}" type="presParOf" srcId="{A2386162-E17B-41C7-A91A-F356888FCA56}" destId="{C41A93E4-2821-4280-8C2B-328AE53928D6}" srcOrd="2" destOrd="0" presId="urn:microsoft.com/office/officeart/2018/5/layout/IconLeafLabelList"/>
    <dgm:cxn modelId="{67481FF2-F4DB-49E6-A819-9765D8EBC29D}" type="presParOf" srcId="{A2386162-E17B-41C7-A91A-F356888FCA56}" destId="{B0115E18-7A12-4328-89CD-9927F573681E}" srcOrd="3" destOrd="0" presId="urn:microsoft.com/office/officeart/2018/5/layout/IconLeafLabelList"/>
    <dgm:cxn modelId="{8ADC24E9-7483-4C5D-AFF1-80FCC58C2300}" type="presParOf" srcId="{A0E96EFD-3215-47A0-A42C-BE3FD1F2ACBF}" destId="{9881087A-4BF3-4E5A-9F8E-6A36995DF6D0}" srcOrd="3" destOrd="0" presId="urn:microsoft.com/office/officeart/2018/5/layout/IconLeafLabelList"/>
    <dgm:cxn modelId="{6D4ACFD0-83AC-4E4E-AF48-1968B9646A52}" type="presParOf" srcId="{A0E96EFD-3215-47A0-A42C-BE3FD1F2ACBF}" destId="{B64FEBA1-387D-48CD-A83D-D3EC6E5E3C30}" srcOrd="4" destOrd="0" presId="urn:microsoft.com/office/officeart/2018/5/layout/IconLeafLabelList"/>
    <dgm:cxn modelId="{1EE362EA-61DA-4BCF-9565-8EC7310A763E}" type="presParOf" srcId="{B64FEBA1-387D-48CD-A83D-D3EC6E5E3C30}" destId="{476D1BF6-B45F-463E-86DA-4E509FA4A6ED}" srcOrd="0" destOrd="0" presId="urn:microsoft.com/office/officeart/2018/5/layout/IconLeafLabelList"/>
    <dgm:cxn modelId="{773974D8-7443-430F-8210-BBC8C814AB2A}" type="presParOf" srcId="{B64FEBA1-387D-48CD-A83D-D3EC6E5E3C30}" destId="{B118CD30-61BA-4DC9-AC6F-88734FC8875C}" srcOrd="1" destOrd="0" presId="urn:microsoft.com/office/officeart/2018/5/layout/IconLeafLabelList"/>
    <dgm:cxn modelId="{528987DD-2E72-4926-8AC5-D94EB447A4CB}" type="presParOf" srcId="{B64FEBA1-387D-48CD-A83D-D3EC6E5E3C30}" destId="{E504C095-3794-4F40-BA72-6ECD7ADDD824}" srcOrd="2" destOrd="0" presId="urn:microsoft.com/office/officeart/2018/5/layout/IconLeafLabelList"/>
    <dgm:cxn modelId="{7B870F2C-6C48-4821-8CA0-FCA1466D66FD}" type="presParOf" srcId="{B64FEBA1-387D-48CD-A83D-D3EC6E5E3C30}" destId="{1671BDB5-75CA-4A11-89D8-BD5F75E1C9D0}" srcOrd="3" destOrd="0" presId="urn:microsoft.com/office/officeart/2018/5/layout/IconLeafLabelList"/>
    <dgm:cxn modelId="{AEB761E3-65EF-4827-86CE-E75FB10DE589}" type="presParOf" srcId="{A0E96EFD-3215-47A0-A42C-BE3FD1F2ACBF}" destId="{60F8FAFA-C0C4-4249-8351-A207972E4A5C}" srcOrd="5" destOrd="0" presId="urn:microsoft.com/office/officeart/2018/5/layout/IconLeafLabelList"/>
    <dgm:cxn modelId="{F2404A55-14FE-4E32-9B8F-48A234E53148}" type="presParOf" srcId="{A0E96EFD-3215-47A0-A42C-BE3FD1F2ACBF}" destId="{A62DEF7C-4AEF-4A8B-9146-7E494FB71AE4}" srcOrd="6" destOrd="0" presId="urn:microsoft.com/office/officeart/2018/5/layout/IconLeafLabelList"/>
    <dgm:cxn modelId="{15CA2A93-6E6A-424A-8183-0E38BAD44CF7}" type="presParOf" srcId="{A62DEF7C-4AEF-4A8B-9146-7E494FB71AE4}" destId="{D63B02B6-EA07-4107-A1FA-1B8FEE694312}" srcOrd="0" destOrd="0" presId="urn:microsoft.com/office/officeart/2018/5/layout/IconLeafLabelList"/>
    <dgm:cxn modelId="{1D1C80D8-30E1-4C6E-A301-98ED14BA07EA}" type="presParOf" srcId="{A62DEF7C-4AEF-4A8B-9146-7E494FB71AE4}" destId="{D11DCC85-54D6-42A6-ADBA-E1D4B93D8C62}" srcOrd="1" destOrd="0" presId="urn:microsoft.com/office/officeart/2018/5/layout/IconLeafLabelList"/>
    <dgm:cxn modelId="{0D967C8D-4B81-4C4D-A677-051477ED27C9}" type="presParOf" srcId="{A62DEF7C-4AEF-4A8B-9146-7E494FB71AE4}" destId="{653FF618-4803-40A1-868A-D0A001F45C2A}" srcOrd="2" destOrd="0" presId="urn:microsoft.com/office/officeart/2018/5/layout/IconLeafLabelList"/>
    <dgm:cxn modelId="{E6E64EB4-E68B-469F-8368-D430FD097A25}" type="presParOf" srcId="{A62DEF7C-4AEF-4A8B-9146-7E494FB71AE4}" destId="{51C9E679-BCE7-44A5-9022-E110AAB0614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D83749-F811-4216-9D66-6BFFFB26451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AC15D0F-299B-4B42-A13F-8DBD65B97684}">
      <dgm:prSet/>
      <dgm:spPr/>
      <dgm:t>
        <a:bodyPr/>
        <a:lstStyle/>
        <a:p>
          <a:pPr>
            <a:defRPr cap="all"/>
          </a:pPr>
          <a:r>
            <a:rPr lang="en-GB" noProof="0" dirty="0"/>
            <a:t>China: Collectivism and high-context communication style (</a:t>
          </a:r>
          <a:r>
            <a:rPr lang="en-GB" noProof="0" dirty="0" err="1"/>
            <a:t>Zabelavičius</a:t>
          </a:r>
          <a:r>
            <a:rPr lang="en-GB" noProof="0" dirty="0"/>
            <a:t>, 2024).</a:t>
          </a:r>
        </a:p>
      </dgm:t>
    </dgm:pt>
    <dgm:pt modelId="{B5560188-5FE0-497C-B49E-CC3BD595E317}" type="parTrans" cxnId="{31084633-0B79-455F-80B1-63855F3948EA}">
      <dgm:prSet/>
      <dgm:spPr/>
      <dgm:t>
        <a:bodyPr/>
        <a:lstStyle/>
        <a:p>
          <a:endParaRPr lang="en-US"/>
        </a:p>
      </dgm:t>
    </dgm:pt>
    <dgm:pt modelId="{1E31C9F4-DA0A-4A5F-8FD4-06A0F6F51999}" type="sibTrans" cxnId="{31084633-0B79-455F-80B1-63855F3948EA}">
      <dgm:prSet/>
      <dgm:spPr/>
      <dgm:t>
        <a:bodyPr/>
        <a:lstStyle/>
        <a:p>
          <a:endParaRPr lang="en-US"/>
        </a:p>
      </dgm:t>
    </dgm:pt>
    <dgm:pt modelId="{9B58BF82-B09B-4AFD-B447-C5DCC1A456EC}">
      <dgm:prSet/>
      <dgm:spPr/>
      <dgm:t>
        <a:bodyPr/>
        <a:lstStyle/>
        <a:p>
          <a:pPr>
            <a:defRPr cap="all"/>
          </a:pPr>
          <a:r>
            <a:rPr lang="en-GB" noProof="0" dirty="0"/>
            <a:t>Focus on group relationships and local partnerships.</a:t>
          </a:r>
        </a:p>
      </dgm:t>
    </dgm:pt>
    <dgm:pt modelId="{F846FCC5-980D-4881-BC58-17097B23EA36}" type="parTrans" cxnId="{5D0F820A-2E47-4C45-B5C1-6ED3C9FE9C18}">
      <dgm:prSet/>
      <dgm:spPr/>
      <dgm:t>
        <a:bodyPr/>
        <a:lstStyle/>
        <a:p>
          <a:endParaRPr lang="en-US"/>
        </a:p>
      </dgm:t>
    </dgm:pt>
    <dgm:pt modelId="{37BDD7CA-182C-40F1-9BF0-A768F491BF15}" type="sibTrans" cxnId="{5D0F820A-2E47-4C45-B5C1-6ED3C9FE9C18}">
      <dgm:prSet/>
      <dgm:spPr/>
      <dgm:t>
        <a:bodyPr/>
        <a:lstStyle/>
        <a:p>
          <a:endParaRPr lang="en-US"/>
        </a:p>
      </dgm:t>
    </dgm:pt>
    <dgm:pt modelId="{6D6EA729-118C-477D-9563-027B1552BFC3}">
      <dgm:prSet/>
      <dgm:spPr/>
      <dgm:t>
        <a:bodyPr/>
        <a:lstStyle/>
        <a:p>
          <a:pPr>
            <a:defRPr cap="all"/>
          </a:pPr>
          <a:r>
            <a:rPr lang="en-GB" noProof="0" dirty="0"/>
            <a:t>Adapted menu: Tea-based beverages to cater to local tastes.</a:t>
          </a:r>
        </a:p>
      </dgm:t>
    </dgm:pt>
    <dgm:pt modelId="{BEC9E66F-7E7A-411D-8B89-B2EF00DA477A}" type="parTrans" cxnId="{D52D08C0-4947-467B-9DFF-AB4B41D81865}">
      <dgm:prSet/>
      <dgm:spPr/>
      <dgm:t>
        <a:bodyPr/>
        <a:lstStyle/>
        <a:p>
          <a:endParaRPr lang="en-US"/>
        </a:p>
      </dgm:t>
    </dgm:pt>
    <dgm:pt modelId="{4FD18125-11F0-4E20-81EF-2F0AE9F086F6}" type="sibTrans" cxnId="{D52D08C0-4947-467B-9DFF-AB4B41D81865}">
      <dgm:prSet/>
      <dgm:spPr/>
      <dgm:t>
        <a:bodyPr/>
        <a:lstStyle/>
        <a:p>
          <a:endParaRPr lang="en-US"/>
        </a:p>
      </dgm:t>
    </dgm:pt>
    <dgm:pt modelId="{E72036EC-D238-478F-9511-6E597D22318C}">
      <dgm:prSet/>
      <dgm:spPr/>
      <dgm:t>
        <a:bodyPr/>
        <a:lstStyle/>
        <a:p>
          <a:pPr>
            <a:defRPr cap="all"/>
          </a:pPr>
          <a:r>
            <a:rPr lang="en-GB" noProof="0" dirty="0"/>
            <a:t>Customer service: More formal and hierarchical.</a:t>
          </a:r>
        </a:p>
      </dgm:t>
    </dgm:pt>
    <dgm:pt modelId="{B7633C94-D410-4C48-BB58-DBFFEB3B57AD}" type="parTrans" cxnId="{540A1F3E-ABE6-4F19-A9FC-0F97490B5043}">
      <dgm:prSet/>
      <dgm:spPr/>
      <dgm:t>
        <a:bodyPr/>
        <a:lstStyle/>
        <a:p>
          <a:endParaRPr lang="en-US"/>
        </a:p>
      </dgm:t>
    </dgm:pt>
    <dgm:pt modelId="{457456F4-057B-4DB3-A8FC-51C9EE59C8F7}" type="sibTrans" cxnId="{540A1F3E-ABE6-4F19-A9FC-0F97490B5043}">
      <dgm:prSet/>
      <dgm:spPr/>
      <dgm:t>
        <a:bodyPr/>
        <a:lstStyle/>
        <a:p>
          <a:endParaRPr lang="en-US"/>
        </a:p>
      </dgm:t>
    </dgm:pt>
    <dgm:pt modelId="{1522AF21-B551-4783-BF5A-BDCBC3339B6B}" type="pres">
      <dgm:prSet presAssocID="{BAD83749-F811-4216-9D66-6BFFFB26451D}" presName="root" presStyleCnt="0">
        <dgm:presLayoutVars>
          <dgm:dir/>
          <dgm:resizeHandles val="exact"/>
        </dgm:presLayoutVars>
      </dgm:prSet>
      <dgm:spPr/>
    </dgm:pt>
    <dgm:pt modelId="{50415A05-73AB-454C-8B46-DAA533243317}" type="pres">
      <dgm:prSet presAssocID="{BAC15D0F-299B-4B42-A13F-8DBD65B97684}" presName="compNode" presStyleCnt="0"/>
      <dgm:spPr/>
    </dgm:pt>
    <dgm:pt modelId="{952E4650-71EB-4ABE-9B9C-E330D1C53EC0}" type="pres">
      <dgm:prSet presAssocID="{BAC15D0F-299B-4B42-A13F-8DBD65B97684}" presName="iconBgRect" presStyleLbl="bgShp" presStyleIdx="0" presStyleCnt="4"/>
      <dgm:spPr>
        <a:prstGeom prst="round2DiagRect">
          <a:avLst>
            <a:gd name="adj1" fmla="val 29727"/>
            <a:gd name="adj2" fmla="val 0"/>
          </a:avLst>
        </a:prstGeom>
      </dgm:spPr>
    </dgm:pt>
    <dgm:pt modelId="{F7A2ED23-0F4A-48C9-8A00-6624058609D3}" type="pres">
      <dgm:prSet presAssocID="{BAC15D0F-299B-4B42-A13F-8DBD65B976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bbles"/>
        </a:ext>
      </dgm:extLst>
    </dgm:pt>
    <dgm:pt modelId="{07A84233-2C70-43CA-960E-6CB9F50BD8F4}" type="pres">
      <dgm:prSet presAssocID="{BAC15D0F-299B-4B42-A13F-8DBD65B97684}" presName="spaceRect" presStyleCnt="0"/>
      <dgm:spPr/>
    </dgm:pt>
    <dgm:pt modelId="{EF74D2F2-040E-4B56-B58E-EBB33A93CA9A}" type="pres">
      <dgm:prSet presAssocID="{BAC15D0F-299B-4B42-A13F-8DBD65B97684}" presName="textRect" presStyleLbl="revTx" presStyleIdx="0" presStyleCnt="4">
        <dgm:presLayoutVars>
          <dgm:chMax val="1"/>
          <dgm:chPref val="1"/>
        </dgm:presLayoutVars>
      </dgm:prSet>
      <dgm:spPr/>
    </dgm:pt>
    <dgm:pt modelId="{ED455673-F11E-4E54-A889-70EC6B2B234E}" type="pres">
      <dgm:prSet presAssocID="{1E31C9F4-DA0A-4A5F-8FD4-06A0F6F51999}" presName="sibTrans" presStyleCnt="0"/>
      <dgm:spPr/>
    </dgm:pt>
    <dgm:pt modelId="{88E2806D-A861-4681-8C68-E78DA67CB2DA}" type="pres">
      <dgm:prSet presAssocID="{9B58BF82-B09B-4AFD-B447-C5DCC1A456EC}" presName="compNode" presStyleCnt="0"/>
      <dgm:spPr/>
    </dgm:pt>
    <dgm:pt modelId="{9606B407-F64A-47AC-8F5B-0393C7D7D04E}" type="pres">
      <dgm:prSet presAssocID="{9B58BF82-B09B-4AFD-B447-C5DCC1A456EC}" presName="iconBgRect" presStyleLbl="bgShp" presStyleIdx="1" presStyleCnt="4"/>
      <dgm:spPr>
        <a:prstGeom prst="round2DiagRect">
          <a:avLst>
            <a:gd name="adj1" fmla="val 29727"/>
            <a:gd name="adj2" fmla="val 0"/>
          </a:avLst>
        </a:prstGeom>
      </dgm:spPr>
    </dgm:pt>
    <dgm:pt modelId="{14C27F0B-315A-4F17-A51F-59B4C5016041}" type="pres">
      <dgm:prSet presAssocID="{9B58BF82-B09B-4AFD-B447-C5DCC1A456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71B1C325-4147-4023-9211-5859B7A33828}" type="pres">
      <dgm:prSet presAssocID="{9B58BF82-B09B-4AFD-B447-C5DCC1A456EC}" presName="spaceRect" presStyleCnt="0"/>
      <dgm:spPr/>
    </dgm:pt>
    <dgm:pt modelId="{A6856112-94AB-4FEC-B3AE-18CBB02AD25E}" type="pres">
      <dgm:prSet presAssocID="{9B58BF82-B09B-4AFD-B447-C5DCC1A456EC}" presName="textRect" presStyleLbl="revTx" presStyleIdx="1" presStyleCnt="4">
        <dgm:presLayoutVars>
          <dgm:chMax val="1"/>
          <dgm:chPref val="1"/>
        </dgm:presLayoutVars>
      </dgm:prSet>
      <dgm:spPr/>
    </dgm:pt>
    <dgm:pt modelId="{B378FEDC-C757-424A-B09D-E3B627837A77}" type="pres">
      <dgm:prSet presAssocID="{37BDD7CA-182C-40F1-9BF0-A768F491BF15}" presName="sibTrans" presStyleCnt="0"/>
      <dgm:spPr/>
    </dgm:pt>
    <dgm:pt modelId="{ED2D4830-8C77-4367-BC6F-EB4126B1BC8F}" type="pres">
      <dgm:prSet presAssocID="{6D6EA729-118C-477D-9563-027B1552BFC3}" presName="compNode" presStyleCnt="0"/>
      <dgm:spPr/>
    </dgm:pt>
    <dgm:pt modelId="{1055CF04-60BD-49F1-80CD-ED336A21A9D5}" type="pres">
      <dgm:prSet presAssocID="{6D6EA729-118C-477D-9563-027B1552BFC3}" presName="iconBgRect" presStyleLbl="bgShp" presStyleIdx="2" presStyleCnt="4"/>
      <dgm:spPr>
        <a:prstGeom prst="round2DiagRect">
          <a:avLst>
            <a:gd name="adj1" fmla="val 29727"/>
            <a:gd name="adj2" fmla="val 0"/>
          </a:avLst>
        </a:prstGeom>
      </dgm:spPr>
    </dgm:pt>
    <dgm:pt modelId="{0A33B773-DD32-4B40-9650-DEB0C35EBF56}" type="pres">
      <dgm:prSet presAssocID="{6D6EA729-118C-477D-9563-027B1552BFC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
        </a:ext>
      </dgm:extLst>
    </dgm:pt>
    <dgm:pt modelId="{7DC32195-D49E-428F-9C75-E4509F10646B}" type="pres">
      <dgm:prSet presAssocID="{6D6EA729-118C-477D-9563-027B1552BFC3}" presName="spaceRect" presStyleCnt="0"/>
      <dgm:spPr/>
    </dgm:pt>
    <dgm:pt modelId="{02BF505D-ACAC-4156-A70C-82FEFA3F559B}" type="pres">
      <dgm:prSet presAssocID="{6D6EA729-118C-477D-9563-027B1552BFC3}" presName="textRect" presStyleLbl="revTx" presStyleIdx="2" presStyleCnt="4">
        <dgm:presLayoutVars>
          <dgm:chMax val="1"/>
          <dgm:chPref val="1"/>
        </dgm:presLayoutVars>
      </dgm:prSet>
      <dgm:spPr/>
    </dgm:pt>
    <dgm:pt modelId="{E8189ED9-167E-436C-BDB8-7DC174DA8338}" type="pres">
      <dgm:prSet presAssocID="{4FD18125-11F0-4E20-81EF-2F0AE9F086F6}" presName="sibTrans" presStyleCnt="0"/>
      <dgm:spPr/>
    </dgm:pt>
    <dgm:pt modelId="{A34CBB79-FD5A-4F24-815B-46568CE6CFFF}" type="pres">
      <dgm:prSet presAssocID="{E72036EC-D238-478F-9511-6E597D22318C}" presName="compNode" presStyleCnt="0"/>
      <dgm:spPr/>
    </dgm:pt>
    <dgm:pt modelId="{7A22A1A6-2F45-4846-9687-C11AA671597A}" type="pres">
      <dgm:prSet presAssocID="{E72036EC-D238-478F-9511-6E597D22318C}" presName="iconBgRect" presStyleLbl="bgShp" presStyleIdx="3" presStyleCnt="4"/>
      <dgm:spPr>
        <a:prstGeom prst="round2DiagRect">
          <a:avLst>
            <a:gd name="adj1" fmla="val 29727"/>
            <a:gd name="adj2" fmla="val 0"/>
          </a:avLst>
        </a:prstGeom>
      </dgm:spPr>
    </dgm:pt>
    <dgm:pt modelId="{8BDA90DE-A2CC-4541-AA7A-FE1672115F33}" type="pres">
      <dgm:prSet presAssocID="{E72036EC-D238-478F-9511-6E597D2231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339A7556-C9CF-4502-B84C-E9F5852F8557}" type="pres">
      <dgm:prSet presAssocID="{E72036EC-D238-478F-9511-6E597D22318C}" presName="spaceRect" presStyleCnt="0"/>
      <dgm:spPr/>
    </dgm:pt>
    <dgm:pt modelId="{98916029-C04E-4928-ACAC-94844A2041AB}" type="pres">
      <dgm:prSet presAssocID="{E72036EC-D238-478F-9511-6E597D22318C}" presName="textRect" presStyleLbl="revTx" presStyleIdx="3" presStyleCnt="4">
        <dgm:presLayoutVars>
          <dgm:chMax val="1"/>
          <dgm:chPref val="1"/>
        </dgm:presLayoutVars>
      </dgm:prSet>
      <dgm:spPr/>
    </dgm:pt>
  </dgm:ptLst>
  <dgm:cxnLst>
    <dgm:cxn modelId="{5D0F820A-2E47-4C45-B5C1-6ED3C9FE9C18}" srcId="{BAD83749-F811-4216-9D66-6BFFFB26451D}" destId="{9B58BF82-B09B-4AFD-B447-C5DCC1A456EC}" srcOrd="1" destOrd="0" parTransId="{F846FCC5-980D-4881-BC58-17097B23EA36}" sibTransId="{37BDD7CA-182C-40F1-9BF0-A768F491BF15}"/>
    <dgm:cxn modelId="{02A66C23-63F6-4FB7-9A3E-81F7A3967064}" type="presOf" srcId="{6D6EA729-118C-477D-9563-027B1552BFC3}" destId="{02BF505D-ACAC-4156-A70C-82FEFA3F559B}" srcOrd="0" destOrd="0" presId="urn:microsoft.com/office/officeart/2018/5/layout/IconLeafLabelList"/>
    <dgm:cxn modelId="{31084633-0B79-455F-80B1-63855F3948EA}" srcId="{BAD83749-F811-4216-9D66-6BFFFB26451D}" destId="{BAC15D0F-299B-4B42-A13F-8DBD65B97684}" srcOrd="0" destOrd="0" parTransId="{B5560188-5FE0-497C-B49E-CC3BD595E317}" sibTransId="{1E31C9F4-DA0A-4A5F-8FD4-06A0F6F51999}"/>
    <dgm:cxn modelId="{540A1F3E-ABE6-4F19-A9FC-0F97490B5043}" srcId="{BAD83749-F811-4216-9D66-6BFFFB26451D}" destId="{E72036EC-D238-478F-9511-6E597D22318C}" srcOrd="3" destOrd="0" parTransId="{B7633C94-D410-4C48-BB58-DBFFEB3B57AD}" sibTransId="{457456F4-057B-4DB3-A8FC-51C9EE59C8F7}"/>
    <dgm:cxn modelId="{62B43354-A5EC-4992-8F1F-B21EF2169759}" type="presOf" srcId="{9B58BF82-B09B-4AFD-B447-C5DCC1A456EC}" destId="{A6856112-94AB-4FEC-B3AE-18CBB02AD25E}" srcOrd="0" destOrd="0" presId="urn:microsoft.com/office/officeart/2018/5/layout/IconLeafLabelList"/>
    <dgm:cxn modelId="{C5B3EB7F-C6B8-40E7-94B2-2C846668BDF4}" type="presOf" srcId="{BAC15D0F-299B-4B42-A13F-8DBD65B97684}" destId="{EF74D2F2-040E-4B56-B58E-EBB33A93CA9A}" srcOrd="0" destOrd="0" presId="urn:microsoft.com/office/officeart/2018/5/layout/IconLeafLabelList"/>
    <dgm:cxn modelId="{A70511A2-321A-474B-AB56-A5567BFBA187}" type="presOf" srcId="{BAD83749-F811-4216-9D66-6BFFFB26451D}" destId="{1522AF21-B551-4783-BF5A-BDCBC3339B6B}" srcOrd="0" destOrd="0" presId="urn:microsoft.com/office/officeart/2018/5/layout/IconLeafLabelList"/>
    <dgm:cxn modelId="{D52D08C0-4947-467B-9DFF-AB4B41D81865}" srcId="{BAD83749-F811-4216-9D66-6BFFFB26451D}" destId="{6D6EA729-118C-477D-9563-027B1552BFC3}" srcOrd="2" destOrd="0" parTransId="{BEC9E66F-7E7A-411D-8B89-B2EF00DA477A}" sibTransId="{4FD18125-11F0-4E20-81EF-2F0AE9F086F6}"/>
    <dgm:cxn modelId="{050269D5-8C7A-4241-BC94-EA8E7C3A70CD}" type="presOf" srcId="{E72036EC-D238-478F-9511-6E597D22318C}" destId="{98916029-C04E-4928-ACAC-94844A2041AB}" srcOrd="0" destOrd="0" presId="urn:microsoft.com/office/officeart/2018/5/layout/IconLeafLabelList"/>
    <dgm:cxn modelId="{C9477D35-3E80-429F-9CB1-E36CD8D55DCC}" type="presParOf" srcId="{1522AF21-B551-4783-BF5A-BDCBC3339B6B}" destId="{50415A05-73AB-454C-8B46-DAA533243317}" srcOrd="0" destOrd="0" presId="urn:microsoft.com/office/officeart/2018/5/layout/IconLeafLabelList"/>
    <dgm:cxn modelId="{7C9782F6-B955-4F5C-A8C4-B07FFD2D88A8}" type="presParOf" srcId="{50415A05-73AB-454C-8B46-DAA533243317}" destId="{952E4650-71EB-4ABE-9B9C-E330D1C53EC0}" srcOrd="0" destOrd="0" presId="urn:microsoft.com/office/officeart/2018/5/layout/IconLeafLabelList"/>
    <dgm:cxn modelId="{6C80ABF1-C1FA-4C79-871F-FA63AF68F281}" type="presParOf" srcId="{50415A05-73AB-454C-8B46-DAA533243317}" destId="{F7A2ED23-0F4A-48C9-8A00-6624058609D3}" srcOrd="1" destOrd="0" presId="urn:microsoft.com/office/officeart/2018/5/layout/IconLeafLabelList"/>
    <dgm:cxn modelId="{837F2027-B648-449E-A953-6DA6834346AB}" type="presParOf" srcId="{50415A05-73AB-454C-8B46-DAA533243317}" destId="{07A84233-2C70-43CA-960E-6CB9F50BD8F4}" srcOrd="2" destOrd="0" presId="urn:microsoft.com/office/officeart/2018/5/layout/IconLeafLabelList"/>
    <dgm:cxn modelId="{FDAB0A60-1314-436C-98D7-7223C2B05A8A}" type="presParOf" srcId="{50415A05-73AB-454C-8B46-DAA533243317}" destId="{EF74D2F2-040E-4B56-B58E-EBB33A93CA9A}" srcOrd="3" destOrd="0" presId="urn:microsoft.com/office/officeart/2018/5/layout/IconLeafLabelList"/>
    <dgm:cxn modelId="{900EDBA7-6BC2-4AB0-AA4A-8C6F427098E0}" type="presParOf" srcId="{1522AF21-B551-4783-BF5A-BDCBC3339B6B}" destId="{ED455673-F11E-4E54-A889-70EC6B2B234E}" srcOrd="1" destOrd="0" presId="urn:microsoft.com/office/officeart/2018/5/layout/IconLeafLabelList"/>
    <dgm:cxn modelId="{18118948-0187-4E9B-8A2E-02972682290B}" type="presParOf" srcId="{1522AF21-B551-4783-BF5A-BDCBC3339B6B}" destId="{88E2806D-A861-4681-8C68-E78DA67CB2DA}" srcOrd="2" destOrd="0" presId="urn:microsoft.com/office/officeart/2018/5/layout/IconLeafLabelList"/>
    <dgm:cxn modelId="{3C13C73A-E7E0-4B5B-90E4-478EAD456527}" type="presParOf" srcId="{88E2806D-A861-4681-8C68-E78DA67CB2DA}" destId="{9606B407-F64A-47AC-8F5B-0393C7D7D04E}" srcOrd="0" destOrd="0" presId="urn:microsoft.com/office/officeart/2018/5/layout/IconLeafLabelList"/>
    <dgm:cxn modelId="{FB287416-4D53-4B7A-80A7-FECCC2BEFE36}" type="presParOf" srcId="{88E2806D-A861-4681-8C68-E78DA67CB2DA}" destId="{14C27F0B-315A-4F17-A51F-59B4C5016041}" srcOrd="1" destOrd="0" presId="urn:microsoft.com/office/officeart/2018/5/layout/IconLeafLabelList"/>
    <dgm:cxn modelId="{409BF326-566E-4ED5-B178-8D8F466F75AE}" type="presParOf" srcId="{88E2806D-A861-4681-8C68-E78DA67CB2DA}" destId="{71B1C325-4147-4023-9211-5859B7A33828}" srcOrd="2" destOrd="0" presId="urn:microsoft.com/office/officeart/2018/5/layout/IconLeafLabelList"/>
    <dgm:cxn modelId="{9192D55B-EF1D-455A-918F-F561AB255319}" type="presParOf" srcId="{88E2806D-A861-4681-8C68-E78DA67CB2DA}" destId="{A6856112-94AB-4FEC-B3AE-18CBB02AD25E}" srcOrd="3" destOrd="0" presId="urn:microsoft.com/office/officeart/2018/5/layout/IconLeafLabelList"/>
    <dgm:cxn modelId="{B2199C51-1785-416C-93D3-B51FD228A7EC}" type="presParOf" srcId="{1522AF21-B551-4783-BF5A-BDCBC3339B6B}" destId="{B378FEDC-C757-424A-B09D-E3B627837A77}" srcOrd="3" destOrd="0" presId="urn:microsoft.com/office/officeart/2018/5/layout/IconLeafLabelList"/>
    <dgm:cxn modelId="{41D4B863-E640-4510-9D99-CEC7F83BB7CF}" type="presParOf" srcId="{1522AF21-B551-4783-BF5A-BDCBC3339B6B}" destId="{ED2D4830-8C77-4367-BC6F-EB4126B1BC8F}" srcOrd="4" destOrd="0" presId="urn:microsoft.com/office/officeart/2018/5/layout/IconLeafLabelList"/>
    <dgm:cxn modelId="{F430130A-1048-4F4B-80B0-744266417C0D}" type="presParOf" srcId="{ED2D4830-8C77-4367-BC6F-EB4126B1BC8F}" destId="{1055CF04-60BD-49F1-80CD-ED336A21A9D5}" srcOrd="0" destOrd="0" presId="urn:microsoft.com/office/officeart/2018/5/layout/IconLeafLabelList"/>
    <dgm:cxn modelId="{B6B55A7A-C87A-4FB7-A935-A0BEDEFF50E3}" type="presParOf" srcId="{ED2D4830-8C77-4367-BC6F-EB4126B1BC8F}" destId="{0A33B773-DD32-4B40-9650-DEB0C35EBF56}" srcOrd="1" destOrd="0" presId="urn:microsoft.com/office/officeart/2018/5/layout/IconLeafLabelList"/>
    <dgm:cxn modelId="{5070B10F-7575-40F2-A91E-BC112B22F3F2}" type="presParOf" srcId="{ED2D4830-8C77-4367-BC6F-EB4126B1BC8F}" destId="{7DC32195-D49E-428F-9C75-E4509F10646B}" srcOrd="2" destOrd="0" presId="urn:microsoft.com/office/officeart/2018/5/layout/IconLeafLabelList"/>
    <dgm:cxn modelId="{09983DCD-E574-4049-9397-D36A86B799A4}" type="presParOf" srcId="{ED2D4830-8C77-4367-BC6F-EB4126B1BC8F}" destId="{02BF505D-ACAC-4156-A70C-82FEFA3F559B}" srcOrd="3" destOrd="0" presId="urn:microsoft.com/office/officeart/2018/5/layout/IconLeafLabelList"/>
    <dgm:cxn modelId="{90AE26F0-D09A-48E9-BD30-6EF754256BFF}" type="presParOf" srcId="{1522AF21-B551-4783-BF5A-BDCBC3339B6B}" destId="{E8189ED9-167E-436C-BDB8-7DC174DA8338}" srcOrd="5" destOrd="0" presId="urn:microsoft.com/office/officeart/2018/5/layout/IconLeafLabelList"/>
    <dgm:cxn modelId="{2D650DB7-3CEF-42C3-A0CD-CA946D80F58E}" type="presParOf" srcId="{1522AF21-B551-4783-BF5A-BDCBC3339B6B}" destId="{A34CBB79-FD5A-4F24-815B-46568CE6CFFF}" srcOrd="6" destOrd="0" presId="urn:microsoft.com/office/officeart/2018/5/layout/IconLeafLabelList"/>
    <dgm:cxn modelId="{EBF258F8-1A8B-4443-88FC-1424EF963409}" type="presParOf" srcId="{A34CBB79-FD5A-4F24-815B-46568CE6CFFF}" destId="{7A22A1A6-2F45-4846-9687-C11AA671597A}" srcOrd="0" destOrd="0" presId="urn:microsoft.com/office/officeart/2018/5/layout/IconLeafLabelList"/>
    <dgm:cxn modelId="{705D0140-05C6-4B83-8093-0DC61D6DDA4B}" type="presParOf" srcId="{A34CBB79-FD5A-4F24-815B-46568CE6CFFF}" destId="{8BDA90DE-A2CC-4541-AA7A-FE1672115F33}" srcOrd="1" destOrd="0" presId="urn:microsoft.com/office/officeart/2018/5/layout/IconLeafLabelList"/>
    <dgm:cxn modelId="{DA9E1D92-0EC7-443C-A336-14AAD3F879D8}" type="presParOf" srcId="{A34CBB79-FD5A-4F24-815B-46568CE6CFFF}" destId="{339A7556-C9CF-4502-B84C-E9F5852F8557}" srcOrd="2" destOrd="0" presId="urn:microsoft.com/office/officeart/2018/5/layout/IconLeafLabelList"/>
    <dgm:cxn modelId="{F6FA433A-7A5F-4AD3-ABE9-C2CAE299F6AB}" type="presParOf" srcId="{A34CBB79-FD5A-4F24-815B-46568CE6CFFF}" destId="{98916029-C04E-4928-ACAC-94844A2041A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6CCC4-5944-4F26-A077-2D444FB86D95}">
      <dsp:nvSpPr>
        <dsp:cNvPr id="0" name=""/>
        <dsp:cNvSpPr/>
      </dsp:nvSpPr>
      <dsp:spPr>
        <a:xfrm>
          <a:off x="562927" y="5365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D1A17-9C5F-49E5-BD96-F285324340F5}">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14C89C-0AE8-48AB-A61E-3506DA1A2D1D}">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UK: Individualism and low-context communication style (Yang, Hou and Arth, 2021).</a:t>
          </a:r>
        </a:p>
      </dsp:txBody>
      <dsp:txXfrm>
        <a:off x="100682" y="2432898"/>
        <a:ext cx="2370489" cy="720000"/>
      </dsp:txXfrm>
    </dsp:sp>
    <dsp:sp modelId="{27935218-5FD4-44B5-9EA9-8D713EF3AA79}">
      <dsp:nvSpPr>
        <dsp:cNvPr id="0" name=""/>
        <dsp:cNvSpPr/>
      </dsp:nvSpPr>
      <dsp:spPr>
        <a:xfrm>
          <a:off x="3348252" y="5365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031B0-1353-4ECF-ACB0-213C1C55234E}">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115E18-7A12-4328-89CD-9927F573681E}">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Marketing emphasizes personal choice and convenience.</a:t>
          </a:r>
        </a:p>
      </dsp:txBody>
      <dsp:txXfrm>
        <a:off x="2886007" y="2432898"/>
        <a:ext cx="2370489" cy="720000"/>
      </dsp:txXfrm>
    </dsp:sp>
    <dsp:sp modelId="{476D1BF6-B45F-463E-86DA-4E509FA4A6ED}">
      <dsp:nvSpPr>
        <dsp:cNvPr id="0" name=""/>
        <dsp:cNvSpPr/>
      </dsp:nvSpPr>
      <dsp:spPr>
        <a:xfrm>
          <a:off x="6133577" y="5365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8CD30-61BA-4DC9-AC6F-88734FC8875C}">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71BDB5-75CA-4A11-89D8-BD5F75E1C9D0}">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Customer service: personal engagement and transparency.</a:t>
          </a:r>
        </a:p>
      </dsp:txBody>
      <dsp:txXfrm>
        <a:off x="5671332" y="2432898"/>
        <a:ext cx="2370489" cy="720000"/>
      </dsp:txXfrm>
    </dsp:sp>
    <dsp:sp modelId="{D63B02B6-EA07-4107-A1FA-1B8FEE694312}">
      <dsp:nvSpPr>
        <dsp:cNvPr id="0" name=""/>
        <dsp:cNvSpPr/>
      </dsp:nvSpPr>
      <dsp:spPr>
        <a:xfrm>
          <a:off x="8918902" y="5365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DCC85-54D6-42A6-ADBA-E1D4B93D8C62}">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9E679-BCE7-44A5-9022-E110AAB06140}">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Focus on sustainability resonates with UK consumers (Gutierrez, 2007).</a:t>
          </a:r>
        </a:p>
      </dsp:txBody>
      <dsp:txXfrm>
        <a:off x="8456657" y="2432898"/>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E4650-71EB-4ABE-9B9C-E330D1C53EC0}">
      <dsp:nvSpPr>
        <dsp:cNvPr id="0" name=""/>
        <dsp:cNvSpPr/>
      </dsp:nvSpPr>
      <dsp:spPr>
        <a:xfrm>
          <a:off x="973190" y="986724"/>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A2ED23-0F4A-48C9-8A00-6624058609D3}">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74D2F2-040E-4B56-B58E-EBB33A93CA9A}">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China: Collectivism and high-context communication style (</a:t>
          </a:r>
          <a:r>
            <a:rPr lang="en-GB" sz="1200" kern="1200" noProof="0" dirty="0" err="1"/>
            <a:t>Zabelavičius</a:t>
          </a:r>
          <a:r>
            <a:rPr lang="en-GB" sz="1200" kern="1200" noProof="0" dirty="0"/>
            <a:t>, 2024).</a:t>
          </a:r>
        </a:p>
      </dsp:txBody>
      <dsp:txXfrm>
        <a:off x="569079" y="2644614"/>
        <a:ext cx="2072362" cy="720000"/>
      </dsp:txXfrm>
    </dsp:sp>
    <dsp:sp modelId="{9606B407-F64A-47AC-8F5B-0393C7D7D04E}">
      <dsp:nvSpPr>
        <dsp:cNvPr id="0" name=""/>
        <dsp:cNvSpPr/>
      </dsp:nvSpPr>
      <dsp:spPr>
        <a:xfrm>
          <a:off x="3408216" y="986724"/>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27F0B-315A-4F17-A51F-59B4C5016041}">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856112-94AB-4FEC-B3AE-18CBB02AD25E}">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Focus on group relationships and local partnerships.</a:t>
          </a:r>
        </a:p>
      </dsp:txBody>
      <dsp:txXfrm>
        <a:off x="3004105" y="2644614"/>
        <a:ext cx="2072362" cy="720000"/>
      </dsp:txXfrm>
    </dsp:sp>
    <dsp:sp modelId="{1055CF04-60BD-49F1-80CD-ED336A21A9D5}">
      <dsp:nvSpPr>
        <dsp:cNvPr id="0" name=""/>
        <dsp:cNvSpPr/>
      </dsp:nvSpPr>
      <dsp:spPr>
        <a:xfrm>
          <a:off x="5843242" y="986724"/>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3B773-DD32-4B40-9650-DEB0C35EBF56}">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F505D-ACAC-4156-A70C-82FEFA3F559B}">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Adapted menu: Tea-based beverages to cater to local tastes.</a:t>
          </a:r>
        </a:p>
      </dsp:txBody>
      <dsp:txXfrm>
        <a:off x="5439131" y="2644614"/>
        <a:ext cx="2072362" cy="720000"/>
      </dsp:txXfrm>
    </dsp:sp>
    <dsp:sp modelId="{7A22A1A6-2F45-4846-9687-C11AA671597A}">
      <dsp:nvSpPr>
        <dsp:cNvPr id="0" name=""/>
        <dsp:cNvSpPr/>
      </dsp:nvSpPr>
      <dsp:spPr>
        <a:xfrm>
          <a:off x="8278268" y="986724"/>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DA90DE-A2CC-4541-AA7A-FE1672115F33}">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16029-C04E-4928-ACAC-94844A2041AB}">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noProof="0" dirty="0"/>
            <a:t>Customer service: More formal and hierarchical.</a:t>
          </a: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C0FF35-C4F7-44F3-A2B5-67FCD56DDAEF}" type="datetimeFigureOut">
              <a:t>11/18/2025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6BB52-679E-4B72-B832-C91A0D0EE081}" type="slidenum">
              <a:t>‹#›</a:t>
            </a:fld>
            <a:endParaRPr lang="en-US"/>
          </a:p>
        </p:txBody>
      </p:sp>
    </p:spTree>
    <p:extLst>
      <p:ext uri="{BB962C8B-B14F-4D97-AF65-F5344CB8AC3E}">
        <p14:creationId xmlns:p14="http://schemas.microsoft.com/office/powerpoint/2010/main" val="3263277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Costa Coffee is a big chain in the UK coffeehouses and it has proven-to be operating not only in the UK but also in other countries. The Coca-Cola Company, Costa Coffee was founded in London in 1971 and is involved in retailing coffee, beverage and snack to its clients (McMillan, 2024). China is one of the most promising growth markets within the internationalization strategy that has seen Costa Coffee expand to international marketplaces. The firm ventured into China in the year 2006 and it has been making efforts to localize its products, branding and operations to suit the cultural dynamics of unique Chinese region.</a:t>
            </a:r>
          </a:p>
          <a:p>
            <a:r>
              <a:rPr lang="en-GB" noProof="0" dirty="0"/>
              <a:t>The presentation will be a critical assessment of the intercultural communication theories behind the approaches of Costa Coffee in the UK and China to formulate how the theories affect communication by businesses in these two different cultures. To gain a clearer insight into the way Costa Coffee manages to surmount these differences to forge effective communication strategies, we will make use of the essential models of communication.</a:t>
            </a:r>
          </a:p>
        </p:txBody>
      </p:sp>
      <p:sp>
        <p:nvSpPr>
          <p:cNvPr id="4" name="Slide Number Placeholder 3"/>
          <p:cNvSpPr>
            <a:spLocks noGrp="1"/>
          </p:cNvSpPr>
          <p:nvPr>
            <p:ph type="sldNum" sz="quarter" idx="5"/>
          </p:nvPr>
        </p:nvSpPr>
        <p:spPr/>
        <p:txBody>
          <a:bodyPr/>
          <a:lstStyle/>
          <a:p>
            <a:fld id="{C566BB52-679E-4B72-B832-C91A0D0EE081}" type="slidenum">
              <a:t>2</a:t>
            </a:fld>
            <a:endParaRPr lang="en-US"/>
          </a:p>
        </p:txBody>
      </p:sp>
    </p:spTree>
    <p:extLst>
      <p:ext uri="{BB962C8B-B14F-4D97-AF65-F5344CB8AC3E}">
        <p14:creationId xmlns:p14="http://schemas.microsoft.com/office/powerpoint/2010/main" val="2518132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The Cultural Dimensions Theory provided by Hofstede can be used in explaining why various cultures attach different values and practices (Minkov and Kaasa, 2021). Indicatively, power distance, and individualism is also low in the UK and, therefore, individuals prefer equality and personal autonomy. On the contrary, high power distance and collectivism in China show that the Chinese society values hierarchy and group unity.</a:t>
            </a:r>
          </a:p>
          <a:p>
            <a:r>
              <a:rPr lang="en-GB" sz="1200" kern="1200" noProof="0" dirty="0">
                <a:solidFill>
                  <a:schemeClr val="tx1"/>
                </a:solidFill>
                <a:effectLst/>
                <a:latin typeface="+mn-lt"/>
                <a:ea typeface="+mn-ea"/>
                <a:cs typeface="+mn-cs"/>
              </a:rPr>
              <a:t>The other learning theory of importance is Hall’s High vs. Low Context Communication. UK adopts a low-context communication style within which the message conveyed is clear, and the receiver does not require plenty of imagination to comprehend the message. Conversely, the Chinese high-context communication means one has to look between the lines, and interpret messages with the help of non-verbal communication and trust and familiarity.</a:t>
            </a:r>
          </a:p>
          <a:p>
            <a:r>
              <a:rPr lang="en-GB" sz="1200" kern="1200" noProof="0" dirty="0">
                <a:solidFill>
                  <a:schemeClr val="tx1"/>
                </a:solidFill>
                <a:effectLst/>
                <a:latin typeface="+mn-lt"/>
                <a:ea typeface="+mn-ea"/>
                <a:cs typeface="+mn-cs"/>
              </a:rPr>
              <a:t>The Seven Dimensions of Culture by Trompenaars and especially Universalism vs. Particularism can also give some insights on the operations of Costa. UK is more likely to adopt the universalist approach with the preference to standard rules and procedures, whereas China has trends toward particularism, in which relations and local circumstances have found their way into decision-making and behavior.</a:t>
            </a:r>
          </a:p>
          <a:p>
            <a:endParaRPr lang="en-IN" dirty="0"/>
          </a:p>
        </p:txBody>
      </p:sp>
      <p:sp>
        <p:nvSpPr>
          <p:cNvPr id="4" name="Slide Number Placeholder 3"/>
          <p:cNvSpPr>
            <a:spLocks noGrp="1"/>
          </p:cNvSpPr>
          <p:nvPr>
            <p:ph type="sldNum" sz="quarter" idx="5"/>
          </p:nvPr>
        </p:nvSpPr>
        <p:spPr/>
        <p:txBody>
          <a:bodyPr/>
          <a:lstStyle/>
          <a:p>
            <a:fld id="{C566BB52-679E-4B72-B832-C91A0D0EE081}" type="slidenum">
              <a:rPr lang="en-IN" smtClean="0"/>
              <a:t>3</a:t>
            </a:fld>
            <a:endParaRPr lang="en-IN"/>
          </a:p>
        </p:txBody>
      </p:sp>
    </p:spTree>
    <p:extLst>
      <p:ext uri="{BB962C8B-B14F-4D97-AF65-F5344CB8AC3E}">
        <p14:creationId xmlns:p14="http://schemas.microsoft.com/office/powerpoint/2010/main" val="2003744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Costa Coffee in the UK is in synchronization with the local culture in terms of communication. The UK culture supports individualism, which is a feature of low-context communication in which messages are simplified and direct (Yang, Hou and Arth, 2021). Costa Coffee, thus, employs simple means of communication in marketing material and contacting of clients. An example is the marketing campaigns of Costa, whereby the marketing strategy is used on personal choice where the customer has the option of tailoring his beverage according to his or her preferences. This indicates the likes of the UK that prefer autonomy and expression.</a:t>
            </a:r>
          </a:p>
          <a:p>
            <a:r>
              <a:rPr lang="en-GB" sz="1200" kern="1200" noProof="0" dirty="0">
                <a:solidFill>
                  <a:schemeClr val="tx1"/>
                </a:solidFill>
                <a:effectLst/>
                <a:latin typeface="+mn-lt"/>
                <a:ea typeface="+mn-ea"/>
                <a:cs typeface="+mn-cs"/>
              </a:rPr>
              <a:t>The second culture that Costa incorporates into its service design is low power distance in the UK. The workers are usually urged to interact with the customers on personal terms and give them excellent customer services making them feel appreciated. Transparency in the pricing and the reward schemes used by Costa is also indication of the British value of fairness. The UK consumers are also more inclined towards ethical business practices, and this is also a strategy of the company which operates under the aim of sustainability (Gutierrez, 2007). The communication is, thus, customized by Costa in the UK to appeal to the individualistic and equality-oriented values of the British society.</a:t>
            </a:r>
          </a:p>
        </p:txBody>
      </p:sp>
      <p:sp>
        <p:nvSpPr>
          <p:cNvPr id="4" name="Slide Number Placeholder 3"/>
          <p:cNvSpPr>
            <a:spLocks noGrp="1"/>
          </p:cNvSpPr>
          <p:nvPr>
            <p:ph type="sldNum" sz="quarter" idx="5"/>
          </p:nvPr>
        </p:nvSpPr>
        <p:spPr/>
        <p:txBody>
          <a:bodyPr/>
          <a:lstStyle/>
          <a:p>
            <a:fld id="{C566BB52-679E-4B72-B832-C91A0D0EE081}" type="slidenum">
              <a:rPr lang="en-IN" smtClean="0"/>
              <a:t>4</a:t>
            </a:fld>
            <a:endParaRPr lang="en-IN"/>
          </a:p>
        </p:txBody>
      </p:sp>
    </p:spTree>
    <p:extLst>
      <p:ext uri="{BB962C8B-B14F-4D97-AF65-F5344CB8AC3E}">
        <p14:creationId xmlns:p14="http://schemas.microsoft.com/office/powerpoint/2010/main" val="1697661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The activities of Costa Coffee in China describe a profound adjustment in the local customs of the country. China is the complete opposite of the UK, as it has high power distance and collectivist norms. In these terms, Costa needed to adapt the communication strategies, developing the trust and rapport, because Chinese customers are more oriented to the personal relationships than on the individual freedom (</a:t>
            </a:r>
            <a:r>
              <a:rPr lang="en-GB" sz="1200" kern="1200" noProof="0" dirty="0" err="1">
                <a:solidFill>
                  <a:schemeClr val="tx1"/>
                </a:solidFill>
                <a:effectLst/>
                <a:latin typeface="+mn-lt"/>
                <a:ea typeface="+mn-ea"/>
                <a:cs typeface="+mn-cs"/>
              </a:rPr>
              <a:t>Zabelavičius</a:t>
            </a:r>
            <a:r>
              <a:rPr lang="en-GB" sz="1200" kern="1200" noProof="0" dirty="0">
                <a:solidFill>
                  <a:schemeClr val="tx1"/>
                </a:solidFill>
                <a:effectLst/>
                <a:latin typeface="+mn-lt"/>
                <a:ea typeface="+mn-ea"/>
                <a:cs typeface="+mn-cs"/>
              </a:rPr>
              <a:t>, 2024). Costa is aware of that, as it creates strategic alliances with local enterprises and shapes its marketing concept towards community, family, and common experiences.</a:t>
            </a:r>
          </a:p>
          <a:p>
            <a:r>
              <a:rPr lang="en-GB" sz="1200" kern="1200" noProof="0" dirty="0">
                <a:solidFill>
                  <a:schemeClr val="tx1"/>
                </a:solidFill>
                <a:effectLst/>
                <a:latin typeface="+mn-lt"/>
                <a:ea typeface="+mn-ea"/>
                <a:cs typeface="+mn-cs"/>
              </a:rPr>
              <a:t>This shift is also manifested in the products of the company in China. Although coffee is a well-known drink, the Chinese taste leans towards tea thus Costa has included tea drinks in its menu. This is a good illustration of how Costa changes its products according to the different cultural preferences of the local market. Moreover, the level of customer service of Costa in China is more formal as the society there is highly power distance oriented, and respect toward authority plays a vital role.</a:t>
            </a:r>
          </a:p>
          <a:p>
            <a:r>
              <a:rPr lang="en-GB" sz="1200" kern="1200" noProof="0" dirty="0">
                <a:solidFill>
                  <a:schemeClr val="tx1"/>
                </a:solidFill>
                <a:effectLst/>
                <a:latin typeface="+mn-lt"/>
                <a:ea typeface="+mn-ea"/>
                <a:cs typeface="+mn-cs"/>
              </a:rPr>
              <a:t>When it comes to the style of communication, Costa has adopted indirect communication to accommodate the Chinese market communication which is highly contextual. This strategy will make sure the brand would not seem over-assertive and faceless, observing all the social norms and anticipations of Chinese customers.</a:t>
            </a:r>
          </a:p>
          <a:p>
            <a:endParaRPr lang="en-IN" dirty="0"/>
          </a:p>
        </p:txBody>
      </p:sp>
      <p:sp>
        <p:nvSpPr>
          <p:cNvPr id="4" name="Slide Number Placeholder 3"/>
          <p:cNvSpPr>
            <a:spLocks noGrp="1"/>
          </p:cNvSpPr>
          <p:nvPr>
            <p:ph type="sldNum" sz="quarter" idx="5"/>
          </p:nvPr>
        </p:nvSpPr>
        <p:spPr/>
        <p:txBody>
          <a:bodyPr/>
          <a:lstStyle/>
          <a:p>
            <a:fld id="{C566BB52-679E-4B72-B832-C91A0D0EE081}" type="slidenum">
              <a:rPr lang="en-IN" smtClean="0"/>
              <a:t>5</a:t>
            </a:fld>
            <a:endParaRPr lang="en-IN"/>
          </a:p>
        </p:txBody>
      </p:sp>
    </p:spTree>
    <p:extLst>
      <p:ext uri="{BB962C8B-B14F-4D97-AF65-F5344CB8AC3E}">
        <p14:creationId xmlns:p14="http://schemas.microsoft.com/office/powerpoint/2010/main" val="1226214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Costa coffee encounters numerous challenges related to cultural orientation between the UK and China. The issue of fitting the communication style of Costa in the varying bases of directness and indirectness is one of the major hurdles. In the UK, consumers require straightforward and direct messages, and this style fits the advertising strategy of Costa, whereas in China, the highly context communication style accompanies the need to apply a less direct/objective/involving communication style that will not raise conflict and respect (Koh, Maguire and Igi Global, 2009).</a:t>
            </a:r>
          </a:p>
          <a:p>
            <a:r>
              <a:rPr lang="en-GB" sz="1200" kern="1200" noProof="0" dirty="0">
                <a:solidFill>
                  <a:schemeClr val="tx1"/>
                </a:solidFill>
                <a:effectLst/>
                <a:latin typeface="+mn-lt"/>
                <a:ea typeface="+mn-ea"/>
                <a:cs typeface="+mn-cs"/>
              </a:rPr>
              <a:t>The other issue is adapting the products offered by Costa. Although coffee is a commodity in the UK, the Chinese market needs Costa to provide tea-based drinks that suit the local preferences. This shift does not only entail a modification of the line of the product, but also the culture of branding and marketing of these products.</a:t>
            </a:r>
          </a:p>
          <a:p>
            <a:r>
              <a:rPr lang="en-GB" sz="1200" kern="1200" noProof="0" dirty="0">
                <a:solidFill>
                  <a:schemeClr val="tx1"/>
                </a:solidFill>
                <a:effectLst/>
                <a:latin typeface="+mn-lt"/>
                <a:ea typeface="+mn-ea"/>
                <a:cs typeface="+mn-cs"/>
              </a:rPr>
              <a:t>Moreover, Costa has problems concerning the local employee relations management (Deresky and Miller, 2017). Flat organization structure promotes staff to management communication in the UK. The hierarchical style of management applied in China, however, differing with the higher power distance of the Chinese culture, necessitates a different form of management so the employees could believe that they respected the authority but still feel as part of team.</a:t>
            </a:r>
          </a:p>
        </p:txBody>
      </p:sp>
      <p:sp>
        <p:nvSpPr>
          <p:cNvPr id="4" name="Slide Number Placeholder 3"/>
          <p:cNvSpPr>
            <a:spLocks noGrp="1"/>
          </p:cNvSpPr>
          <p:nvPr>
            <p:ph type="sldNum" sz="quarter" idx="5"/>
          </p:nvPr>
        </p:nvSpPr>
        <p:spPr/>
        <p:txBody>
          <a:bodyPr/>
          <a:lstStyle/>
          <a:p>
            <a:fld id="{C566BB52-679E-4B72-B832-C91A0D0EE081}" type="slidenum">
              <a:rPr lang="en-IN" smtClean="0"/>
              <a:t>6</a:t>
            </a:fld>
            <a:endParaRPr lang="en-IN"/>
          </a:p>
        </p:txBody>
      </p:sp>
    </p:spTree>
    <p:extLst>
      <p:ext uri="{BB962C8B-B14F-4D97-AF65-F5344CB8AC3E}">
        <p14:creationId xmlns:p14="http://schemas.microsoft.com/office/powerpoint/2010/main" val="3336396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Despite their existence, there are also enormous opportunities of Costa Coffee in China. The rising middle population, rising urbanization and developing dynamic coffee culture in the country gives Costa an opportunity to increase its presence (Mora, Badia and </a:t>
            </a:r>
            <a:r>
              <a:rPr lang="en-GB" sz="1200" kern="1200" noProof="0" dirty="0" err="1">
                <a:solidFill>
                  <a:schemeClr val="tx1"/>
                </a:solidFill>
                <a:effectLst/>
                <a:latin typeface="+mn-lt"/>
                <a:ea typeface="+mn-ea"/>
                <a:cs typeface="+mn-cs"/>
              </a:rPr>
              <a:t>Aragay</a:t>
            </a:r>
            <a:r>
              <a:rPr lang="en-GB" sz="1200" kern="1200" noProof="0" dirty="0">
                <a:solidFill>
                  <a:schemeClr val="tx1"/>
                </a:solidFill>
                <a:effectLst/>
                <a:latin typeface="+mn-lt"/>
                <a:ea typeface="+mn-ea"/>
                <a:cs typeface="+mn-cs"/>
              </a:rPr>
              <a:t>, 2021). It is true that the localization strategy adopted by Costa, which focuses on global branding and localized products, enables this firm to market as an aspirational brand in China. The fact that coffee as a social drink is gaining popularity in cities across China gives Costa a chance to appeal to a wide range of clients especially the younger generation who is becoming more receptive to foreign brands.</a:t>
            </a:r>
          </a:p>
          <a:p>
            <a:r>
              <a:rPr lang="en-GB" sz="1200" kern="1200" noProof="0" dirty="0">
                <a:solidFill>
                  <a:schemeClr val="tx1"/>
                </a:solidFill>
                <a:effectLst/>
                <a:latin typeface="+mn-lt"/>
                <a:ea typeface="+mn-ea"/>
                <a:cs typeface="+mn-cs"/>
              </a:rPr>
              <a:t>The British origin of Costa also gives it a unique selling point in China where international brands usually come with the connotation of prestige and quality. Costa can further distinguish itself with its heritage and quality products compared to the other local competitors such as Luckin Coffee. Moreover, Costa as a company is also committed to sustainability and this strategy strongly resonates with the fact that China is increasingly aware of the environmental challenges, which will allow the brand to attract socially responsible buyers.</a:t>
            </a:r>
          </a:p>
          <a:p>
            <a:endParaRPr lang="en-IN" dirty="0"/>
          </a:p>
        </p:txBody>
      </p:sp>
      <p:sp>
        <p:nvSpPr>
          <p:cNvPr id="4" name="Slide Number Placeholder 3"/>
          <p:cNvSpPr>
            <a:spLocks noGrp="1"/>
          </p:cNvSpPr>
          <p:nvPr>
            <p:ph type="sldNum" sz="quarter" idx="5"/>
          </p:nvPr>
        </p:nvSpPr>
        <p:spPr/>
        <p:txBody>
          <a:bodyPr/>
          <a:lstStyle/>
          <a:p>
            <a:fld id="{C566BB52-679E-4B72-B832-C91A0D0EE081}" type="slidenum">
              <a:rPr lang="en-IN" smtClean="0"/>
              <a:t>7</a:t>
            </a:fld>
            <a:endParaRPr lang="en-IN"/>
          </a:p>
        </p:txBody>
      </p:sp>
    </p:spTree>
    <p:extLst>
      <p:ext uri="{BB962C8B-B14F-4D97-AF65-F5344CB8AC3E}">
        <p14:creationId xmlns:p14="http://schemas.microsoft.com/office/powerpoint/2010/main" val="1294463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According to the cultural analysis, the internationally renowned management of Costa Coffee can be provided with the following practical recommendations:</a:t>
            </a:r>
          </a:p>
          <a:p>
            <a:pPr lvl="0"/>
            <a:r>
              <a:rPr lang="en-GB" sz="1200" b="1" kern="1200" noProof="0" dirty="0">
                <a:solidFill>
                  <a:schemeClr val="tx1"/>
                </a:solidFill>
                <a:effectLst/>
                <a:latin typeface="+mn-lt"/>
                <a:ea typeface="+mn-ea"/>
                <a:cs typeface="+mn-cs"/>
              </a:rPr>
              <a:t>Cross-Cultural Training:</a:t>
            </a:r>
            <a:r>
              <a:rPr lang="en-GB" sz="1200" kern="1200" noProof="0" dirty="0">
                <a:solidFill>
                  <a:schemeClr val="tx1"/>
                </a:solidFill>
                <a:effectLst/>
                <a:latin typeface="+mn-lt"/>
                <a:ea typeface="+mn-ea"/>
                <a:cs typeface="+mn-cs"/>
              </a:rPr>
              <a:t> The cross-cultural training of Costa Coffee international managers is advisable in high doses so that they learn the disparities between the high-context and low-contextual communication and can adjust their leadership and communication styles respectively. </a:t>
            </a:r>
          </a:p>
          <a:p>
            <a:pPr lvl="0"/>
            <a:r>
              <a:rPr lang="en-GB" sz="1200" b="1" kern="1200" noProof="0" dirty="0">
                <a:solidFill>
                  <a:schemeClr val="tx1"/>
                </a:solidFill>
                <a:effectLst/>
                <a:latin typeface="+mn-lt"/>
                <a:ea typeface="+mn-ea"/>
                <a:cs typeface="+mn-cs"/>
              </a:rPr>
              <a:t>Product and Marketing Adaptation:</a:t>
            </a:r>
            <a:r>
              <a:rPr lang="en-GB" sz="1200" kern="1200" noProof="0" dirty="0">
                <a:solidFill>
                  <a:schemeClr val="tx1"/>
                </a:solidFill>
                <a:effectLst/>
                <a:latin typeface="+mn-lt"/>
                <a:ea typeface="+mn-ea"/>
                <a:cs typeface="+mn-cs"/>
              </a:rPr>
              <a:t> Costa must keep on changing its product lineups and marketing campaigns to suit the local cultural values. In China, as an example, the acceptance of the brand will be fostered by providing the local teas and aligning the use of advertising campaigns with the values of collectivism.</a:t>
            </a:r>
          </a:p>
          <a:p>
            <a:pPr lvl="0"/>
            <a:r>
              <a:rPr lang="en-GB" sz="1200" b="1" kern="1200" noProof="0" dirty="0">
                <a:solidFill>
                  <a:schemeClr val="tx1"/>
                </a:solidFill>
                <a:effectLst/>
                <a:latin typeface="+mn-lt"/>
                <a:ea typeface="+mn-ea"/>
                <a:cs typeface="+mn-cs"/>
              </a:rPr>
              <a:t>Clear Communication Channels:</a:t>
            </a:r>
            <a:r>
              <a:rPr lang="en-GB" sz="1200" kern="1200" noProof="0" dirty="0">
                <a:solidFill>
                  <a:schemeClr val="tx1"/>
                </a:solidFill>
                <a:effectLst/>
                <a:latin typeface="+mn-lt"/>
                <a:ea typeface="+mn-ea"/>
                <a:cs typeface="+mn-cs"/>
              </a:rPr>
              <a:t> Costa must also maintain a focus on effective communications and straight forward communications in the UK and change to more indirect direct communications in China to strengthen the establishment of trust and consideration of others (Saha and Global, 2018). </a:t>
            </a:r>
          </a:p>
          <a:p>
            <a:pPr lvl="0"/>
            <a:r>
              <a:rPr lang="en-GB" sz="1200" b="1" kern="1200" noProof="0" dirty="0">
                <a:solidFill>
                  <a:schemeClr val="tx1"/>
                </a:solidFill>
                <a:effectLst/>
                <a:latin typeface="+mn-lt"/>
                <a:ea typeface="+mn-ea"/>
                <a:cs typeface="+mn-cs"/>
              </a:rPr>
              <a:t>Leverage Local Partnerships:</a:t>
            </a:r>
            <a:r>
              <a:rPr lang="en-GB" sz="1200" kern="1200" noProof="0" dirty="0">
                <a:solidFill>
                  <a:schemeClr val="tx1"/>
                </a:solidFill>
                <a:effectLst/>
                <a:latin typeface="+mn-lt"/>
                <a:ea typeface="+mn-ea"/>
                <a:cs typeface="+mn-cs"/>
              </a:rPr>
              <a:t> In China, Costa should proceed to enter into strategic partnerships with local companies in order to enhance its market penetration and to adjust to the local tastes and preferences. </a:t>
            </a:r>
          </a:p>
          <a:p>
            <a:pPr lvl="0"/>
            <a:r>
              <a:rPr lang="en-GB" sz="1200" b="1" kern="1200" noProof="0" dirty="0">
                <a:solidFill>
                  <a:schemeClr val="tx1"/>
                </a:solidFill>
                <a:effectLst/>
                <a:latin typeface="+mn-lt"/>
                <a:ea typeface="+mn-ea"/>
                <a:cs typeface="+mn-cs"/>
              </a:rPr>
              <a:t>Monitor Customer Preferences:</a:t>
            </a:r>
            <a:r>
              <a:rPr lang="en-GB" sz="1200" kern="1200" noProof="0" dirty="0">
                <a:solidFill>
                  <a:schemeClr val="tx1"/>
                </a:solidFill>
                <a:effectLst/>
                <a:latin typeface="+mn-lt"/>
                <a:ea typeface="+mn-ea"/>
                <a:cs typeface="+mn-cs"/>
              </a:rPr>
              <a:t> Costa ought to have frequent market research to keep phases on the changing cultural inclinations and new tendencies in both China and UK in order to make sure its business techniques are pertinent and efficient.</a:t>
            </a:r>
          </a:p>
          <a:p>
            <a:endParaRPr lang="en-IN" dirty="0"/>
          </a:p>
        </p:txBody>
      </p:sp>
      <p:sp>
        <p:nvSpPr>
          <p:cNvPr id="4" name="Slide Number Placeholder 3"/>
          <p:cNvSpPr>
            <a:spLocks noGrp="1"/>
          </p:cNvSpPr>
          <p:nvPr>
            <p:ph type="sldNum" sz="quarter" idx="5"/>
          </p:nvPr>
        </p:nvSpPr>
        <p:spPr/>
        <p:txBody>
          <a:bodyPr/>
          <a:lstStyle/>
          <a:p>
            <a:fld id="{C566BB52-679E-4B72-B832-C91A0D0EE081}" type="slidenum">
              <a:rPr lang="en-IN" smtClean="0"/>
              <a:t>8</a:t>
            </a:fld>
            <a:endParaRPr lang="en-IN"/>
          </a:p>
        </p:txBody>
      </p:sp>
    </p:spTree>
    <p:extLst>
      <p:ext uri="{BB962C8B-B14F-4D97-AF65-F5344CB8AC3E}">
        <p14:creationId xmlns:p14="http://schemas.microsoft.com/office/powerpoint/2010/main" val="3022549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66BB52-679E-4B72-B832-C91A0D0EE081}" type="slidenum">
              <a:rPr lang="en-GB" smtClean="0"/>
              <a:t>9</a:t>
            </a:fld>
            <a:endParaRPr lang="en-GB"/>
          </a:p>
        </p:txBody>
      </p:sp>
    </p:spTree>
    <p:extLst>
      <p:ext uri="{BB962C8B-B14F-4D97-AF65-F5344CB8AC3E}">
        <p14:creationId xmlns:p14="http://schemas.microsoft.com/office/powerpoint/2010/main" val="1518230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rocurementmag.com/technology-and-ai/how-gep-is-assisting-costa-coffees-digital-transforma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publ.ktu.edu/object/elaba:197849345/" TargetMode="External"/><Relationship Id="rId4" Type="http://schemas.openxmlformats.org/officeDocument/2006/relationships/hyperlink" Target="https://www.emerald.com/insight/content/doi/10.1108/ccsm-05-2020-0120/fu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ctrTitle"/>
          </p:nvPr>
        </p:nvSpPr>
        <p:spPr>
          <a:xfrm>
            <a:off x="1127208" y="857251"/>
            <a:ext cx="4747280" cy="3098061"/>
          </a:xfrm>
        </p:spPr>
        <p:txBody>
          <a:bodyPr anchor="b">
            <a:normAutofit/>
          </a:bodyPr>
          <a:lstStyle/>
          <a:p>
            <a:pPr algn="l"/>
            <a:r>
              <a:rPr lang="en-GB" sz="3700" noProof="0" dirty="0">
                <a:solidFill>
                  <a:srgbClr val="FFFFFF"/>
                </a:solidFill>
                <a:ea typeface="+mj-lt"/>
                <a:cs typeface="+mj-lt"/>
              </a:rPr>
              <a:t>Intercultural Communication in Costa Coffee’s International Business: UK vs. China</a:t>
            </a:r>
            <a:endParaRPr lang="en-GB" sz="3700" noProof="0" dirty="0">
              <a:solidFill>
                <a:srgbClr val="FFFFFF"/>
              </a:solidFill>
            </a:endParaRPr>
          </a:p>
        </p:txBody>
      </p:sp>
      <p:sp>
        <p:nvSpPr>
          <p:cNvPr id="17" name="Rectangle 16">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Subtitle 2"/>
          <p:cNvSpPr>
            <a:spLocks noGrp="1"/>
          </p:cNvSpPr>
          <p:nvPr>
            <p:ph type="subTitle" idx="1"/>
          </p:nvPr>
        </p:nvSpPr>
        <p:spPr>
          <a:xfrm>
            <a:off x="1127208" y="4355585"/>
            <a:ext cx="4393278" cy="1645163"/>
          </a:xfrm>
        </p:spPr>
        <p:txBody>
          <a:bodyPr vert="horz" lIns="91440" tIns="45720" rIns="91440" bIns="45720" rtlCol="0" anchor="t">
            <a:normAutofit/>
          </a:bodyPr>
          <a:lstStyle/>
          <a:p>
            <a:pPr algn="l"/>
            <a:r>
              <a:rPr lang="en-GB" sz="1400" noProof="0" dirty="0">
                <a:solidFill>
                  <a:srgbClr val="FFFFFF"/>
                </a:solidFill>
                <a:ea typeface="+mn-lt"/>
                <a:cs typeface="+mn-lt"/>
              </a:rPr>
              <a:t>International Business Communications</a:t>
            </a:r>
          </a:p>
          <a:p>
            <a:pPr algn="l"/>
            <a:r>
              <a:rPr lang="en-GB" sz="1400" noProof="0" dirty="0">
                <a:solidFill>
                  <a:srgbClr val="FFFFFF"/>
                </a:solidFill>
                <a:ea typeface="+mn-lt"/>
                <a:cs typeface="+mn-lt"/>
              </a:rPr>
              <a:t>LCBB6023</a:t>
            </a:r>
          </a:p>
          <a:p>
            <a:pPr algn="l"/>
            <a:r>
              <a:rPr lang="en-GB" sz="1400" dirty="0">
                <a:solidFill>
                  <a:srgbClr val="FFFFFF"/>
                </a:solidFill>
                <a:ea typeface="+mn-lt"/>
                <a:cs typeface="+mn-lt"/>
              </a:rPr>
              <a:t>LECTURER: AFZAL MUNNA</a:t>
            </a:r>
          </a:p>
          <a:p>
            <a:pPr algn="l"/>
            <a:r>
              <a:rPr lang="en-GB" sz="1400" dirty="0">
                <a:solidFill>
                  <a:srgbClr val="FFFFFF"/>
                </a:solidFill>
                <a:ea typeface="+mn-lt"/>
                <a:cs typeface="+mn-lt"/>
              </a:rPr>
              <a:t>STUDENT: ANDREEA BALAN </a:t>
            </a:r>
          </a:p>
          <a:p>
            <a:pPr algn="l"/>
            <a:r>
              <a:rPr lang="en-GB" sz="1400" dirty="0">
                <a:solidFill>
                  <a:srgbClr val="FFFFFF"/>
                </a:solidFill>
                <a:ea typeface="+mn-lt"/>
                <a:cs typeface="+mn-lt"/>
              </a:rPr>
              <a:t>STUDENT ID: 2213951</a:t>
            </a:r>
          </a:p>
          <a:p>
            <a:pPr algn="l"/>
            <a:endParaRPr lang="en-GB" noProof="0" dirty="0">
              <a:solidFill>
                <a:srgbClr val="FFFFFF"/>
              </a:solidFill>
              <a:ea typeface="+mn-lt"/>
              <a:cs typeface="+mn-lt"/>
            </a:endParaRPr>
          </a:p>
          <a:p>
            <a:pPr algn="l"/>
            <a:endParaRPr lang="en-GB" sz="1600" noProof="0" dirty="0">
              <a:solidFill>
                <a:srgbClr val="FFFFFF"/>
              </a:solidFill>
              <a:ea typeface="+mn-lt"/>
              <a:cs typeface="+mn-lt"/>
            </a:endParaRPr>
          </a:p>
          <a:p>
            <a:pPr algn="l"/>
            <a:endParaRPr lang="en-GB" noProof="0" dirty="0">
              <a:solidFill>
                <a:srgbClr val="FFFFFF"/>
              </a:solidFill>
            </a:endParaRPr>
          </a:p>
        </p:txBody>
      </p:sp>
      <p:sp>
        <p:nvSpPr>
          <p:cNvPr id="19" name="Oval 18">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descr="Costa Coffee - Wikipedia">
            <a:extLst>
              <a:ext uri="{FF2B5EF4-FFF2-40B4-BE49-F238E27FC236}">
                <a16:creationId xmlns:a16="http://schemas.microsoft.com/office/drawing/2014/main" id="{23A974C8-12B4-9671-B4D2-AB472AF6D1D1}"/>
              </a:ext>
            </a:extLst>
          </p:cNvPr>
          <p:cNvPicPr>
            <a:picLocks noChangeAspect="1"/>
          </p:cNvPicPr>
          <p:nvPr/>
        </p:nvPicPr>
        <p:blipFill>
          <a:blip r:embed="rId2"/>
          <a:stretch>
            <a:fillRect/>
          </a:stretch>
        </p:blipFill>
        <p:spPr>
          <a:xfrm>
            <a:off x="6920559" y="2721411"/>
            <a:ext cx="3737164" cy="142946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C185711-91E4-ED01-AB46-E7D716741032}"/>
              </a:ext>
            </a:extLst>
          </p:cNvPr>
          <p:cNvSpPr>
            <a:spLocks noGrp="1"/>
          </p:cNvSpPr>
          <p:nvPr>
            <p:ph type="title"/>
          </p:nvPr>
        </p:nvSpPr>
        <p:spPr>
          <a:xfrm>
            <a:off x="761803" y="350196"/>
            <a:ext cx="4646904" cy="1624520"/>
          </a:xfrm>
        </p:spPr>
        <p:txBody>
          <a:bodyPr anchor="ctr">
            <a:normAutofit/>
          </a:bodyPr>
          <a:lstStyle/>
          <a:p>
            <a:r>
              <a:rPr lang="en-GB" sz="3700" noProof="0" dirty="0">
                <a:ea typeface="+mj-lt"/>
                <a:cs typeface="+mj-lt"/>
              </a:rPr>
              <a:t>Introduction to Costa Coffee &amp; the Selected Countries</a:t>
            </a:r>
            <a:endParaRPr lang="en-GB" sz="3700" noProof="0" dirty="0"/>
          </a:p>
        </p:txBody>
      </p:sp>
      <p:sp>
        <p:nvSpPr>
          <p:cNvPr id="3" name="Content Placeholder 2">
            <a:extLst>
              <a:ext uri="{FF2B5EF4-FFF2-40B4-BE49-F238E27FC236}">
                <a16:creationId xmlns:a16="http://schemas.microsoft.com/office/drawing/2014/main" id="{686C4B50-D2D0-D853-C99F-793E6679582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noProof="0" dirty="0">
                <a:ea typeface="+mn-lt"/>
                <a:cs typeface="+mn-lt"/>
              </a:rPr>
              <a:t>Costa Coffee: UK-based coffeehouse chain, founded in 1971 (McMillan, 2024).</a:t>
            </a:r>
            <a:endParaRPr lang="en-GB" sz="2000" noProof="0" dirty="0"/>
          </a:p>
          <a:p>
            <a:r>
              <a:rPr lang="en-GB" sz="2000" noProof="0" dirty="0">
                <a:ea typeface="+mn-lt"/>
                <a:cs typeface="+mn-lt"/>
              </a:rPr>
              <a:t>Expanding internationally, with a focus on China since 2006.</a:t>
            </a:r>
            <a:endParaRPr lang="en-GB" sz="2000" noProof="0" dirty="0"/>
          </a:p>
          <a:p>
            <a:r>
              <a:rPr lang="en-GB" sz="2000" noProof="0" dirty="0">
                <a:ea typeface="+mn-lt"/>
                <a:cs typeface="+mn-lt"/>
              </a:rPr>
              <a:t>UK and China as key cultural and market contrasts.</a:t>
            </a:r>
            <a:endParaRPr lang="en-GB" sz="2000" noProof="0" dirty="0"/>
          </a:p>
          <a:p>
            <a:r>
              <a:rPr lang="en-GB" sz="2000" noProof="0" dirty="0">
                <a:ea typeface="+mn-lt"/>
                <a:cs typeface="+mn-lt"/>
              </a:rPr>
              <a:t>Purpose: Evaluate how intercultural communication theories apply to Costa's operations in both regions.</a:t>
            </a:r>
            <a:endParaRPr lang="en-GB" sz="2000" noProof="0" dirty="0"/>
          </a:p>
          <a:p>
            <a:endParaRPr lang="en-GB" sz="2000" noProof="0" dirty="0"/>
          </a:p>
        </p:txBody>
      </p:sp>
      <p:pic>
        <p:nvPicPr>
          <p:cNvPr id="4" name="Picture 3" descr="A group of coffee cups and a cup of coffee&#10;&#10;AI-generated content may be incorrect.">
            <a:extLst>
              <a:ext uri="{FF2B5EF4-FFF2-40B4-BE49-F238E27FC236}">
                <a16:creationId xmlns:a16="http://schemas.microsoft.com/office/drawing/2014/main" id="{B1E53127-B6CF-7E81-AA8A-9E503AE8FBA4}"/>
              </a:ext>
            </a:extLst>
          </p:cNvPr>
          <p:cNvPicPr>
            <a:picLocks noChangeAspect="1"/>
          </p:cNvPicPr>
          <p:nvPr/>
        </p:nvPicPr>
        <p:blipFill>
          <a:blip r:embed="rId3"/>
          <a:srcRect r="11012"/>
          <a:stretch>
            <a:fillRect/>
          </a:stretch>
        </p:blipFill>
        <p:spPr>
          <a:xfrm>
            <a:off x="6096000" y="1"/>
            <a:ext cx="6102825" cy="6858000"/>
          </a:xfrm>
          <a:prstGeom prst="rect">
            <a:avLst/>
          </a:prstGeom>
        </p:spPr>
      </p:pic>
    </p:spTree>
    <p:extLst>
      <p:ext uri="{BB962C8B-B14F-4D97-AF65-F5344CB8AC3E}">
        <p14:creationId xmlns:p14="http://schemas.microsoft.com/office/powerpoint/2010/main" val="2546138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D272-AEAB-FE8C-D917-8D9A1D1587FF}"/>
              </a:ext>
            </a:extLst>
          </p:cNvPr>
          <p:cNvSpPr>
            <a:spLocks noGrp="1"/>
          </p:cNvSpPr>
          <p:nvPr>
            <p:ph type="title"/>
          </p:nvPr>
        </p:nvSpPr>
        <p:spPr>
          <a:xfrm>
            <a:off x="761840" y="1138265"/>
            <a:ext cx="4544762" cy="1401183"/>
          </a:xfrm>
        </p:spPr>
        <p:txBody>
          <a:bodyPr anchor="t">
            <a:normAutofit/>
          </a:bodyPr>
          <a:lstStyle/>
          <a:p>
            <a:r>
              <a:rPr lang="en-GB" sz="3200" noProof="0" dirty="0">
                <a:ea typeface="+mj-lt"/>
                <a:cs typeface="+mj-lt"/>
              </a:rPr>
              <a:t>Communication Theories Overview</a:t>
            </a:r>
            <a:endParaRPr lang="en-GB" sz="3200" noProof="0" dirty="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DDBAB9-E590-31D2-EE35-6E68307535CD}"/>
              </a:ext>
            </a:extLst>
          </p:cNvPr>
          <p:cNvSpPr>
            <a:spLocks noGrp="1"/>
          </p:cNvSpPr>
          <p:nvPr>
            <p:ph idx="1"/>
          </p:nvPr>
        </p:nvSpPr>
        <p:spPr>
          <a:xfrm>
            <a:off x="761840" y="2551176"/>
            <a:ext cx="4544762" cy="3602935"/>
          </a:xfrm>
        </p:spPr>
        <p:txBody>
          <a:bodyPr vert="horz" lIns="91440" tIns="45720" rIns="91440" bIns="45720" rtlCol="0">
            <a:normAutofit/>
          </a:bodyPr>
          <a:lstStyle/>
          <a:p>
            <a:r>
              <a:rPr lang="en-GB" sz="1600" b="1" noProof="0" dirty="0">
                <a:ea typeface="+mn-lt"/>
                <a:cs typeface="+mn-lt"/>
              </a:rPr>
              <a:t>Hofstede’s Cultural Dimensions Theory (Minkov and Kaasa, 2021)</a:t>
            </a:r>
            <a:endParaRPr lang="en-GB" sz="1600" noProof="0" dirty="0"/>
          </a:p>
          <a:p>
            <a:pPr lvl="1"/>
            <a:r>
              <a:rPr lang="en-GB" sz="1600" noProof="0" dirty="0">
                <a:ea typeface="+mn-lt"/>
                <a:cs typeface="+mn-lt"/>
              </a:rPr>
              <a:t>UK: Low Power Distance, Individualism.</a:t>
            </a:r>
            <a:endParaRPr lang="en-GB" sz="1600" noProof="0" dirty="0"/>
          </a:p>
          <a:p>
            <a:pPr lvl="1"/>
            <a:r>
              <a:rPr lang="en-GB" sz="1600" noProof="0" dirty="0">
                <a:ea typeface="+mn-lt"/>
                <a:cs typeface="+mn-lt"/>
              </a:rPr>
              <a:t>China: High Power Distance, Collectivism.</a:t>
            </a:r>
            <a:endParaRPr lang="en-GB" sz="1600" noProof="0" dirty="0"/>
          </a:p>
          <a:p>
            <a:r>
              <a:rPr lang="en-GB" sz="1600" b="1" noProof="0" dirty="0">
                <a:ea typeface="+mn-lt"/>
                <a:cs typeface="+mn-lt"/>
              </a:rPr>
              <a:t>Hall’s High vs. Low Context Communication</a:t>
            </a:r>
            <a:endParaRPr lang="en-GB" sz="1600" noProof="0" dirty="0"/>
          </a:p>
          <a:p>
            <a:pPr lvl="1"/>
            <a:r>
              <a:rPr lang="en-GB" sz="1600" noProof="0" dirty="0">
                <a:ea typeface="+mn-lt"/>
                <a:cs typeface="+mn-lt"/>
              </a:rPr>
              <a:t>UK: Low-context, explicit communication.</a:t>
            </a:r>
            <a:endParaRPr lang="en-GB" sz="1600" noProof="0" dirty="0"/>
          </a:p>
          <a:p>
            <a:pPr lvl="1"/>
            <a:r>
              <a:rPr lang="en-GB" sz="1600" noProof="0" dirty="0">
                <a:ea typeface="+mn-lt"/>
                <a:cs typeface="+mn-lt"/>
              </a:rPr>
              <a:t>China: High-context, indirect communication.</a:t>
            </a:r>
            <a:endParaRPr lang="en-GB" sz="1600" noProof="0" dirty="0"/>
          </a:p>
          <a:p>
            <a:r>
              <a:rPr lang="en-GB" sz="1600" b="1" noProof="0" dirty="0">
                <a:ea typeface="+mn-lt"/>
                <a:cs typeface="+mn-lt"/>
              </a:rPr>
              <a:t>Trompenaars’ Universalism vs. Particularism</a:t>
            </a:r>
            <a:endParaRPr lang="en-GB" sz="1600" noProof="0" dirty="0"/>
          </a:p>
          <a:p>
            <a:pPr lvl="1"/>
            <a:r>
              <a:rPr lang="en-GB" sz="1600" noProof="0" dirty="0">
                <a:ea typeface="+mn-lt"/>
                <a:cs typeface="+mn-lt"/>
              </a:rPr>
              <a:t>UK: Universalist approach (rules-based).</a:t>
            </a:r>
            <a:endParaRPr lang="en-GB" sz="1600" noProof="0" dirty="0"/>
          </a:p>
          <a:p>
            <a:pPr lvl="1"/>
            <a:r>
              <a:rPr lang="en-GB" sz="1600" noProof="0" dirty="0">
                <a:ea typeface="+mn-lt"/>
                <a:cs typeface="+mn-lt"/>
              </a:rPr>
              <a:t>China: Particularist approach (relationships matter).</a:t>
            </a:r>
            <a:endParaRPr lang="en-GB" sz="1600" noProof="0" dirty="0"/>
          </a:p>
          <a:p>
            <a:endParaRPr lang="en-GB" sz="1600" noProof="0" dirty="0"/>
          </a:p>
        </p:txBody>
      </p:sp>
      <p:pic>
        <p:nvPicPr>
          <p:cNvPr id="4" name="Picture 3" descr="About Prof. Geert Hofstede - Culture In The Workplace™">
            <a:extLst>
              <a:ext uri="{FF2B5EF4-FFF2-40B4-BE49-F238E27FC236}">
                <a16:creationId xmlns:a16="http://schemas.microsoft.com/office/drawing/2014/main" id="{AB8F127D-7DF2-5580-CB59-00899EAD30EC}"/>
              </a:ext>
            </a:extLst>
          </p:cNvPr>
          <p:cNvPicPr>
            <a:picLocks noChangeAspect="1"/>
          </p:cNvPicPr>
          <p:nvPr/>
        </p:nvPicPr>
        <p:blipFill>
          <a:blip r:embed="rId3"/>
          <a:stretch>
            <a:fillRect/>
          </a:stretch>
        </p:blipFill>
        <p:spPr>
          <a:xfrm>
            <a:off x="6105071" y="771753"/>
            <a:ext cx="5289513" cy="5316095"/>
          </a:xfrm>
          <a:prstGeom prst="rect">
            <a:avLst/>
          </a:prstGeom>
        </p:spPr>
      </p:pic>
    </p:spTree>
    <p:extLst>
      <p:ext uri="{BB962C8B-B14F-4D97-AF65-F5344CB8AC3E}">
        <p14:creationId xmlns:p14="http://schemas.microsoft.com/office/powerpoint/2010/main" val="1329936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0642A8E-ECB1-F24E-CE0C-253BC97720AB}"/>
              </a:ext>
            </a:extLst>
          </p:cNvPr>
          <p:cNvSpPr>
            <a:spLocks noGrp="1"/>
          </p:cNvSpPr>
          <p:nvPr>
            <p:ph type="title"/>
          </p:nvPr>
        </p:nvSpPr>
        <p:spPr>
          <a:xfrm>
            <a:off x="1383564" y="348865"/>
            <a:ext cx="9718111" cy="1576446"/>
          </a:xfrm>
        </p:spPr>
        <p:txBody>
          <a:bodyPr anchor="ctr">
            <a:normAutofit/>
          </a:bodyPr>
          <a:lstStyle/>
          <a:p>
            <a:r>
              <a:rPr lang="en-GB" sz="4000" noProof="0" dirty="0">
                <a:solidFill>
                  <a:srgbClr val="FFFFFF"/>
                </a:solidFill>
                <a:ea typeface="+mj-lt"/>
                <a:cs typeface="+mj-lt"/>
              </a:rPr>
              <a:t>Costa Coffee in the UK – Communication &amp; Culture</a:t>
            </a:r>
            <a:endParaRPr lang="en-GB" sz="4000" noProof="0" dirty="0">
              <a:solidFill>
                <a:srgbClr val="FFFFFF"/>
              </a:solidFill>
            </a:endParaRPr>
          </a:p>
        </p:txBody>
      </p:sp>
      <p:graphicFrame>
        <p:nvGraphicFramePr>
          <p:cNvPr id="5" name="Content Placeholder 2">
            <a:extLst>
              <a:ext uri="{FF2B5EF4-FFF2-40B4-BE49-F238E27FC236}">
                <a16:creationId xmlns:a16="http://schemas.microsoft.com/office/drawing/2014/main" id="{AFD53483-76AF-9C85-D371-D9D7548856E5}"/>
              </a:ext>
            </a:extLst>
          </p:cNvPr>
          <p:cNvGraphicFramePr>
            <a:graphicFrameLocks noGrp="1"/>
          </p:cNvGraphicFramePr>
          <p:nvPr>
            <p:ph idx="1"/>
            <p:extLst>
              <p:ext uri="{D42A27DB-BD31-4B8C-83A1-F6EECF244321}">
                <p14:modId xmlns:p14="http://schemas.microsoft.com/office/powerpoint/2010/main" val="41730109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2246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D172C92-7B5C-E0BD-2A63-2E33EDD77652}"/>
              </a:ext>
            </a:extLst>
          </p:cNvPr>
          <p:cNvSpPr>
            <a:spLocks noGrp="1"/>
          </p:cNvSpPr>
          <p:nvPr>
            <p:ph type="title"/>
          </p:nvPr>
        </p:nvSpPr>
        <p:spPr>
          <a:xfrm>
            <a:off x="838200" y="459863"/>
            <a:ext cx="10515600" cy="1004594"/>
          </a:xfrm>
        </p:spPr>
        <p:txBody>
          <a:bodyPr>
            <a:normAutofit/>
          </a:bodyPr>
          <a:lstStyle/>
          <a:p>
            <a:pPr algn="ctr"/>
            <a:r>
              <a:rPr lang="en-GB" sz="3700" noProof="0" dirty="0">
                <a:solidFill>
                  <a:srgbClr val="FFFFFF"/>
                </a:solidFill>
                <a:ea typeface="+mj-lt"/>
                <a:cs typeface="+mj-lt"/>
              </a:rPr>
              <a:t>Costa Coffee in China – Communication &amp; Culture</a:t>
            </a:r>
            <a:endParaRPr lang="en-GB" sz="3700" noProof="0" dirty="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5" name="Content Placeholder 2">
            <a:extLst>
              <a:ext uri="{FF2B5EF4-FFF2-40B4-BE49-F238E27FC236}">
                <a16:creationId xmlns:a16="http://schemas.microsoft.com/office/drawing/2014/main" id="{B2B4EC53-FD77-ECE3-CDFD-10AADD332EC7}"/>
              </a:ext>
            </a:extLst>
          </p:cNvPr>
          <p:cNvGraphicFramePr>
            <a:graphicFrameLocks noGrp="1"/>
          </p:cNvGraphicFramePr>
          <p:nvPr>
            <p:ph idx="1"/>
            <p:extLst>
              <p:ext uri="{D42A27DB-BD31-4B8C-83A1-F6EECF244321}">
                <p14:modId xmlns:p14="http://schemas.microsoft.com/office/powerpoint/2010/main" val="284300229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2085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F062E02-4A55-2F6B-7D97-E2F8E9312ED8}"/>
              </a:ext>
            </a:extLst>
          </p:cNvPr>
          <p:cNvSpPr>
            <a:spLocks noGrp="1"/>
          </p:cNvSpPr>
          <p:nvPr>
            <p:ph type="title"/>
          </p:nvPr>
        </p:nvSpPr>
        <p:spPr>
          <a:xfrm>
            <a:off x="761803" y="350196"/>
            <a:ext cx="4646904" cy="1624520"/>
          </a:xfrm>
        </p:spPr>
        <p:txBody>
          <a:bodyPr anchor="ctr">
            <a:normAutofit/>
          </a:bodyPr>
          <a:lstStyle/>
          <a:p>
            <a:r>
              <a:rPr lang="en-GB" sz="3700" noProof="0" dirty="0">
                <a:ea typeface="+mj-lt"/>
                <a:cs typeface="+mj-lt"/>
              </a:rPr>
              <a:t>Key Challenges in Cross-Cultural Communication</a:t>
            </a:r>
            <a:endParaRPr lang="en-GB" sz="3700" noProof="0" dirty="0"/>
          </a:p>
        </p:txBody>
      </p:sp>
      <p:sp>
        <p:nvSpPr>
          <p:cNvPr id="3" name="Content Placeholder 2">
            <a:extLst>
              <a:ext uri="{FF2B5EF4-FFF2-40B4-BE49-F238E27FC236}">
                <a16:creationId xmlns:a16="http://schemas.microsoft.com/office/drawing/2014/main" id="{1846A59D-ADE2-E733-8A13-D8FF078D729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noProof="0" dirty="0">
                <a:ea typeface="+mn-lt"/>
                <a:cs typeface="+mn-lt"/>
              </a:rPr>
              <a:t>Cultural Barriers</a:t>
            </a:r>
            <a:r>
              <a:rPr lang="en-GB" sz="2000" noProof="0" dirty="0">
                <a:ea typeface="+mn-lt"/>
                <a:cs typeface="+mn-lt"/>
              </a:rPr>
              <a:t>: Direct vs. indirect communication styles (Koh, Maguire and Igi Global, 2009).</a:t>
            </a:r>
            <a:endParaRPr lang="en-GB" sz="2000" noProof="0" dirty="0"/>
          </a:p>
          <a:p>
            <a:r>
              <a:rPr lang="en-GB" sz="2000" b="1" noProof="0" dirty="0">
                <a:ea typeface="+mn-lt"/>
                <a:cs typeface="+mn-lt"/>
              </a:rPr>
              <a:t>Operational Issues</a:t>
            </a:r>
            <a:r>
              <a:rPr lang="en-GB" sz="2000" noProof="0" dirty="0">
                <a:ea typeface="+mn-lt"/>
                <a:cs typeface="+mn-lt"/>
              </a:rPr>
              <a:t>: Product and menu adaptation for local preferences.</a:t>
            </a:r>
            <a:endParaRPr lang="en-GB" sz="2000" noProof="0" dirty="0"/>
          </a:p>
          <a:p>
            <a:r>
              <a:rPr lang="en-GB" sz="2000" b="1" noProof="0" dirty="0">
                <a:ea typeface="+mn-lt"/>
                <a:cs typeface="+mn-lt"/>
              </a:rPr>
              <a:t>Employee Relations</a:t>
            </a:r>
            <a:r>
              <a:rPr lang="en-GB" sz="2000" noProof="0" dirty="0">
                <a:ea typeface="+mn-lt"/>
                <a:cs typeface="+mn-lt"/>
              </a:rPr>
              <a:t>: Balancing UK’s flat structure with China’s hierarchical approach (Deresky and Miller, 2017).</a:t>
            </a:r>
            <a:endParaRPr lang="en-GB" sz="2000" noProof="0" dirty="0"/>
          </a:p>
          <a:p>
            <a:endParaRPr lang="en-GB" sz="2000" noProof="0" dirty="0"/>
          </a:p>
        </p:txBody>
      </p:sp>
      <p:pic>
        <p:nvPicPr>
          <p:cNvPr id="5" name="Picture 4" descr="Top view of cubes connected with black lines">
            <a:extLst>
              <a:ext uri="{FF2B5EF4-FFF2-40B4-BE49-F238E27FC236}">
                <a16:creationId xmlns:a16="http://schemas.microsoft.com/office/drawing/2014/main" id="{08CC4BB3-2FEE-0932-97B6-A6AC1794FD74}"/>
              </a:ext>
            </a:extLst>
          </p:cNvPr>
          <p:cNvPicPr>
            <a:picLocks noChangeAspect="1"/>
          </p:cNvPicPr>
          <p:nvPr/>
        </p:nvPicPr>
        <p:blipFill>
          <a:blip r:embed="rId3"/>
          <a:srcRect l="21782" r="11479" b="3"/>
          <a:stretch>
            <a:fillRect/>
          </a:stretch>
        </p:blipFill>
        <p:spPr>
          <a:xfrm>
            <a:off x="6096000" y="1"/>
            <a:ext cx="6102825" cy="6858000"/>
          </a:xfrm>
          <a:prstGeom prst="rect">
            <a:avLst/>
          </a:prstGeom>
        </p:spPr>
      </p:pic>
    </p:spTree>
    <p:extLst>
      <p:ext uri="{BB962C8B-B14F-4D97-AF65-F5344CB8AC3E}">
        <p14:creationId xmlns:p14="http://schemas.microsoft.com/office/powerpoint/2010/main" val="48300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E61DB85-C919-E52E-DE0D-3D4C8CB7EFF9}"/>
              </a:ext>
            </a:extLst>
          </p:cNvPr>
          <p:cNvSpPr>
            <a:spLocks noGrp="1"/>
          </p:cNvSpPr>
          <p:nvPr>
            <p:ph type="title"/>
          </p:nvPr>
        </p:nvSpPr>
        <p:spPr>
          <a:xfrm>
            <a:off x="761803" y="350196"/>
            <a:ext cx="4646904" cy="1624520"/>
          </a:xfrm>
        </p:spPr>
        <p:txBody>
          <a:bodyPr anchor="ctr">
            <a:normAutofit/>
          </a:bodyPr>
          <a:lstStyle/>
          <a:p>
            <a:r>
              <a:rPr lang="en-GB" sz="3700" noProof="0" dirty="0">
                <a:ea typeface="+mj-lt"/>
                <a:cs typeface="+mj-lt"/>
              </a:rPr>
              <a:t>Key Opportunities for Costa Coffee in China</a:t>
            </a:r>
            <a:endParaRPr lang="en-GB" sz="3700" noProof="0" dirty="0"/>
          </a:p>
        </p:txBody>
      </p:sp>
      <p:sp>
        <p:nvSpPr>
          <p:cNvPr id="3" name="Content Placeholder 2">
            <a:extLst>
              <a:ext uri="{FF2B5EF4-FFF2-40B4-BE49-F238E27FC236}">
                <a16:creationId xmlns:a16="http://schemas.microsoft.com/office/drawing/2014/main" id="{0C49BB51-D630-039D-AD80-6B4DAB5FF5A1}"/>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noProof="0" dirty="0">
                <a:ea typeface="+mn-lt"/>
                <a:cs typeface="+mn-lt"/>
              </a:rPr>
              <a:t>Market Growth</a:t>
            </a:r>
            <a:r>
              <a:rPr lang="en-GB" sz="2000" noProof="0" dirty="0">
                <a:ea typeface="+mn-lt"/>
                <a:cs typeface="+mn-lt"/>
              </a:rPr>
              <a:t>: Expanding coffee culture in China’s growing middle class (Mora, Badia and </a:t>
            </a:r>
            <a:r>
              <a:rPr lang="en-GB" sz="2000" noProof="0" dirty="0" err="1">
                <a:ea typeface="+mn-lt"/>
                <a:cs typeface="+mn-lt"/>
              </a:rPr>
              <a:t>Aragay</a:t>
            </a:r>
            <a:r>
              <a:rPr lang="en-GB" sz="2000" noProof="0" dirty="0">
                <a:ea typeface="+mn-lt"/>
                <a:cs typeface="+mn-lt"/>
              </a:rPr>
              <a:t>, 2021).</a:t>
            </a:r>
            <a:endParaRPr lang="en-GB" sz="2000" noProof="0" dirty="0"/>
          </a:p>
          <a:p>
            <a:r>
              <a:rPr lang="en-GB" sz="2000" b="1" noProof="0" dirty="0">
                <a:ea typeface="+mn-lt"/>
                <a:cs typeface="+mn-lt"/>
              </a:rPr>
              <a:t>Brand Positioning</a:t>
            </a:r>
            <a:r>
              <a:rPr lang="en-GB" sz="2000" noProof="0" dirty="0">
                <a:ea typeface="+mn-lt"/>
                <a:cs typeface="+mn-lt"/>
              </a:rPr>
              <a:t>: British heritage as a unique selling point.</a:t>
            </a:r>
            <a:endParaRPr lang="en-GB" sz="2000" noProof="0" dirty="0"/>
          </a:p>
          <a:p>
            <a:r>
              <a:rPr lang="en-GB" sz="2000" b="1" noProof="0" dirty="0">
                <a:ea typeface="+mn-lt"/>
                <a:cs typeface="+mn-lt"/>
              </a:rPr>
              <a:t>Sustainability</a:t>
            </a:r>
            <a:r>
              <a:rPr lang="en-GB" sz="2000" noProof="0" dirty="0">
                <a:ea typeface="+mn-lt"/>
                <a:cs typeface="+mn-lt"/>
              </a:rPr>
              <a:t>: Aligning with China’s growing environmental awareness.</a:t>
            </a:r>
            <a:endParaRPr lang="en-GB" sz="2000" noProof="0" dirty="0"/>
          </a:p>
          <a:p>
            <a:r>
              <a:rPr lang="en-GB" sz="2000" b="1" noProof="0" dirty="0">
                <a:ea typeface="+mn-lt"/>
                <a:cs typeface="+mn-lt"/>
              </a:rPr>
              <a:t>Youth Market</a:t>
            </a:r>
            <a:r>
              <a:rPr lang="en-GB" sz="2000" noProof="0" dirty="0">
                <a:ea typeface="+mn-lt"/>
                <a:cs typeface="+mn-lt"/>
              </a:rPr>
              <a:t>: Targeting young consumers embracing international brands.</a:t>
            </a:r>
            <a:endParaRPr lang="en-GB" sz="2000" noProof="0" dirty="0"/>
          </a:p>
          <a:p>
            <a:endParaRPr lang="en-GB" sz="2000" noProof="0" dirty="0"/>
          </a:p>
        </p:txBody>
      </p:sp>
      <p:pic>
        <p:nvPicPr>
          <p:cNvPr id="5" name="Picture 4" descr="Cups of coffee">
            <a:extLst>
              <a:ext uri="{FF2B5EF4-FFF2-40B4-BE49-F238E27FC236}">
                <a16:creationId xmlns:a16="http://schemas.microsoft.com/office/drawing/2014/main" id="{98A7F711-EA1A-A56D-3D9A-9CDCAFE0970A}"/>
              </a:ext>
            </a:extLst>
          </p:cNvPr>
          <p:cNvPicPr>
            <a:picLocks noChangeAspect="1"/>
          </p:cNvPicPr>
          <p:nvPr/>
        </p:nvPicPr>
        <p:blipFill>
          <a:blip r:embed="rId3"/>
          <a:srcRect l="16257" r="24430"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947216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2" name="Title 1">
            <a:extLst>
              <a:ext uri="{FF2B5EF4-FFF2-40B4-BE49-F238E27FC236}">
                <a16:creationId xmlns:a16="http://schemas.microsoft.com/office/drawing/2014/main" id="{D83CA748-9421-736D-55F2-48CB40012977}"/>
              </a:ext>
            </a:extLst>
          </p:cNvPr>
          <p:cNvSpPr>
            <a:spLocks noGrp="1"/>
          </p:cNvSpPr>
          <p:nvPr>
            <p:ph type="title"/>
          </p:nvPr>
        </p:nvSpPr>
        <p:spPr>
          <a:xfrm>
            <a:off x="1143000" y="1676400"/>
            <a:ext cx="3810000" cy="3505200"/>
          </a:xfrm>
        </p:spPr>
        <p:txBody>
          <a:bodyPr anchor="t">
            <a:normAutofit/>
          </a:bodyPr>
          <a:lstStyle/>
          <a:p>
            <a:r>
              <a:rPr lang="en-GB" sz="3700" noProof="0" dirty="0">
                <a:ea typeface="+mj-lt"/>
                <a:cs typeface="+mj-lt"/>
              </a:rPr>
              <a:t>Recommendations for International Managers</a:t>
            </a:r>
            <a:endParaRPr lang="en-GB" sz="3700" noProof="0" dirty="0"/>
          </a:p>
        </p:txBody>
      </p:sp>
      <p:sp>
        <p:nvSpPr>
          <p:cNvPr id="3" name="Content Placeholder 2">
            <a:extLst>
              <a:ext uri="{FF2B5EF4-FFF2-40B4-BE49-F238E27FC236}">
                <a16:creationId xmlns:a16="http://schemas.microsoft.com/office/drawing/2014/main" id="{C8FB8842-C433-AE45-4502-583134B94FB5}"/>
              </a:ext>
            </a:extLst>
          </p:cNvPr>
          <p:cNvSpPr>
            <a:spLocks noGrp="1"/>
          </p:cNvSpPr>
          <p:nvPr>
            <p:ph idx="1"/>
          </p:nvPr>
        </p:nvSpPr>
        <p:spPr>
          <a:xfrm>
            <a:off x="5181604" y="1676400"/>
            <a:ext cx="5638796" cy="3505200"/>
          </a:xfrm>
        </p:spPr>
        <p:txBody>
          <a:bodyPr vert="horz" lIns="91440" tIns="45720" rIns="91440" bIns="45720" rtlCol="0">
            <a:normAutofit/>
          </a:bodyPr>
          <a:lstStyle/>
          <a:p>
            <a:r>
              <a:rPr lang="en-GB" sz="1900" b="1" noProof="0" dirty="0">
                <a:solidFill>
                  <a:schemeClr val="tx1">
                    <a:alpha val="55000"/>
                  </a:schemeClr>
                </a:solidFill>
                <a:ea typeface="+mn-lt"/>
                <a:cs typeface="+mn-lt"/>
              </a:rPr>
              <a:t>Cross-Cultural Training</a:t>
            </a:r>
            <a:r>
              <a:rPr lang="en-GB" sz="1900" noProof="0" dirty="0">
                <a:solidFill>
                  <a:schemeClr val="tx1">
                    <a:alpha val="55000"/>
                  </a:schemeClr>
                </a:solidFill>
                <a:ea typeface="+mn-lt"/>
                <a:cs typeface="+mn-lt"/>
              </a:rPr>
              <a:t>: Equip managers with cultural awareness.</a:t>
            </a:r>
            <a:endParaRPr lang="en-GB" sz="1900" noProof="0" dirty="0">
              <a:solidFill>
                <a:schemeClr val="tx1">
                  <a:alpha val="55000"/>
                </a:schemeClr>
              </a:solidFill>
            </a:endParaRPr>
          </a:p>
          <a:p>
            <a:r>
              <a:rPr lang="en-GB" sz="1900" b="1" noProof="0" dirty="0">
                <a:solidFill>
                  <a:schemeClr val="tx1">
                    <a:alpha val="55000"/>
                  </a:schemeClr>
                </a:solidFill>
                <a:ea typeface="+mn-lt"/>
                <a:cs typeface="+mn-lt"/>
              </a:rPr>
              <a:t>Product Adaptation</a:t>
            </a:r>
            <a:r>
              <a:rPr lang="en-GB" sz="1900" noProof="0" dirty="0">
                <a:solidFill>
                  <a:schemeClr val="tx1">
                    <a:alpha val="55000"/>
                  </a:schemeClr>
                </a:solidFill>
                <a:ea typeface="+mn-lt"/>
                <a:cs typeface="+mn-lt"/>
              </a:rPr>
              <a:t>: Localize offerings to fit cultural preferences.</a:t>
            </a:r>
            <a:endParaRPr lang="en-GB" sz="1900" noProof="0" dirty="0">
              <a:solidFill>
                <a:schemeClr val="tx1">
                  <a:alpha val="55000"/>
                </a:schemeClr>
              </a:solidFill>
            </a:endParaRPr>
          </a:p>
          <a:p>
            <a:r>
              <a:rPr lang="en-GB" sz="1900" b="1" noProof="0" dirty="0">
                <a:solidFill>
                  <a:schemeClr val="tx1">
                    <a:alpha val="55000"/>
                  </a:schemeClr>
                </a:solidFill>
                <a:ea typeface="+mn-lt"/>
                <a:cs typeface="+mn-lt"/>
              </a:rPr>
              <a:t>Clear Communication</a:t>
            </a:r>
            <a:r>
              <a:rPr lang="en-GB" sz="1900" noProof="0" dirty="0">
                <a:solidFill>
                  <a:schemeClr val="tx1">
                    <a:alpha val="55000"/>
                  </a:schemeClr>
                </a:solidFill>
                <a:ea typeface="+mn-lt"/>
                <a:cs typeface="+mn-lt"/>
              </a:rPr>
              <a:t>: Tailor communication style to local expectations (Saha and Global, 2018).</a:t>
            </a:r>
            <a:endParaRPr lang="en-GB" sz="1900" noProof="0" dirty="0">
              <a:solidFill>
                <a:schemeClr val="tx1">
                  <a:alpha val="55000"/>
                </a:schemeClr>
              </a:solidFill>
            </a:endParaRPr>
          </a:p>
          <a:p>
            <a:r>
              <a:rPr lang="en-GB" sz="1900" b="1" noProof="0" dirty="0">
                <a:solidFill>
                  <a:schemeClr val="tx1">
                    <a:alpha val="55000"/>
                  </a:schemeClr>
                </a:solidFill>
                <a:ea typeface="+mn-lt"/>
                <a:cs typeface="+mn-lt"/>
              </a:rPr>
              <a:t>Leverage Local Partnerships</a:t>
            </a:r>
            <a:r>
              <a:rPr lang="en-GB" sz="1900" noProof="0" dirty="0">
                <a:solidFill>
                  <a:schemeClr val="tx1">
                    <a:alpha val="55000"/>
                  </a:schemeClr>
                </a:solidFill>
                <a:ea typeface="+mn-lt"/>
                <a:cs typeface="+mn-lt"/>
              </a:rPr>
              <a:t>: Build relationships for better market access.</a:t>
            </a:r>
            <a:endParaRPr lang="en-GB" sz="1900" noProof="0" dirty="0">
              <a:solidFill>
                <a:schemeClr val="tx1">
                  <a:alpha val="55000"/>
                </a:schemeClr>
              </a:solidFill>
            </a:endParaRPr>
          </a:p>
          <a:p>
            <a:r>
              <a:rPr lang="en-GB" sz="1900" b="1" noProof="0" dirty="0">
                <a:solidFill>
                  <a:schemeClr val="tx1">
                    <a:alpha val="55000"/>
                  </a:schemeClr>
                </a:solidFill>
                <a:ea typeface="+mn-lt"/>
                <a:cs typeface="+mn-lt"/>
              </a:rPr>
              <a:t>Monitor Trends</a:t>
            </a:r>
            <a:r>
              <a:rPr lang="en-GB" sz="1900" noProof="0" dirty="0">
                <a:solidFill>
                  <a:schemeClr val="tx1">
                    <a:alpha val="55000"/>
                  </a:schemeClr>
                </a:solidFill>
                <a:ea typeface="+mn-lt"/>
                <a:cs typeface="+mn-lt"/>
              </a:rPr>
              <a:t>: Keep up with evolving consumer preferences.</a:t>
            </a:r>
            <a:endParaRPr lang="en-GB" sz="1900" noProof="0" dirty="0">
              <a:solidFill>
                <a:schemeClr val="tx1">
                  <a:alpha val="55000"/>
                </a:schemeClr>
              </a:solidFill>
            </a:endParaRPr>
          </a:p>
          <a:p>
            <a:endParaRPr lang="en-GB" sz="1900" noProof="0" dirty="0">
              <a:solidFill>
                <a:schemeClr val="tx1">
                  <a:alpha val="55000"/>
                </a:schemeClr>
              </a:solidFill>
            </a:endParaRPr>
          </a:p>
        </p:txBody>
      </p:sp>
    </p:spTree>
    <p:extLst>
      <p:ext uri="{BB962C8B-B14F-4D97-AF65-F5344CB8AC3E}">
        <p14:creationId xmlns:p14="http://schemas.microsoft.com/office/powerpoint/2010/main" val="438832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2" name="Title 1">
            <a:extLst>
              <a:ext uri="{FF2B5EF4-FFF2-40B4-BE49-F238E27FC236}">
                <a16:creationId xmlns:a16="http://schemas.microsoft.com/office/drawing/2014/main" id="{81870251-4616-3936-7BFD-CE7FBBF6D641}"/>
              </a:ext>
            </a:extLst>
          </p:cNvPr>
          <p:cNvSpPr>
            <a:spLocks noGrp="1"/>
          </p:cNvSpPr>
          <p:nvPr>
            <p:ph type="title"/>
          </p:nvPr>
        </p:nvSpPr>
        <p:spPr>
          <a:xfrm>
            <a:off x="1143000" y="1676400"/>
            <a:ext cx="3810000" cy="3505200"/>
          </a:xfrm>
        </p:spPr>
        <p:txBody>
          <a:bodyPr anchor="t">
            <a:normAutofit/>
          </a:bodyPr>
          <a:lstStyle/>
          <a:p>
            <a:r>
              <a:rPr lang="en-GB" sz="4000" noProof="0" dirty="0">
                <a:ea typeface="+mj-lt"/>
                <a:cs typeface="+mj-lt"/>
              </a:rPr>
              <a:t>References</a:t>
            </a:r>
            <a:endParaRPr lang="en-GB" sz="4000" noProof="0" dirty="0"/>
          </a:p>
        </p:txBody>
      </p:sp>
      <p:sp>
        <p:nvSpPr>
          <p:cNvPr id="3" name="Content Placeholder 2">
            <a:extLst>
              <a:ext uri="{FF2B5EF4-FFF2-40B4-BE49-F238E27FC236}">
                <a16:creationId xmlns:a16="http://schemas.microsoft.com/office/drawing/2014/main" id="{BB37622C-3C20-E241-844F-6725F051DCF9}"/>
              </a:ext>
            </a:extLst>
          </p:cNvPr>
          <p:cNvSpPr>
            <a:spLocks noGrp="1"/>
          </p:cNvSpPr>
          <p:nvPr>
            <p:ph idx="1"/>
          </p:nvPr>
        </p:nvSpPr>
        <p:spPr>
          <a:xfrm>
            <a:off x="5181604" y="1676400"/>
            <a:ext cx="5638796" cy="3505200"/>
          </a:xfrm>
        </p:spPr>
        <p:txBody>
          <a:bodyPr vert="horz" lIns="91440" tIns="45720" rIns="91440" bIns="45720" rtlCol="0">
            <a:normAutofit lnSpcReduction="10000"/>
          </a:bodyPr>
          <a:lstStyle/>
          <a:p>
            <a:r>
              <a:rPr lang="en-GB" sz="800" noProof="0" dirty="0">
                <a:solidFill>
                  <a:schemeClr val="tx1">
                    <a:alpha val="55000"/>
                  </a:schemeClr>
                </a:solidFill>
                <a:ea typeface="+mn-lt"/>
                <a:cs typeface="+mn-lt"/>
              </a:rPr>
              <a:t>Deresky, H. and Miller, S.R. (2017). International management : managing across borders and cultures. Boston: Prentice Hall.</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Gutierrez, J. (2007). Business Data Communications and Networking: A Research Perspective. doi:https://doi.org/10.4018/978-1-59904-274-9.</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Koh, S.C.L., Maguire, S. and Igi Global (2009). Information and communication technologies management in turbulent business environments. Hershey, Pa.: Igi Global (701 E. Chocolate Avenue, Hershey, Pennsylvania, 3, Usa.</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McMillan, A. (2024). How GEP is Assisting Costa Coffee’s Digital Transformation. [online] Procurementmag.com. Available at: </a:t>
            </a:r>
            <a:r>
              <a:rPr lang="en-GB" sz="800" noProof="0" dirty="0">
                <a:solidFill>
                  <a:schemeClr val="tx1">
                    <a:alpha val="55000"/>
                  </a:schemeClr>
                </a:solidFill>
                <a:ea typeface="+mn-lt"/>
                <a:cs typeface="+mn-lt"/>
                <a:hlinkClick r:id="rId3"/>
              </a:rPr>
              <a:t>https://procurementmag.com/technology-and-ai/how-gep-is-assisting-costa-coffees-digital-transformation</a:t>
            </a:r>
            <a:r>
              <a:rPr lang="en-GB" sz="800" noProof="0" dirty="0">
                <a:solidFill>
                  <a:schemeClr val="tx1">
                    <a:alpha val="55000"/>
                  </a:schemeClr>
                </a:solidFill>
                <a:ea typeface="+mn-lt"/>
                <a:cs typeface="+mn-lt"/>
              </a:rPr>
              <a:t>.</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Minkov, M. and Kaasa, A. (2021). A Test of Hofstede’s Model of Culture following His Own Approach. Cross Cultural &amp; Strategic Management, [online] 28(2), pp.384–406. Available at: </a:t>
            </a:r>
            <a:r>
              <a:rPr lang="en-GB" sz="800" noProof="0" dirty="0">
                <a:solidFill>
                  <a:schemeClr val="tx1">
                    <a:alpha val="55000"/>
                  </a:schemeClr>
                </a:solidFill>
                <a:ea typeface="+mn-lt"/>
                <a:cs typeface="+mn-lt"/>
                <a:hlinkClick r:id="rId4"/>
              </a:rPr>
              <a:t>https://www.emerald.com/insight/content/doi/10.1108/ccsm-05-2020-0120/full/html</a:t>
            </a:r>
            <a:r>
              <a:rPr lang="en-GB" sz="800" noProof="0" dirty="0">
                <a:solidFill>
                  <a:schemeClr val="tx1">
                    <a:alpha val="55000"/>
                  </a:schemeClr>
                </a:solidFill>
                <a:ea typeface="+mn-lt"/>
                <a:cs typeface="+mn-lt"/>
              </a:rPr>
              <a:t>.</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Mora, A.M., Badia, M. and </a:t>
            </a:r>
            <a:r>
              <a:rPr lang="en-GB" sz="800" noProof="0" dirty="0" err="1">
                <a:solidFill>
                  <a:schemeClr val="tx1">
                    <a:alpha val="55000"/>
                  </a:schemeClr>
                </a:solidFill>
                <a:ea typeface="+mn-lt"/>
                <a:cs typeface="+mn-lt"/>
              </a:rPr>
              <a:t>Aragay</a:t>
            </a:r>
            <a:r>
              <a:rPr lang="en-GB" sz="800" noProof="0" dirty="0">
                <a:solidFill>
                  <a:schemeClr val="tx1">
                    <a:alpha val="55000"/>
                  </a:schemeClr>
                </a:solidFill>
                <a:ea typeface="+mn-lt"/>
                <a:cs typeface="+mn-lt"/>
              </a:rPr>
              <a:t>, E.T. (2021). Geographic expansion and intensification of coffee-growing in Costa Rica during the Green Revolution (1950-89): Drivers and outcomes. Historia </a:t>
            </a:r>
            <a:r>
              <a:rPr lang="en-GB" sz="800" noProof="0" dirty="0" err="1">
                <a:solidFill>
                  <a:schemeClr val="tx1">
                    <a:alpha val="55000"/>
                  </a:schemeClr>
                </a:solidFill>
                <a:ea typeface="+mn-lt"/>
                <a:cs typeface="+mn-lt"/>
              </a:rPr>
              <a:t>agraria</a:t>
            </a:r>
            <a:r>
              <a:rPr lang="en-GB" sz="800" noProof="0" dirty="0">
                <a:solidFill>
                  <a:schemeClr val="tx1">
                    <a:alpha val="55000"/>
                  </a:schemeClr>
                </a:solidFill>
                <a:ea typeface="+mn-lt"/>
                <a:cs typeface="+mn-lt"/>
              </a:rPr>
              <a:t>: Revista de </a:t>
            </a:r>
            <a:r>
              <a:rPr lang="en-GB" sz="800" noProof="0" dirty="0" err="1">
                <a:solidFill>
                  <a:schemeClr val="tx1">
                    <a:alpha val="55000"/>
                  </a:schemeClr>
                </a:solidFill>
                <a:ea typeface="+mn-lt"/>
                <a:cs typeface="+mn-lt"/>
              </a:rPr>
              <a:t>agricultura</a:t>
            </a:r>
            <a:r>
              <a:rPr lang="en-GB" sz="800" noProof="0" dirty="0">
                <a:solidFill>
                  <a:schemeClr val="tx1">
                    <a:alpha val="55000"/>
                  </a:schemeClr>
                </a:solidFill>
                <a:ea typeface="+mn-lt"/>
                <a:cs typeface="+mn-lt"/>
              </a:rPr>
              <a:t> e </a:t>
            </a:r>
            <a:r>
              <a:rPr lang="en-GB" sz="800" noProof="0" dirty="0" err="1">
                <a:solidFill>
                  <a:schemeClr val="tx1">
                    <a:alpha val="55000"/>
                  </a:schemeClr>
                </a:solidFill>
                <a:ea typeface="+mn-lt"/>
                <a:cs typeface="+mn-lt"/>
              </a:rPr>
              <a:t>historia</a:t>
            </a:r>
            <a:r>
              <a:rPr lang="en-GB" sz="800" noProof="0" dirty="0">
                <a:solidFill>
                  <a:schemeClr val="tx1">
                    <a:alpha val="55000"/>
                  </a:schemeClr>
                </a:solidFill>
                <a:ea typeface="+mn-lt"/>
                <a:cs typeface="+mn-lt"/>
              </a:rPr>
              <a:t> rural, [online] (83), pp.129–164. doi:https://dialnet.unirioja.es/descarga/articulo/7836802.pdf.</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Saha, D. and Global, I. (2018). Advances in data communications and networking for digital business transformation. Hershey, Pennsylvania (701 E. Chocolate Avenue, Hershey, Pennsylvania, 17033, Usa): Igi Global.</a:t>
            </a:r>
            <a:endParaRPr lang="en-GB" sz="800" noProof="0" dirty="0">
              <a:solidFill>
                <a:schemeClr val="tx1">
                  <a:alpha val="55000"/>
                </a:schemeClr>
              </a:solidFill>
            </a:endParaRPr>
          </a:p>
          <a:p>
            <a:r>
              <a:rPr lang="en-GB" sz="800" noProof="0" dirty="0">
                <a:solidFill>
                  <a:schemeClr val="tx1">
                    <a:alpha val="55000"/>
                  </a:schemeClr>
                </a:solidFill>
                <a:ea typeface="+mn-lt"/>
                <a:cs typeface="+mn-lt"/>
              </a:rPr>
              <a:t>Yang, X., Hou, J. and Arth, Z.W. (2021). Communicating in a proper way: How people from high-/low-context culture choose their media for communication. International Communication Gazette, 83(3), p.174804852090261. doi:https://doi.org/10.1177/1748048520902617.</a:t>
            </a:r>
            <a:endParaRPr lang="en-GB" sz="800" noProof="0" dirty="0">
              <a:solidFill>
                <a:schemeClr val="tx1">
                  <a:alpha val="55000"/>
                </a:schemeClr>
              </a:solidFill>
            </a:endParaRPr>
          </a:p>
          <a:p>
            <a:r>
              <a:rPr lang="en-GB" sz="800" noProof="0" dirty="0" err="1">
                <a:solidFill>
                  <a:schemeClr val="tx1">
                    <a:alpha val="55000"/>
                  </a:schemeClr>
                </a:solidFill>
                <a:ea typeface="+mn-lt"/>
                <a:cs typeface="+mn-lt"/>
              </a:rPr>
              <a:t>Zabelavičius</a:t>
            </a:r>
            <a:r>
              <a:rPr lang="en-GB" sz="800" noProof="0" dirty="0">
                <a:solidFill>
                  <a:schemeClr val="tx1">
                    <a:alpha val="55000"/>
                  </a:schemeClr>
                </a:solidFill>
                <a:ea typeface="+mn-lt"/>
                <a:cs typeface="+mn-lt"/>
              </a:rPr>
              <a:t>, T. (2024). The features of communication in fostering trust in international business /. [online] Ktu.edu. Available at: </a:t>
            </a:r>
            <a:r>
              <a:rPr lang="en-GB" sz="800" noProof="0" dirty="0">
                <a:solidFill>
                  <a:schemeClr val="tx1">
                    <a:alpha val="55000"/>
                  </a:schemeClr>
                </a:solidFill>
                <a:ea typeface="+mn-lt"/>
                <a:cs typeface="+mn-lt"/>
                <a:hlinkClick r:id="rId5"/>
              </a:rPr>
              <a:t>https://epubl.ktu.edu/object/elaba:197849345/</a:t>
            </a:r>
            <a:r>
              <a:rPr lang="en-GB" sz="800" noProof="0" dirty="0">
                <a:solidFill>
                  <a:schemeClr val="tx1">
                    <a:alpha val="55000"/>
                  </a:schemeClr>
                </a:solidFill>
                <a:ea typeface="+mn-lt"/>
                <a:cs typeface="+mn-lt"/>
              </a:rPr>
              <a:t>.</a:t>
            </a:r>
            <a:endParaRPr lang="en-GB" sz="800" noProof="0" dirty="0">
              <a:solidFill>
                <a:schemeClr val="tx1">
                  <a:alpha val="55000"/>
                </a:schemeClr>
              </a:solidFill>
            </a:endParaRPr>
          </a:p>
          <a:p>
            <a:endParaRPr lang="en-GB" sz="600" noProof="0" dirty="0">
              <a:solidFill>
                <a:schemeClr val="tx1">
                  <a:alpha val="55000"/>
                </a:schemeClr>
              </a:solidFill>
            </a:endParaRPr>
          </a:p>
        </p:txBody>
      </p:sp>
    </p:spTree>
    <p:extLst>
      <p:ext uri="{BB962C8B-B14F-4D97-AF65-F5344CB8AC3E}">
        <p14:creationId xmlns:p14="http://schemas.microsoft.com/office/powerpoint/2010/main" val="430722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2416</Words>
  <Application>Microsoft Office PowerPoint</Application>
  <PresentationFormat>Widescreen</PresentationFormat>
  <Paragraphs>86</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Intercultural Communication in Costa Coffee’s International Business: UK vs. China</vt:lpstr>
      <vt:lpstr>Introduction to Costa Coffee &amp; the Selected Countries</vt:lpstr>
      <vt:lpstr>Communication Theories Overview</vt:lpstr>
      <vt:lpstr>Costa Coffee in the UK – Communication &amp; Culture</vt:lpstr>
      <vt:lpstr>Costa Coffee in China – Communication &amp; Culture</vt:lpstr>
      <vt:lpstr>Key Challenges in Cross-Cultural Communication</vt:lpstr>
      <vt:lpstr>Key Opportunities for Costa Coffee in China</vt:lpstr>
      <vt:lpstr>Recommendations for International Managers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Guest User</dc:creator>
  <cp:lastModifiedBy>Andreea Balan</cp:lastModifiedBy>
  <cp:revision>36</cp:revision>
  <dcterms:created xsi:type="dcterms:W3CDTF">2025-11-12T13:12:12Z</dcterms:created>
  <dcterms:modified xsi:type="dcterms:W3CDTF">2025-11-18T19:49:44Z</dcterms:modified>
</cp:coreProperties>
</file>