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56" r:id="rId2"/>
    <p:sldId id="263" r:id="rId3"/>
    <p:sldId id="267" r:id="rId4"/>
    <p:sldId id="266" r:id="rId5"/>
    <p:sldId id="268" r:id="rId6"/>
    <p:sldId id="269" r:id="rId7"/>
    <p:sldId id="257" r:id="rId8"/>
    <p:sldId id="258" r:id="rId9"/>
    <p:sldId id="259" r:id="rId10"/>
    <p:sldId id="260" r:id="rId11"/>
    <p:sldId id="261" r:id="rId12"/>
    <p:sldId id="262" r:id="rId13"/>
    <p:sldId id="264" r:id="rId14"/>
    <p:sldId id="270" r:id="rId15"/>
    <p:sldId id="265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17411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7412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13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7414" name="Group 6"/>
            <p:cNvGrpSpPr>
              <a:grpSpLocks/>
            </p:cNvGrpSpPr>
            <p:nvPr/>
          </p:nvGrpSpPr>
          <p:grpSpPr bwMode="auto">
            <a:xfrm>
              <a:off x="1313" y="187"/>
              <a:ext cx="4298" cy="3372"/>
              <a:chOff x="0" y="0"/>
              <a:chExt cx="5533" cy="4341"/>
            </a:xfrm>
          </p:grpSpPr>
          <p:grpSp>
            <p:nvGrpSpPr>
              <p:cNvPr id="17415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17416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7417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4"/>
                    <a:ext cx="2919" cy="2151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418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80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7419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17420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742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2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1" y="3150"/>
                      <a:ext cx="925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23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7424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19"/>
                      <a:ext cx="1814" cy="347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25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3" y="2806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26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74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7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29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7430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31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7"/>
                      <a:ext cx="901" cy="52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32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743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5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3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70" y="1582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35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7436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89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37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38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743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4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7"/>
                      <a:ext cx="662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41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7442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9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43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2"/>
                      <a:ext cx="925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44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744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4" cy="347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4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3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47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7448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49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7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50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745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3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5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53" name="Group 45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7454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5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55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2" y="1759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56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745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5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6"/>
                      <a:ext cx="754" cy="34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59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7460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61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62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746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3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6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899"/>
                      <a:ext cx="662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65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7466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67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89"/>
                      <a:ext cx="662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68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1746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7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71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17472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4" y="958"/>
                      <a:ext cx="1100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73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1"/>
                      <a:ext cx="591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74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1747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1" y="924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7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77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17478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79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2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80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1748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8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2" y="445"/>
                      <a:ext cx="662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17483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5" y="949"/>
                    <a:ext cx="1027" cy="14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484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grpSp>
                <p:nvGrpSpPr>
                  <p:cNvPr id="17485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17486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87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1" y="181"/>
                      <a:ext cx="570" cy="2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88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17489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1" y="915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90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30" y="261"/>
                      <a:ext cx="620" cy="42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91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17492" name="Freeform 84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6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93" name="Freeform 85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50" y="220"/>
                      <a:ext cx="512" cy="13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94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17495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96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5" y="3512"/>
                      <a:ext cx="925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497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17498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7" y="2578"/>
                      <a:ext cx="1595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99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6"/>
                      <a:ext cx="85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500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17501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2" y="2695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02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4" y="3898"/>
                      <a:ext cx="918" cy="47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503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17504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05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1" y="3436"/>
                      <a:ext cx="925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506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17507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1"/>
                      <a:ext cx="1650" cy="29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08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5" cy="46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509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17510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8" y="2661"/>
                      <a:ext cx="160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11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2" y="3747"/>
                      <a:ext cx="859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512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17513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4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14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grpSp>
                <p:nvGrpSpPr>
                  <p:cNvPr id="17515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17516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0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17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round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</p:grpSp>
          </p:grpSp>
          <p:grpSp>
            <p:nvGrpSpPr>
              <p:cNvPr id="17518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17519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17520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6" y="456"/>
                    <a:ext cx="2567" cy="2046"/>
                  </a:xfrm>
                  <a:custGeom>
                    <a:avLst/>
                    <a:gdLst>
                      <a:gd name="G0" fmla="+- 17826 0 0"/>
                      <a:gd name="G1" fmla="+- 0 0 0"/>
                      <a:gd name="G2" fmla="+- 21600 0 0"/>
                      <a:gd name="T0" fmla="*/ 36729 w 36729"/>
                      <a:gd name="T1" fmla="*/ 10451 h 21600"/>
                      <a:gd name="T2" fmla="*/ 0 w 36729"/>
                      <a:gd name="T3" fmla="*/ 12197 h 21600"/>
                      <a:gd name="T4" fmla="*/ 17826 w 36729"/>
                      <a:gd name="T5" fmla="*/ 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521" name="Arc 113"/>
                  <p:cNvSpPr>
                    <a:spLocks/>
                  </p:cNvSpPr>
                  <p:nvPr/>
                </p:nvSpPr>
                <p:spPr bwMode="hidden">
                  <a:xfrm flipH="1">
                    <a:off x="388" y="1601"/>
                    <a:ext cx="2016" cy="2379"/>
                  </a:xfrm>
                  <a:custGeom>
                    <a:avLst/>
                    <a:gdLst>
                      <a:gd name="G0" fmla="+- 8873 0 0"/>
                      <a:gd name="G1" fmla="+- 21600 0 0"/>
                      <a:gd name="G2" fmla="+- 21600 0 0"/>
                      <a:gd name="T0" fmla="*/ 0 w 30473"/>
                      <a:gd name="T1" fmla="*/ 1907 h 22305"/>
                      <a:gd name="T2" fmla="*/ 30462 w 30473"/>
                      <a:gd name="T3" fmla="*/ 22305 h 22305"/>
                      <a:gd name="T4" fmla="*/ 8873 w 30473"/>
                      <a:gd name="T5" fmla="*/ 21600 h 2230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522" name="Arc 114"/>
                  <p:cNvSpPr>
                    <a:spLocks/>
                  </p:cNvSpPr>
                  <p:nvPr/>
                </p:nvSpPr>
                <p:spPr bwMode="hidden">
                  <a:xfrm>
                    <a:off x="3029" y="1181"/>
                    <a:ext cx="1426" cy="2379"/>
                  </a:xfrm>
                  <a:custGeom>
                    <a:avLst/>
                    <a:gdLst>
                      <a:gd name="G0" fmla="+- 13212 0 0"/>
                      <a:gd name="G1" fmla="+- 21600 0 0"/>
                      <a:gd name="G2" fmla="+- 21600 0 0"/>
                      <a:gd name="T0" fmla="*/ 0 w 34812"/>
                      <a:gd name="T1" fmla="*/ 4512 h 22305"/>
                      <a:gd name="T2" fmla="*/ 34801 w 34812"/>
                      <a:gd name="T3" fmla="*/ 22305 h 22305"/>
                      <a:gd name="T4" fmla="*/ 13212 w 34812"/>
                      <a:gd name="T5" fmla="*/ 21600 h 2230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523" name="Arc 115"/>
                  <p:cNvSpPr>
                    <a:spLocks/>
                  </p:cNvSpPr>
                  <p:nvPr/>
                </p:nvSpPr>
                <p:spPr bwMode="hidden">
                  <a:xfrm flipH="1">
                    <a:off x="74" y="813"/>
                    <a:ext cx="2540" cy="2379"/>
                  </a:xfrm>
                  <a:custGeom>
                    <a:avLst/>
                    <a:gdLst>
                      <a:gd name="G0" fmla="+- 15230 0 0"/>
                      <a:gd name="G1" fmla="+- 21600 0 0"/>
                      <a:gd name="G2" fmla="+- 21600 0 0"/>
                      <a:gd name="T0" fmla="*/ 0 w 36830"/>
                      <a:gd name="T1" fmla="*/ 6283 h 22305"/>
                      <a:gd name="T2" fmla="*/ 36819 w 36830"/>
                      <a:gd name="T3" fmla="*/ 22305 h 22305"/>
                      <a:gd name="T4" fmla="*/ 15230 w 36830"/>
                      <a:gd name="T5" fmla="*/ 21600 h 22305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524" name="Arc 116"/>
                  <p:cNvSpPr>
                    <a:spLocks/>
                  </p:cNvSpPr>
                  <p:nvPr/>
                </p:nvSpPr>
                <p:spPr bwMode="hidden">
                  <a:xfrm flipH="1">
                    <a:off x="790" y="313"/>
                    <a:ext cx="1850" cy="2304"/>
                  </a:xfrm>
                  <a:custGeom>
                    <a:avLst/>
                    <a:gdLst>
                      <a:gd name="G0" fmla="+- 18231 0 0"/>
                      <a:gd name="G1" fmla="+- 21600 0 0"/>
                      <a:gd name="G2" fmla="+- 21600 0 0"/>
                      <a:gd name="T0" fmla="*/ 0 w 31881"/>
                      <a:gd name="T1" fmla="*/ 10016 h 21600"/>
                      <a:gd name="T2" fmla="*/ 31881 w 31881"/>
                      <a:gd name="T3" fmla="*/ 4860 h 21600"/>
                      <a:gd name="T4" fmla="*/ 18231 w 31881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525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4" cy="2304"/>
                  </a:xfrm>
                  <a:custGeom>
                    <a:avLst/>
                    <a:gdLst>
                      <a:gd name="G0" fmla="+- 13212 0 0"/>
                      <a:gd name="G1" fmla="+- 21600 0 0"/>
                      <a:gd name="G2" fmla="+- 21600 0 0"/>
                      <a:gd name="T0" fmla="*/ 0 w 31146"/>
                      <a:gd name="T1" fmla="*/ 4512 h 21600"/>
                      <a:gd name="T2" fmla="*/ 31146 w 31146"/>
                      <a:gd name="T3" fmla="*/ 9561 h 21600"/>
                      <a:gd name="T4" fmla="*/ 13212 w 31146"/>
                      <a:gd name="T5" fmla="*/ 21600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7526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800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64 h 2368"/>
                      <a:gd name="T2" fmla="*/ 240 w 776"/>
                      <a:gd name="T3" fmla="*/ 16 h 2368"/>
                      <a:gd name="T4" fmla="*/ 96 w 776"/>
                      <a:gd name="T5" fmla="*/ 160 h 2368"/>
                      <a:gd name="T6" fmla="*/ 336 w 776"/>
                      <a:gd name="T7" fmla="*/ 160 h 2368"/>
                      <a:gd name="T8" fmla="*/ 192 w 776"/>
                      <a:gd name="T9" fmla="*/ 304 h 2368"/>
                      <a:gd name="T10" fmla="*/ 384 w 776"/>
                      <a:gd name="T11" fmla="*/ 352 h 2368"/>
                      <a:gd name="T12" fmla="*/ 288 w 776"/>
                      <a:gd name="T13" fmla="*/ 448 h 2368"/>
                      <a:gd name="T14" fmla="*/ 480 w 776"/>
                      <a:gd name="T15" fmla="*/ 496 h 2368"/>
                      <a:gd name="T16" fmla="*/ 384 w 776"/>
                      <a:gd name="T17" fmla="*/ 592 h 2368"/>
                      <a:gd name="T18" fmla="*/ 528 w 776"/>
                      <a:gd name="T19" fmla="*/ 640 h 2368"/>
                      <a:gd name="T20" fmla="*/ 480 w 776"/>
                      <a:gd name="T21" fmla="*/ 736 h 2368"/>
                      <a:gd name="T22" fmla="*/ 576 w 776"/>
                      <a:gd name="T23" fmla="*/ 832 h 2368"/>
                      <a:gd name="T24" fmla="*/ 576 w 776"/>
                      <a:gd name="T25" fmla="*/ 928 h 2368"/>
                      <a:gd name="T26" fmla="*/ 672 w 776"/>
                      <a:gd name="T27" fmla="*/ 1072 h 2368"/>
                      <a:gd name="T28" fmla="*/ 624 w 776"/>
                      <a:gd name="T29" fmla="*/ 1216 h 2368"/>
                      <a:gd name="T30" fmla="*/ 720 w 776"/>
                      <a:gd name="T31" fmla="*/ 1312 h 2368"/>
                      <a:gd name="T32" fmla="*/ 672 w 776"/>
                      <a:gd name="T33" fmla="*/ 1456 h 2368"/>
                      <a:gd name="T34" fmla="*/ 720 w 776"/>
                      <a:gd name="T35" fmla="*/ 1600 h 2368"/>
                      <a:gd name="T36" fmla="*/ 672 w 776"/>
                      <a:gd name="T37" fmla="*/ 1696 h 2368"/>
                      <a:gd name="T38" fmla="*/ 768 w 776"/>
                      <a:gd name="T39" fmla="*/ 1840 h 2368"/>
                      <a:gd name="T40" fmla="*/ 720 w 776"/>
                      <a:gd name="T41" fmla="*/ 1984 h 2368"/>
                      <a:gd name="T42" fmla="*/ 768 w 776"/>
                      <a:gd name="T43" fmla="*/ 2176 h 2368"/>
                      <a:gd name="T44" fmla="*/ 720 w 776"/>
                      <a:gd name="T45" fmla="*/ 2224 h 2368"/>
                      <a:gd name="T46" fmla="*/ 768 w 776"/>
                      <a:gd name="T47" fmla="*/ 2368 h 236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7527" name="Freeform 119"/>
                <p:cNvSpPr>
                  <a:spLocks/>
                </p:cNvSpPr>
                <p:nvPr/>
              </p:nvSpPr>
              <p:spPr bwMode="hidden">
                <a:xfrm rot="20253369">
                  <a:off x="3280" y="1529"/>
                  <a:ext cx="442" cy="837"/>
                </a:xfrm>
                <a:custGeom>
                  <a:avLst/>
                  <a:gdLst>
                    <a:gd name="T0" fmla="*/ 0 w 776"/>
                    <a:gd name="T1" fmla="*/ 64 h 2368"/>
                    <a:gd name="T2" fmla="*/ 240 w 776"/>
                    <a:gd name="T3" fmla="*/ 16 h 2368"/>
                    <a:gd name="T4" fmla="*/ 96 w 776"/>
                    <a:gd name="T5" fmla="*/ 160 h 2368"/>
                    <a:gd name="T6" fmla="*/ 336 w 776"/>
                    <a:gd name="T7" fmla="*/ 160 h 2368"/>
                    <a:gd name="T8" fmla="*/ 192 w 776"/>
                    <a:gd name="T9" fmla="*/ 304 h 2368"/>
                    <a:gd name="T10" fmla="*/ 384 w 776"/>
                    <a:gd name="T11" fmla="*/ 352 h 2368"/>
                    <a:gd name="T12" fmla="*/ 288 w 776"/>
                    <a:gd name="T13" fmla="*/ 448 h 2368"/>
                    <a:gd name="T14" fmla="*/ 480 w 776"/>
                    <a:gd name="T15" fmla="*/ 496 h 2368"/>
                    <a:gd name="T16" fmla="*/ 384 w 776"/>
                    <a:gd name="T17" fmla="*/ 592 h 2368"/>
                    <a:gd name="T18" fmla="*/ 528 w 776"/>
                    <a:gd name="T19" fmla="*/ 640 h 2368"/>
                    <a:gd name="T20" fmla="*/ 480 w 776"/>
                    <a:gd name="T21" fmla="*/ 736 h 2368"/>
                    <a:gd name="T22" fmla="*/ 576 w 776"/>
                    <a:gd name="T23" fmla="*/ 832 h 2368"/>
                    <a:gd name="T24" fmla="*/ 576 w 776"/>
                    <a:gd name="T25" fmla="*/ 928 h 2368"/>
                    <a:gd name="T26" fmla="*/ 672 w 776"/>
                    <a:gd name="T27" fmla="*/ 1072 h 2368"/>
                    <a:gd name="T28" fmla="*/ 624 w 776"/>
                    <a:gd name="T29" fmla="*/ 1216 h 2368"/>
                    <a:gd name="T30" fmla="*/ 720 w 776"/>
                    <a:gd name="T31" fmla="*/ 1312 h 2368"/>
                    <a:gd name="T32" fmla="*/ 672 w 776"/>
                    <a:gd name="T33" fmla="*/ 1456 h 2368"/>
                    <a:gd name="T34" fmla="*/ 720 w 776"/>
                    <a:gd name="T35" fmla="*/ 1600 h 2368"/>
                    <a:gd name="T36" fmla="*/ 672 w 776"/>
                    <a:gd name="T37" fmla="*/ 1696 h 2368"/>
                    <a:gd name="T38" fmla="*/ 768 w 776"/>
                    <a:gd name="T39" fmla="*/ 1840 h 2368"/>
                    <a:gd name="T40" fmla="*/ 720 w 776"/>
                    <a:gd name="T41" fmla="*/ 1984 h 2368"/>
                    <a:gd name="T42" fmla="*/ 768 w 776"/>
                    <a:gd name="T43" fmla="*/ 2176 h 2368"/>
                    <a:gd name="T44" fmla="*/ 720 w 776"/>
                    <a:gd name="T45" fmla="*/ 2224 h 2368"/>
                    <a:gd name="T46" fmla="*/ 768 w 776"/>
                    <a:gd name="T47" fmla="*/ 2368 h 23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17528" name="Group 120"/>
            <p:cNvGrpSpPr>
              <a:grpSpLocks/>
            </p:cNvGrpSpPr>
            <p:nvPr/>
          </p:nvGrpSpPr>
          <p:grpSpPr bwMode="auto">
            <a:xfrm>
              <a:off x="1476" y="449"/>
              <a:ext cx="4038" cy="2966"/>
              <a:chOff x="210" y="337"/>
              <a:chExt cx="5198" cy="3818"/>
            </a:xfrm>
          </p:grpSpPr>
          <p:sp>
            <p:nvSpPr>
              <p:cNvPr id="17529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0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G0" fmla="+- 0 0 0"/>
                  <a:gd name="G1" fmla="+- 20897 0 0"/>
                  <a:gd name="G2" fmla="+- 21600 0 0"/>
                  <a:gd name="T0" fmla="*/ 5467 w 21600"/>
                  <a:gd name="T1" fmla="*/ 0 h 21602"/>
                  <a:gd name="T2" fmla="*/ 21589 w 21600"/>
                  <a:gd name="T3" fmla="*/ 21602 h 21602"/>
                  <a:gd name="T4" fmla="*/ 0 w 21600"/>
                  <a:gd name="T5" fmla="*/ 20897 h 216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1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G0" fmla="+- 7340 0 0"/>
                  <a:gd name="G1" fmla="+- 21600 0 0"/>
                  <a:gd name="G2" fmla="+- 21600 0 0"/>
                  <a:gd name="T0" fmla="*/ 0 w 28940"/>
                  <a:gd name="T1" fmla="*/ 1285 h 22305"/>
                  <a:gd name="T2" fmla="*/ 28929 w 28940"/>
                  <a:gd name="T3" fmla="*/ 22305 h 22305"/>
                  <a:gd name="T4" fmla="*/ 7340 w 28940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2" name="Arc 124"/>
              <p:cNvSpPr>
                <a:spLocks/>
              </p:cNvSpPr>
              <p:nvPr/>
            </p:nvSpPr>
            <p:spPr bwMode="hidden">
              <a:xfrm flipH="1">
                <a:off x="210" y="1168"/>
                <a:ext cx="2376" cy="2379"/>
              </a:xfrm>
              <a:custGeom>
                <a:avLst/>
                <a:gdLst>
                  <a:gd name="G0" fmla="+- 12855 0 0"/>
                  <a:gd name="G1" fmla="+- 21600 0 0"/>
                  <a:gd name="G2" fmla="+- 21600 0 0"/>
                  <a:gd name="T0" fmla="*/ 0 w 34455"/>
                  <a:gd name="T1" fmla="*/ 4241 h 22305"/>
                  <a:gd name="T2" fmla="*/ 34444 w 34455"/>
                  <a:gd name="T3" fmla="*/ 22305 h 22305"/>
                  <a:gd name="T4" fmla="*/ 12855 w 34455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3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G0" fmla="+- 13212 0 0"/>
                  <a:gd name="G1" fmla="+- 21600 0 0"/>
                  <a:gd name="G2" fmla="+- 21600 0 0"/>
                  <a:gd name="T0" fmla="*/ 0 w 34812"/>
                  <a:gd name="T1" fmla="*/ 4512 h 22305"/>
                  <a:gd name="T2" fmla="*/ 34801 w 34812"/>
                  <a:gd name="T3" fmla="*/ 22305 h 22305"/>
                  <a:gd name="T4" fmla="*/ 13212 w 34812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4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G0" fmla="+- 13212 0 0"/>
                  <a:gd name="G1" fmla="+- 21600 0 0"/>
                  <a:gd name="G2" fmla="+- 21600 0 0"/>
                  <a:gd name="T0" fmla="*/ 0 w 34812"/>
                  <a:gd name="T1" fmla="*/ 4512 h 22305"/>
                  <a:gd name="T2" fmla="*/ 34801 w 34812"/>
                  <a:gd name="T3" fmla="*/ 22305 h 22305"/>
                  <a:gd name="T4" fmla="*/ 13212 w 34812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5" name="Freeform 127"/>
              <p:cNvSpPr>
                <a:spLocks/>
              </p:cNvSpPr>
              <p:nvPr/>
            </p:nvSpPr>
            <p:spPr bwMode="hidden">
              <a:xfrm>
                <a:off x="3301" y="2635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6" name="Freeform 128"/>
              <p:cNvSpPr>
                <a:spLocks/>
              </p:cNvSpPr>
              <p:nvPr/>
            </p:nvSpPr>
            <p:spPr bwMode="hidden">
              <a:xfrm rot="19660755" flipV="1">
                <a:off x="2546" y="2150"/>
                <a:ext cx="442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7" name="Freeform 129"/>
              <p:cNvSpPr>
                <a:spLocks/>
              </p:cNvSpPr>
              <p:nvPr/>
            </p:nvSpPr>
            <p:spPr bwMode="hidden">
              <a:xfrm flipH="1">
                <a:off x="489" y="2504"/>
                <a:ext cx="1085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8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9" name="Freeform 131"/>
              <p:cNvSpPr>
                <a:spLocks/>
              </p:cNvSpPr>
              <p:nvPr/>
            </p:nvSpPr>
            <p:spPr bwMode="hidden">
              <a:xfrm>
                <a:off x="4401" y="2280"/>
                <a:ext cx="1007" cy="160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0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1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3" cy="143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2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2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17543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 smtClean="0"/>
              <a:t>Click to edit Master title style</a:t>
            </a:r>
            <a:endParaRPr lang="en-GB" noProof="0" smtClean="0"/>
          </a:p>
        </p:txBody>
      </p:sp>
      <p:sp>
        <p:nvSpPr>
          <p:cNvPr id="17544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noProof="0" smtClean="0"/>
              <a:t>Click to edit Master subtitle style</a:t>
            </a:r>
            <a:endParaRPr lang="en-GB" noProof="0" smtClean="0"/>
          </a:p>
        </p:txBody>
      </p:sp>
      <p:sp>
        <p:nvSpPr>
          <p:cNvPr id="17545" name="Rectangle 137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7546" name="Rectangle 1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7547" name="Rectangle 139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51425F8-7A18-4F0A-83AA-4AE2EDEC922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43" grpId="0"/>
      <p:bldP spid="1754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54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754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BD2720-4D59-4AC0-B20E-1EA3E17E4C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74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ACB59B-B975-42E8-B357-805E40DC84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231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833839-DBF6-41A0-A373-F34B93CF53C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917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82B23-623E-4E16-A46C-1E3AFC928D1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093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A7DEE7-48A8-474D-AC42-B6BDCC87388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95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A84382-0DC2-4AD2-956F-6CE047ABDA1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63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F9F98E-ABF7-4778-ABA5-033A4E96C3A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42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2F0758-0224-4EB7-B1C2-CD4D05A4E16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82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33FC54-9B07-41AB-A6B4-08E4041B045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81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695614-0F25-4EF3-9563-4268A78F010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85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6387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6388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89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6390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6391" name="Oval 7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2" name="Oval 8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6393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6394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5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6396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6397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6398" name="Oval 14"/>
                <p:cNvSpPr>
                  <a:spLocks noChangeArrowheads="1"/>
                </p:cNvSpPr>
                <p:nvPr/>
              </p:nvSpPr>
              <p:spPr bwMode="hidden">
                <a:xfrm>
                  <a:off x="1265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399" name="Oval 15"/>
                <p:cNvSpPr>
                  <a:spLocks noChangeArrowheads="1"/>
                </p:cNvSpPr>
                <p:nvPr/>
              </p:nvSpPr>
              <p:spPr bwMode="hidden">
                <a:xfrm>
                  <a:off x="2380" y="1601"/>
                  <a:ext cx="579" cy="406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6400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6401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6402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5" y="2236"/>
                    <a:ext cx="172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03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50"/>
                    <a:ext cx="925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04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6405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4" y="2019"/>
                    <a:ext cx="1814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06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3" y="2806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07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6408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7" y="1832"/>
                    <a:ext cx="1736" cy="30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09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2" y="2420"/>
                    <a:ext cx="932" cy="47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10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6411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4" y="1636"/>
                    <a:ext cx="1677" cy="33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12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5" y="2037"/>
                    <a:ext cx="901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13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6414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8" y="1414"/>
                    <a:ext cx="1545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15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2"/>
                    <a:ext cx="830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16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6417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3" y="1289"/>
                    <a:ext cx="1404" cy="21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18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9" y="1269"/>
                    <a:ext cx="754" cy="34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19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6420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8" y="1129"/>
                    <a:ext cx="1233" cy="21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21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5" y="917"/>
                    <a:ext cx="662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22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6423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6" y="2359"/>
                    <a:ext cx="172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24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2"/>
                    <a:ext cx="925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25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6426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4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27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5" y="2983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28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6429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09"/>
                    <a:ext cx="1736" cy="30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30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2" y="2597"/>
                    <a:ext cx="932" cy="47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31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6432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3"/>
                    <a:ext cx="1677" cy="33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33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4"/>
                    <a:ext cx="901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34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6435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91"/>
                    <a:ext cx="1545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36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2" y="1759"/>
                    <a:ext cx="830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37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6438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6"/>
                    <a:ext cx="1404" cy="21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39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6"/>
                    <a:ext cx="754" cy="34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40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6441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3" cy="21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42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4"/>
                    <a:ext cx="662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43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6444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3" y="1238"/>
                    <a:ext cx="1233" cy="21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45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6" y="899"/>
                    <a:ext cx="662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46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6447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1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48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1"/>
                    <a:ext cx="260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49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6450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7" y="383"/>
                    <a:ext cx="491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51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4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52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6453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4" y="958"/>
                    <a:ext cx="1100" cy="21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54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6" y="231"/>
                    <a:ext cx="591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55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6456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1" y="924"/>
                    <a:ext cx="1061" cy="21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57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19" y="144"/>
                    <a:ext cx="570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58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6459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2" y="1023"/>
                    <a:ext cx="1233" cy="21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60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5" y="672"/>
                    <a:ext cx="662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61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6462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3" y="947"/>
                    <a:ext cx="1233" cy="215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63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2" y="445"/>
                    <a:ext cx="662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6464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504 h 504"/>
                    <a:gd name="T2" fmla="*/ 864 w 2736"/>
                    <a:gd name="T3" fmla="*/ 168 h 504"/>
                    <a:gd name="T4" fmla="*/ 1776 w 2736"/>
                    <a:gd name="T5" fmla="*/ 24 h 504"/>
                    <a:gd name="T6" fmla="*/ 2736 w 2736"/>
                    <a:gd name="T7" fmla="*/ 24 h 504"/>
                    <a:gd name="T8" fmla="*/ 2720 w 2736"/>
                    <a:gd name="T9" fmla="*/ 103 h 504"/>
                    <a:gd name="T10" fmla="*/ 1764 w 2736"/>
                    <a:gd name="T11" fmla="*/ 103 h 504"/>
                    <a:gd name="T12" fmla="*/ 654 w 2736"/>
                    <a:gd name="T13" fmla="*/ 292 h 504"/>
                    <a:gd name="T14" fmla="*/ 0 w 2736"/>
                    <a:gd name="T15" fmla="*/ 504 h 5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465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0"/>
                </a:xfrm>
                <a:custGeom>
                  <a:avLst/>
                  <a:gdLst>
                    <a:gd name="T0" fmla="*/ 5 w 1769"/>
                    <a:gd name="T1" fmla="*/ 8 h 791"/>
                    <a:gd name="T2" fmla="*/ 485 w 1769"/>
                    <a:gd name="T3" fmla="*/ 56 h 791"/>
                    <a:gd name="T4" fmla="*/ 1157 w 1769"/>
                    <a:gd name="T5" fmla="*/ 200 h 791"/>
                    <a:gd name="T6" fmla="*/ 1611 w 1769"/>
                    <a:gd name="T7" fmla="*/ 432 h 791"/>
                    <a:gd name="T8" fmla="*/ 1756 w 1769"/>
                    <a:gd name="T9" fmla="*/ 609 h 791"/>
                    <a:gd name="T10" fmla="*/ 1689 w 1769"/>
                    <a:gd name="T11" fmla="*/ 787 h 791"/>
                    <a:gd name="T12" fmla="*/ 1589 w 1769"/>
                    <a:gd name="T13" fmla="*/ 632 h 791"/>
                    <a:gd name="T14" fmla="*/ 1389 w 1769"/>
                    <a:gd name="T15" fmla="*/ 454 h 791"/>
                    <a:gd name="T16" fmla="*/ 1109 w 1769"/>
                    <a:gd name="T17" fmla="*/ 296 h 791"/>
                    <a:gd name="T18" fmla="*/ 581 w 1769"/>
                    <a:gd name="T19" fmla="*/ 152 h 791"/>
                    <a:gd name="T20" fmla="*/ 0 w 1769"/>
                    <a:gd name="T21" fmla="*/ 76 h 791"/>
                    <a:gd name="T22" fmla="*/ 5 w 1769"/>
                    <a:gd name="T23" fmla="*/ 8 h 7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16466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6467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1" y="938"/>
                    <a:ext cx="1062" cy="1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68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70" cy="2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69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6470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1" y="915"/>
                    <a:ext cx="1155" cy="27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71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0" y="261"/>
                    <a:ext cx="620" cy="42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72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6473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6" y="960"/>
                    <a:ext cx="954" cy="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74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0"/>
                    <a:ext cx="512" cy="1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75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6476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10" y="2475"/>
                    <a:ext cx="172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77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12"/>
                    <a:ext cx="925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78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6479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7" y="2578"/>
                    <a:ext cx="1595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80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2" y="3636"/>
                    <a:ext cx="856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81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6482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42" y="2695"/>
                    <a:ext cx="1711" cy="301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83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4" y="3898"/>
                    <a:ext cx="918" cy="47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84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6485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8" y="2423"/>
                    <a:ext cx="172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86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1" y="3436"/>
                    <a:ext cx="925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87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6488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41"/>
                    <a:ext cx="1650" cy="29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89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5"/>
                    <a:ext cx="885" cy="46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90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6491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61"/>
                    <a:ext cx="1601" cy="24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92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2" y="3747"/>
                    <a:ext cx="859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93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6494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6" y="2714"/>
                    <a:ext cx="1471" cy="24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95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6" y="3732"/>
                    <a:ext cx="790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6496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6497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0" y="2760"/>
                    <a:ext cx="1437" cy="188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98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49" y="3787"/>
                    <a:ext cx="771" cy="29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6499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1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0" name="Arc 116"/>
              <p:cNvSpPr>
                <a:spLocks/>
              </p:cNvSpPr>
              <p:nvPr/>
            </p:nvSpPr>
            <p:spPr bwMode="hidden">
              <a:xfrm flipH="1">
                <a:off x="3528" y="726"/>
                <a:ext cx="833" cy="903"/>
              </a:xfrm>
              <a:custGeom>
                <a:avLst/>
                <a:gdLst>
                  <a:gd name="G0" fmla="+- 0 0 0"/>
                  <a:gd name="G1" fmla="+- 20897 0 0"/>
                  <a:gd name="G2" fmla="+- 21600 0 0"/>
                  <a:gd name="T0" fmla="*/ 5467 w 21600"/>
                  <a:gd name="T1" fmla="*/ 0 h 21602"/>
                  <a:gd name="T2" fmla="*/ 21589 w 21600"/>
                  <a:gd name="T3" fmla="*/ 21602 h 21602"/>
                  <a:gd name="T4" fmla="*/ 0 w 21600"/>
                  <a:gd name="T5" fmla="*/ 20897 h 216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1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G0" fmla="+- 17826 0 0"/>
                  <a:gd name="G1" fmla="+- 0 0 0"/>
                  <a:gd name="G2" fmla="+- 21600 0 0"/>
                  <a:gd name="T0" fmla="*/ 36729 w 36729"/>
                  <a:gd name="T1" fmla="*/ 10451 h 21600"/>
                  <a:gd name="T2" fmla="*/ 0 w 36729"/>
                  <a:gd name="T3" fmla="*/ 12197 h 21600"/>
                  <a:gd name="T4" fmla="*/ 17826 w 36729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2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7" cy="933"/>
              </a:xfrm>
              <a:custGeom>
                <a:avLst/>
                <a:gdLst>
                  <a:gd name="G0" fmla="+- 7340 0 0"/>
                  <a:gd name="G1" fmla="+- 21600 0 0"/>
                  <a:gd name="G2" fmla="+- 21600 0 0"/>
                  <a:gd name="T0" fmla="*/ 0 w 28940"/>
                  <a:gd name="T1" fmla="*/ 1285 h 22305"/>
                  <a:gd name="T2" fmla="*/ 28929 w 28940"/>
                  <a:gd name="T3" fmla="*/ 22305 h 22305"/>
                  <a:gd name="T4" fmla="*/ 7340 w 28940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3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2"/>
              </a:xfrm>
              <a:custGeom>
                <a:avLst/>
                <a:gdLst>
                  <a:gd name="G0" fmla="+- 8873 0 0"/>
                  <a:gd name="G1" fmla="+- 21600 0 0"/>
                  <a:gd name="G2" fmla="+- 21600 0 0"/>
                  <a:gd name="T0" fmla="*/ 0 w 30473"/>
                  <a:gd name="T1" fmla="*/ 1907 h 22305"/>
                  <a:gd name="T2" fmla="*/ 30462 w 30473"/>
                  <a:gd name="T3" fmla="*/ 22305 h 22305"/>
                  <a:gd name="T4" fmla="*/ 8873 w 30473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4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G0" fmla="+- 12855 0 0"/>
                  <a:gd name="G1" fmla="+- 21600 0 0"/>
                  <a:gd name="G2" fmla="+- 21600 0 0"/>
                  <a:gd name="T0" fmla="*/ 0 w 34455"/>
                  <a:gd name="T1" fmla="*/ 4241 h 22305"/>
                  <a:gd name="T2" fmla="*/ 34444 w 34455"/>
                  <a:gd name="T3" fmla="*/ 22305 h 22305"/>
                  <a:gd name="T4" fmla="*/ 12855 w 34455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5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G0" fmla="+- 13212 0 0"/>
                  <a:gd name="G1" fmla="+- 21600 0 0"/>
                  <a:gd name="G2" fmla="+- 21600 0 0"/>
                  <a:gd name="T0" fmla="*/ 0 w 34812"/>
                  <a:gd name="T1" fmla="*/ 4512 h 22305"/>
                  <a:gd name="T2" fmla="*/ 34801 w 34812"/>
                  <a:gd name="T3" fmla="*/ 22305 h 22305"/>
                  <a:gd name="T4" fmla="*/ 13212 w 34812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6" name="Arc 122"/>
              <p:cNvSpPr>
                <a:spLocks/>
              </p:cNvSpPr>
              <p:nvPr/>
            </p:nvSpPr>
            <p:spPr bwMode="hidden">
              <a:xfrm>
                <a:off x="4268" y="585"/>
                <a:ext cx="394" cy="933"/>
              </a:xfrm>
              <a:custGeom>
                <a:avLst/>
                <a:gdLst>
                  <a:gd name="G0" fmla="+- 13212 0 0"/>
                  <a:gd name="G1" fmla="+- 21600 0 0"/>
                  <a:gd name="G2" fmla="+- 21600 0 0"/>
                  <a:gd name="T0" fmla="*/ 0 w 34812"/>
                  <a:gd name="T1" fmla="*/ 4512 h 22305"/>
                  <a:gd name="T2" fmla="*/ 34801 w 34812"/>
                  <a:gd name="T3" fmla="*/ 22305 h 22305"/>
                  <a:gd name="T4" fmla="*/ 13212 w 34812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7" name="Arc 123"/>
              <p:cNvSpPr>
                <a:spLocks/>
              </p:cNvSpPr>
              <p:nvPr/>
            </p:nvSpPr>
            <p:spPr bwMode="hidden">
              <a:xfrm>
                <a:off x="4303" y="463"/>
                <a:ext cx="559" cy="933"/>
              </a:xfrm>
              <a:custGeom>
                <a:avLst/>
                <a:gdLst>
                  <a:gd name="G0" fmla="+- 13212 0 0"/>
                  <a:gd name="G1" fmla="+- 21600 0 0"/>
                  <a:gd name="G2" fmla="+- 21600 0 0"/>
                  <a:gd name="T0" fmla="*/ 0 w 34812"/>
                  <a:gd name="T1" fmla="*/ 4512 h 22305"/>
                  <a:gd name="T2" fmla="*/ 34801 w 34812"/>
                  <a:gd name="T3" fmla="*/ 22305 h 22305"/>
                  <a:gd name="T4" fmla="*/ 13212 w 34812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8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90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09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3" cy="3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0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G0" fmla="+- 15230 0 0"/>
                  <a:gd name="G1" fmla="+- 21600 0 0"/>
                  <a:gd name="G2" fmla="+- 21600 0 0"/>
                  <a:gd name="T0" fmla="*/ 0 w 36830"/>
                  <a:gd name="T1" fmla="*/ 6283 h 22305"/>
                  <a:gd name="T2" fmla="*/ 36819 w 36830"/>
                  <a:gd name="T3" fmla="*/ 22305 h 22305"/>
                  <a:gd name="T4" fmla="*/ 15230 w 36830"/>
                  <a:gd name="T5" fmla="*/ 21600 h 22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1" name="Arc 127"/>
              <p:cNvSpPr>
                <a:spLocks/>
              </p:cNvSpPr>
              <p:nvPr/>
            </p:nvSpPr>
            <p:spPr bwMode="hidden">
              <a:xfrm flipH="1">
                <a:off x="3425" y="123"/>
                <a:ext cx="725" cy="903"/>
              </a:xfrm>
              <a:custGeom>
                <a:avLst/>
                <a:gdLst>
                  <a:gd name="G0" fmla="+- 18231 0 0"/>
                  <a:gd name="G1" fmla="+- 21600 0 0"/>
                  <a:gd name="G2" fmla="+- 21600 0 0"/>
                  <a:gd name="T0" fmla="*/ 0 w 31881"/>
                  <a:gd name="T1" fmla="*/ 10016 h 21600"/>
                  <a:gd name="T2" fmla="*/ 31881 w 31881"/>
                  <a:gd name="T3" fmla="*/ 4860 h 21600"/>
                  <a:gd name="T4" fmla="*/ 18231 w 31881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2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9" cy="904"/>
              </a:xfrm>
              <a:custGeom>
                <a:avLst/>
                <a:gdLst>
                  <a:gd name="G0" fmla="+- 13212 0 0"/>
                  <a:gd name="G1" fmla="+- 21600 0 0"/>
                  <a:gd name="G2" fmla="+- 21600 0 0"/>
                  <a:gd name="T0" fmla="*/ 0 w 31146"/>
                  <a:gd name="T1" fmla="*/ 4512 h 21600"/>
                  <a:gd name="T2" fmla="*/ 31146 w 31146"/>
                  <a:gd name="T3" fmla="*/ 9561 h 21600"/>
                  <a:gd name="T4" fmla="*/ 13212 w 31146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3" name="Freeform 129"/>
              <p:cNvSpPr>
                <a:spLocks/>
              </p:cNvSpPr>
              <p:nvPr/>
            </p:nvSpPr>
            <p:spPr bwMode="hidden">
              <a:xfrm flipH="1">
                <a:off x="3307" y="982"/>
                <a:ext cx="425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4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5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6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7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5" cy="41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8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2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19" name="Freeform 135"/>
              <p:cNvSpPr>
                <a:spLocks/>
              </p:cNvSpPr>
              <p:nvPr/>
            </p:nvSpPr>
            <p:spPr bwMode="hidden">
              <a:xfrm rot="20253369">
                <a:off x="4401" y="599"/>
                <a:ext cx="174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520" name="Freeform 136"/>
              <p:cNvSpPr>
                <a:spLocks/>
              </p:cNvSpPr>
              <p:nvPr/>
            </p:nvSpPr>
            <p:spPr bwMode="hidden">
              <a:xfrm rot="1346631" flipH="1">
                <a:off x="3783" y="590"/>
                <a:ext cx="173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16521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6522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6523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6524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6525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3840B85-59D9-4E87-956B-FA1AB5B308FE}" type="slidenum">
              <a:rPr lang="en-GB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6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6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21" grpId="0"/>
      <p:bldP spid="1652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652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652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652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652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6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652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Times New Roman" pitchFamily="18" charset="0"/>
        <a:buChar char="−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Attraction Management</a:t>
            </a:r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876925"/>
            <a:ext cx="6400800" cy="720725"/>
          </a:xfrm>
        </p:spPr>
        <p:txBody>
          <a:bodyPr/>
          <a:lstStyle/>
          <a:p>
            <a:r>
              <a:rPr lang="en-GB"/>
              <a:t>Introduction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/>
              <a:t>Permanent /Temporary Venue</a:t>
            </a:r>
          </a:p>
          <a:p>
            <a:pPr>
              <a:lnSpc>
                <a:spcPct val="80000"/>
              </a:lnSpc>
            </a:pPr>
            <a:r>
              <a:rPr lang="en-GB" sz="2800"/>
              <a:t>Excursion Destination</a:t>
            </a:r>
          </a:p>
          <a:p>
            <a:pPr>
              <a:lnSpc>
                <a:spcPct val="80000"/>
              </a:lnSpc>
            </a:pPr>
            <a:r>
              <a:rPr lang="en-GB" sz="2800"/>
              <a:t>Primary Purpose public access for entertainment </a:t>
            </a:r>
          </a:p>
          <a:p>
            <a:pPr>
              <a:lnSpc>
                <a:spcPct val="80000"/>
              </a:lnSpc>
            </a:pPr>
            <a:r>
              <a:rPr lang="en-GB" sz="2800"/>
              <a:t>Leisure time</a:t>
            </a:r>
          </a:p>
          <a:p>
            <a:pPr>
              <a:lnSpc>
                <a:spcPct val="80000"/>
              </a:lnSpc>
            </a:pPr>
            <a:r>
              <a:rPr lang="en-GB" sz="2800"/>
              <a:t>Attract day visitors /tourists</a:t>
            </a:r>
          </a:p>
          <a:p>
            <a:pPr>
              <a:lnSpc>
                <a:spcPct val="80000"/>
              </a:lnSpc>
            </a:pPr>
            <a:r>
              <a:rPr lang="en-GB" sz="2800"/>
              <a:t>Booking /No Booking</a:t>
            </a:r>
          </a:p>
          <a:p>
            <a:pPr>
              <a:lnSpc>
                <a:spcPct val="80000"/>
              </a:lnSpc>
            </a:pPr>
            <a:r>
              <a:rPr lang="en-GB" sz="2800"/>
              <a:t>Appropriate level of service and facilities to meet needs</a:t>
            </a:r>
          </a:p>
          <a:p>
            <a:pPr>
              <a:lnSpc>
                <a:spcPct val="80000"/>
              </a:lnSpc>
            </a:pPr>
            <a:r>
              <a:rPr lang="en-GB" sz="2800"/>
              <a:t>Free/Charge</a:t>
            </a:r>
          </a:p>
          <a:p>
            <a:pPr>
              <a:lnSpc>
                <a:spcPct val="80000"/>
              </a:lnSpc>
            </a:pP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Concepts</a:t>
            </a:r>
            <a:br>
              <a:rPr lang="en-GB" dirty="0" smtClean="0"/>
            </a:br>
            <a:r>
              <a:rPr lang="en-GB" dirty="0" smtClean="0"/>
              <a:t>(Visit Britain)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134672" cy="4179168"/>
          </a:xfrm>
        </p:spPr>
        <p:txBody>
          <a:bodyPr/>
          <a:lstStyle/>
          <a:p>
            <a:r>
              <a:rPr lang="en-GB" dirty="0"/>
              <a:t>An attraction is feasible to charge admission for the sole purpose of sightseeing.</a:t>
            </a:r>
          </a:p>
          <a:p>
            <a:r>
              <a:rPr lang="en-GB" dirty="0"/>
              <a:t>Permanently established excursion </a:t>
            </a:r>
            <a:r>
              <a:rPr lang="en-GB" dirty="0" smtClean="0"/>
              <a:t>destination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87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br>
              <a:rPr lang="en-GB" dirty="0" smtClean="0"/>
            </a:br>
            <a:r>
              <a:rPr lang="en-GB" dirty="0" smtClean="0"/>
              <a:t>(Visit </a:t>
            </a:r>
            <a:r>
              <a:rPr lang="en-GB" dirty="0"/>
              <a:t>B</a:t>
            </a:r>
            <a:r>
              <a:rPr lang="en-GB" dirty="0" smtClean="0"/>
              <a:t>ritain)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Allow access for entertainment, interest or education, rather than primarily being a retail outlet, a venue for sporting, theatrical or film performances.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81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to the public without prior booking for published periods each year</a:t>
            </a:r>
          </a:p>
          <a:p>
            <a:r>
              <a:rPr lang="en-GB" dirty="0"/>
              <a:t>Capable of attracting day visitors and tourists as well as residents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391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Concept Issues</a:t>
            </a:r>
            <a:br>
              <a:rPr lang="en-GB" dirty="0" smtClean="0"/>
            </a:br>
            <a:r>
              <a:rPr lang="en-GB" dirty="0" smtClean="0"/>
              <a:t>(Visit Britain)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single Business</a:t>
            </a:r>
          </a:p>
          <a:p>
            <a:r>
              <a:rPr lang="en-GB" dirty="0" smtClean="0"/>
              <a:t>Under a single management</a:t>
            </a:r>
          </a:p>
          <a:p>
            <a:r>
              <a:rPr lang="en-GB" dirty="0" smtClean="0"/>
              <a:t>Capable of answering economic questions on revenue, employment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224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Classifications</a:t>
            </a: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/>
              <a:t>Natural Attractions</a:t>
            </a:r>
          </a:p>
          <a:p>
            <a:pPr>
              <a:lnSpc>
                <a:spcPct val="80000"/>
              </a:lnSpc>
            </a:pPr>
            <a:r>
              <a:rPr lang="en-GB" sz="2000"/>
              <a:t>Man made or Built Attractions</a:t>
            </a:r>
          </a:p>
          <a:p>
            <a:pPr>
              <a:lnSpc>
                <a:spcPct val="80000"/>
              </a:lnSpc>
            </a:pPr>
            <a:r>
              <a:rPr lang="en-GB" sz="2000"/>
              <a:t>Purpose Built Attractions</a:t>
            </a:r>
          </a:p>
          <a:p>
            <a:pPr>
              <a:lnSpc>
                <a:spcPct val="80000"/>
              </a:lnSpc>
            </a:pPr>
            <a:r>
              <a:rPr lang="en-GB" sz="2000"/>
              <a:t>Special Events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000"/>
          </a:p>
          <a:p>
            <a:pPr>
              <a:lnSpc>
                <a:spcPct val="80000"/>
              </a:lnSpc>
            </a:pPr>
            <a:r>
              <a:rPr lang="en-GB" sz="2000"/>
              <a:t>Heritage/Cultural/Educational</a:t>
            </a:r>
          </a:p>
          <a:p>
            <a:pPr>
              <a:lnSpc>
                <a:spcPct val="80000"/>
              </a:lnSpc>
            </a:pPr>
            <a:r>
              <a:rPr lang="en-GB" sz="2000"/>
              <a:t>Fun Attractions</a:t>
            </a:r>
          </a:p>
          <a:p>
            <a:pPr>
              <a:lnSpc>
                <a:spcPct val="80000"/>
              </a:lnSpc>
            </a:pPr>
            <a:r>
              <a:rPr lang="en-GB" sz="2000"/>
              <a:t>Icons/symbols</a:t>
            </a:r>
          </a:p>
          <a:p>
            <a:pPr>
              <a:lnSpc>
                <a:spcPct val="80000"/>
              </a:lnSpc>
            </a:pPr>
            <a:endParaRPr lang="en-GB" sz="2000"/>
          </a:p>
          <a:p>
            <a:pPr>
              <a:lnSpc>
                <a:spcPct val="80000"/>
              </a:lnSpc>
            </a:pPr>
            <a:r>
              <a:rPr lang="en-GB" sz="2000"/>
              <a:t>Public Sector – Funding/Admission</a:t>
            </a:r>
          </a:p>
          <a:p>
            <a:pPr>
              <a:lnSpc>
                <a:spcPct val="80000"/>
              </a:lnSpc>
            </a:pPr>
            <a:r>
              <a:rPr lang="en-GB" sz="2000"/>
              <a:t>Private Sector – Commercial</a:t>
            </a:r>
          </a:p>
          <a:p>
            <a:pPr>
              <a:lnSpc>
                <a:spcPct val="80000"/>
              </a:lnSpc>
            </a:pPr>
            <a:r>
              <a:rPr lang="en-US" sz="2000"/>
              <a:t>Voluntary Sector – Not for profit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Public Sector</a:t>
            </a: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Government</a:t>
            </a:r>
          </a:p>
          <a:p>
            <a:pPr>
              <a:lnSpc>
                <a:spcPct val="90000"/>
              </a:lnSpc>
            </a:pPr>
            <a:r>
              <a:rPr lang="en-GB" sz="2400"/>
              <a:t>Agencies </a:t>
            </a:r>
          </a:p>
          <a:p>
            <a:pPr>
              <a:lnSpc>
                <a:spcPct val="90000"/>
              </a:lnSpc>
            </a:pPr>
            <a:r>
              <a:rPr lang="en-GB" sz="2400"/>
              <a:t>Admission fees issue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Galleries</a:t>
            </a:r>
          </a:p>
          <a:p>
            <a:pPr>
              <a:lnSpc>
                <a:spcPct val="90000"/>
              </a:lnSpc>
            </a:pPr>
            <a:r>
              <a:rPr lang="en-GB" sz="2400"/>
              <a:t>Museums</a:t>
            </a:r>
          </a:p>
          <a:p>
            <a:pPr>
              <a:lnSpc>
                <a:spcPct val="90000"/>
              </a:lnSpc>
            </a:pPr>
            <a:r>
              <a:rPr lang="en-GB" sz="2400"/>
              <a:t>Heritage sites</a:t>
            </a:r>
          </a:p>
          <a:p>
            <a:pPr>
              <a:lnSpc>
                <a:spcPct val="90000"/>
              </a:lnSpc>
            </a:pPr>
            <a:r>
              <a:rPr lang="en-GB" sz="2400"/>
              <a:t>Castles</a:t>
            </a:r>
          </a:p>
          <a:p>
            <a:pPr>
              <a:lnSpc>
                <a:spcPct val="90000"/>
              </a:lnSpc>
            </a:pPr>
            <a:r>
              <a:rPr lang="en-GB" sz="2400"/>
              <a:t>Parks</a:t>
            </a:r>
          </a:p>
          <a:p>
            <a:pPr>
              <a:lnSpc>
                <a:spcPct val="90000"/>
              </a:lnSpc>
            </a:pPr>
            <a:r>
              <a:rPr lang="en-GB" sz="2400"/>
              <a:t>Recreation Centres</a:t>
            </a: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Voluntary Sector</a:t>
            </a: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Charities</a:t>
            </a:r>
          </a:p>
          <a:p>
            <a:r>
              <a:rPr lang="en-GB"/>
              <a:t>Non Profit</a:t>
            </a:r>
          </a:p>
          <a:p>
            <a:r>
              <a:rPr lang="en-GB"/>
              <a:t>National Trust</a:t>
            </a:r>
          </a:p>
          <a:p>
            <a:endParaRPr lang="en-GB"/>
          </a:p>
          <a:p>
            <a:r>
              <a:rPr lang="en-GB"/>
              <a:t>Countryside</a:t>
            </a:r>
          </a:p>
          <a:p>
            <a:r>
              <a:rPr lang="en-GB"/>
              <a:t>Heritage</a:t>
            </a:r>
          </a:p>
          <a:p>
            <a:r>
              <a:rPr lang="en-GB"/>
              <a:t>Culture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Commercial Sector</a:t>
            </a:r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/>
              <a:t>Profit</a:t>
            </a:r>
          </a:p>
          <a:p>
            <a:pPr>
              <a:lnSpc>
                <a:spcPct val="80000"/>
              </a:lnSpc>
            </a:pPr>
            <a:endParaRPr lang="en-GB" sz="2800"/>
          </a:p>
          <a:p>
            <a:pPr>
              <a:lnSpc>
                <a:spcPct val="80000"/>
              </a:lnSpc>
            </a:pPr>
            <a:r>
              <a:rPr lang="en-GB" sz="2800"/>
              <a:t>Theme Parks</a:t>
            </a:r>
          </a:p>
          <a:p>
            <a:pPr>
              <a:lnSpc>
                <a:spcPct val="80000"/>
              </a:lnSpc>
            </a:pPr>
            <a:r>
              <a:rPr lang="en-GB" sz="2800"/>
              <a:t>Water parks</a:t>
            </a:r>
          </a:p>
          <a:p>
            <a:pPr>
              <a:lnSpc>
                <a:spcPct val="80000"/>
              </a:lnSpc>
            </a:pPr>
            <a:r>
              <a:rPr lang="en-GB" sz="2800"/>
              <a:t>Recreation Parks</a:t>
            </a:r>
          </a:p>
          <a:p>
            <a:pPr>
              <a:lnSpc>
                <a:spcPct val="80000"/>
              </a:lnSpc>
            </a:pPr>
            <a:r>
              <a:rPr lang="en-GB" sz="2800"/>
              <a:t>Leisure Facilities</a:t>
            </a:r>
          </a:p>
          <a:p>
            <a:pPr>
              <a:lnSpc>
                <a:spcPct val="80000"/>
              </a:lnSpc>
            </a:pPr>
            <a:r>
              <a:rPr lang="en-GB" sz="2800"/>
              <a:t>Heritage</a:t>
            </a:r>
          </a:p>
          <a:p>
            <a:pPr>
              <a:lnSpc>
                <a:spcPct val="80000"/>
              </a:lnSpc>
            </a:pPr>
            <a:r>
              <a:rPr lang="en-GB" sz="2800"/>
              <a:t>Zoo’s and Wildlife Parks</a:t>
            </a:r>
          </a:p>
          <a:p>
            <a:pPr>
              <a:lnSpc>
                <a:spcPct val="80000"/>
              </a:lnSpc>
            </a:pPr>
            <a:r>
              <a:rPr lang="en-GB" sz="2800"/>
              <a:t>Shopping Centres</a:t>
            </a:r>
          </a:p>
          <a:p>
            <a:pPr>
              <a:lnSpc>
                <a:spcPct val="80000"/>
              </a:lnSpc>
            </a:pPr>
            <a:endParaRPr lang="en-GB" sz="2800"/>
          </a:p>
          <a:p>
            <a:pPr>
              <a:lnSpc>
                <a:spcPct val="80000"/>
              </a:lnSpc>
            </a:pPr>
            <a:endParaRPr lang="en-GB" sz="2800"/>
          </a:p>
          <a:p>
            <a:pPr>
              <a:lnSpc>
                <a:spcPct val="80000"/>
              </a:lnSpc>
            </a:pP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Facilities / Services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Visitor Attraction</a:t>
            </a:r>
          </a:p>
          <a:p>
            <a:r>
              <a:rPr lang="en-GB" sz="2800"/>
              <a:t>Marketing</a:t>
            </a:r>
          </a:p>
          <a:p>
            <a:r>
              <a:rPr lang="en-GB" sz="2800"/>
              <a:t>Ticketing</a:t>
            </a:r>
          </a:p>
          <a:p>
            <a:r>
              <a:rPr lang="en-GB" sz="2800"/>
              <a:t>Security</a:t>
            </a:r>
          </a:p>
          <a:p>
            <a:r>
              <a:rPr lang="en-GB" sz="2800"/>
              <a:t>Parking</a:t>
            </a:r>
          </a:p>
          <a:p>
            <a:r>
              <a:rPr lang="en-GB" sz="2800"/>
              <a:t>Food and Beverages</a:t>
            </a:r>
          </a:p>
          <a:p>
            <a:r>
              <a:rPr lang="en-GB" sz="2800"/>
              <a:t>Events</a:t>
            </a:r>
          </a:p>
          <a:p>
            <a:r>
              <a:rPr lang="en-GB" sz="2800"/>
              <a:t>Conferencing</a:t>
            </a:r>
          </a:p>
          <a:p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Attraction Issues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54451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dirty="0"/>
              <a:t>Managed </a:t>
            </a:r>
            <a:r>
              <a:rPr lang="en-GB" sz="2000" dirty="0" smtClean="0"/>
              <a:t>Leisure Attractions</a:t>
            </a: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 smtClean="0"/>
              <a:t>Visitor Experience</a:t>
            </a: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Motivate visitors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Visitor </a:t>
            </a:r>
            <a:r>
              <a:rPr lang="en-GB" sz="2000" dirty="0" smtClean="0"/>
              <a:t>Profile - Footfall</a:t>
            </a: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Aims and objectives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Sustainability and Environment</a:t>
            </a: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 smtClean="0"/>
              <a:t>Heritage and Culture </a:t>
            </a: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Education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Interpretation 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Events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Marketing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Guest Service Standards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Health and safety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Impacts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Competition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Icons</a:t>
            </a:r>
            <a:endParaRPr lang="en-GB" sz="2000" dirty="0"/>
          </a:p>
          <a:p>
            <a:pPr>
              <a:lnSpc>
                <a:spcPct val="80000"/>
              </a:lnSpc>
            </a:pP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IMPACTS</a:t>
            </a:r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POLITICAL</a:t>
            </a:r>
          </a:p>
          <a:p>
            <a:r>
              <a:rPr lang="en-GB"/>
              <a:t>SOCIAL</a:t>
            </a:r>
          </a:p>
          <a:p>
            <a:r>
              <a:rPr lang="en-GB"/>
              <a:t>CULTURAL</a:t>
            </a:r>
          </a:p>
          <a:p>
            <a:r>
              <a:rPr lang="en-GB"/>
              <a:t>ECONOMIC</a:t>
            </a:r>
          </a:p>
          <a:p>
            <a:r>
              <a:rPr lang="en-GB"/>
              <a:t>TOURISM</a:t>
            </a:r>
          </a:p>
          <a:p>
            <a:r>
              <a:rPr lang="en-GB"/>
              <a:t>ENVIRONMENTAL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Tourist Attractions in Wales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7990656" cy="4824536"/>
          </a:xfrm>
        </p:spPr>
        <p:txBody>
          <a:bodyPr/>
          <a:lstStyle/>
          <a:p>
            <a:r>
              <a:rPr lang="en-GB" dirty="0" smtClean="0"/>
              <a:t>“There isn’t another country we know of that offers such a range of attractions from castles and museums through to our world recognised beaches. </a:t>
            </a:r>
          </a:p>
          <a:p>
            <a:r>
              <a:rPr lang="en-GB" dirty="0" smtClean="0"/>
              <a:t>Wales is a small country, which means we don’t have to go far to find something new and interesting to discover</a:t>
            </a:r>
          </a:p>
          <a:p>
            <a:r>
              <a:rPr lang="en-GB" dirty="0" smtClean="0"/>
              <a:t>Visit Wales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9771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STUDIES</a:t>
            </a: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dirty="0" smtClean="0"/>
              <a:t>Big Pit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Guinness Store House</a:t>
            </a:r>
          </a:p>
          <a:p>
            <a:pPr>
              <a:lnSpc>
                <a:spcPct val="80000"/>
              </a:lnSpc>
            </a:pPr>
            <a:r>
              <a:rPr lang="en-GB" sz="2000" dirty="0" err="1" smtClean="0"/>
              <a:t>Penderyn</a:t>
            </a:r>
            <a:r>
              <a:rPr lang="en-GB" sz="2000" dirty="0" smtClean="0"/>
              <a:t> Distillery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Bluestone </a:t>
            </a:r>
            <a:r>
              <a:rPr lang="en-GB" sz="2000" dirty="0"/>
              <a:t>and Blue Lagoon 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Oakwood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Disney </a:t>
            </a: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 smtClean="0"/>
              <a:t>St </a:t>
            </a:r>
            <a:r>
              <a:rPr lang="en-GB" sz="2000" dirty="0" err="1" smtClean="0"/>
              <a:t>Fagans</a:t>
            </a:r>
            <a:endParaRPr lang="en-GB" sz="2000" dirty="0" smtClean="0"/>
          </a:p>
          <a:p>
            <a:pPr>
              <a:lnSpc>
                <a:spcPct val="80000"/>
              </a:lnSpc>
            </a:pPr>
            <a:r>
              <a:rPr lang="en-GB" sz="2000" dirty="0" smtClean="0"/>
              <a:t>Merlin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Pembroke Castle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Tenby Island Project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Orlando</a:t>
            </a:r>
          </a:p>
          <a:p>
            <a:pPr>
              <a:lnSpc>
                <a:spcPct val="80000"/>
              </a:lnSpc>
            </a:pPr>
            <a:r>
              <a:rPr lang="en-GB" sz="2000" dirty="0" smtClean="0"/>
              <a:t>Dubai</a:t>
            </a:r>
          </a:p>
          <a:p>
            <a:pPr>
              <a:lnSpc>
                <a:spcPct val="80000"/>
              </a:lnSpc>
            </a:pPr>
            <a:endParaRPr lang="en-GB" sz="2000" dirty="0"/>
          </a:p>
          <a:p>
            <a:pPr marL="0" indent="0">
              <a:lnSpc>
                <a:spcPct val="80000"/>
              </a:lnSpc>
              <a:buNone/>
            </a:pPr>
            <a:endParaRPr lang="en-GB" sz="2000" dirty="0" smtClean="0"/>
          </a:p>
          <a:p>
            <a:pPr>
              <a:lnSpc>
                <a:spcPct val="80000"/>
              </a:lnSpc>
            </a:pP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ttraction Management updated intro">
  <a:themeElements>
    <a:clrScheme name="Fireworks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Fireworks">
      <a:majorFont>
        <a:latin typeface="Arial Black"/>
        <a:ea typeface=""/>
        <a:cs typeface="Arial"/>
      </a:majorFont>
      <a:minorFont>
        <a:latin typeface="Arial Black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ireworks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Attraction Management updated intro</Template>
  <TotalTime>2640</TotalTime>
  <Words>340</Words>
  <Application>Microsoft Office PowerPoint</Application>
  <PresentationFormat>On-screen Show (4:3)</PresentationFormat>
  <Paragraphs>118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Attraction Management updated intro</vt:lpstr>
      <vt:lpstr>Attraction Management</vt:lpstr>
      <vt:lpstr>Definition</vt:lpstr>
      <vt:lpstr>Primary Concepts (Visit Britain)</vt:lpstr>
      <vt:lpstr>Aims  (Visit Britain)</vt:lpstr>
      <vt:lpstr>Pre Concepts</vt:lpstr>
      <vt:lpstr>Concept Issues (Visit Britain) </vt:lpstr>
      <vt:lpstr>Classifications</vt:lpstr>
      <vt:lpstr>Public Sector</vt:lpstr>
      <vt:lpstr>Voluntary Sector</vt:lpstr>
      <vt:lpstr>Commercial Sector</vt:lpstr>
      <vt:lpstr>Facilities / Services</vt:lpstr>
      <vt:lpstr>Attraction Issues</vt:lpstr>
      <vt:lpstr>IMPACTS</vt:lpstr>
      <vt:lpstr>Tourist Attractions in Wales </vt:lpstr>
      <vt:lpstr>CASE STUDIES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Attraction Management</dc:title>
  <dc:creator>Jacqui</dc:creator>
  <cp:lastModifiedBy>Administrator</cp:lastModifiedBy>
  <cp:revision>4</cp:revision>
  <dcterms:created xsi:type="dcterms:W3CDTF">2011-10-10T19:10:44Z</dcterms:created>
  <dcterms:modified xsi:type="dcterms:W3CDTF">2015-10-08T09:38:23Z</dcterms:modified>
</cp:coreProperties>
</file>