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6"/>
  </p:notesMasterIdLst>
  <p:sldIdLst>
    <p:sldId id="257" r:id="rId2"/>
    <p:sldId id="256"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thi Begum (2521691)" userId="a9d8969b-c9e4-4e3e-9c7e-01e610b2b893" providerId="ADAL" clId="{53928448-E77F-4939-83CE-BED7085DFBB2}"/>
    <pc:docChg chg="custSel addSld delSld modSld">
      <pc:chgData name="Sathi Begum (2521691)" userId="a9d8969b-c9e4-4e3e-9c7e-01e610b2b893" providerId="ADAL" clId="{53928448-E77F-4939-83CE-BED7085DFBB2}" dt="2025-11-24T23:51:57.542" v="79" actId="1076"/>
      <pc:docMkLst>
        <pc:docMk/>
      </pc:docMkLst>
      <pc:sldChg chg="new del">
        <pc:chgData name="Sathi Begum (2521691)" userId="a9d8969b-c9e4-4e3e-9c7e-01e610b2b893" providerId="ADAL" clId="{53928448-E77F-4939-83CE-BED7085DFBB2}" dt="2025-11-24T23:46:12.348" v="1" actId="2696"/>
        <pc:sldMkLst>
          <pc:docMk/>
          <pc:sldMk cId="230865570" sldId="259"/>
        </pc:sldMkLst>
      </pc:sldChg>
      <pc:sldChg chg="addSp delSp modSp add mod">
        <pc:chgData name="Sathi Begum (2521691)" userId="a9d8969b-c9e4-4e3e-9c7e-01e610b2b893" providerId="ADAL" clId="{53928448-E77F-4939-83CE-BED7085DFBB2}" dt="2025-11-24T23:51:57.542" v="79" actId="1076"/>
        <pc:sldMkLst>
          <pc:docMk/>
          <pc:sldMk cId="3230802410" sldId="259"/>
        </pc:sldMkLst>
        <pc:spChg chg="del">
          <ac:chgData name="Sathi Begum (2521691)" userId="a9d8969b-c9e4-4e3e-9c7e-01e610b2b893" providerId="ADAL" clId="{53928448-E77F-4939-83CE-BED7085DFBB2}" dt="2025-11-24T23:46:22.877" v="4" actId="478"/>
          <ac:spMkLst>
            <pc:docMk/>
            <pc:sldMk cId="3230802410" sldId="259"/>
            <ac:spMk id="2" creationId="{F6BFBA26-BA99-764E-00E4-CB625D0B9850}"/>
          </ac:spMkLst>
        </pc:spChg>
        <pc:spChg chg="add mod">
          <ac:chgData name="Sathi Begum (2521691)" userId="a9d8969b-c9e4-4e3e-9c7e-01e610b2b893" providerId="ADAL" clId="{53928448-E77F-4939-83CE-BED7085DFBB2}" dt="2025-11-24T23:51:57.542" v="79" actId="1076"/>
          <ac:spMkLst>
            <pc:docMk/>
            <pc:sldMk cId="3230802410" sldId="259"/>
            <ac:spMk id="4" creationId="{92F66127-3926-506C-3EF7-C076CF26456A}"/>
          </ac:spMkLst>
        </pc:spChg>
        <pc:picChg chg="del">
          <ac:chgData name="Sathi Begum (2521691)" userId="a9d8969b-c9e4-4e3e-9c7e-01e610b2b893" providerId="ADAL" clId="{53928448-E77F-4939-83CE-BED7085DFBB2}" dt="2025-11-24T23:46:21.313" v="3" actId="478"/>
          <ac:picMkLst>
            <pc:docMk/>
            <pc:sldMk cId="3230802410" sldId="259"/>
            <ac:picMk id="3" creationId="{74888B08-6949-A2D2-419B-7D24FD4D3EE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965C45-12DB-D845-8211-2270531FE8D0}" type="datetimeFigureOut">
              <a:rPr lang="en-US" smtClean="0"/>
              <a:t>11/24/25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BA6200-F0E7-1447-8914-E96D7829227F}" type="slidenum">
              <a:rPr lang="en-US" smtClean="0"/>
              <a:t>‹#›</a:t>
            </a:fld>
            <a:endParaRPr lang="en-US"/>
          </a:p>
        </p:txBody>
      </p:sp>
    </p:spTree>
    <p:extLst>
      <p:ext uri="{BB962C8B-B14F-4D97-AF65-F5344CB8AC3E}">
        <p14:creationId xmlns:p14="http://schemas.microsoft.com/office/powerpoint/2010/main" val="79487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BA6200-F0E7-1447-8914-E96D7829227F}" type="slidenum">
              <a:rPr lang="en-US" smtClean="0"/>
              <a:t>1</a:t>
            </a:fld>
            <a:endParaRPr lang="en-US"/>
          </a:p>
        </p:txBody>
      </p:sp>
    </p:spTree>
    <p:extLst>
      <p:ext uri="{BB962C8B-B14F-4D97-AF65-F5344CB8AC3E}">
        <p14:creationId xmlns:p14="http://schemas.microsoft.com/office/powerpoint/2010/main" val="2844816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11/24/25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02474009"/>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11/24/25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2172698"/>
      </p:ext>
    </p:extLst>
  </p:cSld>
  <p:clrMap bg1="lt1" tx1="dk1" bg2="lt2" tx2="dk2" accent1="accent1" accent2="accent2" accent3="accent3" accent4="accent4" accent5="accent5" accent6="accent6" hlink="hlink" folHlink="folHlink"/>
  <p:sldLayoutIdLst>
    <p:sldLayoutId id="2147483688" r:id="rId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researchgate.net/publication/391504775_Research_on_Elon_Musk's_Business_Strategy_and_Leadership_From_the_Dual_Perspectives_of_Innovation_and_Controversy"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1" name="Picture 40">
            <a:extLst>
              <a:ext uri="{FF2B5EF4-FFF2-40B4-BE49-F238E27FC236}">
                <a16:creationId xmlns:a16="http://schemas.microsoft.com/office/drawing/2014/main" id="{10717667-320D-5749-3603-01E7F32763B0}"/>
              </a:ext>
            </a:extLst>
          </p:cNvPr>
          <p:cNvPicPr>
            <a:picLocks noChangeAspect="1"/>
          </p:cNvPicPr>
          <p:nvPr/>
        </p:nvPicPr>
        <p:blipFill>
          <a:blip r:embed="rId3"/>
          <a:srcRect t="25000"/>
          <a:stretch>
            <a:fillRect/>
          </a:stretch>
        </p:blipFill>
        <p:spPr>
          <a:xfrm>
            <a:off x="1" y="10"/>
            <a:ext cx="12192000" cy="6857990"/>
          </a:xfrm>
          <a:prstGeom prst="rect">
            <a:avLst/>
          </a:prstGeom>
        </p:spPr>
      </p:pic>
      <p:sp>
        <p:nvSpPr>
          <p:cNvPr id="42" name="Rectangle 41">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4444" y="1066800"/>
            <a:ext cx="4682990"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cxnSp>
        <p:nvCxnSpPr>
          <p:cNvPr id="43" name="Straight Connector 42">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V="1">
            <a:off x="305077" y="1063752"/>
            <a:ext cx="0" cy="4727448"/>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7C2505AE-A422-25EA-EE06-614A2ECFB40F}"/>
              </a:ext>
            </a:extLst>
          </p:cNvPr>
          <p:cNvPicPr>
            <a:picLocks noChangeAspect="1"/>
          </p:cNvPicPr>
          <p:nvPr/>
        </p:nvPicPr>
        <p:blipFill>
          <a:blip r:embed="rId3"/>
          <a:srcRect t="25000"/>
          <a:stretch>
            <a:fillRect/>
          </a:stretch>
        </p:blipFill>
        <p:spPr>
          <a:xfrm>
            <a:off x="152401" y="152410"/>
            <a:ext cx="12192000" cy="6857990"/>
          </a:xfrm>
          <a:prstGeom prst="rect">
            <a:avLst/>
          </a:prstGeom>
        </p:spPr>
      </p:pic>
      <p:sp>
        <p:nvSpPr>
          <p:cNvPr id="2" name="TextBox 1">
            <a:extLst>
              <a:ext uri="{FF2B5EF4-FFF2-40B4-BE49-F238E27FC236}">
                <a16:creationId xmlns:a16="http://schemas.microsoft.com/office/drawing/2014/main" id="{3678461D-FCBC-140C-14EB-D30D4D3AE91E}"/>
              </a:ext>
            </a:extLst>
          </p:cNvPr>
          <p:cNvSpPr txBox="1"/>
          <p:nvPr/>
        </p:nvSpPr>
        <p:spPr>
          <a:xfrm>
            <a:off x="315710" y="383611"/>
            <a:ext cx="3364491" cy="1477328"/>
          </a:xfrm>
          <a:prstGeom prst="rect">
            <a:avLst/>
          </a:prstGeom>
          <a:noFill/>
        </p:spPr>
        <p:txBody>
          <a:bodyPr wrap="square" rtlCol="0">
            <a:spAutoFit/>
          </a:bodyPr>
          <a:lstStyle/>
          <a:p>
            <a:pPr algn="l"/>
            <a:r>
              <a:rPr lang="en-GB" b="1" dirty="0">
                <a:highlight>
                  <a:srgbClr val="FF0000"/>
                </a:highlight>
              </a:rPr>
              <a:t>Elon musk is the founder of Tesla on 2004 and his net worth is around 500 billion US dollars he  also owns twitter and </a:t>
            </a:r>
            <a:r>
              <a:rPr lang="en-GB" b="1" dirty="0" err="1">
                <a:highlight>
                  <a:srgbClr val="FF0000"/>
                </a:highlight>
              </a:rPr>
              <a:t>apacex</a:t>
            </a:r>
            <a:r>
              <a:rPr lang="en-GB" b="1" dirty="0">
                <a:highlight>
                  <a:srgbClr val="FF0000"/>
                </a:highlight>
              </a:rPr>
              <a:t> and PayPal. </a:t>
            </a:r>
            <a:endParaRPr lang="en-US" b="1" dirty="0">
              <a:highlight>
                <a:srgbClr val="FF0000"/>
              </a:highlight>
            </a:endParaRPr>
          </a:p>
        </p:txBody>
      </p:sp>
      <p:pic>
        <p:nvPicPr>
          <p:cNvPr id="3" name="Picture 2">
            <a:extLst>
              <a:ext uri="{FF2B5EF4-FFF2-40B4-BE49-F238E27FC236}">
                <a16:creationId xmlns:a16="http://schemas.microsoft.com/office/drawing/2014/main" id="{32B59175-98B0-D027-0EE2-1BC37886F1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03474" y="199746"/>
            <a:ext cx="4459718" cy="3229254"/>
          </a:xfrm>
          <a:prstGeom prst="rect">
            <a:avLst/>
          </a:prstGeom>
        </p:spPr>
      </p:pic>
      <p:sp>
        <p:nvSpPr>
          <p:cNvPr id="4" name="TextBox 3">
            <a:extLst>
              <a:ext uri="{FF2B5EF4-FFF2-40B4-BE49-F238E27FC236}">
                <a16:creationId xmlns:a16="http://schemas.microsoft.com/office/drawing/2014/main" id="{D713F5EF-B5EF-D1AF-1D28-960253AE993E}"/>
              </a:ext>
            </a:extLst>
          </p:cNvPr>
          <p:cNvSpPr txBox="1"/>
          <p:nvPr/>
        </p:nvSpPr>
        <p:spPr>
          <a:xfrm>
            <a:off x="294443" y="2631281"/>
            <a:ext cx="1828800" cy="3693319"/>
          </a:xfrm>
          <a:prstGeom prst="rect">
            <a:avLst/>
          </a:prstGeom>
          <a:noFill/>
        </p:spPr>
        <p:txBody>
          <a:bodyPr wrap="square" rtlCol="0">
            <a:spAutoFit/>
          </a:bodyPr>
          <a:lstStyle/>
          <a:p>
            <a:pPr algn="l"/>
            <a:r>
              <a:rPr lang="en-GB" b="1" dirty="0">
                <a:solidFill>
                  <a:srgbClr val="C00000"/>
                </a:solidFill>
                <a:highlight>
                  <a:srgbClr val="FFFF00"/>
                </a:highlight>
              </a:rPr>
              <a:t>Tesla is the best and the he biggest electric car manufacturer they are the best no fuel no emotion it’s good for the planet the environment it’s very smooth drive. </a:t>
            </a:r>
          </a:p>
        </p:txBody>
      </p:sp>
      <p:pic>
        <p:nvPicPr>
          <p:cNvPr id="5" name="Picture 4">
            <a:extLst>
              <a:ext uri="{FF2B5EF4-FFF2-40B4-BE49-F238E27FC236}">
                <a16:creationId xmlns:a16="http://schemas.microsoft.com/office/drawing/2014/main" id="{6C02133E-A47E-3EB2-A966-7EFA8A4252B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23803" y="3814619"/>
            <a:ext cx="5770287" cy="2885142"/>
          </a:xfrm>
          <a:prstGeom prst="rect">
            <a:avLst/>
          </a:prstGeom>
        </p:spPr>
      </p:pic>
    </p:spTree>
    <p:extLst>
      <p:ext uri="{BB962C8B-B14F-4D97-AF65-F5344CB8AC3E}">
        <p14:creationId xmlns:p14="http://schemas.microsoft.com/office/powerpoint/2010/main" val="378802812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1" name="Picture 40">
            <a:extLst>
              <a:ext uri="{FF2B5EF4-FFF2-40B4-BE49-F238E27FC236}">
                <a16:creationId xmlns:a16="http://schemas.microsoft.com/office/drawing/2014/main" id="{10717667-320D-5749-3603-01E7F32763B0}"/>
              </a:ext>
            </a:extLst>
          </p:cNvPr>
          <p:cNvPicPr>
            <a:picLocks noChangeAspect="1"/>
          </p:cNvPicPr>
          <p:nvPr/>
        </p:nvPicPr>
        <p:blipFill>
          <a:blip r:embed="rId2"/>
          <a:srcRect t="25000"/>
          <a:stretch>
            <a:fillRect/>
          </a:stretch>
        </p:blipFill>
        <p:spPr>
          <a:xfrm>
            <a:off x="1" y="10"/>
            <a:ext cx="12192000" cy="6857990"/>
          </a:xfrm>
          <a:prstGeom prst="rect">
            <a:avLst/>
          </a:prstGeom>
        </p:spPr>
      </p:pic>
      <p:sp>
        <p:nvSpPr>
          <p:cNvPr id="42" name="Rectangle 41">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4444" y="1066800"/>
            <a:ext cx="4682990"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cxnSp>
        <p:nvCxnSpPr>
          <p:cNvPr id="43" name="Straight Connector 42">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V="1">
            <a:off x="305077" y="1063752"/>
            <a:ext cx="0" cy="4727448"/>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7C2505AE-A422-25EA-EE06-614A2ECFB40F}"/>
              </a:ext>
            </a:extLst>
          </p:cNvPr>
          <p:cNvPicPr>
            <a:picLocks noChangeAspect="1"/>
          </p:cNvPicPr>
          <p:nvPr/>
        </p:nvPicPr>
        <p:blipFill>
          <a:blip r:embed="rId2"/>
          <a:srcRect t="25000"/>
          <a:stretch>
            <a:fillRect/>
          </a:stretch>
        </p:blipFill>
        <p:spPr>
          <a:xfrm>
            <a:off x="152401" y="152410"/>
            <a:ext cx="12192000" cy="6857990"/>
          </a:xfrm>
          <a:prstGeom prst="rect">
            <a:avLst/>
          </a:prstGeom>
        </p:spPr>
      </p:pic>
      <p:sp>
        <p:nvSpPr>
          <p:cNvPr id="2" name="TextBox 1">
            <a:extLst>
              <a:ext uri="{FF2B5EF4-FFF2-40B4-BE49-F238E27FC236}">
                <a16:creationId xmlns:a16="http://schemas.microsoft.com/office/drawing/2014/main" id="{5AC40619-33EF-123E-E23C-145AE37FF2D4}"/>
              </a:ext>
            </a:extLst>
          </p:cNvPr>
          <p:cNvSpPr txBox="1"/>
          <p:nvPr/>
        </p:nvSpPr>
        <p:spPr>
          <a:xfrm>
            <a:off x="57917" y="327422"/>
            <a:ext cx="5563216" cy="4247317"/>
          </a:xfrm>
          <a:prstGeom prst="rect">
            <a:avLst/>
          </a:prstGeom>
          <a:noFill/>
        </p:spPr>
        <p:txBody>
          <a:bodyPr wrap="square" rtlCol="0">
            <a:spAutoFit/>
          </a:bodyPr>
          <a:lstStyle/>
          <a:p>
            <a:pPr algn="l"/>
            <a:r>
              <a:rPr lang="en-GB" b="1" dirty="0">
                <a:solidFill>
                  <a:schemeClr val="accent5">
                    <a:lumMod val="50000"/>
                  </a:schemeClr>
                </a:solidFill>
                <a:highlight>
                  <a:srgbClr val="FFFF00"/>
                </a:highlight>
              </a:rPr>
              <a:t>Tesla is a big car manufacturer they set electric charging point in every area and they put on the map on the computer of the car so every time you’re out of charge you can find the closest charge point out there. It’s really great and very useful. You need this in every new car technology, specially when it’s battery powered electric powered.</a:t>
            </a:r>
          </a:p>
          <a:p>
            <a:pPr algn="l"/>
            <a:endParaRPr lang="en-GB" b="1" dirty="0">
              <a:solidFill>
                <a:schemeClr val="accent5">
                  <a:lumMod val="50000"/>
                </a:schemeClr>
              </a:solidFill>
              <a:highlight>
                <a:srgbClr val="FFFF00"/>
              </a:highlight>
            </a:endParaRPr>
          </a:p>
          <a:p>
            <a:pPr algn="l"/>
            <a:r>
              <a:rPr lang="en-GB" b="1" dirty="0">
                <a:solidFill>
                  <a:schemeClr val="accent5">
                    <a:lumMod val="50000"/>
                  </a:schemeClr>
                </a:solidFill>
                <a:highlight>
                  <a:srgbClr val="FFFF00"/>
                </a:highlight>
              </a:rPr>
              <a:t>Now the new technology is electric electric is the fastest way moving forward where you save the in environment save the planet a lower cost you get the charging portal and you charge it at your house or portable place where a car charger will be set. You can charge your car and Dr for hundreds and hundreds of miles</a:t>
            </a:r>
            <a:endParaRPr lang="en-US" b="1" dirty="0">
              <a:solidFill>
                <a:schemeClr val="accent5">
                  <a:lumMod val="50000"/>
                </a:schemeClr>
              </a:solidFill>
              <a:highlight>
                <a:srgbClr val="FFFF00"/>
              </a:highlight>
            </a:endParaRPr>
          </a:p>
        </p:txBody>
      </p:sp>
      <p:pic>
        <p:nvPicPr>
          <p:cNvPr id="3" name="Picture 2">
            <a:extLst>
              <a:ext uri="{FF2B5EF4-FFF2-40B4-BE49-F238E27FC236}">
                <a16:creationId xmlns:a16="http://schemas.microsoft.com/office/drawing/2014/main" id="{1385DF7D-EF3A-B316-8C4B-0715785E42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049541"/>
            <a:ext cx="5915576" cy="3923106"/>
          </a:xfrm>
          <a:prstGeom prst="rect">
            <a:avLst/>
          </a:prstGeom>
        </p:spPr>
      </p:pic>
    </p:spTree>
    <p:extLst>
      <p:ext uri="{BB962C8B-B14F-4D97-AF65-F5344CB8AC3E}">
        <p14:creationId xmlns:p14="http://schemas.microsoft.com/office/powerpoint/2010/main" val="353771420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1" name="Picture 40">
            <a:extLst>
              <a:ext uri="{FF2B5EF4-FFF2-40B4-BE49-F238E27FC236}">
                <a16:creationId xmlns:a16="http://schemas.microsoft.com/office/drawing/2014/main" id="{10717667-320D-5749-3603-01E7F32763B0}"/>
              </a:ext>
            </a:extLst>
          </p:cNvPr>
          <p:cNvPicPr>
            <a:picLocks noChangeAspect="1"/>
          </p:cNvPicPr>
          <p:nvPr/>
        </p:nvPicPr>
        <p:blipFill>
          <a:blip r:embed="rId2"/>
          <a:srcRect t="25000"/>
          <a:stretch>
            <a:fillRect/>
          </a:stretch>
        </p:blipFill>
        <p:spPr>
          <a:xfrm>
            <a:off x="1" y="10"/>
            <a:ext cx="12192000" cy="6857990"/>
          </a:xfrm>
          <a:prstGeom prst="rect">
            <a:avLst/>
          </a:prstGeom>
        </p:spPr>
      </p:pic>
      <p:sp>
        <p:nvSpPr>
          <p:cNvPr id="42" name="Rectangle 41">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4444" y="1066800"/>
            <a:ext cx="4682990"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cxnSp>
        <p:nvCxnSpPr>
          <p:cNvPr id="43" name="Straight Connector 42">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V="1">
            <a:off x="305077" y="1063752"/>
            <a:ext cx="0" cy="4727448"/>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7C2505AE-A422-25EA-EE06-614A2ECFB40F}"/>
              </a:ext>
            </a:extLst>
          </p:cNvPr>
          <p:cNvPicPr>
            <a:picLocks noChangeAspect="1"/>
          </p:cNvPicPr>
          <p:nvPr/>
        </p:nvPicPr>
        <p:blipFill>
          <a:blip r:embed="rId2"/>
          <a:srcRect t="25000"/>
          <a:stretch>
            <a:fillRect/>
          </a:stretch>
        </p:blipFill>
        <p:spPr>
          <a:xfrm>
            <a:off x="152401" y="152410"/>
            <a:ext cx="12192000" cy="6857990"/>
          </a:xfrm>
          <a:prstGeom prst="rect">
            <a:avLst/>
          </a:prstGeom>
        </p:spPr>
      </p:pic>
      <p:sp>
        <p:nvSpPr>
          <p:cNvPr id="2" name="TextBox 1">
            <a:extLst>
              <a:ext uri="{FF2B5EF4-FFF2-40B4-BE49-F238E27FC236}">
                <a16:creationId xmlns:a16="http://schemas.microsoft.com/office/drawing/2014/main" id="{F6BFBA26-BA99-764E-00E4-CB625D0B9850}"/>
              </a:ext>
            </a:extLst>
          </p:cNvPr>
          <p:cNvSpPr txBox="1"/>
          <p:nvPr/>
        </p:nvSpPr>
        <p:spPr>
          <a:xfrm flipH="1">
            <a:off x="305076" y="563225"/>
            <a:ext cx="5427376" cy="4247317"/>
          </a:xfrm>
          <a:prstGeom prst="rect">
            <a:avLst/>
          </a:prstGeom>
          <a:noFill/>
        </p:spPr>
        <p:txBody>
          <a:bodyPr wrap="square" rtlCol="0">
            <a:spAutoFit/>
          </a:bodyPr>
          <a:lstStyle/>
          <a:p>
            <a:pPr algn="l"/>
            <a:r>
              <a:rPr lang="en-GB" b="1" dirty="0">
                <a:solidFill>
                  <a:schemeClr val="accent5">
                    <a:lumMod val="50000"/>
                  </a:schemeClr>
                </a:solidFill>
                <a:highlight>
                  <a:srgbClr val="FFFF00"/>
                </a:highlight>
              </a:rPr>
              <a:t>Tesla is a big electric car company founded by Elon Musk. Elon Musk is also the founder of Twitter and his net worth is over US$500 billion. He markets his cars throughout every way. He’s really big on Twitter. Everybody wants his car. Everybody likes his car because it’s environmentally friendly. His car has so much performance. He has sports. He has SUV cyber trucks. He has a lot of choices to pick from in a car from small to large family single is perfectly suitable for everyone’s needs. It’s very quiet. The car is very strong and reliable.</a:t>
            </a:r>
          </a:p>
          <a:p>
            <a:pPr algn="l"/>
            <a:r>
              <a:rPr lang="en-GB" b="1" dirty="0">
                <a:solidFill>
                  <a:schemeClr val="accent5">
                    <a:lumMod val="50000"/>
                  </a:schemeClr>
                </a:solidFill>
                <a:highlight>
                  <a:srgbClr val="FFFF00"/>
                </a:highlight>
              </a:rPr>
              <a:t>He uses his Tesla name and Twitter and SpaceX to market. He is also the founder of PayPal where eBay uses and a lot of organisation uses as a security payment option.</a:t>
            </a:r>
            <a:endParaRPr lang="en-US" b="1" dirty="0">
              <a:solidFill>
                <a:schemeClr val="accent5">
                  <a:lumMod val="50000"/>
                </a:schemeClr>
              </a:solidFill>
              <a:highlight>
                <a:srgbClr val="FFFF00"/>
              </a:highlight>
            </a:endParaRPr>
          </a:p>
        </p:txBody>
      </p:sp>
      <p:pic>
        <p:nvPicPr>
          <p:cNvPr id="3" name="Picture 2">
            <a:extLst>
              <a:ext uri="{FF2B5EF4-FFF2-40B4-BE49-F238E27FC236}">
                <a16:creationId xmlns:a16="http://schemas.microsoft.com/office/drawing/2014/main" id="{74888B08-6949-A2D2-419B-7D24FD4D3E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76931" y="1063752"/>
            <a:ext cx="5819171" cy="4015413"/>
          </a:xfrm>
          <a:prstGeom prst="rect">
            <a:avLst/>
          </a:prstGeom>
        </p:spPr>
      </p:pic>
    </p:spTree>
    <p:extLst>
      <p:ext uri="{BB962C8B-B14F-4D97-AF65-F5344CB8AC3E}">
        <p14:creationId xmlns:p14="http://schemas.microsoft.com/office/powerpoint/2010/main" val="87956666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1" name="Picture 40">
            <a:extLst>
              <a:ext uri="{FF2B5EF4-FFF2-40B4-BE49-F238E27FC236}">
                <a16:creationId xmlns:a16="http://schemas.microsoft.com/office/drawing/2014/main" id="{10717667-320D-5749-3603-01E7F32763B0}"/>
              </a:ext>
            </a:extLst>
          </p:cNvPr>
          <p:cNvPicPr>
            <a:picLocks noChangeAspect="1"/>
          </p:cNvPicPr>
          <p:nvPr/>
        </p:nvPicPr>
        <p:blipFill>
          <a:blip r:embed="rId2"/>
          <a:srcRect t="25000"/>
          <a:stretch>
            <a:fillRect/>
          </a:stretch>
        </p:blipFill>
        <p:spPr>
          <a:xfrm>
            <a:off x="1" y="10"/>
            <a:ext cx="12192000" cy="6857990"/>
          </a:xfrm>
          <a:prstGeom prst="rect">
            <a:avLst/>
          </a:prstGeom>
        </p:spPr>
      </p:pic>
      <p:sp>
        <p:nvSpPr>
          <p:cNvPr id="42" name="Rectangle 41">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4444" y="1066800"/>
            <a:ext cx="4682990"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cxnSp>
        <p:nvCxnSpPr>
          <p:cNvPr id="43" name="Straight Connector 42">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V="1">
            <a:off x="305077" y="1063752"/>
            <a:ext cx="0" cy="4727448"/>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7C2505AE-A422-25EA-EE06-614A2ECFB40F}"/>
              </a:ext>
            </a:extLst>
          </p:cNvPr>
          <p:cNvPicPr>
            <a:picLocks noChangeAspect="1"/>
          </p:cNvPicPr>
          <p:nvPr/>
        </p:nvPicPr>
        <p:blipFill>
          <a:blip r:embed="rId2"/>
          <a:srcRect t="25000"/>
          <a:stretch>
            <a:fillRect/>
          </a:stretch>
        </p:blipFill>
        <p:spPr>
          <a:xfrm>
            <a:off x="152401" y="152410"/>
            <a:ext cx="12192000" cy="6857990"/>
          </a:xfrm>
          <a:prstGeom prst="rect">
            <a:avLst/>
          </a:prstGeom>
        </p:spPr>
      </p:pic>
      <p:sp>
        <p:nvSpPr>
          <p:cNvPr id="4" name="TextBox 3">
            <a:extLst>
              <a:ext uri="{FF2B5EF4-FFF2-40B4-BE49-F238E27FC236}">
                <a16:creationId xmlns:a16="http://schemas.microsoft.com/office/drawing/2014/main" id="{92F66127-3926-506C-3EF7-C076CF26456A}"/>
              </a:ext>
            </a:extLst>
          </p:cNvPr>
          <p:cNvSpPr txBox="1"/>
          <p:nvPr/>
        </p:nvSpPr>
        <p:spPr>
          <a:xfrm>
            <a:off x="3339684" y="1726327"/>
            <a:ext cx="5532573" cy="2862322"/>
          </a:xfrm>
          <a:prstGeom prst="rect">
            <a:avLst/>
          </a:prstGeom>
          <a:noFill/>
        </p:spPr>
        <p:txBody>
          <a:bodyPr wrap="square" rtlCol="0">
            <a:spAutoFit/>
          </a:bodyPr>
          <a:lstStyle/>
          <a:p>
            <a:pPr algn="l"/>
            <a:r>
              <a:rPr lang="en-GB" b="1" dirty="0">
                <a:solidFill>
                  <a:schemeClr val="accent4">
                    <a:lumMod val="50000"/>
                  </a:schemeClr>
                </a:solidFill>
                <a:highlight>
                  <a:srgbClr val="FFFF00"/>
                </a:highlight>
              </a:rPr>
              <a:t>References </a:t>
            </a:r>
          </a:p>
          <a:p>
            <a:pPr algn="l"/>
            <a:endParaRPr lang="en-GB" b="1" dirty="0">
              <a:solidFill>
                <a:schemeClr val="accent4">
                  <a:lumMod val="50000"/>
                </a:schemeClr>
              </a:solidFill>
              <a:highlight>
                <a:srgbClr val="FFFF00"/>
              </a:highlight>
            </a:endParaRPr>
          </a:p>
          <a:p>
            <a:pPr algn="l"/>
            <a:r>
              <a:rPr lang="en-GB" b="1" dirty="0">
                <a:solidFill>
                  <a:schemeClr val="accent4">
                    <a:lumMod val="50000"/>
                  </a:schemeClr>
                </a:solidFill>
                <a:highlight>
                  <a:srgbClr val="FFFF00"/>
                </a:highlight>
              </a:rPr>
              <a:t>Tesla.com</a:t>
            </a:r>
          </a:p>
          <a:p>
            <a:pPr algn="l"/>
            <a:r>
              <a:rPr lang="en-GB" b="1" dirty="0">
                <a:solidFill>
                  <a:schemeClr val="accent4">
                    <a:lumMod val="50000"/>
                  </a:schemeClr>
                </a:solidFill>
                <a:highlight>
                  <a:srgbClr val="FFFF00"/>
                </a:highlight>
              </a:rPr>
              <a:t>Wikipedia.com</a:t>
            </a:r>
          </a:p>
          <a:p>
            <a:pPr algn="l"/>
            <a:r>
              <a:rPr lang="en-GB" b="1" dirty="0">
                <a:solidFill>
                  <a:schemeClr val="accent4">
                    <a:lumMod val="50000"/>
                  </a:schemeClr>
                </a:solidFill>
                <a:highlight>
                  <a:srgbClr val="FFFF00"/>
                </a:highlight>
                <a:hlinkClick r:id="rId3"/>
              </a:rPr>
              <a:t>https://</a:t>
            </a:r>
            <a:r>
              <a:rPr lang="en-GB" b="1" dirty="0" err="1">
                <a:solidFill>
                  <a:schemeClr val="accent4">
                    <a:lumMod val="50000"/>
                  </a:schemeClr>
                </a:solidFill>
                <a:highlight>
                  <a:srgbClr val="FFFF00"/>
                </a:highlight>
                <a:hlinkClick r:id="rId3"/>
              </a:rPr>
              <a:t>www.researchgate.net</a:t>
            </a:r>
            <a:r>
              <a:rPr lang="en-GB" b="1" dirty="0">
                <a:solidFill>
                  <a:schemeClr val="accent4">
                    <a:lumMod val="50000"/>
                  </a:schemeClr>
                </a:solidFill>
                <a:highlight>
                  <a:srgbClr val="FFFF00"/>
                </a:highlight>
                <a:hlinkClick r:id="rId3"/>
              </a:rPr>
              <a:t>/publication/391504775_Research_on_Elon_Musk's_Business_Strategy_and_Leadership_From_the_Dual_Perspectives_of_Innovation_and_Controversy</a:t>
            </a:r>
            <a:endParaRPr lang="en-GB" b="1" dirty="0">
              <a:solidFill>
                <a:schemeClr val="accent4">
                  <a:lumMod val="50000"/>
                </a:schemeClr>
              </a:solidFill>
              <a:highlight>
                <a:srgbClr val="FFFF00"/>
              </a:highlight>
            </a:endParaRPr>
          </a:p>
          <a:p>
            <a:pPr algn="l"/>
            <a:r>
              <a:rPr lang="en-GB" b="1" dirty="0">
                <a:solidFill>
                  <a:schemeClr val="accent4">
                    <a:lumMod val="50000"/>
                  </a:schemeClr>
                </a:solidFill>
                <a:highlight>
                  <a:srgbClr val="FFFF00"/>
                </a:highlight>
              </a:rPr>
              <a:t>YouTube.com</a:t>
            </a:r>
          </a:p>
          <a:p>
            <a:pPr algn="l"/>
            <a:endParaRPr lang="en-GB" b="1" dirty="0">
              <a:solidFill>
                <a:schemeClr val="accent4">
                  <a:lumMod val="50000"/>
                </a:schemeClr>
              </a:solidFill>
              <a:highlight>
                <a:srgbClr val="FFFF00"/>
              </a:highlight>
            </a:endParaRPr>
          </a:p>
        </p:txBody>
      </p:sp>
    </p:spTree>
    <p:extLst>
      <p:ext uri="{BB962C8B-B14F-4D97-AF65-F5344CB8AC3E}">
        <p14:creationId xmlns:p14="http://schemas.microsoft.com/office/powerpoint/2010/main" val="323080241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Slides>
  <Notes>1</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DashVTI</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Sathi Begum (2521691)</dc:creator>
  <cp:lastModifiedBy>Sathi Begum (2521691)</cp:lastModifiedBy>
  <cp:revision>3</cp:revision>
  <dcterms:created xsi:type="dcterms:W3CDTF">2025-11-24T23:04:39Z</dcterms:created>
  <dcterms:modified xsi:type="dcterms:W3CDTF">2025-11-24T23:52:07Z</dcterms:modified>
</cp:coreProperties>
</file>