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63" r:id="rId2"/>
    <p:sldId id="331" r:id="rId3"/>
    <p:sldId id="366" r:id="rId4"/>
    <p:sldId id="392" r:id="rId5"/>
    <p:sldId id="367" r:id="rId6"/>
    <p:sldId id="368" r:id="rId7"/>
    <p:sldId id="371" r:id="rId8"/>
    <p:sldId id="372" r:id="rId9"/>
    <p:sldId id="373" r:id="rId10"/>
    <p:sldId id="386" r:id="rId11"/>
    <p:sldId id="379" r:id="rId12"/>
    <p:sldId id="384" r:id="rId13"/>
    <p:sldId id="383" r:id="rId14"/>
    <p:sldId id="389" r:id="rId15"/>
    <p:sldId id="374" r:id="rId16"/>
    <p:sldId id="394" r:id="rId17"/>
    <p:sldId id="381" r:id="rId18"/>
    <p:sldId id="395" r:id="rId19"/>
    <p:sldId id="385" r:id="rId20"/>
    <p:sldId id="387" r:id="rId21"/>
    <p:sldId id="388" r:id="rId22"/>
    <p:sldId id="393" r:id="rId23"/>
    <p:sldId id="378" r:id="rId24"/>
    <p:sldId id="390" r:id="rId25"/>
    <p:sldId id="377" r:id="rId26"/>
    <p:sldId id="369" r:id="rId27"/>
    <p:sldId id="370"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85" d="100"/>
          <a:sy n="85" d="100"/>
        </p:scale>
        <p:origin x="42" y="22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882836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336828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2552862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264833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Several Benefits of Strategic Management:</a:t>
            </a:r>
          </a:p>
          <a:p>
            <a:endParaRPr lang="en-US" altLang="en-US" dirty="0"/>
          </a:p>
          <a:p>
            <a:r>
              <a:rPr lang="en-GB" altLang="en-US" dirty="0"/>
              <a:t>1. Universal Strategy refers to a complex web of thoughts, ideas, insights, experiences, goals, expertise, memories, perceptions, and expectations that provides general guidance for specific actions in pursuit of particular ends. Nations have, in the management of their national policies, found it necessary to evolve strategies that adjust and correlate political, economic, technological, and psychological factors, along with military elements. Be it management of</a:t>
            </a:r>
          </a:p>
          <a:p>
            <a:r>
              <a:rPr lang="en-GB" altLang="en-US" dirty="0"/>
              <a:t>national polices, international relations, or even of a game on the playfield, it provides us with the preferred path that we should take for the journey that we actually make.</a:t>
            </a:r>
          </a:p>
          <a:p>
            <a:endParaRPr lang="en-GB" altLang="en-US" dirty="0"/>
          </a:p>
          <a:p>
            <a:r>
              <a:rPr lang="en-GB" altLang="en-US" dirty="0"/>
              <a:t>2. Keeping pace with changing environment the present day environment is so dynamic and fast changing thus making it very difficult for any modern business enterprise to operate. Because of uncertainties, threats and constraints, the business corporation is under great pressure and is trying to find out the ways and means for their healthy survival. Under such circumstances, the only last resort is to make the best use of strategic management which can help the corporate management to explore the possible opportunities and at the same time to achieve an optimum level of efficiency by minimizing the expected threats.</a:t>
            </a:r>
          </a:p>
          <a:p>
            <a:endParaRPr lang="en-GB" altLang="en-US" dirty="0"/>
          </a:p>
          <a:p>
            <a:r>
              <a:rPr lang="en-GB" altLang="en-US" dirty="0"/>
              <a:t>3. Minimizes competitive disadvantage It minimizes competitive disadvantage and adds up to competitive advantage. For example, a company like Hindustan Lever Ltd., realized that merely by merging with companies like Lakme, Milk food, Ponds, Brooke bond, Lipton etc which make fast moving consumer goods alone will not make it market leader but venturing into retailing will help it reap heavy profits. Then emerged its retail giant “Margin Free’ which is the market leader in states like Kerala. Similarly, the R.P. Goenka Group and the Muruguppa group realized that mere takeovers do not help and there is a need to reposition their products and reengineer their brands. The strategy worked.</a:t>
            </a:r>
          </a:p>
          <a:p>
            <a:endParaRPr lang="en-GB" altLang="en-US" dirty="0"/>
          </a:p>
          <a:p>
            <a:r>
              <a:rPr lang="en-GB" altLang="en-US" dirty="0"/>
              <a:t>4. Clear sense of strategic vision and sharper focus on goals and objectives Every firm competing in an industry has a strategy, because strategy refers to how a given objective will be achieved. ‘Strategy’ defines what it is we want to achieve and charts our course in the market place; it is the basis for the establishment of a business firm; and it is a basic requirement for a firm to survive and to sustain itself in today’s changing environment by providing vision and encouraging defining mission.</a:t>
            </a:r>
          </a:p>
          <a:p>
            <a:endParaRPr lang="en-GB" altLang="en-US" dirty="0"/>
          </a:p>
          <a:p>
            <a:r>
              <a:rPr lang="en-GB" altLang="en-US" dirty="0"/>
              <a:t>5. Motivating employees one should note that the labour efficiency and loyalty towards management can be expected only in an organization that operates under strategic management. Every guidance as to what to do, when and how to do and by whom etc, is given to every employee. This makes them more confident and free to perform their tasks without any hesitation. Labour efficiency and their loyalty which results into industrial peace and good returns are the results of broad-based policies adopted by the strategic management.</a:t>
            </a:r>
          </a:p>
          <a:p>
            <a:endParaRPr lang="en-GB" altLang="en-US" dirty="0"/>
          </a:p>
          <a:p>
            <a:r>
              <a:rPr lang="en-GB" altLang="en-US" dirty="0"/>
              <a:t>6. Strengthening Decision-Making under strategic management, the first step to be taken is to identify the objectives of the business concern. Hence a corporation organized under the basic principles of strategic management will find a smooth sailing due to effective decision-making. This points out the need for strategic management.</a:t>
            </a:r>
          </a:p>
          <a:p>
            <a:endParaRPr lang="en-GB" altLang="en-US" dirty="0"/>
          </a:p>
          <a:p>
            <a:r>
              <a:rPr lang="en-GB" altLang="en-US" dirty="0"/>
              <a:t>7. Efficient and effective way of implementing actions for results Strategy provides a clear understanding of purpose, objectives and standards of performance to employees at all levels and in all functional areas. Thereby it makes implementation very smooth allowing for maximum harmony and synchrony. As a result, the expected results are obtained more efficiently and economically.</a:t>
            </a:r>
          </a:p>
          <a:p>
            <a:endParaRPr lang="en-GB" altLang="en-US" dirty="0"/>
          </a:p>
          <a:p>
            <a:r>
              <a:rPr lang="en-GB" altLang="en-US" dirty="0"/>
              <a:t>8. Improved understanding of internal and external environments of business Strategy formulation requires continuous observation and understanding of environmental variables and classifying them as opportunities and threats. It also involves knowing whether the threats are serious or casual and opportunities are worthy or marginal. As such strategy provides for a better understanding of environment.</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401054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904631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9284838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047566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9970115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570857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499045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5270159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633436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33411966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20439973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9121125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https://www.youtube.com/embed/TD7WSLeQtVw?feature=oembed" TargetMode="External"/><Relationship Id="rId5" Type="http://schemas.openxmlformats.org/officeDocument/2006/relationships/hyperlink" Target="https://www.youtube.com/watch?v=TD7WSLeQtVw" TargetMode="Externa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alessiobresciani.com/foresight-strategy/51-mission-statement-examples-from-the-worlds-best-companie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smallbusiness.chron.com/10-important-business-objectives-23686.html" TargetMode="External"/><Relationship Id="rId5" Type="http://schemas.openxmlformats.org/officeDocument/2006/relationships/hyperlink" Target="https://www.tescoplc.com/about/how-we-do-business/core-purpose-and-values/" TargetMode="External"/><Relationship Id="rId4" Type="http://schemas.openxmlformats.org/officeDocument/2006/relationships/hyperlink" Target="https://www.mini.co.uk/en_GB/home/mini-news/mini-vision-next100.html"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britainsmostadmired.com/news-events/britains-most-admired-companies-2023-winners"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847528" y="3717032"/>
            <a:ext cx="84969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What is Strategic Management?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r>
              <a:rPr lang="en-GB" dirty="0"/>
              <a:t>Overview of the concept of strategy</a:t>
            </a:r>
          </a:p>
          <a:p>
            <a:r>
              <a:rPr lang="en-GB" dirty="0"/>
              <a:t>Overview of the concept of sustainability</a:t>
            </a:r>
          </a:p>
          <a:p>
            <a:r>
              <a:rPr lang="en-GB" dirty="0"/>
              <a:t>Define strategic management and explain its five special elements</a:t>
            </a:r>
          </a:p>
          <a:p>
            <a:r>
              <a:rPr lang="en-GB" dirty="0"/>
              <a:t>Explain the core areas of strategic management and how they link together</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pic>
        <p:nvPicPr>
          <p:cNvPr id="3" name="Picture 2" descr="A drawing of a cartoon character&#10;&#10;Description automatically generated">
            <a:extLst>
              <a:ext uri="{FF2B5EF4-FFF2-40B4-BE49-F238E27FC236}">
                <a16:creationId xmlns:a16="http://schemas.microsoft.com/office/drawing/2014/main" id="{B5BBE478-1A9C-4E97-A7DB-1A650A3187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00056" y="1143000"/>
            <a:ext cx="4726369" cy="2236163"/>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94" y="1134872"/>
            <a:ext cx="10729191" cy="678607"/>
          </a:xfrm>
        </p:spPr>
        <p:txBody>
          <a:bodyPr/>
          <a:lstStyle/>
          <a:p>
            <a:r>
              <a:rPr lang="en-GB" dirty="0"/>
              <a:t>Can you define strategy?</a:t>
            </a:r>
          </a:p>
          <a:p>
            <a:pPr marL="0" indent="0" algn="ctr">
              <a:buNone/>
            </a:pPr>
            <a:endParaRPr lang="en-GB" dirty="0"/>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3635087"/>
            <a:ext cx="10729191" cy="2056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Why it is important to success, for both organisations and individuals?</a:t>
            </a:r>
          </a:p>
          <a:p>
            <a:pPr algn="just"/>
            <a:r>
              <a:rPr lang="en-GB" dirty="0"/>
              <a:t>Can you define strategy in the context of organisations?</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10" name="Picture 9" descr="A picture containing object, man&#10;&#10;Description automatically generated">
            <a:extLst>
              <a:ext uri="{FF2B5EF4-FFF2-40B4-BE49-F238E27FC236}">
                <a16:creationId xmlns:a16="http://schemas.microsoft.com/office/drawing/2014/main" id="{58D0C9C1-BA3C-410A-8A6C-19EF1787D3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424" y="1813479"/>
            <a:ext cx="4035458" cy="1810783"/>
          </a:xfrm>
          <a:prstGeom prst="rect">
            <a:avLst/>
          </a:prstGeom>
        </p:spPr>
      </p:pic>
    </p:spTree>
    <p:extLst>
      <p:ext uri="{BB962C8B-B14F-4D97-AF65-F5344CB8AC3E}">
        <p14:creationId xmlns:p14="http://schemas.microsoft.com/office/powerpoint/2010/main" val="2154282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pic>
        <p:nvPicPr>
          <p:cNvPr id="2" name="Online Media 1" title="What is Strategy?">
            <a:hlinkClick r:id="" action="ppaction://media"/>
            <a:extLst>
              <a:ext uri="{FF2B5EF4-FFF2-40B4-BE49-F238E27FC236}">
                <a16:creationId xmlns:a16="http://schemas.microsoft.com/office/drawing/2014/main" id="{020A9C40-B763-6B11-2009-F79C452C3B2E}"/>
              </a:ext>
            </a:extLst>
          </p:cNvPr>
          <p:cNvPicPr>
            <a:picLocks noRot="1" noChangeAspect="1"/>
          </p:cNvPicPr>
          <p:nvPr>
            <a:videoFile r:link="rId1"/>
          </p:nvPr>
        </p:nvPicPr>
        <p:blipFill>
          <a:blip r:embed="rId4"/>
          <a:stretch>
            <a:fillRect/>
          </a:stretch>
        </p:blipFill>
        <p:spPr>
          <a:xfrm>
            <a:off x="1824596" y="836712"/>
            <a:ext cx="8542808" cy="4826687"/>
          </a:xfrm>
          <a:prstGeom prst="rect">
            <a:avLst/>
          </a:prstGeom>
        </p:spPr>
      </p:pic>
      <p:sp>
        <p:nvSpPr>
          <p:cNvPr id="9" name="TextBox 8">
            <a:extLst>
              <a:ext uri="{FF2B5EF4-FFF2-40B4-BE49-F238E27FC236}">
                <a16:creationId xmlns:a16="http://schemas.microsoft.com/office/drawing/2014/main" id="{363B4294-A61E-00C6-7519-FAA55F0D9A9D}"/>
              </a:ext>
            </a:extLst>
          </p:cNvPr>
          <p:cNvSpPr txBox="1"/>
          <p:nvPr/>
        </p:nvSpPr>
        <p:spPr>
          <a:xfrm rot="16200000">
            <a:off x="9912946" y="3290500"/>
            <a:ext cx="3876356" cy="276999"/>
          </a:xfrm>
          <a:prstGeom prst="rect">
            <a:avLst/>
          </a:prstGeom>
          <a:noFill/>
        </p:spPr>
        <p:txBody>
          <a:bodyPr wrap="square">
            <a:spAutoFit/>
          </a:bodyPr>
          <a:lstStyle/>
          <a:p>
            <a:pPr algn="ctr"/>
            <a:r>
              <a:rPr lang="en-GB" sz="1200" dirty="0">
                <a:hlinkClick r:id="rId5"/>
              </a:rPr>
              <a:t>https://www.youtube.com/watch?v=TD7WSLeQtVw</a:t>
            </a:r>
            <a:r>
              <a:rPr lang="en-GB" sz="1200" dirty="0"/>
              <a:t> </a:t>
            </a:r>
          </a:p>
        </p:txBody>
      </p:sp>
    </p:spTree>
    <p:extLst>
      <p:ext uri="{BB962C8B-B14F-4D97-AF65-F5344CB8AC3E}">
        <p14:creationId xmlns:p14="http://schemas.microsoft.com/office/powerpoint/2010/main" val="157416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Definition of Strategy in Business</a:t>
            </a:r>
          </a:p>
        </p:txBody>
      </p:sp>
      <p:pic>
        <p:nvPicPr>
          <p:cNvPr id="4" name="Picture 3" descr="A picture containing object, indoor, man, black&#10;&#10;Description automatically generated">
            <a:extLst>
              <a:ext uri="{FF2B5EF4-FFF2-40B4-BE49-F238E27FC236}">
                <a16:creationId xmlns:a16="http://schemas.microsoft.com/office/drawing/2014/main" id="{AEA920DE-F09C-4D1B-9D42-FFE6344E96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8616280" y="3573432"/>
            <a:ext cx="3575720" cy="2142732"/>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333149"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b="1" dirty="0">
                <a:solidFill>
                  <a:srgbClr val="FF0000"/>
                </a:solidFill>
              </a:rPr>
              <a:t>Strategy</a:t>
            </a:r>
            <a:r>
              <a:rPr lang="en-GB" b="1" dirty="0"/>
              <a:t> </a:t>
            </a:r>
            <a:r>
              <a:rPr lang="en-GB" dirty="0"/>
              <a:t>is about achieving success. </a:t>
            </a:r>
          </a:p>
          <a:p>
            <a:pPr algn="just">
              <a:buClr>
                <a:schemeClr val="tx1"/>
              </a:buClr>
            </a:pPr>
            <a:r>
              <a:rPr lang="en-GB" b="1" dirty="0">
                <a:solidFill>
                  <a:srgbClr val="FF0000"/>
                </a:solidFill>
              </a:rPr>
              <a:t>Strategy</a:t>
            </a:r>
            <a:r>
              <a:rPr lang="en-GB" dirty="0"/>
              <a:t> is the long-term direction of an organisation.</a:t>
            </a:r>
          </a:p>
          <a:p>
            <a:pPr algn="just">
              <a:buClr>
                <a:schemeClr val="tx1"/>
              </a:buClr>
            </a:pPr>
            <a:r>
              <a:rPr lang="en-GB" b="1" dirty="0">
                <a:solidFill>
                  <a:srgbClr val="FF0000"/>
                </a:solidFill>
              </a:rPr>
              <a:t>Strategy</a:t>
            </a:r>
            <a:r>
              <a:rPr lang="en-GB" dirty="0"/>
              <a:t> is a set of related actions that managers take to increase their company’s performance.</a:t>
            </a:r>
          </a:p>
          <a:p>
            <a:pPr algn="just">
              <a:buClr>
                <a:schemeClr val="tx1"/>
              </a:buClr>
            </a:pPr>
            <a:r>
              <a:rPr lang="en-GB" b="1" dirty="0">
                <a:solidFill>
                  <a:srgbClr val="FF0000"/>
                </a:solidFill>
              </a:rPr>
              <a:t>Strategy</a:t>
            </a:r>
            <a:r>
              <a:rPr lang="en-GB" dirty="0"/>
              <a:t> is about how to gain competitive advantages. A good strategy is a strategy that actually generates such advantages.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30598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&amp; Organisations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052736"/>
            <a:ext cx="10729191" cy="4680520"/>
          </a:xfrm>
        </p:spPr>
        <p:txBody>
          <a:bodyPr/>
          <a:lstStyle/>
          <a:p>
            <a:r>
              <a:rPr lang="en-GB" dirty="0"/>
              <a:t>What does that mean for organisations?</a:t>
            </a:r>
          </a:p>
          <a:p>
            <a:r>
              <a:rPr lang="en-GB" dirty="0"/>
              <a:t>Why strategy is important for organisations?</a:t>
            </a:r>
          </a:p>
          <a:p>
            <a:endParaRPr lang="en-GB" dirty="0"/>
          </a:p>
          <a:p>
            <a:pPr marL="0" indent="0" algn="just">
              <a:lnSpc>
                <a:spcPct val="150000"/>
              </a:lnSpc>
              <a:buNone/>
            </a:pPr>
            <a:r>
              <a:rPr lang="en-GB" dirty="0"/>
              <a:t>Because </a:t>
            </a:r>
            <a:r>
              <a:rPr lang="en-GB" b="1" dirty="0">
                <a:solidFill>
                  <a:srgbClr val="FF0000"/>
                </a:solidFill>
              </a:rPr>
              <a:t>strategy</a:t>
            </a:r>
            <a:r>
              <a:rPr lang="en-GB" dirty="0"/>
              <a:t> typically involves managing people, relationships and resources, the subject is sometimes called ‘strategic management’. </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341685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2800" b="1" dirty="0">
                <a:solidFill>
                  <a:schemeClr val="tx2">
                    <a:lumMod val="75000"/>
                  </a:schemeClr>
                </a:solidFill>
              </a:rPr>
              <a:t>The Purpose of Strategy: Mission, Vision, Values and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marL="0" indent="0">
              <a:buNone/>
            </a:pPr>
            <a:r>
              <a:rPr lang="en-GB" dirty="0"/>
              <a:t>There are four ways in which organisations typically define their purpose:</a:t>
            </a:r>
          </a:p>
          <a:p>
            <a:pPr lvl="1" algn="just">
              <a:buFont typeface="Wingdings" panose="05000000000000000000" pitchFamily="2" charset="2"/>
              <a:buChar char="§"/>
            </a:pPr>
            <a:r>
              <a:rPr lang="en-GB" sz="2500" dirty="0"/>
              <a:t>A </a:t>
            </a:r>
            <a:r>
              <a:rPr lang="en-GB" sz="2500" b="1" dirty="0">
                <a:solidFill>
                  <a:srgbClr val="FF0000"/>
                </a:solidFill>
                <a:hlinkClick r:id="rId3"/>
              </a:rPr>
              <a:t>mission statement</a:t>
            </a:r>
            <a:r>
              <a:rPr lang="en-GB" sz="2500" dirty="0"/>
              <a:t> aims to provide employees and stakeholders with clarity about what the organisation is fundamentally there to do.</a:t>
            </a:r>
          </a:p>
          <a:p>
            <a:pPr lvl="1" algn="just">
              <a:buFont typeface="Wingdings" panose="05000000000000000000" pitchFamily="2" charset="2"/>
              <a:buChar char="§"/>
            </a:pPr>
            <a:r>
              <a:rPr lang="en-GB" sz="2500" dirty="0"/>
              <a:t>A </a:t>
            </a:r>
            <a:r>
              <a:rPr lang="en-GB" sz="2500" b="1" dirty="0">
                <a:solidFill>
                  <a:srgbClr val="FF0000"/>
                </a:solidFill>
                <a:hlinkClick r:id="rId4"/>
              </a:rPr>
              <a:t>vision statement</a:t>
            </a:r>
            <a:r>
              <a:rPr lang="en-GB" sz="2500" dirty="0"/>
              <a:t> is concerned with the future the organisation seeks to create.</a:t>
            </a:r>
          </a:p>
          <a:p>
            <a:pPr lvl="1" algn="just">
              <a:buClr>
                <a:schemeClr val="tx1"/>
              </a:buClr>
              <a:buFont typeface="Wingdings" panose="05000000000000000000" pitchFamily="2" charset="2"/>
              <a:buChar char="§"/>
            </a:pPr>
            <a:r>
              <a:rPr lang="en-GB" sz="2500" b="1" dirty="0">
                <a:solidFill>
                  <a:srgbClr val="FF0000"/>
                </a:solidFill>
                <a:hlinkClick r:id="rId5"/>
              </a:rPr>
              <a:t>Statements of corporate values</a:t>
            </a:r>
            <a:r>
              <a:rPr lang="en-GB" sz="2500" dirty="0"/>
              <a:t> communicate the underlying and enduring core ‘principles’ that guide an organisation’s strategy and define the way that the organisation should operate. </a:t>
            </a:r>
          </a:p>
          <a:p>
            <a:pPr lvl="1" algn="just">
              <a:buClr>
                <a:schemeClr val="tx1"/>
              </a:buClr>
              <a:buFont typeface="Wingdings" panose="05000000000000000000" pitchFamily="2" charset="2"/>
              <a:buChar char="§"/>
            </a:pPr>
            <a:r>
              <a:rPr lang="en-GB" sz="2500" b="1" dirty="0">
                <a:solidFill>
                  <a:srgbClr val="FF0000"/>
                </a:solidFill>
                <a:hlinkClick r:id="rId6"/>
              </a:rPr>
              <a:t>Objectives</a:t>
            </a:r>
            <a:r>
              <a:rPr lang="en-GB" sz="2500" dirty="0"/>
              <a:t> are statements of specific outcomes that are to be achieved.</a:t>
            </a:r>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59338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1000"/>
                                        <p:tgtEl>
                                          <p:spTgt spid="7172">
                                            <p:txEl>
                                              <p:pRg st="1" end="1"/>
                                            </p:txEl>
                                          </p:spTgt>
                                        </p:tgtEl>
                                      </p:cBhvr>
                                    </p:animEffect>
                                    <p:anim calcmode="lin" valueType="num">
                                      <p:cBhvr>
                                        <p:cTn id="8"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2" end="2"/>
                                            </p:txEl>
                                          </p:spTgt>
                                        </p:tgtEl>
                                        <p:attrNameLst>
                                          <p:attrName>style.visibility</p:attrName>
                                        </p:attrNameLst>
                                      </p:cBhvr>
                                      <p:to>
                                        <p:strVal val="visible"/>
                                      </p:to>
                                    </p:set>
                                    <p:animEffect transition="in" filter="fade">
                                      <p:cBhvr>
                                        <p:cTn id="14" dur="1000"/>
                                        <p:tgtEl>
                                          <p:spTgt spid="7172">
                                            <p:txEl>
                                              <p:pRg st="2" end="2"/>
                                            </p:txEl>
                                          </p:spTgt>
                                        </p:tgtEl>
                                      </p:cBhvr>
                                    </p:animEffect>
                                    <p:anim calcmode="lin" valueType="num">
                                      <p:cBhvr>
                                        <p:cTn id="15"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3" end="3"/>
                                            </p:txEl>
                                          </p:spTgt>
                                        </p:tgtEl>
                                        <p:attrNameLst>
                                          <p:attrName>style.visibility</p:attrName>
                                        </p:attrNameLst>
                                      </p:cBhvr>
                                      <p:to>
                                        <p:strVal val="visible"/>
                                      </p:to>
                                    </p:set>
                                    <p:animEffect transition="in" filter="fade">
                                      <p:cBhvr>
                                        <p:cTn id="21" dur="1000"/>
                                        <p:tgtEl>
                                          <p:spTgt spid="7172">
                                            <p:txEl>
                                              <p:pRg st="3" end="3"/>
                                            </p:txEl>
                                          </p:spTgt>
                                        </p:tgtEl>
                                      </p:cBhvr>
                                    </p:animEffect>
                                    <p:anim calcmode="lin" valueType="num">
                                      <p:cBhvr>
                                        <p:cTn id="22"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4" end="4"/>
                                            </p:txEl>
                                          </p:spTgt>
                                        </p:tgtEl>
                                        <p:attrNameLst>
                                          <p:attrName>style.visibility</p:attrName>
                                        </p:attrNameLst>
                                      </p:cBhvr>
                                      <p:to>
                                        <p:strVal val="visible"/>
                                      </p:to>
                                    </p:set>
                                    <p:animEffect transition="in" filter="fade">
                                      <p:cBhvr>
                                        <p:cTn id="28" dur="1000"/>
                                        <p:tgtEl>
                                          <p:spTgt spid="7172">
                                            <p:txEl>
                                              <p:pRg st="4" end="4"/>
                                            </p:txEl>
                                          </p:spTgt>
                                        </p:tgtEl>
                                      </p:cBhvr>
                                    </p:animEffect>
                                    <p:anim calcmode="lin" valueType="num">
                                      <p:cBhvr>
                                        <p:cTn id="29"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Strategy Statements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a:r>
              <a:rPr lang="en-GB" sz="3000" dirty="0"/>
              <a:t>Managers should be able to summarise their organisation’s strategy with a ‘</a:t>
            </a:r>
            <a:r>
              <a:rPr lang="en-GB" sz="3000" b="1" dirty="0">
                <a:solidFill>
                  <a:srgbClr val="FF0000"/>
                </a:solidFill>
              </a:rPr>
              <a:t>strategy statement</a:t>
            </a:r>
            <a:r>
              <a:rPr lang="en-GB" sz="3000" dirty="0"/>
              <a:t>’.</a:t>
            </a:r>
          </a:p>
          <a:p>
            <a:pPr>
              <a:buClr>
                <a:schemeClr val="tx1"/>
              </a:buClr>
            </a:pPr>
            <a:r>
              <a:rPr lang="en-GB" sz="3000" b="1" dirty="0">
                <a:solidFill>
                  <a:srgbClr val="FF0000"/>
                </a:solidFill>
              </a:rPr>
              <a:t>Strategy statements </a:t>
            </a:r>
            <a:r>
              <a:rPr lang="en-GB" sz="3000" dirty="0"/>
              <a:t>should have three main themes: </a:t>
            </a:r>
          </a:p>
          <a:p>
            <a:pPr lvl="1" algn="just">
              <a:buFont typeface="Wingdings" panose="05000000000000000000" pitchFamily="2" charset="2"/>
              <a:buChar char="§"/>
            </a:pPr>
            <a:r>
              <a:rPr lang="en-GB" dirty="0"/>
              <a:t>the fundamental goals (mission, vision or objectives) that the organisation seeks</a:t>
            </a:r>
          </a:p>
          <a:p>
            <a:pPr lvl="1" algn="just">
              <a:buFont typeface="Wingdings" panose="05000000000000000000" pitchFamily="2" charset="2"/>
              <a:buChar char="§"/>
            </a:pPr>
            <a:r>
              <a:rPr lang="en-GB" dirty="0"/>
              <a:t>the scope or domain of the organisation’s activities (customers or clients; geographical location; and extent of internal activities)  </a:t>
            </a:r>
          </a:p>
          <a:p>
            <a:pPr lvl="1" algn="just">
              <a:buFont typeface="Wingdings" panose="05000000000000000000" pitchFamily="2" charset="2"/>
              <a:buChar char="§"/>
            </a:pPr>
            <a:r>
              <a:rPr lang="en-GB" dirty="0"/>
              <a:t>the particular advantages or capabilities it has to deliver all of these (how the organisation will achieve the objectives)</a:t>
            </a:r>
            <a:endParaRPr lang="en-US" sz="3200" dirty="0"/>
          </a:p>
          <a:p>
            <a:pPr marL="0" indent="0" eaLnBrk="1" hangingPunct="1">
              <a:buNone/>
              <a:defRPr/>
            </a:pPr>
            <a:endParaRPr lang="en-GB" altLang="en-US" sz="2400" dirty="0"/>
          </a:p>
        </p:txBody>
      </p:sp>
    </p:spTree>
    <p:extLst>
      <p:ext uri="{BB962C8B-B14F-4D97-AF65-F5344CB8AC3E}">
        <p14:creationId xmlns:p14="http://schemas.microsoft.com/office/powerpoint/2010/main" val="2007084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1 - Strategy Statements</a:t>
            </a:r>
          </a:p>
        </p:txBody>
      </p:sp>
      <p:pic>
        <p:nvPicPr>
          <p:cNvPr id="3" name="Picture 2" descr="A picture containing drawing&#10;&#10;Description automatically generated">
            <a:extLst>
              <a:ext uri="{FF2B5EF4-FFF2-40B4-BE49-F238E27FC236}">
                <a16:creationId xmlns:a16="http://schemas.microsoft.com/office/drawing/2014/main" id="{BEF4E803-248D-4D09-A83D-49C35362F3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9882" y="1581315"/>
            <a:ext cx="4410282" cy="2476059"/>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1143000"/>
          </a:xfrm>
        </p:spPr>
        <p:txBody>
          <a:bodyPr/>
          <a:lstStyle/>
          <a:p>
            <a:pPr marL="0" indent="0" algn="just">
              <a:buNone/>
            </a:pPr>
            <a:r>
              <a:rPr lang="en-GB" sz="3000" dirty="0"/>
              <a:t>Read strategies of Samsung electronics &amp; York University </a:t>
            </a:r>
            <a:endParaRPr lang="en-US" sz="3200" dirty="0"/>
          </a:p>
          <a:p>
            <a:pPr marL="0" indent="0" eaLnBrk="1" hangingPunct="1">
              <a:buNone/>
              <a:defRPr/>
            </a:pPr>
            <a:endParaRPr lang="en-GB" altLang="en-US" sz="2400" dirty="0"/>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3789040"/>
            <a:ext cx="10765195"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800" dirty="0"/>
              <a:t>Construct short strategy statements covering the goals, scope and advantage of Samsung and the Southampton University. How much do the different private- and public-sector contexts matter?</a:t>
            </a:r>
          </a:p>
        </p:txBody>
      </p:sp>
      <p:pic>
        <p:nvPicPr>
          <p:cNvPr id="5" name="Picture 4" descr="Text&#10;&#10;Description automatically generated">
            <a:extLst>
              <a:ext uri="{FF2B5EF4-FFF2-40B4-BE49-F238E27FC236}">
                <a16:creationId xmlns:a16="http://schemas.microsoft.com/office/drawing/2014/main" id="{497D97CF-FEED-3B95-F128-E09A558DF4A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23992" y="1860591"/>
            <a:ext cx="4356692" cy="1568409"/>
          </a:xfrm>
          <a:prstGeom prst="rect">
            <a:avLst/>
          </a:prstGeom>
        </p:spPr>
      </p:pic>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31"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 calcmode="lin" valueType="num">
                                      <p:cBhvr>
                                        <p:cTn id="15" dur="2000" fill="hold"/>
                                        <p:tgtEl>
                                          <p:spTgt spid="3"/>
                                        </p:tgtEl>
                                        <p:attrNameLst>
                                          <p:attrName>style.rotation</p:attrName>
                                        </p:attrNameLst>
                                      </p:cBhvr>
                                      <p:tavLst>
                                        <p:tav tm="0">
                                          <p:val>
                                            <p:fltVal val="90"/>
                                          </p:val>
                                        </p:tav>
                                        <p:tav tm="100000">
                                          <p:val>
                                            <p:fltVal val="0"/>
                                          </p:val>
                                        </p:tav>
                                      </p:tavLst>
                                    </p:anim>
                                    <p:animEffect transition="in" filter="fade">
                                      <p:cBhvr>
                                        <p:cTn id="16" dur="2000"/>
                                        <p:tgtEl>
                                          <p:spTgt spid="3"/>
                                        </p:tgtEl>
                                      </p:cBhvr>
                                    </p:animEffect>
                                  </p:childTnLst>
                                </p:cTn>
                              </p:par>
                              <p:par>
                                <p:cTn id="17" presetID="3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2000" fill="hold"/>
                                        <p:tgtEl>
                                          <p:spTgt spid="5"/>
                                        </p:tgtEl>
                                        <p:attrNameLst>
                                          <p:attrName>ppt_w</p:attrName>
                                        </p:attrNameLst>
                                      </p:cBhvr>
                                      <p:tavLst>
                                        <p:tav tm="0">
                                          <p:val>
                                            <p:fltVal val="0"/>
                                          </p:val>
                                        </p:tav>
                                        <p:tav tm="100000">
                                          <p:val>
                                            <p:strVal val="#ppt_w"/>
                                          </p:val>
                                        </p:tav>
                                      </p:tavLst>
                                    </p:anim>
                                    <p:anim calcmode="lin" valueType="num">
                                      <p:cBhvr>
                                        <p:cTn id="20" dur="2000" fill="hold"/>
                                        <p:tgtEl>
                                          <p:spTgt spid="5"/>
                                        </p:tgtEl>
                                        <p:attrNameLst>
                                          <p:attrName>ppt_h</p:attrName>
                                        </p:attrNameLst>
                                      </p:cBhvr>
                                      <p:tavLst>
                                        <p:tav tm="0">
                                          <p:val>
                                            <p:fltVal val="0"/>
                                          </p:val>
                                        </p:tav>
                                        <p:tav tm="100000">
                                          <p:val>
                                            <p:strVal val="#ppt_h"/>
                                          </p:val>
                                        </p:tav>
                                      </p:tavLst>
                                    </p:anim>
                                    <p:anim calcmode="lin" valueType="num">
                                      <p:cBhvr>
                                        <p:cTn id="21" dur="2000" fill="hold"/>
                                        <p:tgtEl>
                                          <p:spTgt spid="5"/>
                                        </p:tgtEl>
                                        <p:attrNameLst>
                                          <p:attrName>style.rotation</p:attrName>
                                        </p:attrNameLst>
                                      </p:cBhvr>
                                      <p:tavLst>
                                        <p:tav tm="0">
                                          <p:val>
                                            <p:fltVal val="90"/>
                                          </p:val>
                                        </p:tav>
                                        <p:tav tm="100000">
                                          <p:val>
                                            <p:fltVal val="0"/>
                                          </p:val>
                                        </p:tav>
                                      </p:tavLst>
                                    </p:anim>
                                    <p:animEffect transition="in" filter="fade">
                                      <p:cBhvr>
                                        <p:cTn id="22" dur="2000"/>
                                        <p:tgtEl>
                                          <p:spTgt spid="5"/>
                                        </p:tgtEl>
                                      </p:cBhvr>
                                    </p:animEffect>
                                  </p:childTnLst>
                                </p:cTn>
                              </p:par>
                            </p:childTnLst>
                          </p:cTn>
                        </p:par>
                        <p:par>
                          <p:cTn id="23" fill="hold">
                            <p:stCondLst>
                              <p:cond delay="4000"/>
                            </p:stCondLst>
                            <p:childTnLst>
                              <p:par>
                                <p:cTn id="24" presetID="42" presetClass="entr" presetSubtype="0" fill="hold" grpId="0"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765195" cy="4752528"/>
          </a:xfrm>
        </p:spPr>
        <p:txBody>
          <a:bodyPr/>
          <a:lstStyle/>
          <a:p>
            <a:pPr algn="just">
              <a:buClr>
                <a:schemeClr val="tx1"/>
              </a:buClr>
            </a:pPr>
            <a:r>
              <a:rPr lang="en-GB" sz="2500" b="1" dirty="0">
                <a:solidFill>
                  <a:srgbClr val="FF0000"/>
                </a:solidFill>
              </a:rPr>
              <a:t>Strategic management </a:t>
            </a:r>
            <a:r>
              <a:rPr lang="en-GB" sz="2500" dirty="0"/>
              <a:t>is exciting and challenging. It makes fundamental decisions about the future direction of an organisation: its purpose, its resources and how it interacts with the world in which it operates. </a:t>
            </a:r>
            <a:r>
              <a:rPr lang="en-GB" altLang="en-US" sz="2500" dirty="0"/>
              <a:t>Every aspect of the organisation plays a role in this strategy – its people, its finances, its production methods and its environment (including its customers). </a:t>
            </a:r>
          </a:p>
          <a:p>
            <a:pPr algn="just">
              <a:buClr>
                <a:schemeClr val="tx1"/>
              </a:buClr>
            </a:pPr>
            <a:r>
              <a:rPr lang="en-GB" altLang="en-US" sz="2500" b="1" dirty="0">
                <a:solidFill>
                  <a:srgbClr val="FF0000"/>
                </a:solidFill>
              </a:rPr>
              <a:t>Strategic management </a:t>
            </a:r>
            <a:r>
              <a:rPr lang="en-GB" altLang="en-US" sz="2500" dirty="0"/>
              <a:t>can be described as the identification of the purpose of the organisation and the plans and actions to achieve that purpose.</a:t>
            </a:r>
          </a:p>
          <a:p>
            <a:pPr algn="just">
              <a:buClr>
                <a:schemeClr val="tx1"/>
              </a:buClr>
            </a:pPr>
            <a:r>
              <a:rPr lang="en-GB" altLang="en-US" sz="2500" b="1" dirty="0">
                <a:solidFill>
                  <a:srgbClr val="FF0000"/>
                </a:solidFill>
              </a:rPr>
              <a:t>Strategic management </a:t>
            </a:r>
            <a:r>
              <a:rPr lang="en-GB" altLang="en-US" sz="2500" dirty="0"/>
              <a:t>can be described as finding market opportunities, experimenting and developing competitive advantage over time. </a:t>
            </a:r>
          </a:p>
        </p:txBody>
      </p:sp>
      <p:sp>
        <p:nvSpPr>
          <p:cNvPr id="2" name="Arrow: Down 1">
            <a:extLst>
              <a:ext uri="{FF2B5EF4-FFF2-40B4-BE49-F238E27FC236}">
                <a16:creationId xmlns:a16="http://schemas.microsoft.com/office/drawing/2014/main" id="{EFB5D178-5E52-5406-043C-D21EBD3DF0C6}"/>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Tree>
    <p:extLst>
      <p:ext uri="{BB962C8B-B14F-4D97-AF65-F5344CB8AC3E}">
        <p14:creationId xmlns:p14="http://schemas.microsoft.com/office/powerpoint/2010/main" val="397798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0765195" cy="4680520"/>
          </a:xfrm>
        </p:spPr>
        <p:txBody>
          <a:bodyPr/>
          <a:lstStyle/>
          <a:p>
            <a:pPr algn="just">
              <a:buClr>
                <a:schemeClr val="tx1"/>
              </a:buClr>
            </a:pPr>
            <a:r>
              <a:rPr lang="en-GB" altLang="en-US" sz="2800" b="1" dirty="0">
                <a:solidFill>
                  <a:srgbClr val="FF0000"/>
                </a:solidFill>
              </a:rPr>
              <a:t>Strategic management</a:t>
            </a:r>
            <a:r>
              <a:rPr lang="en-GB" altLang="en-US" sz="2800" dirty="0"/>
              <a:t> is a field of study that involves the process through which firms define their missions, visions, goals, and objectives, as well as craft and execute strategies at various levels of the firms’ hierarchies to create and sustain a competitive advantage.</a:t>
            </a:r>
          </a:p>
          <a:p>
            <a:pPr algn="just">
              <a:buClr>
                <a:schemeClr val="tx1"/>
              </a:buClr>
            </a:pPr>
            <a:r>
              <a:rPr lang="en-GB" altLang="en-US" sz="2800" b="1" dirty="0">
                <a:solidFill>
                  <a:srgbClr val="FF0000"/>
                </a:solidFill>
              </a:rPr>
              <a:t>Strategic management </a:t>
            </a:r>
            <a:r>
              <a:rPr lang="en-GB" altLang="en-US" sz="2800" dirty="0"/>
              <a:t>can be defined as actions an organisation undertakes in order to create and sustain competitive advantages.</a:t>
            </a:r>
          </a:p>
          <a:p>
            <a:pPr algn="just">
              <a:buClr>
                <a:schemeClr val="tx1"/>
              </a:buClr>
            </a:pPr>
            <a:r>
              <a:rPr lang="en-GB" altLang="en-US" sz="2800" dirty="0"/>
              <a:t>The </a:t>
            </a:r>
            <a:r>
              <a:rPr lang="en-GB" altLang="en-US" sz="2800" b="1" dirty="0">
                <a:solidFill>
                  <a:srgbClr val="FF0000"/>
                </a:solidFill>
              </a:rPr>
              <a:t>strategic management </a:t>
            </a:r>
            <a:r>
              <a:rPr lang="en-GB" altLang="en-US" sz="2800" dirty="0"/>
              <a:t>of an organisation entails three ongoing processes: analysis, decision, and actions.</a:t>
            </a:r>
          </a:p>
        </p:txBody>
      </p:sp>
      <p:sp>
        <p:nvSpPr>
          <p:cNvPr id="2" name="Arrow: Down 1">
            <a:extLst>
              <a:ext uri="{FF2B5EF4-FFF2-40B4-BE49-F238E27FC236}">
                <a16:creationId xmlns:a16="http://schemas.microsoft.com/office/drawing/2014/main" id="{E6583677-817B-A621-122A-F015E3413F02}"/>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Tree>
    <p:extLst>
      <p:ext uri="{BB962C8B-B14F-4D97-AF65-F5344CB8AC3E}">
        <p14:creationId xmlns:p14="http://schemas.microsoft.com/office/powerpoint/2010/main" val="276266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2609528"/>
            <a:ext cx="11089232" cy="1143000"/>
          </a:xfrm>
        </p:spPr>
        <p:txBody>
          <a:bodyPr/>
          <a:lstStyle/>
          <a:p>
            <a:pPr eaLnBrk="1" hangingPunct="1"/>
            <a:r>
              <a:rPr lang="en-GB" altLang="en-US" sz="3200" b="1" dirty="0">
                <a:solidFill>
                  <a:schemeClr val="tx2">
                    <a:lumMod val="75000"/>
                  </a:schemeClr>
                </a:solidFill>
              </a:rPr>
              <a:t>Why Is Strategic Management Basically Needed For Every Organisation?</a:t>
            </a:r>
          </a:p>
        </p:txBody>
      </p:sp>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2855640" y="4365104"/>
            <a:ext cx="648072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dirty="0"/>
              <a:t>Discuss five benefits of Strategic Management</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89912" y="116632"/>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 Outcome?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a:buClr>
                <a:schemeClr val="tx1"/>
              </a:buClr>
            </a:pPr>
            <a:r>
              <a:rPr lang="en-GB" sz="2800" dirty="0"/>
              <a:t>The end product of strategic management must to improve performance.</a:t>
            </a:r>
          </a:p>
          <a:p>
            <a:pPr algn="just">
              <a:buClr>
                <a:schemeClr val="tx1"/>
              </a:buClr>
            </a:pPr>
            <a:r>
              <a:rPr lang="en-GB" sz="2800" dirty="0"/>
              <a:t>But how do we measure this? Profits? Job satisfaction? Share price? Support for ‘green’ issues?</a:t>
            </a:r>
          </a:p>
          <a:p>
            <a:pPr algn="just">
              <a:buClr>
                <a:schemeClr val="tx1"/>
              </a:buClr>
            </a:pPr>
            <a:r>
              <a:rPr lang="en-GB" sz="2800" dirty="0"/>
              <a:t>Key measure: the organisation must </a:t>
            </a:r>
            <a:r>
              <a:rPr lang="en-GB" sz="2800" b="1" dirty="0">
                <a:solidFill>
                  <a:srgbClr val="FF0000"/>
                </a:solidFill>
              </a:rPr>
              <a:t>add value</a:t>
            </a:r>
          </a:p>
          <a:p>
            <a:pPr algn="just">
              <a:buClr>
                <a:schemeClr val="tx1"/>
              </a:buClr>
            </a:pPr>
            <a:r>
              <a:rPr lang="en-GB" sz="2800" dirty="0"/>
              <a:t>“The field of strategic management deals with the major intended and emergent initiatives taken by general managers on behalf of owners, involving utilization of resources, </a:t>
            </a:r>
            <a:r>
              <a:rPr lang="en-GB" sz="2800" b="1" dirty="0">
                <a:solidFill>
                  <a:srgbClr val="FF0000"/>
                </a:solidFill>
              </a:rPr>
              <a:t>to enhance the performance of firms</a:t>
            </a:r>
            <a:r>
              <a:rPr lang="en-GB" sz="2800" dirty="0"/>
              <a:t> in their external environments.” </a:t>
            </a:r>
            <a:br>
              <a:rPr lang="en-GB" sz="2800" dirty="0"/>
            </a:br>
            <a:r>
              <a:rPr lang="en-GB" sz="1400" dirty="0"/>
              <a:t>Nag et al (2007) Strategic Management Journal, p 944</a:t>
            </a:r>
          </a:p>
          <a:p>
            <a:pPr algn="just">
              <a:buClr>
                <a:schemeClr val="tx1"/>
              </a:buClr>
            </a:pPr>
            <a:endParaRPr lang="en-GB" sz="2400" dirty="0"/>
          </a:p>
        </p:txBody>
      </p:sp>
    </p:spTree>
    <p:extLst>
      <p:ext uri="{BB962C8B-B14F-4D97-AF65-F5344CB8AC3E}">
        <p14:creationId xmlns:p14="http://schemas.microsoft.com/office/powerpoint/2010/main" val="199097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4000"/>
                                        <p:tgtEl>
                                          <p:spTgt spid="7172">
                                            <p:txEl>
                                              <p:pRg st="0" end="0"/>
                                            </p:txEl>
                                          </p:spTgt>
                                        </p:tgtEl>
                                      </p:cBhvr>
                                    </p:animEffect>
                                    <p:anim calcmode="lin" valueType="num">
                                      <p:cBhvr>
                                        <p:cTn id="8" dur="4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4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4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4000"/>
                                        <p:tgtEl>
                                          <p:spTgt spid="7172">
                                            <p:txEl>
                                              <p:pRg st="1" end="1"/>
                                            </p:txEl>
                                          </p:spTgt>
                                        </p:tgtEl>
                                      </p:cBhvr>
                                    </p:animEffect>
                                    <p:anim calcmode="lin" valueType="num">
                                      <p:cBhvr>
                                        <p:cTn id="14" dur="4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4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8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4000"/>
                                        <p:tgtEl>
                                          <p:spTgt spid="7172">
                                            <p:txEl>
                                              <p:pRg st="2" end="2"/>
                                            </p:txEl>
                                          </p:spTgt>
                                        </p:tgtEl>
                                      </p:cBhvr>
                                    </p:animEffect>
                                    <p:anim calcmode="lin" valueType="num">
                                      <p:cBhvr>
                                        <p:cTn id="20" dur="4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4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12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4000"/>
                                        <p:tgtEl>
                                          <p:spTgt spid="7172">
                                            <p:txEl>
                                              <p:pRg st="3" end="3"/>
                                            </p:txEl>
                                          </p:spTgt>
                                        </p:tgtEl>
                                      </p:cBhvr>
                                    </p:animEffect>
                                    <p:anim calcmode="lin" valueType="num">
                                      <p:cBhvr>
                                        <p:cTn id="26" dur="4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4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Evolution of Strategic Management</a:t>
            </a:r>
          </a:p>
        </p:txBody>
      </p:sp>
      <p:pic>
        <p:nvPicPr>
          <p:cNvPr id="2" name="Picture 1">
            <a:extLst>
              <a:ext uri="{FF2B5EF4-FFF2-40B4-BE49-F238E27FC236}">
                <a16:creationId xmlns:a16="http://schemas.microsoft.com/office/drawing/2014/main" id="{146A7B9A-4F36-47AB-BEB9-86F2E0611FCE}"/>
              </a:ext>
            </a:extLst>
          </p:cNvPr>
          <p:cNvPicPr>
            <a:picLocks noChangeAspect="1"/>
          </p:cNvPicPr>
          <p:nvPr/>
        </p:nvPicPr>
        <p:blipFill>
          <a:blip r:embed="rId3"/>
          <a:stretch>
            <a:fillRect/>
          </a:stretch>
        </p:blipFill>
        <p:spPr>
          <a:xfrm>
            <a:off x="7680176" y="980728"/>
            <a:ext cx="3897719" cy="4680520"/>
          </a:xfrm>
          <a:prstGeom prst="rect">
            <a:avLst/>
          </a:prstGeom>
        </p:spPr>
      </p:pic>
      <p:sp>
        <p:nvSpPr>
          <p:cNvPr id="5" name="Content Placeholder 2">
            <a:extLst>
              <a:ext uri="{FF2B5EF4-FFF2-40B4-BE49-F238E27FC236}">
                <a16:creationId xmlns:a16="http://schemas.microsoft.com/office/drawing/2014/main" id="{094E59DC-1752-475B-9DD3-63572A5DB2FB}"/>
              </a:ext>
            </a:extLst>
          </p:cNvPr>
          <p:cNvSpPr txBox="1">
            <a:spLocks/>
          </p:cNvSpPr>
          <p:nvPr/>
        </p:nvSpPr>
        <p:spPr bwMode="auto">
          <a:xfrm>
            <a:off x="713402" y="1143000"/>
            <a:ext cx="675074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500" dirty="0"/>
              <a:t>Strategic management is complicated because there is no final agreement on what exactly should be included in the topic.</a:t>
            </a:r>
          </a:p>
          <a:p>
            <a:pPr algn="just"/>
            <a:r>
              <a:rPr lang="en-GB" altLang="en-US" sz="2500" dirty="0"/>
              <a:t>How companies make strategy and how they should make strategy are among the most hotly debated issues in strategic management.</a:t>
            </a:r>
          </a:p>
          <a:p>
            <a:pPr algn="just"/>
            <a:r>
              <a:rPr lang="en-GB" altLang="en-US" sz="2500" dirty="0"/>
              <a:t>Strategic management must also ensure that the organisation adapts to changing circumstances so that it can continue to add value in the future.</a:t>
            </a:r>
          </a:p>
          <a:p>
            <a:pPr algn="just"/>
            <a:endParaRPr lang="en-GB" altLang="en-US" sz="2400" dirty="0"/>
          </a:p>
        </p:txBody>
      </p:sp>
    </p:spTree>
    <p:extLst>
      <p:ext uri="{BB962C8B-B14F-4D97-AF65-F5344CB8AC3E}">
        <p14:creationId xmlns:p14="http://schemas.microsoft.com/office/powerpoint/2010/main" val="35226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3000"/>
                                        <p:tgtEl>
                                          <p:spTgt spid="5">
                                            <p:txEl>
                                              <p:pRg st="0" end="0"/>
                                            </p:txEl>
                                          </p:spTgt>
                                        </p:tgtEl>
                                      </p:cBhvr>
                                    </p:animEffect>
                                    <p:anim calcmode="lin" valueType="num">
                                      <p:cBhvr>
                                        <p:cTn id="8" dur="3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3000"/>
                                        <p:tgtEl>
                                          <p:spTgt spid="5">
                                            <p:txEl>
                                              <p:pRg st="1" end="1"/>
                                            </p:txEl>
                                          </p:spTgt>
                                        </p:tgtEl>
                                      </p:cBhvr>
                                    </p:animEffect>
                                    <p:anim calcmode="lin" valueType="num">
                                      <p:cBhvr>
                                        <p:cTn id="14" dur="3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3000"/>
                                        <p:tgtEl>
                                          <p:spTgt spid="5">
                                            <p:txEl>
                                              <p:pRg st="2" end="2"/>
                                            </p:txEl>
                                          </p:spTgt>
                                        </p:tgtEl>
                                      </p:cBhvr>
                                    </p:animEffect>
                                    <p:anim calcmode="lin" valueType="num">
                                      <p:cBhvr>
                                        <p:cTn id="20" dur="3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9000"/>
                            </p:stCondLst>
                            <p:childTnLst>
                              <p:par>
                                <p:cTn id="23" presetID="31" presetClass="entr" presetSubtype="0" fill="hold" nodeType="after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p:cTn id="25" dur="3000" fill="hold"/>
                                        <p:tgtEl>
                                          <p:spTgt spid="2"/>
                                        </p:tgtEl>
                                        <p:attrNameLst>
                                          <p:attrName>ppt_w</p:attrName>
                                        </p:attrNameLst>
                                      </p:cBhvr>
                                      <p:tavLst>
                                        <p:tav tm="0">
                                          <p:val>
                                            <p:fltVal val="0"/>
                                          </p:val>
                                        </p:tav>
                                        <p:tav tm="100000">
                                          <p:val>
                                            <p:strVal val="#ppt_w"/>
                                          </p:val>
                                        </p:tav>
                                      </p:tavLst>
                                    </p:anim>
                                    <p:anim calcmode="lin" valueType="num">
                                      <p:cBhvr>
                                        <p:cTn id="26" dur="3000" fill="hold"/>
                                        <p:tgtEl>
                                          <p:spTgt spid="2"/>
                                        </p:tgtEl>
                                        <p:attrNameLst>
                                          <p:attrName>ppt_h</p:attrName>
                                        </p:attrNameLst>
                                      </p:cBhvr>
                                      <p:tavLst>
                                        <p:tav tm="0">
                                          <p:val>
                                            <p:fltVal val="0"/>
                                          </p:val>
                                        </p:tav>
                                        <p:tav tm="100000">
                                          <p:val>
                                            <p:strVal val="#ppt_h"/>
                                          </p:val>
                                        </p:tav>
                                      </p:tavLst>
                                    </p:anim>
                                    <p:anim calcmode="lin" valueType="num">
                                      <p:cBhvr>
                                        <p:cTn id="27" dur="3000" fill="hold"/>
                                        <p:tgtEl>
                                          <p:spTgt spid="2"/>
                                        </p:tgtEl>
                                        <p:attrNameLst>
                                          <p:attrName>style.rotation</p:attrName>
                                        </p:attrNameLst>
                                      </p:cBhvr>
                                      <p:tavLst>
                                        <p:tav tm="0">
                                          <p:val>
                                            <p:fltVal val="90"/>
                                          </p:val>
                                        </p:tav>
                                        <p:tav tm="100000">
                                          <p:val>
                                            <p:fltVal val="0"/>
                                          </p:val>
                                        </p:tav>
                                      </p:tavLst>
                                    </p:anim>
                                    <p:animEffect transition="in" filter="fade">
                                      <p:cBhvr>
                                        <p:cTn id="28" dur="3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Levels of Strategy</a:t>
            </a:r>
          </a:p>
        </p:txBody>
      </p:sp>
      <p:pic>
        <p:nvPicPr>
          <p:cNvPr id="3" name="Picture 2" descr="A picture containing drawing&#10;&#10;Description automatically generated">
            <a:extLst>
              <a:ext uri="{FF2B5EF4-FFF2-40B4-BE49-F238E27FC236}">
                <a16:creationId xmlns:a16="http://schemas.microsoft.com/office/drawing/2014/main" id="{F94BC7F4-D08E-4B82-8258-6384EDA3C2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096" y="1268760"/>
            <a:ext cx="5065240" cy="410445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6534726" cy="4680520"/>
          </a:xfrm>
        </p:spPr>
        <p:txBody>
          <a:bodyPr/>
          <a:lstStyle/>
          <a:p>
            <a:pPr algn="just"/>
            <a:r>
              <a:rPr lang="en-GB" sz="2400" b="1" dirty="0">
                <a:solidFill>
                  <a:srgbClr val="FF0000"/>
                </a:solidFill>
              </a:rPr>
              <a:t>Corporate-level strategy </a:t>
            </a:r>
            <a:r>
              <a:rPr lang="en-GB" sz="2400" dirty="0"/>
              <a:t>is concerned with the overall scope of an organisation and how value is added to the constituent businesses of the organisational whole.</a:t>
            </a:r>
          </a:p>
          <a:p>
            <a:pPr algn="just"/>
            <a:r>
              <a:rPr lang="en-GB" altLang="en-US" sz="2400" b="1" dirty="0">
                <a:solidFill>
                  <a:srgbClr val="FF0000"/>
                </a:solidFill>
              </a:rPr>
              <a:t>Business-level strategy </a:t>
            </a:r>
            <a:r>
              <a:rPr lang="en-GB" altLang="en-US" sz="2400" dirty="0"/>
              <a:t>is about how the individual businesses should compete in their particular markets.</a:t>
            </a:r>
          </a:p>
          <a:p>
            <a:pPr algn="just"/>
            <a:r>
              <a:rPr lang="en-GB" altLang="en-US" sz="2400" b="1" dirty="0">
                <a:solidFill>
                  <a:srgbClr val="FF0000"/>
                </a:solidFill>
              </a:rPr>
              <a:t>Functional strategies </a:t>
            </a:r>
            <a:r>
              <a:rPr lang="en-GB" altLang="en-US" sz="2400" dirty="0"/>
              <a:t>are concerned with how the components of an organisation deliver effectively the corporate- and business-level strategies in terms of resources, processes and people. </a:t>
            </a:r>
          </a:p>
        </p:txBody>
      </p:sp>
    </p:spTree>
    <p:extLst>
      <p:ext uri="{BB962C8B-B14F-4D97-AF65-F5344CB8AC3E}">
        <p14:creationId xmlns:p14="http://schemas.microsoft.com/office/powerpoint/2010/main" val="341007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 calcmode="lin" valueType="num">
                                      <p:cBhvr>
                                        <p:cTn id="9" dur="2000" fill="hold"/>
                                        <p:tgtEl>
                                          <p:spTgt spid="3"/>
                                        </p:tgtEl>
                                        <p:attrNameLst>
                                          <p:attrName>style.rotation</p:attrName>
                                        </p:attrNameLst>
                                      </p:cBhvr>
                                      <p:tavLst>
                                        <p:tav tm="0">
                                          <p:val>
                                            <p:fltVal val="90"/>
                                          </p:val>
                                        </p:tav>
                                        <p:tav tm="100000">
                                          <p:val>
                                            <p:fltVal val="0"/>
                                          </p:val>
                                        </p:tav>
                                      </p:tavLst>
                                    </p:anim>
                                    <p:animEffect transition="in" filter="fade">
                                      <p:cBhvr>
                                        <p:cTn id="10" dur="2000"/>
                                        <p:tgtEl>
                                          <p:spTgt spid="3"/>
                                        </p:tgtEl>
                                      </p:cBhvr>
                                    </p:animEffect>
                                  </p:childTnLst>
                                </p:cTn>
                              </p:par>
                              <p:par>
                                <p:cTn id="11" presetID="42" presetClass="entr" presetSubtype="0" fill="hold" nodeType="with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5000"/>
                                        <p:tgtEl>
                                          <p:spTgt spid="7172">
                                            <p:txEl>
                                              <p:pRg st="0" end="0"/>
                                            </p:txEl>
                                          </p:spTgt>
                                        </p:tgtEl>
                                      </p:cBhvr>
                                    </p:animEffect>
                                    <p:anim calcmode="lin" valueType="num">
                                      <p:cBhvr>
                                        <p:cTn id="14" dur="5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5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0"/>
                                  </p:stCondLst>
                                  <p:childTnLst>
                                    <p:set>
                                      <p:cBhvr>
                                        <p:cTn id="18" dur="1" fill="hold">
                                          <p:stCondLst>
                                            <p:cond delay="0"/>
                                          </p:stCondLst>
                                        </p:cTn>
                                        <p:tgtEl>
                                          <p:spTgt spid="7172">
                                            <p:txEl>
                                              <p:pRg st="1" end="1"/>
                                            </p:txEl>
                                          </p:spTgt>
                                        </p:tgtEl>
                                        <p:attrNameLst>
                                          <p:attrName>style.visibility</p:attrName>
                                        </p:attrNameLst>
                                      </p:cBhvr>
                                      <p:to>
                                        <p:strVal val="visible"/>
                                      </p:to>
                                    </p:set>
                                    <p:animEffect transition="in" filter="fade">
                                      <p:cBhvr>
                                        <p:cTn id="19" dur="5000"/>
                                        <p:tgtEl>
                                          <p:spTgt spid="7172">
                                            <p:txEl>
                                              <p:pRg st="1" end="1"/>
                                            </p:txEl>
                                          </p:spTgt>
                                        </p:tgtEl>
                                      </p:cBhvr>
                                    </p:animEffect>
                                    <p:anim calcmode="lin" valueType="num">
                                      <p:cBhvr>
                                        <p:cTn id="20" dur="5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1" dur="5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000"/>
                            </p:stCondLst>
                            <p:childTnLst>
                              <p:par>
                                <p:cTn id="23" presetID="42" presetClass="entr" presetSubtype="0" fill="hold" nodeType="afterEffect">
                                  <p:stCondLst>
                                    <p:cond delay="0"/>
                                  </p:stCondLst>
                                  <p:childTnLst>
                                    <p:set>
                                      <p:cBhvr>
                                        <p:cTn id="24" dur="1" fill="hold">
                                          <p:stCondLst>
                                            <p:cond delay="0"/>
                                          </p:stCondLst>
                                        </p:cTn>
                                        <p:tgtEl>
                                          <p:spTgt spid="7172">
                                            <p:txEl>
                                              <p:pRg st="2" end="2"/>
                                            </p:txEl>
                                          </p:spTgt>
                                        </p:tgtEl>
                                        <p:attrNameLst>
                                          <p:attrName>style.visibility</p:attrName>
                                        </p:attrNameLst>
                                      </p:cBhvr>
                                      <p:to>
                                        <p:strVal val="visible"/>
                                      </p:to>
                                    </p:set>
                                    <p:animEffect transition="in" filter="fade">
                                      <p:cBhvr>
                                        <p:cTn id="25" dur="5000"/>
                                        <p:tgtEl>
                                          <p:spTgt spid="7172">
                                            <p:txEl>
                                              <p:pRg st="2" end="2"/>
                                            </p:txEl>
                                          </p:spTgt>
                                        </p:tgtEl>
                                      </p:cBhvr>
                                    </p:animEffect>
                                    <p:anim calcmode="lin" valueType="num">
                                      <p:cBhvr>
                                        <p:cTn id="26" dur="5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7" dur="5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Levels of Strategic Management</a:t>
            </a:r>
          </a:p>
        </p:txBody>
      </p:sp>
      <p:pic>
        <p:nvPicPr>
          <p:cNvPr id="2" name="Picture 1">
            <a:extLst>
              <a:ext uri="{FF2B5EF4-FFF2-40B4-BE49-F238E27FC236}">
                <a16:creationId xmlns:a16="http://schemas.microsoft.com/office/drawing/2014/main" id="{408942A4-665B-46D7-8BE3-EB3FC75872A0}"/>
              </a:ext>
            </a:extLst>
          </p:cNvPr>
          <p:cNvPicPr>
            <a:picLocks noChangeAspect="1"/>
          </p:cNvPicPr>
          <p:nvPr/>
        </p:nvPicPr>
        <p:blipFill>
          <a:blip r:embed="rId3"/>
          <a:stretch>
            <a:fillRect/>
          </a:stretch>
        </p:blipFill>
        <p:spPr>
          <a:xfrm>
            <a:off x="1775520" y="1196752"/>
            <a:ext cx="8640960" cy="4464496"/>
          </a:xfrm>
          <a:prstGeom prst="rect">
            <a:avLst/>
          </a:prstGeom>
        </p:spPr>
      </p:pic>
      <p:sp>
        <p:nvSpPr>
          <p:cNvPr id="3" name="TextBox 2">
            <a:extLst>
              <a:ext uri="{FF2B5EF4-FFF2-40B4-BE49-F238E27FC236}">
                <a16:creationId xmlns:a16="http://schemas.microsoft.com/office/drawing/2014/main" id="{872E210C-DB88-A657-2EFD-3A52B88B2B1B}"/>
              </a:ext>
            </a:extLst>
          </p:cNvPr>
          <p:cNvSpPr txBox="1"/>
          <p:nvPr/>
        </p:nvSpPr>
        <p:spPr>
          <a:xfrm>
            <a:off x="234802" y="5407223"/>
            <a:ext cx="3081435" cy="307777"/>
          </a:xfrm>
          <a:prstGeom prst="rect">
            <a:avLst/>
          </a:prstGeom>
          <a:noFill/>
        </p:spPr>
        <p:txBody>
          <a:bodyPr wrap="square">
            <a:spAutoFit/>
          </a:bodyPr>
          <a:lstStyle/>
          <a:p>
            <a:r>
              <a:rPr lang="en-GB" sz="1400" dirty="0"/>
              <a:t>Source: Hill et al., (2017)</a:t>
            </a:r>
          </a:p>
        </p:txBody>
      </p:sp>
    </p:spTree>
    <p:extLst>
      <p:ext uri="{BB962C8B-B14F-4D97-AF65-F5344CB8AC3E}">
        <p14:creationId xmlns:p14="http://schemas.microsoft.com/office/powerpoint/2010/main" val="2584214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Key Elements to Strategic Decisions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a:buClr>
                <a:schemeClr val="tx1"/>
              </a:buClr>
            </a:pPr>
            <a:r>
              <a:rPr lang="en-GB" sz="3000" dirty="0"/>
              <a:t>There are five key elements to strategy. They are principally related to the need to add value and to offer advantages over competitors:</a:t>
            </a:r>
          </a:p>
          <a:p>
            <a:pPr lvl="2" algn="just">
              <a:buClr>
                <a:schemeClr val="tx1"/>
              </a:buClr>
              <a:buFont typeface="Wingdings" panose="05000000000000000000" pitchFamily="2" charset="2"/>
              <a:buChar char="§"/>
            </a:pPr>
            <a:r>
              <a:rPr lang="en-GB" altLang="en-US" sz="2800" dirty="0"/>
              <a:t>customers</a:t>
            </a:r>
          </a:p>
          <a:p>
            <a:pPr lvl="2" algn="just">
              <a:buClr>
                <a:schemeClr val="tx1"/>
              </a:buClr>
              <a:buFont typeface="Wingdings" panose="05000000000000000000" pitchFamily="2" charset="2"/>
              <a:buChar char="§"/>
            </a:pPr>
            <a:r>
              <a:rPr lang="en-GB" altLang="en-US" sz="2800" dirty="0"/>
              <a:t>implementation process</a:t>
            </a:r>
          </a:p>
          <a:p>
            <a:pPr lvl="2" algn="just">
              <a:buClr>
                <a:schemeClr val="tx1"/>
              </a:buClr>
              <a:buFont typeface="Wingdings" panose="05000000000000000000" pitchFamily="2" charset="2"/>
              <a:buChar char="§"/>
            </a:pPr>
            <a:r>
              <a:rPr lang="en-GB" altLang="en-US" sz="2800" dirty="0"/>
              <a:t>sustainable competitive advantage</a:t>
            </a:r>
          </a:p>
          <a:p>
            <a:pPr lvl="2" algn="just">
              <a:buClr>
                <a:schemeClr val="tx1"/>
              </a:buClr>
              <a:buFont typeface="Wingdings" panose="05000000000000000000" pitchFamily="2" charset="2"/>
              <a:buChar char="§"/>
            </a:pPr>
            <a:r>
              <a:rPr lang="en-GB" altLang="en-US" sz="2800" dirty="0"/>
              <a:t>the exploitation of linkages between the organisation and its environment</a:t>
            </a:r>
          </a:p>
          <a:p>
            <a:pPr lvl="2" algn="just">
              <a:buClr>
                <a:schemeClr val="tx1"/>
              </a:buClr>
              <a:buFont typeface="Wingdings" panose="05000000000000000000" pitchFamily="2" charset="2"/>
              <a:buChar char="§"/>
            </a:pPr>
            <a:r>
              <a:rPr lang="en-GB" altLang="en-US" sz="2800" dirty="0"/>
              <a:t>vision and purpose</a:t>
            </a:r>
          </a:p>
        </p:txBody>
      </p:sp>
    </p:spTree>
    <p:extLst>
      <p:ext uri="{BB962C8B-B14F-4D97-AF65-F5344CB8AC3E}">
        <p14:creationId xmlns:p14="http://schemas.microsoft.com/office/powerpoint/2010/main" val="878336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4AB4F-7912-D9C8-96BD-060C090CD4E3}"/>
              </a:ext>
            </a:extLst>
          </p:cNvPr>
          <p:cNvSpPr>
            <a:spLocks noGrp="1"/>
          </p:cNvSpPr>
          <p:nvPr>
            <p:ph type="title"/>
          </p:nvPr>
        </p:nvSpPr>
        <p:spPr/>
        <p:txBody>
          <a:bodyPr/>
          <a:lstStyle/>
          <a:p>
            <a:r>
              <a:rPr lang="en-GB" dirty="0"/>
              <a:t>Group Activity: Strategic Comparison of </a:t>
            </a:r>
            <a:r>
              <a:rPr lang="en-GB" b="1" dirty="0"/>
              <a:t>Next plc</a:t>
            </a:r>
            <a:r>
              <a:rPr lang="en-GB" dirty="0"/>
              <a:t> and </a:t>
            </a:r>
            <a:r>
              <a:rPr lang="en-GB" b="1" dirty="0"/>
              <a:t>John Lewis Partnership</a:t>
            </a:r>
            <a:endParaRPr lang="en-GB" dirty="0"/>
          </a:p>
        </p:txBody>
      </p:sp>
      <p:sp>
        <p:nvSpPr>
          <p:cNvPr id="3" name="Content Placeholder 2">
            <a:extLst>
              <a:ext uri="{FF2B5EF4-FFF2-40B4-BE49-F238E27FC236}">
                <a16:creationId xmlns:a16="http://schemas.microsoft.com/office/drawing/2014/main" id="{CC3FF068-62AF-10AD-9E20-FCF142A4925F}"/>
              </a:ext>
            </a:extLst>
          </p:cNvPr>
          <p:cNvSpPr>
            <a:spLocks noGrp="1"/>
          </p:cNvSpPr>
          <p:nvPr>
            <p:ph idx="1"/>
          </p:nvPr>
        </p:nvSpPr>
        <p:spPr/>
        <p:txBody>
          <a:bodyPr/>
          <a:lstStyle/>
          <a:p>
            <a:r>
              <a:rPr lang="en-GB" dirty="0"/>
              <a:t>Compare the 2024 strategies of </a:t>
            </a:r>
            <a:r>
              <a:rPr lang="en-GB" b="1" dirty="0"/>
              <a:t>Next plc</a:t>
            </a:r>
            <a:r>
              <a:rPr lang="en-GB" dirty="0"/>
              <a:t> and </a:t>
            </a:r>
            <a:r>
              <a:rPr lang="en-GB" b="1" dirty="0"/>
              <a:t>John Lewis Partnership</a:t>
            </a:r>
            <a:r>
              <a:rPr lang="en-GB" dirty="0"/>
              <a:t>, focusing on digital transformation, diversification, and supply chain management.</a:t>
            </a:r>
          </a:p>
          <a:p>
            <a:pPr>
              <a:buFont typeface="+mj-lt"/>
              <a:buAutoNum type="arabicPeriod"/>
            </a:pPr>
            <a:r>
              <a:rPr lang="en-GB" dirty="0"/>
              <a:t>Compare their strategies.</a:t>
            </a:r>
          </a:p>
          <a:p>
            <a:pPr>
              <a:buFont typeface="+mj-lt"/>
              <a:buAutoNum type="arabicPeriod"/>
            </a:pPr>
            <a:r>
              <a:rPr lang="en-GB" dirty="0"/>
              <a:t>Discuss their </a:t>
            </a:r>
            <a:r>
              <a:rPr lang="en-GB" b="1" dirty="0"/>
              <a:t>strategic position</a:t>
            </a:r>
            <a:r>
              <a:rPr lang="en-GB" dirty="0"/>
              <a:t>: Who is successful, who is struggling, and </a:t>
            </a:r>
            <a:r>
              <a:rPr lang="en-GB"/>
              <a:t>why?</a:t>
            </a:r>
          </a:p>
          <a:p>
            <a:pPr>
              <a:buFont typeface="+mj-lt"/>
              <a:buAutoNum type="arabicPeriod"/>
            </a:pPr>
            <a:r>
              <a:rPr lang="en-GB"/>
              <a:t>Present </a:t>
            </a:r>
            <a:r>
              <a:rPr lang="en-GB" dirty="0"/>
              <a:t>findings.</a:t>
            </a:r>
          </a:p>
          <a:p>
            <a:endParaRPr lang="en-GB" dirty="0"/>
          </a:p>
        </p:txBody>
      </p:sp>
    </p:spTree>
    <p:extLst>
      <p:ext uri="{BB962C8B-B14F-4D97-AF65-F5344CB8AC3E}">
        <p14:creationId xmlns:p14="http://schemas.microsoft.com/office/powerpoint/2010/main" val="218180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Meant By Sustainability?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a:buClr>
                <a:schemeClr val="tx1"/>
              </a:buClr>
            </a:pPr>
            <a:r>
              <a:rPr lang="en-GB" sz="3000" dirty="0"/>
              <a:t>Definitions of sustainability in a business context do vary.</a:t>
            </a:r>
          </a:p>
          <a:p>
            <a:pPr algn="just">
              <a:buClr>
                <a:schemeClr val="tx1"/>
              </a:buClr>
            </a:pPr>
            <a:r>
              <a:rPr lang="en-GB" sz="3000" dirty="0"/>
              <a:t>The ability to meet the needs of the present without compromising the ability of future generations to meet theirs.</a:t>
            </a:r>
          </a:p>
          <a:p>
            <a:pPr algn="just">
              <a:buClr>
                <a:schemeClr val="tx1"/>
              </a:buClr>
            </a:pPr>
            <a:r>
              <a:rPr lang="en-GB" sz="3000" dirty="0"/>
              <a:t>Business operations are at the heart of sustainability.</a:t>
            </a:r>
          </a:p>
          <a:p>
            <a:pPr algn="just">
              <a:buClr>
                <a:schemeClr val="tx1"/>
              </a:buClr>
            </a:pPr>
            <a:r>
              <a:rPr lang="en-GB" sz="3000" dirty="0"/>
              <a:t>Sustainability as strategy will encompass all aspects of the company’s operations.</a:t>
            </a:r>
          </a:p>
          <a:p>
            <a:pPr algn="just">
              <a:buClr>
                <a:schemeClr val="tx1"/>
              </a:buClr>
            </a:pPr>
            <a:r>
              <a:rPr lang="en-GB" sz="3000" dirty="0"/>
              <a:t>Many successful businesses are exemplars of sustainable and responsible business practices.</a:t>
            </a:r>
          </a:p>
          <a:p>
            <a:pPr algn="just">
              <a:buClr>
                <a:schemeClr val="tx1"/>
              </a:buClr>
            </a:pPr>
            <a:endParaRPr lang="en-GB" altLang="en-US" sz="2800" dirty="0"/>
          </a:p>
        </p:txBody>
      </p:sp>
    </p:spTree>
    <p:extLst>
      <p:ext uri="{BB962C8B-B14F-4D97-AF65-F5344CB8AC3E}">
        <p14:creationId xmlns:p14="http://schemas.microsoft.com/office/powerpoint/2010/main" val="3343449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9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3000"/>
                                        <p:tgtEl>
                                          <p:spTgt spid="7172">
                                            <p:txEl>
                                              <p:pRg st="3" end="3"/>
                                            </p:txEl>
                                          </p:spTgt>
                                        </p:tgtEl>
                                      </p:cBhvr>
                                    </p:animEffect>
                                    <p:anim calcmode="lin" valueType="num">
                                      <p:cBhvr>
                                        <p:cTn id="26" dur="3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3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12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3000"/>
                                        <p:tgtEl>
                                          <p:spTgt spid="7172">
                                            <p:txEl>
                                              <p:pRg st="4" end="4"/>
                                            </p:txEl>
                                          </p:spTgt>
                                        </p:tgtEl>
                                      </p:cBhvr>
                                    </p:animEffect>
                                    <p:anim calcmode="lin" valueType="num">
                                      <p:cBhvr>
                                        <p:cTn id="32" dur="3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3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Sustainable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99996"/>
            <a:ext cx="10765195" cy="4680520"/>
          </a:xfrm>
        </p:spPr>
        <p:txBody>
          <a:bodyPr/>
          <a:lstStyle/>
          <a:p>
            <a:pPr algn="just">
              <a:buClr>
                <a:schemeClr val="tx1"/>
              </a:buClr>
            </a:pPr>
            <a:r>
              <a:rPr lang="en-GB" sz="2600" dirty="0"/>
              <a:t>A business that is concerned about the social, environmental, and economic impacts (referred to as the triple bottom line: people, planet, and profit) that are associated with its current and future operations. A sustainable business is concerned with its ability to meet present needs while ensuring its and others’ long-term survival.</a:t>
            </a:r>
          </a:p>
          <a:p>
            <a:pPr algn="just">
              <a:buClr>
                <a:schemeClr val="tx1"/>
              </a:buClr>
            </a:pPr>
            <a:r>
              <a:rPr lang="en-GB" sz="2600" dirty="0"/>
              <a:t>A sustainable company is the one that generates profit for its shareholders, while protecting the environment and improving the lives of people with whom it interacts.</a:t>
            </a:r>
            <a:endParaRPr lang="en-GB" altLang="en-US" sz="2600" dirty="0"/>
          </a:p>
          <a:p>
            <a:pPr algn="just">
              <a:buClr>
                <a:schemeClr val="tx1"/>
              </a:buClr>
            </a:pPr>
            <a:r>
              <a:rPr lang="en-GB" sz="2600" dirty="0"/>
              <a:t>The company that seeks to be a sustainable business should understand that sustainability is a company-wide goal that incorporates every aspect of the business and its relationships.</a:t>
            </a:r>
          </a:p>
        </p:txBody>
      </p:sp>
    </p:spTree>
    <p:extLst>
      <p:ext uri="{BB962C8B-B14F-4D97-AF65-F5344CB8AC3E}">
        <p14:creationId xmlns:p14="http://schemas.microsoft.com/office/powerpoint/2010/main" val="272776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Sustainability?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88740"/>
            <a:ext cx="10765195" cy="4680520"/>
          </a:xfrm>
        </p:spPr>
        <p:txBody>
          <a:bodyPr/>
          <a:lstStyle/>
          <a:p>
            <a:pPr algn="just">
              <a:buClr>
                <a:schemeClr val="tx1"/>
              </a:buClr>
            </a:pPr>
            <a:r>
              <a:rPr lang="en-GB" sz="2900" b="1" dirty="0">
                <a:solidFill>
                  <a:srgbClr val="FF0000"/>
                </a:solidFill>
              </a:rPr>
              <a:t>Strategic Sustainability</a:t>
            </a:r>
            <a:r>
              <a:rPr lang="en-GB" sz="2900" dirty="0"/>
              <a:t> examines how organisations can implement environmental sustainability science, theories, and ways of thinking to become more competitive. </a:t>
            </a:r>
          </a:p>
          <a:p>
            <a:pPr algn="just">
              <a:buClr>
                <a:schemeClr val="tx1"/>
              </a:buClr>
            </a:pPr>
            <a:r>
              <a:rPr lang="en-GB" sz="2900" dirty="0"/>
              <a:t>Strategic Sustainability offers a comprehensive coverage of firm-natural issues related to the environment, ranging from critical drivers to strategic options at hand.</a:t>
            </a:r>
          </a:p>
          <a:p>
            <a:pPr algn="just">
              <a:buClr>
                <a:schemeClr val="tx1"/>
              </a:buClr>
            </a:pPr>
            <a:r>
              <a:rPr lang="en-GB" sz="2900" dirty="0"/>
              <a:t>You cannot become a sustainable business without honestly and critically analysing your current operations and considering the changes necessary to move toward sustainability. </a:t>
            </a:r>
          </a:p>
          <a:p>
            <a:pPr algn="just">
              <a:buClr>
                <a:schemeClr val="tx1"/>
              </a:buClr>
            </a:pPr>
            <a:endParaRPr lang="en-GB" sz="2400" dirty="0"/>
          </a:p>
        </p:txBody>
      </p:sp>
    </p:spTree>
    <p:extLst>
      <p:ext uri="{BB962C8B-B14F-4D97-AF65-F5344CB8AC3E}">
        <p14:creationId xmlns:p14="http://schemas.microsoft.com/office/powerpoint/2010/main" val="3135943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Fundamental Questions in Strategy</a:t>
            </a:r>
          </a:p>
        </p:txBody>
      </p:sp>
      <p:pic>
        <p:nvPicPr>
          <p:cNvPr id="4" name="Picture 3">
            <a:extLst>
              <a:ext uri="{FF2B5EF4-FFF2-40B4-BE49-F238E27FC236}">
                <a16:creationId xmlns:a16="http://schemas.microsoft.com/office/drawing/2014/main" id="{160BFD20-3D4F-8EBD-8541-29B53376E84A}"/>
              </a:ext>
            </a:extLst>
          </p:cNvPr>
          <p:cNvPicPr>
            <a:picLocks noChangeAspect="1"/>
          </p:cNvPicPr>
          <p:nvPr/>
        </p:nvPicPr>
        <p:blipFill>
          <a:blip r:embed="rId3"/>
          <a:stretch>
            <a:fillRect/>
          </a:stretch>
        </p:blipFill>
        <p:spPr>
          <a:xfrm>
            <a:off x="201512" y="1143000"/>
            <a:ext cx="11788976" cy="3942184"/>
          </a:xfrm>
          <a:prstGeom prst="rect">
            <a:avLst/>
          </a:prstGeom>
        </p:spPr>
      </p:pic>
      <p:sp>
        <p:nvSpPr>
          <p:cNvPr id="5" name="TextBox 4">
            <a:extLst>
              <a:ext uri="{FF2B5EF4-FFF2-40B4-BE49-F238E27FC236}">
                <a16:creationId xmlns:a16="http://schemas.microsoft.com/office/drawing/2014/main" id="{F8FF5300-1A66-7922-E1DD-F1AD3B8C3A64}"/>
              </a:ext>
            </a:extLst>
          </p:cNvPr>
          <p:cNvSpPr txBox="1"/>
          <p:nvPr/>
        </p:nvSpPr>
        <p:spPr>
          <a:xfrm>
            <a:off x="8487173" y="5229200"/>
            <a:ext cx="3528392" cy="307777"/>
          </a:xfrm>
          <a:prstGeom prst="rect">
            <a:avLst/>
          </a:prstGeom>
          <a:noFill/>
        </p:spPr>
        <p:txBody>
          <a:bodyPr wrap="square">
            <a:spAutoFit/>
          </a:bodyPr>
          <a:lstStyle/>
          <a:p>
            <a:r>
              <a:rPr lang="en-GB" sz="1400" dirty="0"/>
              <a:t>Source: Whittington et al., (2020)</a:t>
            </a:r>
          </a:p>
        </p:txBody>
      </p:sp>
    </p:spTree>
    <p:extLst>
      <p:ext uri="{BB962C8B-B14F-4D97-AF65-F5344CB8AC3E}">
        <p14:creationId xmlns:p14="http://schemas.microsoft.com/office/powerpoint/2010/main" val="2411265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500" fill="hold"/>
                                        <p:tgtEl>
                                          <p:spTgt spid="4"/>
                                        </p:tgtEl>
                                        <p:attrNameLst>
                                          <p:attrName>ppt_w</p:attrName>
                                        </p:attrNameLst>
                                      </p:cBhvr>
                                      <p:tavLst>
                                        <p:tav tm="0">
                                          <p:val>
                                            <p:fltVal val="0"/>
                                          </p:val>
                                        </p:tav>
                                        <p:tav tm="100000">
                                          <p:val>
                                            <p:strVal val="#ppt_w"/>
                                          </p:val>
                                        </p:tav>
                                      </p:tavLst>
                                    </p:anim>
                                    <p:anim calcmode="lin" valueType="num">
                                      <p:cBhvr>
                                        <p:cTn id="8" dur="2500" fill="hold"/>
                                        <p:tgtEl>
                                          <p:spTgt spid="4"/>
                                        </p:tgtEl>
                                        <p:attrNameLst>
                                          <p:attrName>ppt_h</p:attrName>
                                        </p:attrNameLst>
                                      </p:cBhvr>
                                      <p:tavLst>
                                        <p:tav tm="0">
                                          <p:val>
                                            <p:fltVal val="0"/>
                                          </p:val>
                                        </p:tav>
                                        <p:tav tm="100000">
                                          <p:val>
                                            <p:strVal val="#ppt_h"/>
                                          </p:val>
                                        </p:tav>
                                      </p:tavLst>
                                    </p:anim>
                                    <p:animEffect transition="in" filter="fade">
                                      <p:cBhvr>
                                        <p:cTn id="9"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52736"/>
            <a:ext cx="10765195" cy="4680520"/>
          </a:xfrm>
        </p:spPr>
        <p:txBody>
          <a:bodyPr/>
          <a:lstStyle/>
          <a:p>
            <a:pPr marL="0" indent="0" eaLnBrk="1" hangingPunct="1">
              <a:buNone/>
              <a:defRPr/>
            </a:pPr>
            <a:r>
              <a:rPr lang="en-GB" altLang="en-US" sz="2400" b="1" dirty="0"/>
              <a:t>The three core areas of strategic management are</a:t>
            </a:r>
            <a:r>
              <a:rPr lang="en-GB" altLang="en-US" sz="2400" dirty="0"/>
              <a:t>:</a:t>
            </a:r>
          </a:p>
          <a:p>
            <a:pPr lvl="1" algn="just" eaLnBrk="1" hangingPunct="1">
              <a:buFont typeface="Wingdings" panose="05000000000000000000" pitchFamily="2" charset="2"/>
              <a:buChar char="§"/>
              <a:defRPr/>
            </a:pPr>
            <a:r>
              <a:rPr lang="en-GB" altLang="en-US" sz="2400" b="1" dirty="0">
                <a:solidFill>
                  <a:schemeClr val="accent1">
                    <a:lumMod val="50000"/>
                  </a:schemeClr>
                </a:solidFill>
              </a:rPr>
              <a:t>Strategic analysis</a:t>
            </a:r>
            <a:r>
              <a:rPr lang="en-GB" altLang="en-US" sz="2400" dirty="0"/>
              <a:t>. The organisation, its mission and objectives have to be examined and analysed.</a:t>
            </a:r>
          </a:p>
          <a:p>
            <a:pPr lvl="1" algn="just" eaLnBrk="1" hangingPunct="1">
              <a:buFont typeface="Wingdings" panose="05000000000000000000" pitchFamily="2" charset="2"/>
              <a:buChar char="§"/>
              <a:defRPr/>
            </a:pPr>
            <a:r>
              <a:rPr lang="en-GB" altLang="en-US" sz="2400" b="1" dirty="0">
                <a:solidFill>
                  <a:srgbClr val="00B050"/>
                </a:solidFill>
              </a:rPr>
              <a:t>Strategy development</a:t>
            </a:r>
            <a:r>
              <a:rPr lang="en-GB" altLang="en-US" sz="2400" dirty="0"/>
              <a:t>. The strategy options have to be developed and then selected. To be successful, the strategy is likely to be built on the particular skills of the organisation and the special relationships that it has or can develop with those outside – suppliers, customers, distributors and government.</a:t>
            </a:r>
          </a:p>
          <a:p>
            <a:pPr lvl="1" algn="just" eaLnBrk="1" hangingPunct="1">
              <a:buFont typeface="Wingdings" panose="05000000000000000000" pitchFamily="2" charset="2"/>
              <a:buChar char="§"/>
              <a:defRPr/>
            </a:pPr>
            <a:r>
              <a:rPr lang="en-GB" altLang="en-US" sz="2400" b="1" dirty="0">
                <a:solidFill>
                  <a:schemeClr val="accent6">
                    <a:lumMod val="50000"/>
                  </a:schemeClr>
                </a:solidFill>
              </a:rPr>
              <a:t>Strategy implementation</a:t>
            </a:r>
            <a:r>
              <a:rPr lang="en-GB" altLang="en-US" sz="2400" dirty="0"/>
              <a:t>. The selected options now have to be implemented. There may be major difficulties in terms of motivation, power relationships, government negotiations, company acquisitions and many other matters. </a:t>
            </a:r>
          </a:p>
        </p:txBody>
      </p:sp>
    </p:spTree>
    <p:extLst>
      <p:ext uri="{BB962C8B-B14F-4D97-AF65-F5344CB8AC3E}">
        <p14:creationId xmlns:p14="http://schemas.microsoft.com/office/powerpoint/2010/main" val="448849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2000"/>
                                        <p:tgtEl>
                                          <p:spTgt spid="7172">
                                            <p:txEl>
                                              <p:pRg st="1" end="1"/>
                                            </p:txEl>
                                          </p:spTgt>
                                        </p:tgtEl>
                                      </p:cBhvr>
                                    </p:animEffect>
                                    <p:anim calcmode="lin" valueType="num">
                                      <p:cBhvr>
                                        <p:cTn id="8"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Effect transition="in" filter="fade">
                                      <p:cBhvr>
                                        <p:cTn id="13" dur="5000"/>
                                        <p:tgtEl>
                                          <p:spTgt spid="7172">
                                            <p:txEl>
                                              <p:pRg st="2" end="2"/>
                                            </p:txEl>
                                          </p:spTgt>
                                        </p:tgtEl>
                                      </p:cBhvr>
                                    </p:animEffect>
                                    <p:anim calcmode="lin" valueType="num">
                                      <p:cBhvr>
                                        <p:cTn id="14" dur="5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5" dur="5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7000"/>
                            </p:stCondLst>
                            <p:childTnLst>
                              <p:par>
                                <p:cTn id="17" presetID="42" presetClass="entr" presetSubtype="0" fill="hold" nodeType="after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5000"/>
                                        <p:tgtEl>
                                          <p:spTgt spid="7172">
                                            <p:txEl>
                                              <p:pRg st="3" end="3"/>
                                            </p:txEl>
                                          </p:spTgt>
                                        </p:tgtEl>
                                      </p:cBhvr>
                                    </p:animEffect>
                                    <p:anim calcmode="lin" valueType="num">
                                      <p:cBhvr>
                                        <p:cTn id="20" dur="5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5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Three 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980728"/>
            <a:ext cx="10765195" cy="4752528"/>
          </a:xfrm>
        </p:spPr>
        <p:txBody>
          <a:bodyPr/>
          <a:lstStyle/>
          <a:p>
            <a:pPr lvl="1" algn="just" eaLnBrk="1" hangingPunct="1">
              <a:buFont typeface="Wingdings" panose="05000000000000000000" pitchFamily="2" charset="2"/>
              <a:buChar char="§"/>
              <a:defRPr/>
            </a:pPr>
            <a:r>
              <a:rPr lang="en-GB" altLang="en-US" sz="2200" b="1" dirty="0">
                <a:solidFill>
                  <a:schemeClr val="accent1">
                    <a:lumMod val="50000"/>
                  </a:schemeClr>
                </a:solidFill>
              </a:rPr>
              <a:t>Strategic analysis</a:t>
            </a:r>
          </a:p>
          <a:p>
            <a:pPr lvl="2" algn="just" eaLnBrk="1" hangingPunct="1">
              <a:buFont typeface="Wingdings" panose="05000000000000000000" pitchFamily="2" charset="2"/>
              <a:buChar char="Ø"/>
              <a:defRPr/>
            </a:pPr>
            <a:r>
              <a:rPr lang="en-GB" altLang="en-US" sz="1800" dirty="0"/>
              <a:t>Environment</a:t>
            </a:r>
          </a:p>
          <a:p>
            <a:pPr lvl="2" algn="just" eaLnBrk="1" hangingPunct="1">
              <a:buFont typeface="Wingdings" panose="05000000000000000000" pitchFamily="2" charset="2"/>
              <a:buChar char="Ø"/>
              <a:defRPr/>
            </a:pPr>
            <a:r>
              <a:rPr lang="en-GB" altLang="en-US" sz="1800" dirty="0"/>
              <a:t>Resources</a:t>
            </a:r>
          </a:p>
          <a:p>
            <a:pPr lvl="2" algn="just" eaLnBrk="1" hangingPunct="1">
              <a:buFont typeface="Wingdings" panose="05000000000000000000" pitchFamily="2" charset="2"/>
              <a:buChar char="Ø"/>
              <a:defRPr/>
            </a:pPr>
            <a:r>
              <a:rPr lang="en-GB" altLang="en-US" sz="1800" dirty="0"/>
              <a:t>Vision, mission and objectives</a:t>
            </a:r>
          </a:p>
          <a:p>
            <a:pPr lvl="1" algn="just" eaLnBrk="1" hangingPunct="1">
              <a:buFont typeface="Wingdings" panose="05000000000000000000" pitchFamily="2" charset="2"/>
              <a:buChar char="§"/>
              <a:defRPr/>
            </a:pPr>
            <a:r>
              <a:rPr lang="en-GB" altLang="en-US" sz="2200" b="1" dirty="0">
                <a:solidFill>
                  <a:srgbClr val="00B050"/>
                </a:solidFill>
              </a:rPr>
              <a:t>Strategy development</a:t>
            </a:r>
          </a:p>
          <a:p>
            <a:pPr lvl="2" algn="just" eaLnBrk="1" hangingPunct="1">
              <a:buFont typeface="Wingdings" panose="05000000000000000000" pitchFamily="2" charset="2"/>
              <a:buChar char="Ø"/>
              <a:defRPr/>
            </a:pPr>
            <a:r>
              <a:rPr lang="en-GB" altLang="en-US" sz="1800" dirty="0"/>
              <a:t>Identifying options</a:t>
            </a:r>
          </a:p>
          <a:p>
            <a:pPr lvl="2" algn="just" eaLnBrk="1" hangingPunct="1">
              <a:buFont typeface="Wingdings" panose="05000000000000000000" pitchFamily="2" charset="2"/>
              <a:buChar char="Ø"/>
              <a:defRPr/>
            </a:pPr>
            <a:r>
              <a:rPr lang="en-GB" altLang="en-US" sz="1800" dirty="0"/>
              <a:t>Rational selection between options</a:t>
            </a:r>
          </a:p>
          <a:p>
            <a:pPr lvl="2" algn="just" eaLnBrk="1" hangingPunct="1">
              <a:buFont typeface="Wingdings" panose="05000000000000000000" pitchFamily="2" charset="2"/>
              <a:buChar char="Ø"/>
              <a:defRPr/>
            </a:pPr>
            <a:r>
              <a:rPr lang="en-GB" altLang="en-US" sz="1800" dirty="0"/>
              <a:t>Finding the strategic route forward</a:t>
            </a:r>
          </a:p>
          <a:p>
            <a:pPr lvl="1" algn="just" eaLnBrk="1" hangingPunct="1">
              <a:buFont typeface="Wingdings" panose="05000000000000000000" pitchFamily="2" charset="2"/>
              <a:buChar char="§"/>
              <a:defRPr/>
            </a:pPr>
            <a:r>
              <a:rPr lang="en-GB" altLang="en-US" sz="2200" b="1" dirty="0">
                <a:solidFill>
                  <a:schemeClr val="accent6">
                    <a:lumMod val="50000"/>
                  </a:schemeClr>
                </a:solidFill>
              </a:rPr>
              <a:t>Strategy implementation</a:t>
            </a:r>
          </a:p>
          <a:p>
            <a:pPr lvl="2" algn="just" eaLnBrk="1" hangingPunct="1">
              <a:buFont typeface="Wingdings" panose="05000000000000000000" pitchFamily="2" charset="2"/>
              <a:buChar char="Ø"/>
              <a:defRPr/>
            </a:pPr>
            <a:r>
              <a:rPr lang="en-GB" altLang="en-US" sz="1800" dirty="0"/>
              <a:t>Resource allocation</a:t>
            </a:r>
          </a:p>
          <a:p>
            <a:pPr lvl="2" algn="just" eaLnBrk="1" hangingPunct="1">
              <a:buFont typeface="Wingdings" panose="05000000000000000000" pitchFamily="2" charset="2"/>
              <a:buChar char="Ø"/>
              <a:defRPr/>
            </a:pPr>
            <a:r>
              <a:rPr lang="en-GB" altLang="en-US" sz="1800" dirty="0"/>
              <a:t>Strategic planning and control</a:t>
            </a:r>
          </a:p>
          <a:p>
            <a:pPr lvl="2" algn="just" eaLnBrk="1" hangingPunct="1">
              <a:buFont typeface="Wingdings" panose="05000000000000000000" pitchFamily="2" charset="2"/>
              <a:buChar char="Ø"/>
              <a:defRPr/>
            </a:pPr>
            <a:r>
              <a:rPr lang="en-GB" altLang="en-US" sz="1800" dirty="0"/>
              <a:t>People issues and strategic change (change management)</a:t>
            </a:r>
          </a:p>
          <a:p>
            <a:pPr lvl="2" algn="just" eaLnBrk="1" hangingPunct="1">
              <a:buFont typeface="Wingdings" panose="05000000000000000000" pitchFamily="2" charset="2"/>
              <a:buChar char="Ø"/>
              <a:defRPr/>
            </a:pPr>
            <a:r>
              <a:rPr lang="en-GB" altLang="en-US" sz="1800" dirty="0"/>
              <a:t>Critical success factor (CSF) analysis and performance measurement</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716878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2000"/>
                                        <p:tgtEl>
                                          <p:spTgt spid="7172">
                                            <p:txEl>
                                              <p:pRg st="1" end="1"/>
                                            </p:txEl>
                                          </p:spTgt>
                                        </p:tgtEl>
                                      </p:cBhvr>
                                    </p:animEffect>
                                    <p:anim calcmode="lin" valueType="num">
                                      <p:cBhvr>
                                        <p:cTn id="13"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2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2000"/>
                                        <p:tgtEl>
                                          <p:spTgt spid="7172">
                                            <p:txEl>
                                              <p:pRg st="2" end="2"/>
                                            </p:txEl>
                                          </p:spTgt>
                                        </p:tgtEl>
                                      </p:cBhvr>
                                    </p:animEffect>
                                    <p:anim calcmode="lin" valueType="num">
                                      <p:cBhvr>
                                        <p:cTn id="18"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2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2000"/>
                                        <p:tgtEl>
                                          <p:spTgt spid="7172">
                                            <p:txEl>
                                              <p:pRg st="3" end="3"/>
                                            </p:txEl>
                                          </p:spTgt>
                                        </p:tgtEl>
                                      </p:cBhvr>
                                    </p:animEffect>
                                    <p:anim calcmode="lin" valueType="num">
                                      <p:cBhvr>
                                        <p:cTn id="23"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2000"/>
                            </p:stCondLst>
                            <p:childTnLst>
                              <p:par>
                                <p:cTn id="26" presetID="42" presetClass="entr" presetSubtype="0" fill="hold" nodeType="afterEffect">
                                  <p:stCondLst>
                                    <p:cond delay="0"/>
                                  </p:stCondLst>
                                  <p:childTnLst>
                                    <p:set>
                                      <p:cBhvr>
                                        <p:cTn id="27" dur="1" fill="hold">
                                          <p:stCondLst>
                                            <p:cond delay="0"/>
                                          </p:stCondLst>
                                        </p:cTn>
                                        <p:tgtEl>
                                          <p:spTgt spid="7172">
                                            <p:txEl>
                                              <p:pRg st="4" end="4"/>
                                            </p:txEl>
                                          </p:spTgt>
                                        </p:tgtEl>
                                        <p:attrNameLst>
                                          <p:attrName>style.visibility</p:attrName>
                                        </p:attrNameLst>
                                      </p:cBhvr>
                                      <p:to>
                                        <p:strVal val="visible"/>
                                      </p:to>
                                    </p:set>
                                    <p:animEffect transition="in" filter="fade">
                                      <p:cBhvr>
                                        <p:cTn id="28" dur="5000"/>
                                        <p:tgtEl>
                                          <p:spTgt spid="7172">
                                            <p:txEl>
                                              <p:pRg st="4" end="4"/>
                                            </p:txEl>
                                          </p:spTgt>
                                        </p:tgtEl>
                                      </p:cBhvr>
                                    </p:animEffect>
                                    <p:anim calcmode="lin" valueType="num">
                                      <p:cBhvr>
                                        <p:cTn id="29" dur="5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0" dur="5000" fill="hold"/>
                                        <p:tgtEl>
                                          <p:spTgt spid="7172">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7172">
                                            <p:txEl>
                                              <p:pRg st="5" end="5"/>
                                            </p:txEl>
                                          </p:spTgt>
                                        </p:tgtEl>
                                        <p:attrNameLst>
                                          <p:attrName>style.visibility</p:attrName>
                                        </p:attrNameLst>
                                      </p:cBhvr>
                                      <p:to>
                                        <p:strVal val="visible"/>
                                      </p:to>
                                    </p:set>
                                    <p:animEffect transition="in" filter="fade">
                                      <p:cBhvr>
                                        <p:cTn id="33" dur="5000"/>
                                        <p:tgtEl>
                                          <p:spTgt spid="7172">
                                            <p:txEl>
                                              <p:pRg st="5" end="5"/>
                                            </p:txEl>
                                          </p:spTgt>
                                        </p:tgtEl>
                                      </p:cBhvr>
                                    </p:animEffect>
                                    <p:anim calcmode="lin" valueType="num">
                                      <p:cBhvr>
                                        <p:cTn id="34" dur="5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5" dur="5000" fill="hold"/>
                                        <p:tgtEl>
                                          <p:spTgt spid="7172">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7172">
                                            <p:txEl>
                                              <p:pRg st="6" end="6"/>
                                            </p:txEl>
                                          </p:spTgt>
                                        </p:tgtEl>
                                        <p:attrNameLst>
                                          <p:attrName>style.visibility</p:attrName>
                                        </p:attrNameLst>
                                      </p:cBhvr>
                                      <p:to>
                                        <p:strVal val="visible"/>
                                      </p:to>
                                    </p:set>
                                    <p:animEffect transition="in" filter="fade">
                                      <p:cBhvr>
                                        <p:cTn id="38" dur="5000"/>
                                        <p:tgtEl>
                                          <p:spTgt spid="7172">
                                            <p:txEl>
                                              <p:pRg st="6" end="6"/>
                                            </p:txEl>
                                          </p:spTgt>
                                        </p:tgtEl>
                                      </p:cBhvr>
                                    </p:animEffect>
                                    <p:anim calcmode="lin" valueType="num">
                                      <p:cBhvr>
                                        <p:cTn id="39" dur="5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0" dur="5000" fill="hold"/>
                                        <p:tgtEl>
                                          <p:spTgt spid="7172">
                                            <p:txEl>
                                              <p:pRg st="6" end="6"/>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7172">
                                            <p:txEl>
                                              <p:pRg st="7" end="7"/>
                                            </p:txEl>
                                          </p:spTgt>
                                        </p:tgtEl>
                                        <p:attrNameLst>
                                          <p:attrName>style.visibility</p:attrName>
                                        </p:attrNameLst>
                                      </p:cBhvr>
                                      <p:to>
                                        <p:strVal val="visible"/>
                                      </p:to>
                                    </p:set>
                                    <p:animEffect transition="in" filter="fade">
                                      <p:cBhvr>
                                        <p:cTn id="43" dur="5000"/>
                                        <p:tgtEl>
                                          <p:spTgt spid="7172">
                                            <p:txEl>
                                              <p:pRg st="7" end="7"/>
                                            </p:txEl>
                                          </p:spTgt>
                                        </p:tgtEl>
                                      </p:cBhvr>
                                    </p:animEffect>
                                    <p:anim calcmode="lin" valueType="num">
                                      <p:cBhvr>
                                        <p:cTn id="44" dur="5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5" dur="5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nodeType="afterEffect">
                                  <p:stCondLst>
                                    <p:cond delay="0"/>
                                  </p:stCondLst>
                                  <p:childTnLst>
                                    <p:set>
                                      <p:cBhvr>
                                        <p:cTn id="48" dur="1" fill="hold">
                                          <p:stCondLst>
                                            <p:cond delay="0"/>
                                          </p:stCondLst>
                                        </p:cTn>
                                        <p:tgtEl>
                                          <p:spTgt spid="7172">
                                            <p:txEl>
                                              <p:pRg st="8" end="8"/>
                                            </p:txEl>
                                          </p:spTgt>
                                        </p:tgtEl>
                                        <p:attrNameLst>
                                          <p:attrName>style.visibility</p:attrName>
                                        </p:attrNameLst>
                                      </p:cBhvr>
                                      <p:to>
                                        <p:strVal val="visible"/>
                                      </p:to>
                                    </p:set>
                                    <p:animEffect transition="in" filter="fade">
                                      <p:cBhvr>
                                        <p:cTn id="49" dur="5000"/>
                                        <p:tgtEl>
                                          <p:spTgt spid="7172">
                                            <p:txEl>
                                              <p:pRg st="8" end="8"/>
                                            </p:txEl>
                                          </p:spTgt>
                                        </p:tgtEl>
                                      </p:cBhvr>
                                    </p:animEffect>
                                    <p:anim calcmode="lin" valueType="num">
                                      <p:cBhvr>
                                        <p:cTn id="50" dur="5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1" dur="5000" fill="hold"/>
                                        <p:tgtEl>
                                          <p:spTgt spid="7172">
                                            <p:txEl>
                                              <p:pRg st="8" end="8"/>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7172">
                                            <p:txEl>
                                              <p:pRg st="9" end="9"/>
                                            </p:txEl>
                                          </p:spTgt>
                                        </p:tgtEl>
                                        <p:attrNameLst>
                                          <p:attrName>style.visibility</p:attrName>
                                        </p:attrNameLst>
                                      </p:cBhvr>
                                      <p:to>
                                        <p:strVal val="visible"/>
                                      </p:to>
                                    </p:set>
                                    <p:animEffect transition="in" filter="fade">
                                      <p:cBhvr>
                                        <p:cTn id="54" dur="5000"/>
                                        <p:tgtEl>
                                          <p:spTgt spid="7172">
                                            <p:txEl>
                                              <p:pRg st="9" end="9"/>
                                            </p:txEl>
                                          </p:spTgt>
                                        </p:tgtEl>
                                      </p:cBhvr>
                                    </p:animEffect>
                                    <p:anim calcmode="lin" valueType="num">
                                      <p:cBhvr>
                                        <p:cTn id="55" dur="5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6" dur="5000" fill="hold"/>
                                        <p:tgtEl>
                                          <p:spTgt spid="7172">
                                            <p:txEl>
                                              <p:pRg st="9" end="9"/>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7172">
                                            <p:txEl>
                                              <p:pRg st="10" end="10"/>
                                            </p:txEl>
                                          </p:spTgt>
                                        </p:tgtEl>
                                        <p:attrNameLst>
                                          <p:attrName>style.visibility</p:attrName>
                                        </p:attrNameLst>
                                      </p:cBhvr>
                                      <p:to>
                                        <p:strVal val="visible"/>
                                      </p:to>
                                    </p:set>
                                    <p:animEffect transition="in" filter="fade">
                                      <p:cBhvr>
                                        <p:cTn id="59" dur="5000"/>
                                        <p:tgtEl>
                                          <p:spTgt spid="7172">
                                            <p:txEl>
                                              <p:pRg st="10" end="10"/>
                                            </p:txEl>
                                          </p:spTgt>
                                        </p:tgtEl>
                                      </p:cBhvr>
                                    </p:animEffect>
                                    <p:anim calcmode="lin" valueType="num">
                                      <p:cBhvr>
                                        <p:cTn id="60" dur="5000" fill="hold"/>
                                        <p:tgtEl>
                                          <p:spTgt spid="7172">
                                            <p:txEl>
                                              <p:pRg st="10" end="10"/>
                                            </p:txEl>
                                          </p:spTgt>
                                        </p:tgtEl>
                                        <p:attrNameLst>
                                          <p:attrName>ppt_x</p:attrName>
                                        </p:attrNameLst>
                                      </p:cBhvr>
                                      <p:tavLst>
                                        <p:tav tm="0">
                                          <p:val>
                                            <p:strVal val="#ppt_x"/>
                                          </p:val>
                                        </p:tav>
                                        <p:tav tm="100000">
                                          <p:val>
                                            <p:strVal val="#ppt_x"/>
                                          </p:val>
                                        </p:tav>
                                      </p:tavLst>
                                    </p:anim>
                                    <p:anim calcmode="lin" valueType="num">
                                      <p:cBhvr>
                                        <p:cTn id="61" dur="5000" fill="hold"/>
                                        <p:tgtEl>
                                          <p:spTgt spid="7172">
                                            <p:txEl>
                                              <p:pRg st="10" end="10"/>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7172">
                                            <p:txEl>
                                              <p:pRg st="11" end="11"/>
                                            </p:txEl>
                                          </p:spTgt>
                                        </p:tgtEl>
                                        <p:attrNameLst>
                                          <p:attrName>style.visibility</p:attrName>
                                        </p:attrNameLst>
                                      </p:cBhvr>
                                      <p:to>
                                        <p:strVal val="visible"/>
                                      </p:to>
                                    </p:set>
                                    <p:animEffect transition="in" filter="fade">
                                      <p:cBhvr>
                                        <p:cTn id="64" dur="5000"/>
                                        <p:tgtEl>
                                          <p:spTgt spid="7172">
                                            <p:txEl>
                                              <p:pRg st="11" end="11"/>
                                            </p:txEl>
                                          </p:spTgt>
                                        </p:tgtEl>
                                      </p:cBhvr>
                                    </p:animEffect>
                                    <p:anim calcmode="lin" valueType="num">
                                      <p:cBhvr>
                                        <p:cTn id="65" dur="5000" fill="hold"/>
                                        <p:tgtEl>
                                          <p:spTgt spid="7172">
                                            <p:txEl>
                                              <p:pRg st="11" end="11"/>
                                            </p:txEl>
                                          </p:spTgt>
                                        </p:tgtEl>
                                        <p:attrNameLst>
                                          <p:attrName>ppt_x</p:attrName>
                                        </p:attrNameLst>
                                      </p:cBhvr>
                                      <p:tavLst>
                                        <p:tav tm="0">
                                          <p:val>
                                            <p:strVal val="#ppt_x"/>
                                          </p:val>
                                        </p:tav>
                                        <p:tav tm="100000">
                                          <p:val>
                                            <p:strVal val="#ppt_x"/>
                                          </p:val>
                                        </p:tav>
                                      </p:tavLst>
                                    </p:anim>
                                    <p:anim calcmode="lin" valueType="num">
                                      <p:cBhvr>
                                        <p:cTn id="66" dur="5000" fill="hold"/>
                                        <p:tgtEl>
                                          <p:spTgt spid="7172">
                                            <p:txEl>
                                              <p:pRg st="11" end="11"/>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7172">
                                            <p:txEl>
                                              <p:pRg st="12" end="12"/>
                                            </p:txEl>
                                          </p:spTgt>
                                        </p:tgtEl>
                                        <p:attrNameLst>
                                          <p:attrName>style.visibility</p:attrName>
                                        </p:attrNameLst>
                                      </p:cBhvr>
                                      <p:to>
                                        <p:strVal val="visible"/>
                                      </p:to>
                                    </p:set>
                                    <p:animEffect transition="in" filter="fade">
                                      <p:cBhvr>
                                        <p:cTn id="69" dur="5000"/>
                                        <p:tgtEl>
                                          <p:spTgt spid="7172">
                                            <p:txEl>
                                              <p:pRg st="12" end="12"/>
                                            </p:txEl>
                                          </p:spTgt>
                                        </p:tgtEl>
                                      </p:cBhvr>
                                    </p:animEffect>
                                    <p:anim calcmode="lin" valueType="num">
                                      <p:cBhvr>
                                        <p:cTn id="70" dur="5000" fill="hold"/>
                                        <p:tgtEl>
                                          <p:spTgt spid="7172">
                                            <p:txEl>
                                              <p:pRg st="12" end="12"/>
                                            </p:txEl>
                                          </p:spTgt>
                                        </p:tgtEl>
                                        <p:attrNameLst>
                                          <p:attrName>ppt_x</p:attrName>
                                        </p:attrNameLst>
                                      </p:cBhvr>
                                      <p:tavLst>
                                        <p:tav tm="0">
                                          <p:val>
                                            <p:strVal val="#ppt_x"/>
                                          </p:val>
                                        </p:tav>
                                        <p:tav tm="100000">
                                          <p:val>
                                            <p:strVal val="#ppt_x"/>
                                          </p:val>
                                        </p:tav>
                                      </p:tavLst>
                                    </p:anim>
                                    <p:anim calcmode="lin" valueType="num">
                                      <p:cBhvr>
                                        <p:cTn id="71" dur="5000" fill="hold"/>
                                        <p:tgtEl>
                                          <p:spTgt spid="7172">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2 - Octopus Energy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1" y="1052736"/>
            <a:ext cx="10765195" cy="4896544"/>
          </a:xfrm>
        </p:spPr>
        <p:txBody>
          <a:bodyPr/>
          <a:lstStyle/>
          <a:p>
            <a:pPr marL="0" indent="0">
              <a:buNone/>
            </a:pPr>
            <a:r>
              <a:rPr lang="en-GB" sz="2000" dirty="0"/>
              <a:t>Octopus Energy, one of the UK's leading renewable energy companies, showcased remarkable adaptability and strategic foresight, allowing it to soar 209 places in the 2023 rankings of Britain's Most Admired Companies.</a:t>
            </a:r>
          </a:p>
          <a:p>
            <a:pPr marL="0" indent="0">
              <a:buNone/>
            </a:pPr>
            <a:r>
              <a:rPr lang="en-GB" sz="2000" dirty="0"/>
              <a:t>Provide an overview of Octopus Energy's business model, recent growth, and its position in the UK energy market, highlighting key strategic management elements. </a:t>
            </a:r>
          </a:p>
          <a:p>
            <a:pPr marL="0" indent="0">
              <a:buNone/>
            </a:pPr>
            <a:r>
              <a:rPr lang="en-GB" sz="2000" dirty="0"/>
              <a:t>Ensure the students understand the company's focus on technology, customer service, and renewable energy.</a:t>
            </a:r>
          </a:p>
          <a:p>
            <a:pPr marL="0" indent="0">
              <a:buNone/>
            </a:pPr>
            <a:r>
              <a:rPr lang="en-GB" sz="2000" dirty="0"/>
              <a:t>Discussion Starter Questions: </a:t>
            </a:r>
          </a:p>
          <a:p>
            <a:r>
              <a:rPr lang="en-GB" sz="2000" dirty="0"/>
              <a:t>What factors have contributed to Octopus Energy's recent success? </a:t>
            </a:r>
          </a:p>
          <a:p>
            <a:r>
              <a:rPr lang="en-GB" sz="2000" dirty="0"/>
              <a:t>What are the current strategic priorities for the company?</a:t>
            </a:r>
            <a:endParaRPr lang="en-GB" sz="2400" dirty="0"/>
          </a:p>
          <a:p>
            <a:pPr marL="0" indent="0">
              <a:buNone/>
            </a:pPr>
            <a:r>
              <a:rPr lang="en-GB" sz="2400" dirty="0">
                <a:hlinkClick r:id="rId3"/>
              </a:rPr>
              <a:t>Britain's Most Admired Companies 2023 winners - BMAC (britainsmostadmired.com)</a:t>
            </a:r>
            <a:endParaRPr lang="en-GB" sz="2400" dirty="0"/>
          </a:p>
          <a:p>
            <a:pPr marL="0" indent="0">
              <a:buNone/>
            </a:pPr>
            <a:endParaRPr lang="en-GB" sz="2400" dirty="0"/>
          </a:p>
        </p:txBody>
      </p:sp>
    </p:spTree>
    <p:extLst>
      <p:ext uri="{BB962C8B-B14F-4D97-AF65-F5344CB8AC3E}">
        <p14:creationId xmlns:p14="http://schemas.microsoft.com/office/powerpoint/2010/main" val="33319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2000"/>
                                        <p:tgtEl>
                                          <p:spTgt spid="7172">
                                            <p:txEl>
                                              <p:pRg st="5" end="5"/>
                                            </p:txEl>
                                          </p:spTgt>
                                        </p:tgtEl>
                                      </p:cBhvr>
                                    </p:animEffect>
                                    <p:anim calcmode="lin" valueType="num">
                                      <p:cBhvr>
                                        <p:cTn id="38"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2000"/>
                            </p:stCondLst>
                            <p:childTnLst>
                              <p:par>
                                <p:cTn id="41" presetID="42" presetClass="entr" presetSubtype="0" fill="hold" nodeType="afterEffect">
                                  <p:stCondLst>
                                    <p:cond delay="0"/>
                                  </p:stCondLst>
                                  <p:childTnLst>
                                    <p:set>
                                      <p:cBhvr>
                                        <p:cTn id="42" dur="1" fill="hold">
                                          <p:stCondLst>
                                            <p:cond delay="0"/>
                                          </p:stCondLst>
                                        </p:cTn>
                                        <p:tgtEl>
                                          <p:spTgt spid="7172">
                                            <p:txEl>
                                              <p:pRg st="6" end="6"/>
                                            </p:txEl>
                                          </p:spTgt>
                                        </p:tgtEl>
                                        <p:attrNameLst>
                                          <p:attrName>style.visibility</p:attrName>
                                        </p:attrNameLst>
                                      </p:cBhvr>
                                      <p:to>
                                        <p:strVal val="visible"/>
                                      </p:to>
                                    </p:set>
                                    <p:animEffect transition="in" filter="fade">
                                      <p:cBhvr>
                                        <p:cTn id="43" dur="2000"/>
                                        <p:tgtEl>
                                          <p:spTgt spid="7172">
                                            <p:txEl>
                                              <p:pRg st="6" end="6"/>
                                            </p:txEl>
                                          </p:spTgt>
                                        </p:tgtEl>
                                      </p:cBhvr>
                                    </p:animEffect>
                                    <p:anim calcmode="lin" valueType="num">
                                      <p:cBhvr>
                                        <p:cTn id="44" dur="2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5" dur="2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641394" y="980728"/>
            <a:ext cx="10909211" cy="47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latin typeface="Myriad"/>
              </a:rPr>
              <a:t>Barney, J. B. &amp; Hesterly, W. S., 2015. </a:t>
            </a:r>
            <a:r>
              <a:rPr lang="en-GB" sz="2000" i="1" dirty="0">
                <a:latin typeface="Myriad"/>
              </a:rPr>
              <a:t>Strategic Management and Competitive Advantage: Concepts and Cases</a:t>
            </a:r>
            <a:r>
              <a:rPr lang="en-GB" sz="2000" dirty="0">
                <a:latin typeface="Myriad"/>
              </a:rPr>
              <a:t>. 5 ed. Essex: Pearson Education Limited.</a:t>
            </a:r>
          </a:p>
          <a:p>
            <a:r>
              <a:rPr lang="en-GB" sz="2000" dirty="0">
                <a:latin typeface="Myriad"/>
              </a:rPr>
              <a:t>Fogel, D. S., 2016. </a:t>
            </a:r>
            <a:r>
              <a:rPr lang="en-GB" sz="2000" i="1" dirty="0">
                <a:latin typeface="Myriad"/>
              </a:rPr>
              <a:t>Strategic Sustainability: A Natural Environmental Lens on Organizations and Management</a:t>
            </a:r>
            <a:r>
              <a:rPr lang="en-GB" sz="2000" dirty="0">
                <a:latin typeface="Myriad"/>
              </a:rPr>
              <a:t>. 1 ed. New York: Routledge.</a:t>
            </a:r>
          </a:p>
          <a:p>
            <a:r>
              <a:rPr lang="en-GB" sz="2000" dirty="0">
                <a:latin typeface="Myriad"/>
              </a:rPr>
              <a:t>Grant, R. M., 2018. </a:t>
            </a:r>
            <a:r>
              <a:rPr lang="en-GB" sz="2000" i="1" dirty="0">
                <a:latin typeface="Myriad"/>
              </a:rPr>
              <a:t>Contemporary Strategy Analysis</a:t>
            </a:r>
            <a:r>
              <a:rPr lang="en-GB" sz="2000" dirty="0">
                <a:latin typeface="Myriad"/>
              </a:rPr>
              <a:t>. 10 ed. NJ : John Wiley &amp; Sons, Inc.</a:t>
            </a:r>
          </a:p>
          <a:p>
            <a:r>
              <a:rPr lang="en-GB" sz="2000" dirty="0">
                <a:latin typeface="Myriad"/>
              </a:rPr>
              <a:t>Hill, C. W. L., Schilling, M. A. &amp; Jones, G. R., 2017. </a:t>
            </a:r>
            <a:r>
              <a:rPr lang="en-GB" sz="2000" i="1" dirty="0">
                <a:latin typeface="Myriad"/>
              </a:rPr>
              <a:t>Strategic Management</a:t>
            </a:r>
            <a:r>
              <a:rPr lang="en-GB" sz="2000" dirty="0">
                <a:latin typeface="Myriad"/>
              </a:rPr>
              <a:t>, Theory. 12 ed. Boston: Cengage Learning.</a:t>
            </a:r>
          </a:p>
          <a:p>
            <a:r>
              <a:rPr lang="en-GB" sz="2000" dirty="0">
                <a:latin typeface="Myriad"/>
              </a:rPr>
              <a:t>Johnson, G. et al., 2017. </a:t>
            </a:r>
            <a:r>
              <a:rPr lang="en-GB" sz="2000" i="1" dirty="0">
                <a:latin typeface="Myriad"/>
              </a:rPr>
              <a:t>Exploring Corporate: Text and Cases</a:t>
            </a:r>
            <a:r>
              <a:rPr lang="en-GB" sz="2000" dirty="0">
                <a:latin typeface="Myriad"/>
              </a:rPr>
              <a:t>. 11 ed. Harlow: Pearson Education Limited.</a:t>
            </a:r>
          </a:p>
          <a:p>
            <a:r>
              <a:rPr lang="en-GB" sz="2000" dirty="0">
                <a:latin typeface="Myriad"/>
              </a:rPr>
              <a:t>Lynch, R., 2015. </a:t>
            </a:r>
            <a:r>
              <a:rPr lang="en-GB" sz="2000" i="1" dirty="0">
                <a:latin typeface="Myriad"/>
              </a:rPr>
              <a:t>Strategic Management</a:t>
            </a:r>
            <a:r>
              <a:rPr lang="en-GB" sz="2000" dirty="0">
                <a:latin typeface="Myriad"/>
              </a:rPr>
              <a:t>. 7 ed. Harlow: Pearson Education Limited.</a:t>
            </a:r>
          </a:p>
          <a:p>
            <a:r>
              <a:rPr lang="en-GB" sz="2000" dirty="0">
                <a:latin typeface="Myriad"/>
              </a:rPr>
              <a:t>Nag, R., Hambrick, D. C., &amp; Chen, M. J., 2007. What is strategic management, really? Inductive derivation of a consensus definition of the field. </a:t>
            </a:r>
            <a:r>
              <a:rPr lang="en-GB" altLang="en-US" sz="2000" i="1" dirty="0">
                <a:solidFill>
                  <a:srgbClr val="000000"/>
                </a:solidFill>
                <a:latin typeface="Myriad"/>
              </a:rPr>
              <a:t>Strategic Management Journal, </a:t>
            </a:r>
            <a:r>
              <a:rPr lang="en-GB" altLang="en-US" sz="2000" dirty="0">
                <a:solidFill>
                  <a:srgbClr val="000000"/>
                </a:solidFill>
                <a:latin typeface="Myriad"/>
              </a:rPr>
              <a:t>28(9), pp. 935-955.</a:t>
            </a:r>
          </a:p>
          <a:p>
            <a:r>
              <a:rPr lang="en-GB" sz="2000" dirty="0">
                <a:effectLst/>
                <a:latin typeface="Myriad"/>
                <a:ea typeface="Times New Roman" panose="02020603050405020304" pitchFamily="18" charset="0"/>
                <a:cs typeface="Times New Roman" panose="02020603050405020304" pitchFamily="18" charset="0"/>
              </a:rPr>
              <a:t>Whittington, R. et al., 2020. </a:t>
            </a:r>
            <a:r>
              <a:rPr lang="en-GB" sz="2000" i="1" dirty="0">
                <a:effectLst/>
                <a:latin typeface="Myriad"/>
                <a:ea typeface="Times New Roman" panose="02020603050405020304" pitchFamily="18" charset="0"/>
                <a:cs typeface="Times New Roman" panose="02020603050405020304" pitchFamily="18" charset="0"/>
              </a:rPr>
              <a:t>Exploring Strategy</a:t>
            </a:r>
            <a:r>
              <a:rPr lang="en-GB" sz="2000" dirty="0">
                <a:effectLst/>
                <a:latin typeface="Myriad"/>
                <a:ea typeface="Times New Roman" panose="02020603050405020304" pitchFamily="18" charset="0"/>
                <a:cs typeface="Times New Roman" panose="02020603050405020304" pitchFamily="18" charset="0"/>
              </a:rPr>
              <a:t>. 12 ed. Harlow: Pearson Education Limited.</a:t>
            </a:r>
            <a:endParaRPr lang="en-GB" sz="2000" dirty="0">
              <a:latin typeface="Myriad"/>
              <a:cs typeface="Times New Roman" panose="02020603050405020304" pitchFamily="18" charset="0"/>
            </a:endParaRPr>
          </a:p>
          <a:p>
            <a:endParaRPr lang="en-GB" sz="1800" dirty="0"/>
          </a:p>
          <a:p>
            <a:endParaRPr lang="en-GB" sz="1800" dirty="0"/>
          </a:p>
          <a:p>
            <a:pPr algn="just"/>
            <a:endParaRPr lang="en-GB" sz="1800" dirty="0"/>
          </a:p>
          <a:p>
            <a:endParaRPr lang="en-US" sz="1800" dirty="0"/>
          </a:p>
          <a:p>
            <a:pPr marL="0" indent="0" eaLnBrk="1" hangingPunct="1">
              <a:buFont typeface="Arial" panose="020B0604020202020204" pitchFamily="34" charset="0"/>
              <a:buNone/>
              <a:defRPr/>
            </a:pPr>
            <a:endParaRPr lang="en-GB" altLang="en-US" sz="1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2553</Words>
  <Application>Microsoft Office PowerPoint</Application>
  <PresentationFormat>Widescreen</PresentationFormat>
  <Paragraphs>190</Paragraphs>
  <Slides>27</Slides>
  <Notes>25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Aharoni</vt:lpstr>
      <vt:lpstr>Arial</vt:lpstr>
      <vt:lpstr>Bodoni MT</vt:lpstr>
      <vt:lpstr>Myriad</vt:lpstr>
      <vt:lpstr>Myriad Pro</vt:lpstr>
      <vt:lpstr>Symbol</vt:lpstr>
      <vt:lpstr>Verdana</vt:lpstr>
      <vt:lpstr>Wingdings</vt:lpstr>
      <vt:lpstr>20140311PresentationUWTSDTemplate</vt:lpstr>
      <vt:lpstr>LCBB6015 </vt:lpstr>
      <vt:lpstr>Learning Objectives</vt:lpstr>
      <vt:lpstr>What Is Strategy?</vt:lpstr>
      <vt:lpstr>What Is Strategy?</vt:lpstr>
      <vt:lpstr>Definition of Strategy in Business</vt:lpstr>
      <vt:lpstr>Strategy &amp; Organisations</vt:lpstr>
      <vt:lpstr>The Purpose of Strategy: Mission, Vision, Values and Objectives</vt:lpstr>
      <vt:lpstr>Strategy Statements</vt:lpstr>
      <vt:lpstr>Case Study 1 - Strategy Statements</vt:lpstr>
      <vt:lpstr>What is Strategic Management?</vt:lpstr>
      <vt:lpstr>What is Strategic Management?</vt:lpstr>
      <vt:lpstr>Why Is Strategic Management Basically Needed For Every Organisation?</vt:lpstr>
      <vt:lpstr>What is Strategic Management Outcome?</vt:lpstr>
      <vt:lpstr>Evolution of Strategic Management</vt:lpstr>
      <vt:lpstr>Levels of Strategy</vt:lpstr>
      <vt:lpstr>Levels of Strategic Management</vt:lpstr>
      <vt:lpstr>Key Elements to Strategic Decisions</vt:lpstr>
      <vt:lpstr>Group Activity: Strategic Comparison of Next plc and John Lewis Partnership</vt:lpstr>
      <vt:lpstr>What Is Meant By Sustainability?</vt:lpstr>
      <vt:lpstr>What Is Sustainable Business?</vt:lpstr>
      <vt:lpstr>What Is Strategic Sustainability?</vt:lpstr>
      <vt:lpstr>Fundamental Questions in Strategy</vt:lpstr>
      <vt:lpstr>Core Areas of Strategic Management</vt:lpstr>
      <vt:lpstr>The Three Core Areas of Strategic Management</vt:lpstr>
      <vt:lpstr>Case Study 2 - Octopus Energy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181</cp:revision>
  <cp:lastPrinted>2018-07-09T15:27:01Z</cp:lastPrinted>
  <dcterms:created xsi:type="dcterms:W3CDTF">2002-10-07T19:43:58Z</dcterms:created>
  <dcterms:modified xsi:type="dcterms:W3CDTF">2026-02-02T09:35:49Z</dcterms:modified>
</cp:coreProperties>
</file>