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New" initials="N" lastIdx="5" clrIdx="0">
    <p:extLst>
      <p:ext uri="{19B8F6BF-5375-455C-9EA6-DF929625EA0E}">
        <p15:presenceInfo xmlns:p15="http://schemas.microsoft.com/office/powerpoint/2012/main" userId="New"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691" autoAdjust="0"/>
    <p:restoredTop sz="88753" autoAdjust="0"/>
  </p:normalViewPr>
  <p:slideViewPr>
    <p:cSldViewPr snapToGrid="0">
      <p:cViewPr varScale="1">
        <p:scale>
          <a:sx n="46" d="100"/>
          <a:sy n="46" d="100"/>
        </p:scale>
        <p:origin x="912" y="53"/>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067825-E31E-456E-B37A-B3060956878A}" type="datetimeFigureOut">
              <a:rPr lang="en-GB" smtClean="0"/>
              <a:t>16/02/2018</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75A0865-3DEE-4E50-93D9-E87078BD303D}" type="slidenum">
              <a:rPr lang="en-GB" smtClean="0"/>
              <a:t>‹#›</a:t>
            </a:fld>
            <a:endParaRPr lang="en-GB" dirty="0"/>
          </a:p>
        </p:txBody>
      </p:sp>
    </p:spTree>
    <p:extLst>
      <p:ext uri="{BB962C8B-B14F-4D97-AF65-F5344CB8AC3E}">
        <p14:creationId xmlns:p14="http://schemas.microsoft.com/office/powerpoint/2010/main" val="31628889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Hello, </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I am Frida, I am the assessment co-Ordinator for Flower Pot school. </a:t>
            </a:r>
          </a:p>
        </p:txBody>
      </p:sp>
      <p:sp>
        <p:nvSpPr>
          <p:cNvPr id="4" name="Slide Number Placeholder 3"/>
          <p:cNvSpPr>
            <a:spLocks noGrp="1"/>
          </p:cNvSpPr>
          <p:nvPr>
            <p:ph type="sldNum" sz="quarter" idx="10"/>
          </p:nvPr>
        </p:nvSpPr>
        <p:spPr/>
        <p:txBody>
          <a:bodyPr/>
          <a:lstStyle/>
          <a:p>
            <a:fld id="{E75A0865-3DEE-4E50-93D9-E87078BD303D}" type="slidenum">
              <a:rPr lang="en-GB" smtClean="0"/>
              <a:t>1</a:t>
            </a:fld>
            <a:endParaRPr lang="en-GB" dirty="0"/>
          </a:p>
        </p:txBody>
      </p:sp>
    </p:spTree>
    <p:extLst>
      <p:ext uri="{BB962C8B-B14F-4D97-AF65-F5344CB8AC3E}">
        <p14:creationId xmlns:p14="http://schemas.microsoft.com/office/powerpoint/2010/main" val="4166075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So, as we know this school has recently joined as one with the junior school. </a:t>
            </a:r>
          </a:p>
          <a:p>
            <a:pPr marL="171450" indent="-171450">
              <a:buFont typeface="Arial" panose="020B0604020202020204" pitchFamily="34" charset="0"/>
              <a:buChar char="•"/>
            </a:pPr>
            <a:r>
              <a:rPr lang="en-GB" dirty="0"/>
              <a:t>Due to this new collaboration its important that we evaluate and assess how assessment strategies are working and how they can be improved. </a:t>
            </a:r>
          </a:p>
        </p:txBody>
      </p:sp>
      <p:sp>
        <p:nvSpPr>
          <p:cNvPr id="4" name="Slide Number Placeholder 3"/>
          <p:cNvSpPr>
            <a:spLocks noGrp="1"/>
          </p:cNvSpPr>
          <p:nvPr>
            <p:ph type="sldNum" sz="quarter" idx="10"/>
          </p:nvPr>
        </p:nvSpPr>
        <p:spPr/>
        <p:txBody>
          <a:bodyPr/>
          <a:lstStyle/>
          <a:p>
            <a:fld id="{E75A0865-3DEE-4E50-93D9-E87078BD303D}" type="slidenum">
              <a:rPr lang="en-GB" smtClean="0"/>
              <a:t>2</a:t>
            </a:fld>
            <a:endParaRPr lang="en-GB" dirty="0"/>
          </a:p>
        </p:txBody>
      </p:sp>
    </p:spTree>
    <p:extLst>
      <p:ext uri="{BB962C8B-B14F-4D97-AF65-F5344CB8AC3E}">
        <p14:creationId xmlns:p14="http://schemas.microsoft.com/office/powerpoint/2010/main" val="18906984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Flower pot school is in the yellow support category- this means that we are already being effective and doing well but there is always room for improvement </a:t>
            </a:r>
          </a:p>
          <a:p>
            <a:pPr marL="171450" indent="-171450">
              <a:buFont typeface="Arial" panose="020B0604020202020204" pitchFamily="34" charset="0"/>
              <a:buChar char="•"/>
            </a:pPr>
            <a:r>
              <a:rPr lang="en-GB" dirty="0"/>
              <a:t>Many questions can be asked from the stats – for example 21.4% of pupils are on free school meals, which could indicate high levels of deprivation, therefore resources at home may be lacking and lack of parental involvement in the development of the child. </a:t>
            </a:r>
          </a:p>
        </p:txBody>
      </p:sp>
      <p:sp>
        <p:nvSpPr>
          <p:cNvPr id="4" name="Slide Number Placeholder 3"/>
          <p:cNvSpPr>
            <a:spLocks noGrp="1"/>
          </p:cNvSpPr>
          <p:nvPr>
            <p:ph type="sldNum" sz="quarter" idx="10"/>
          </p:nvPr>
        </p:nvSpPr>
        <p:spPr/>
        <p:txBody>
          <a:bodyPr/>
          <a:lstStyle/>
          <a:p>
            <a:fld id="{E75A0865-3DEE-4E50-93D9-E87078BD303D}" type="slidenum">
              <a:rPr lang="en-GB" smtClean="0"/>
              <a:t>3</a:t>
            </a:fld>
            <a:endParaRPr lang="en-GB" dirty="0"/>
          </a:p>
        </p:txBody>
      </p:sp>
    </p:spTree>
    <p:extLst>
      <p:ext uri="{BB962C8B-B14F-4D97-AF65-F5344CB8AC3E}">
        <p14:creationId xmlns:p14="http://schemas.microsoft.com/office/powerpoint/2010/main" val="37105801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So as we know Assessment is a process that informs learning and the principal aim of all education is to assess. </a:t>
            </a:r>
          </a:p>
          <a:p>
            <a:pPr marL="171450" indent="-171450">
              <a:buFont typeface="Wingdings" panose="05000000000000000000" pitchFamily="2" charset="2"/>
              <a:buChar char="Ø"/>
            </a:pPr>
            <a:r>
              <a:rPr lang="en-GB" dirty="0"/>
              <a:t>By assessing we gain knowledge and skills – our expectations when attending education is to leave with skills that have given us growth and graduate attributes. </a:t>
            </a:r>
          </a:p>
          <a:p>
            <a:pPr marL="171450" indent="-171450">
              <a:buFont typeface="Wingdings" panose="05000000000000000000" pitchFamily="2" charset="2"/>
              <a:buChar char="Ø"/>
            </a:pPr>
            <a:r>
              <a:rPr lang="en-GB" dirty="0"/>
              <a:t>From the recent Estyn report, self evaluation and questioning strategies needed improvement.</a:t>
            </a:r>
          </a:p>
        </p:txBody>
      </p:sp>
      <p:sp>
        <p:nvSpPr>
          <p:cNvPr id="4" name="Slide Number Placeholder 3"/>
          <p:cNvSpPr>
            <a:spLocks noGrp="1"/>
          </p:cNvSpPr>
          <p:nvPr>
            <p:ph type="sldNum" sz="quarter" idx="10"/>
          </p:nvPr>
        </p:nvSpPr>
        <p:spPr/>
        <p:txBody>
          <a:bodyPr/>
          <a:lstStyle/>
          <a:p>
            <a:fld id="{E75A0865-3DEE-4E50-93D9-E87078BD303D}" type="slidenum">
              <a:rPr lang="en-GB" smtClean="0"/>
              <a:t>4</a:t>
            </a:fld>
            <a:endParaRPr lang="en-GB" dirty="0"/>
          </a:p>
        </p:txBody>
      </p:sp>
    </p:spTree>
    <p:extLst>
      <p:ext uri="{BB962C8B-B14F-4D97-AF65-F5344CB8AC3E}">
        <p14:creationId xmlns:p14="http://schemas.microsoft.com/office/powerpoint/2010/main" val="32342176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Assessment helps drive forward the learning as a diagnostic tool, therefore helping after the learning takes place. </a:t>
            </a:r>
          </a:p>
          <a:p>
            <a:pPr marL="171450" indent="-171450">
              <a:buFont typeface="Wingdings" panose="05000000000000000000" pitchFamily="2" charset="2"/>
              <a:buChar char="Ø"/>
            </a:pPr>
            <a:r>
              <a:rPr lang="en-GB" dirty="0"/>
              <a:t>Motivation also links in, if we aren’t motivated to do something then it usually doesn’t get done well. If in education motivation practices are not put in place that usually reflects on the assessment evaluation results. </a:t>
            </a:r>
          </a:p>
        </p:txBody>
      </p:sp>
      <p:sp>
        <p:nvSpPr>
          <p:cNvPr id="4" name="Slide Number Placeholder 3"/>
          <p:cNvSpPr>
            <a:spLocks noGrp="1"/>
          </p:cNvSpPr>
          <p:nvPr>
            <p:ph type="sldNum" sz="quarter" idx="10"/>
          </p:nvPr>
        </p:nvSpPr>
        <p:spPr/>
        <p:txBody>
          <a:bodyPr/>
          <a:lstStyle/>
          <a:p>
            <a:fld id="{E75A0865-3DEE-4E50-93D9-E87078BD303D}" type="slidenum">
              <a:rPr lang="en-GB" smtClean="0"/>
              <a:t>5</a:t>
            </a:fld>
            <a:endParaRPr lang="en-GB" dirty="0"/>
          </a:p>
        </p:txBody>
      </p:sp>
    </p:spTree>
    <p:extLst>
      <p:ext uri="{BB962C8B-B14F-4D97-AF65-F5344CB8AC3E}">
        <p14:creationId xmlns:p14="http://schemas.microsoft.com/office/powerpoint/2010/main" val="10450644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Vygotsky’s – zone or proximal development in regards to formative assessment can help and acknowledge and bridge that gap for themselves – Bruner’s facilitating learning and self-perfection. </a:t>
            </a:r>
          </a:p>
          <a:p>
            <a:pPr marL="171450" indent="-171450">
              <a:buFont typeface="Wingdings" panose="05000000000000000000" pitchFamily="2" charset="2"/>
              <a:buChar char="Ø"/>
            </a:pPr>
            <a:r>
              <a:rPr lang="en-GB" dirty="0"/>
              <a:t>In evaluating formative and summative assessment, information about pupils achievement is necessary to keep under review the performance of the system. </a:t>
            </a:r>
          </a:p>
          <a:p>
            <a:pPr marL="171450" indent="-171450">
              <a:buFont typeface="Wingdings" panose="05000000000000000000" pitchFamily="2" charset="2"/>
              <a:buChar char="Ø"/>
            </a:pPr>
            <a:r>
              <a:rPr lang="en-GB" dirty="0"/>
              <a:t>Afl has been known to help shape learning. </a:t>
            </a:r>
          </a:p>
        </p:txBody>
      </p:sp>
      <p:sp>
        <p:nvSpPr>
          <p:cNvPr id="4" name="Slide Number Placeholder 3"/>
          <p:cNvSpPr>
            <a:spLocks noGrp="1"/>
          </p:cNvSpPr>
          <p:nvPr>
            <p:ph type="sldNum" sz="quarter" idx="10"/>
          </p:nvPr>
        </p:nvSpPr>
        <p:spPr/>
        <p:txBody>
          <a:bodyPr/>
          <a:lstStyle/>
          <a:p>
            <a:fld id="{E75A0865-3DEE-4E50-93D9-E87078BD303D}" type="slidenum">
              <a:rPr lang="en-GB" smtClean="0"/>
              <a:t>6</a:t>
            </a:fld>
            <a:endParaRPr lang="en-GB" dirty="0"/>
          </a:p>
        </p:txBody>
      </p:sp>
    </p:spTree>
    <p:extLst>
      <p:ext uri="{BB962C8B-B14F-4D97-AF65-F5344CB8AC3E}">
        <p14:creationId xmlns:p14="http://schemas.microsoft.com/office/powerpoint/2010/main" val="14238574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Sometimes allowing children to just get on with things is better than intervening in their learning all the time. </a:t>
            </a:r>
            <a:endParaRPr lang="en-GB" sz="1200" b="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It’s important that within Flower Pot school, we develop children that can hopefully by year 6 know how to improve their own work, so by using assessments in a formative way, that is something that can and will happen effectively. </a:t>
            </a:r>
            <a:endParaRPr lang="en-GB" sz="1200" b="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Being aware of when and where learning is taking place is vital in assessment too. Understanding the concepts that help check whether that’s happening such as presentations, experiments etc.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We also must acknowledge how implementing new strategies for assessment will not only impact the pupils and practitioners, but the Sencos’s and LSA’s. All educational agents within the school need to be up to date on strategies so there is consistency. </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10"/>
          </p:nvPr>
        </p:nvSpPr>
        <p:spPr/>
        <p:txBody>
          <a:bodyPr/>
          <a:lstStyle/>
          <a:p>
            <a:fld id="{E75A0865-3DEE-4E50-93D9-E87078BD303D}" type="slidenum">
              <a:rPr lang="en-GB" smtClean="0"/>
              <a:t>7</a:t>
            </a:fld>
            <a:endParaRPr lang="en-GB" dirty="0"/>
          </a:p>
        </p:txBody>
      </p:sp>
    </p:spTree>
    <p:extLst>
      <p:ext uri="{BB962C8B-B14F-4D97-AF65-F5344CB8AC3E}">
        <p14:creationId xmlns:p14="http://schemas.microsoft.com/office/powerpoint/2010/main" val="10115860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Assessment activities can help learning, it provides information for teachers and students to use as feedback in assessing themselves and one another and it also modifies the teaching and learning activities in which there is engagement.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Effective questioning should leave room for thinking time and development. </a:t>
            </a:r>
            <a:endParaRPr lang="en-GB" sz="1200" kern="1200" dirty="0">
              <a:solidFill>
                <a:schemeClr val="tx1"/>
              </a:solidFill>
              <a:effectLst/>
              <a:latin typeface="+mn-lt"/>
              <a:ea typeface="+mn-ea"/>
              <a:cs typeface="+mn-cs"/>
            </a:endParaRPr>
          </a:p>
          <a:p>
            <a:pPr marL="0" indent="0">
              <a:buFont typeface="Wingdings" panose="05000000000000000000" pitchFamily="2" charset="2"/>
              <a:buNone/>
            </a:pPr>
            <a:endParaRPr lang="en-GB" dirty="0"/>
          </a:p>
        </p:txBody>
      </p:sp>
      <p:sp>
        <p:nvSpPr>
          <p:cNvPr id="4" name="Slide Number Placeholder 3"/>
          <p:cNvSpPr>
            <a:spLocks noGrp="1"/>
          </p:cNvSpPr>
          <p:nvPr>
            <p:ph type="sldNum" sz="quarter" idx="10"/>
          </p:nvPr>
        </p:nvSpPr>
        <p:spPr/>
        <p:txBody>
          <a:bodyPr/>
          <a:lstStyle/>
          <a:p>
            <a:fld id="{E75A0865-3DEE-4E50-93D9-E87078BD303D}" type="slidenum">
              <a:rPr lang="en-GB" smtClean="0"/>
              <a:t>8</a:t>
            </a:fld>
            <a:endParaRPr lang="en-GB" dirty="0"/>
          </a:p>
        </p:txBody>
      </p:sp>
    </p:spTree>
    <p:extLst>
      <p:ext uri="{BB962C8B-B14F-4D97-AF65-F5344CB8AC3E}">
        <p14:creationId xmlns:p14="http://schemas.microsoft.com/office/powerpoint/2010/main" val="6614652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The learning environment needs to be of a positive and uplifting nature, by it being so that regulates more enthusiasm and better assessment results in the pupils. </a:t>
            </a: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Improving the classroom dialogue must entail interactive feedback that is central to formative assessment. </a:t>
            </a: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r>
              <a:rPr lang="en-GB" b="1" dirty="0"/>
              <a:t>F</a:t>
            </a:r>
          </a:p>
        </p:txBody>
      </p:sp>
      <p:sp>
        <p:nvSpPr>
          <p:cNvPr id="4" name="Slide Number Placeholder 3"/>
          <p:cNvSpPr>
            <a:spLocks noGrp="1"/>
          </p:cNvSpPr>
          <p:nvPr>
            <p:ph type="sldNum" sz="quarter" idx="10"/>
          </p:nvPr>
        </p:nvSpPr>
        <p:spPr/>
        <p:txBody>
          <a:bodyPr/>
          <a:lstStyle/>
          <a:p>
            <a:fld id="{E75A0865-3DEE-4E50-93D9-E87078BD303D}" type="slidenum">
              <a:rPr lang="en-GB" smtClean="0"/>
              <a:t>9</a:t>
            </a:fld>
            <a:endParaRPr lang="en-GB" dirty="0"/>
          </a:p>
        </p:txBody>
      </p:sp>
    </p:spTree>
    <p:extLst>
      <p:ext uri="{BB962C8B-B14F-4D97-AF65-F5344CB8AC3E}">
        <p14:creationId xmlns:p14="http://schemas.microsoft.com/office/powerpoint/2010/main" val="37129921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5A0865-3DEE-4E50-93D9-E87078BD303D}" type="slidenum">
              <a:rPr lang="en-GB" smtClean="0"/>
              <a:t>10</a:t>
            </a:fld>
            <a:endParaRPr lang="en-GB" dirty="0"/>
          </a:p>
        </p:txBody>
      </p:sp>
    </p:spTree>
    <p:extLst>
      <p:ext uri="{BB962C8B-B14F-4D97-AF65-F5344CB8AC3E}">
        <p14:creationId xmlns:p14="http://schemas.microsoft.com/office/powerpoint/2010/main" val="370478100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LNF is inclusive to all learners and their styles – its about adjusting their learning styles to their ability and development. </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The LNF is linked to the national testing strategy therefore we must recognise that high standards of literacy and numeracy are essential to development – it cannot be avoided. </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The way LNF is reported Is key- as practitioners and teachers we shouldn’t expect to arrive at a statement for a child, there should be a narrative and avoid negative terms. </a:t>
            </a: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10"/>
          </p:nvPr>
        </p:nvSpPr>
        <p:spPr/>
        <p:txBody>
          <a:bodyPr/>
          <a:lstStyle/>
          <a:p>
            <a:fld id="{E75A0865-3DEE-4E50-93D9-E87078BD303D}" type="slidenum">
              <a:rPr lang="en-GB" smtClean="0"/>
              <a:t>11</a:t>
            </a:fld>
            <a:endParaRPr lang="en-GB" dirty="0"/>
          </a:p>
        </p:txBody>
      </p:sp>
    </p:spTree>
    <p:extLst>
      <p:ext uri="{BB962C8B-B14F-4D97-AF65-F5344CB8AC3E}">
        <p14:creationId xmlns:p14="http://schemas.microsoft.com/office/powerpoint/2010/main" val="33274319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Working inside the black box picks up where the black box left off. </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The four vital compartments are Questioning, Peer and self-Assessment, Feedback within the use Formative and Summative Assessment. </a:t>
            </a:r>
            <a:endParaRPr lang="en-GB" sz="1200"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Wingdings" panose="05000000000000000000" pitchFamily="2" charset="2"/>
              <a:buChar char="Ø"/>
              <a:tabLst/>
              <a:defRPr/>
            </a:pPr>
            <a:r>
              <a:rPr lang="en-GB" sz="1200" b="1" kern="1200" dirty="0">
                <a:solidFill>
                  <a:schemeClr val="tx1"/>
                </a:solidFill>
                <a:effectLst/>
                <a:latin typeface="+mn-lt"/>
                <a:ea typeface="+mn-ea"/>
                <a:cs typeface="+mn-cs"/>
              </a:rPr>
              <a:t>Each of these we have discussed and each hold underlying issues such as motivation, learning environment, self-esteem, subject differences, and learning theory. </a:t>
            </a:r>
            <a:endParaRPr lang="en-GB" sz="1200" kern="1200" dirty="0">
              <a:solidFill>
                <a:schemeClr val="tx1"/>
              </a:solidFill>
              <a:effectLst/>
              <a:latin typeface="+mn-lt"/>
              <a:ea typeface="+mn-ea"/>
              <a:cs typeface="+mn-cs"/>
            </a:endParaRP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10"/>
          </p:nvPr>
        </p:nvSpPr>
        <p:spPr/>
        <p:txBody>
          <a:bodyPr/>
          <a:lstStyle/>
          <a:p>
            <a:fld id="{E75A0865-3DEE-4E50-93D9-E87078BD303D}" type="slidenum">
              <a:rPr lang="en-GB" smtClean="0"/>
              <a:t>12</a:t>
            </a:fld>
            <a:endParaRPr lang="en-GB" dirty="0"/>
          </a:p>
        </p:txBody>
      </p:sp>
    </p:spTree>
    <p:extLst>
      <p:ext uri="{BB962C8B-B14F-4D97-AF65-F5344CB8AC3E}">
        <p14:creationId xmlns:p14="http://schemas.microsoft.com/office/powerpoint/2010/main" val="37158357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11411CDA-4D55-45EA-B7A7-745C2E9F7B96}" type="datetimeFigureOut">
              <a:rPr lang="en-GB" smtClean="0"/>
              <a:t>16/02/2018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445A4-9235-4E8C-90C7-68EBA239E7F9}"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98733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445A4-9235-4E8C-90C7-68EBA239E7F9}" type="slidenum">
              <a:rPr lang="en-GB" smtClean="0"/>
              <a:t>‹#›</a:t>
            </a:fld>
            <a:endParaRPr lang="en-GB" dirty="0"/>
          </a:p>
        </p:txBody>
      </p:sp>
    </p:spTree>
    <p:extLst>
      <p:ext uri="{BB962C8B-B14F-4D97-AF65-F5344CB8AC3E}">
        <p14:creationId xmlns:p14="http://schemas.microsoft.com/office/powerpoint/2010/main" val="3421248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445A4-9235-4E8C-90C7-68EBA239E7F9}"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654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445A4-9235-4E8C-90C7-68EBA239E7F9}" type="slidenum">
              <a:rPr lang="en-GB" smtClean="0"/>
              <a:t>‹#›</a:t>
            </a:fld>
            <a:endParaRPr lang="en-GB" dirty="0"/>
          </a:p>
        </p:txBody>
      </p:sp>
    </p:spTree>
    <p:extLst>
      <p:ext uri="{BB962C8B-B14F-4D97-AF65-F5344CB8AC3E}">
        <p14:creationId xmlns:p14="http://schemas.microsoft.com/office/powerpoint/2010/main" val="34346162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7C445A4-9235-4E8C-90C7-68EBA239E7F9}" type="slidenum">
              <a:rPr lang="en-GB" smtClean="0"/>
              <a:t>‹#›</a:t>
            </a:fld>
            <a:endParaRPr lang="en-GB" dirty="0"/>
          </a:p>
        </p:txBody>
      </p:sp>
    </p:spTree>
    <p:extLst>
      <p:ext uri="{BB962C8B-B14F-4D97-AF65-F5344CB8AC3E}">
        <p14:creationId xmlns:p14="http://schemas.microsoft.com/office/powerpoint/2010/main" val="4180245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7C445A4-9235-4E8C-90C7-68EBA239E7F9}" type="slidenum">
              <a:rPr lang="en-GB" smtClean="0"/>
              <a:t>‹#›</a:t>
            </a:fld>
            <a:endParaRPr lang="en-GB" dirty="0"/>
          </a:p>
        </p:txBody>
      </p:sp>
    </p:spTree>
    <p:extLst>
      <p:ext uri="{BB962C8B-B14F-4D97-AF65-F5344CB8AC3E}">
        <p14:creationId xmlns:p14="http://schemas.microsoft.com/office/powerpoint/2010/main" val="26368263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7C445A4-9235-4E8C-90C7-68EBA239E7F9}" type="slidenum">
              <a:rPr lang="en-GB" smtClean="0"/>
              <a:t>‹#›</a:t>
            </a:fld>
            <a:endParaRPr lang="en-GB" dirty="0"/>
          </a:p>
        </p:txBody>
      </p:sp>
    </p:spTree>
    <p:extLst>
      <p:ext uri="{BB962C8B-B14F-4D97-AF65-F5344CB8AC3E}">
        <p14:creationId xmlns:p14="http://schemas.microsoft.com/office/powerpoint/2010/main" val="1078659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445A4-9235-4E8C-90C7-68EBA239E7F9}" type="slidenum">
              <a:rPr lang="en-GB" smtClean="0"/>
              <a:t>‹#›</a:t>
            </a:fld>
            <a:endParaRPr lang="en-GB" dirty="0"/>
          </a:p>
        </p:txBody>
      </p:sp>
    </p:spTree>
    <p:extLst>
      <p:ext uri="{BB962C8B-B14F-4D97-AF65-F5344CB8AC3E}">
        <p14:creationId xmlns:p14="http://schemas.microsoft.com/office/powerpoint/2010/main" val="2925370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7C445A4-9235-4E8C-90C7-68EBA239E7F9}" type="slidenum">
              <a:rPr lang="en-GB" smtClean="0"/>
              <a:t>‹#›</a:t>
            </a:fld>
            <a:endParaRPr lang="en-GB"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932091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445A4-9235-4E8C-90C7-68EBA239E7F9}" type="slidenum">
              <a:rPr lang="en-GB" smtClean="0"/>
              <a:t>‹#›</a:t>
            </a:fld>
            <a:endParaRPr lang="en-GB" dirty="0"/>
          </a:p>
        </p:txBody>
      </p:sp>
    </p:spTree>
    <p:extLst>
      <p:ext uri="{BB962C8B-B14F-4D97-AF65-F5344CB8AC3E}">
        <p14:creationId xmlns:p14="http://schemas.microsoft.com/office/powerpoint/2010/main" val="6385462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1411CDA-4D55-45EA-B7A7-745C2E9F7B96}" type="datetimeFigureOut">
              <a:rPr lang="en-GB" smtClean="0"/>
              <a:t>16/02/2018</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7C445A4-9235-4E8C-90C7-68EBA239E7F9}" type="slidenum">
              <a:rPr lang="en-GB" smtClean="0"/>
              <a:t>‹#›</a:t>
            </a:fld>
            <a:endParaRPr lang="en-GB"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59853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11411CDA-4D55-45EA-B7A7-745C2E9F7B96}" type="datetimeFigureOut">
              <a:rPr lang="en-GB" smtClean="0"/>
              <a:t>16/02/2018</a:t>
            </a:fld>
            <a:endParaRPr lang="en-GB"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F7C445A4-9235-4E8C-90C7-68EBA239E7F9}" type="slidenum">
              <a:rPr lang="en-GB" smtClean="0"/>
              <a:t>‹#›</a:t>
            </a:fld>
            <a:endParaRPr lang="en-GB"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9632207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gov.wales/docs/dcells/publication/170906-foundation-phase-profile-en.pdf%5bAccessed"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learning/"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hyperlink" Target="http://learning.gov.wales/resources/browse/all/nlnf?lang=en" TargetMode="Externa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learning/" TargetMode="External"/><Relationship Id="rId2" Type="http://schemas.openxmlformats.org/officeDocument/2006/relationships/hyperlink" Target="http://gov.wales/docs/dcells/publication/170906-foundation-phase-profile-en.pdf%5bAccessed" TargetMode="External"/><Relationship Id="rId1" Type="http://schemas.openxmlformats.org/officeDocument/2006/relationships/slideLayout" Target="../slideLayouts/slideLayout2.xml"/><Relationship Id="rId4" Type="http://schemas.openxmlformats.org/officeDocument/2006/relationships/hyperlink" Target="http://learning.gov.wales/resources/browse/all/nlnf?lang=e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BB434-2EBB-47C7-A507-22346C5A5CDC}"/>
              </a:ext>
            </a:extLst>
          </p:cNvPr>
          <p:cNvSpPr>
            <a:spLocks noGrp="1"/>
          </p:cNvSpPr>
          <p:nvPr>
            <p:ph type="ctrTitle"/>
          </p:nvPr>
        </p:nvSpPr>
        <p:spPr>
          <a:xfrm>
            <a:off x="457200" y="4833257"/>
            <a:ext cx="7772400" cy="1589920"/>
          </a:xfrm>
        </p:spPr>
        <p:txBody>
          <a:bodyPr>
            <a:normAutofit fontScale="90000"/>
          </a:bodyPr>
          <a:lstStyle/>
          <a:p>
            <a:r>
              <a:rPr lang="en-GB" dirty="0"/>
              <a:t>Assessing &amp; Evaluating Assessment for learning strategies within FLOWER POT SCHOOL. </a:t>
            </a:r>
          </a:p>
        </p:txBody>
      </p:sp>
      <p:sp>
        <p:nvSpPr>
          <p:cNvPr id="3" name="Subtitle 2">
            <a:extLst>
              <a:ext uri="{FF2B5EF4-FFF2-40B4-BE49-F238E27FC236}">
                <a16:creationId xmlns:a16="http://schemas.microsoft.com/office/drawing/2014/main" id="{350F20CC-CD6B-4939-86B7-5D60E19DE30C}"/>
              </a:ext>
            </a:extLst>
          </p:cNvPr>
          <p:cNvSpPr>
            <a:spLocks noGrp="1"/>
          </p:cNvSpPr>
          <p:nvPr>
            <p:ph type="subTitle" idx="1"/>
          </p:nvPr>
        </p:nvSpPr>
        <p:spPr/>
        <p:txBody>
          <a:bodyPr/>
          <a:lstStyle/>
          <a:p>
            <a:r>
              <a:rPr lang="en-GB" dirty="0"/>
              <a:t>FRIDAH KIMANI </a:t>
            </a:r>
          </a:p>
          <a:p>
            <a:endParaRPr lang="en-GB" dirty="0"/>
          </a:p>
        </p:txBody>
      </p:sp>
    </p:spTree>
    <p:extLst>
      <p:ext uri="{BB962C8B-B14F-4D97-AF65-F5344CB8AC3E}">
        <p14:creationId xmlns:p14="http://schemas.microsoft.com/office/powerpoint/2010/main" val="15584297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A11E2-772E-41BF-BE5C-AB1253C25400}"/>
              </a:ext>
            </a:extLst>
          </p:cNvPr>
          <p:cNvSpPr>
            <a:spLocks noGrp="1"/>
          </p:cNvSpPr>
          <p:nvPr>
            <p:ph type="title"/>
          </p:nvPr>
        </p:nvSpPr>
        <p:spPr/>
        <p:txBody>
          <a:bodyPr/>
          <a:lstStyle/>
          <a:p>
            <a:r>
              <a:rPr lang="en-GB" dirty="0"/>
              <a:t>Flower pot school </a:t>
            </a:r>
          </a:p>
        </p:txBody>
      </p:sp>
      <p:sp>
        <p:nvSpPr>
          <p:cNvPr id="3" name="Content Placeholder 2">
            <a:extLst>
              <a:ext uri="{FF2B5EF4-FFF2-40B4-BE49-F238E27FC236}">
                <a16:creationId xmlns:a16="http://schemas.microsoft.com/office/drawing/2014/main" id="{BE30C25E-43C3-4F51-A746-E1DC6551BC07}"/>
              </a:ext>
            </a:extLst>
          </p:cNvPr>
          <p:cNvSpPr>
            <a:spLocks noGrp="1"/>
          </p:cNvSpPr>
          <p:nvPr>
            <p:ph idx="1"/>
          </p:nvPr>
        </p:nvSpPr>
        <p:spPr>
          <a:xfrm>
            <a:off x="274320" y="2084832"/>
            <a:ext cx="11301984" cy="4224528"/>
          </a:xfrm>
        </p:spPr>
        <p:txBody>
          <a:bodyPr>
            <a:normAutofit/>
          </a:bodyPr>
          <a:lstStyle/>
          <a:p>
            <a:r>
              <a:rPr lang="en-GB" sz="3200" dirty="0"/>
              <a:t>Aims and objectives:- </a:t>
            </a:r>
          </a:p>
          <a:p>
            <a:endParaRPr lang="en-GB" sz="3200" dirty="0"/>
          </a:p>
          <a:p>
            <a:pPr>
              <a:buFont typeface="Wingdings" panose="05000000000000000000" pitchFamily="2" charset="2"/>
              <a:buChar char="Ø"/>
            </a:pPr>
            <a:r>
              <a:rPr lang="en-GB" sz="3200" dirty="0"/>
              <a:t>Present strategies that will enhance the assessment and evaluation of the school </a:t>
            </a:r>
          </a:p>
          <a:p>
            <a:pPr>
              <a:buFont typeface="Wingdings" panose="05000000000000000000" pitchFamily="2" charset="2"/>
              <a:buChar char="Ø"/>
            </a:pPr>
            <a:r>
              <a:rPr lang="en-GB" sz="3200" dirty="0"/>
              <a:t>Evaluate Assessment for Learning </a:t>
            </a:r>
          </a:p>
          <a:p>
            <a:pPr>
              <a:buFont typeface="Wingdings" panose="05000000000000000000" pitchFamily="2" charset="2"/>
              <a:buChar char="Ø"/>
            </a:pPr>
            <a:r>
              <a:rPr lang="en-GB" sz="3200" dirty="0"/>
              <a:t>Understand and Implement specific Assessment for Learning strategies </a:t>
            </a:r>
          </a:p>
        </p:txBody>
      </p:sp>
    </p:spTree>
    <p:extLst>
      <p:ext uri="{BB962C8B-B14F-4D97-AF65-F5344CB8AC3E}">
        <p14:creationId xmlns:p14="http://schemas.microsoft.com/office/powerpoint/2010/main" val="3463467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9DCA4B-FF47-4AEA-8041-CB83FCF5715C}"/>
              </a:ext>
            </a:extLst>
          </p:cNvPr>
          <p:cNvSpPr>
            <a:spLocks noGrp="1"/>
          </p:cNvSpPr>
          <p:nvPr>
            <p:ph type="title"/>
          </p:nvPr>
        </p:nvSpPr>
        <p:spPr/>
        <p:txBody>
          <a:bodyPr/>
          <a:lstStyle/>
          <a:p>
            <a:r>
              <a:rPr lang="en-GB" dirty="0"/>
              <a:t>Flower pot school statistics </a:t>
            </a:r>
          </a:p>
        </p:txBody>
      </p:sp>
      <p:sp>
        <p:nvSpPr>
          <p:cNvPr id="13" name="Rectangle: Rounded Corners 12">
            <a:extLst>
              <a:ext uri="{FF2B5EF4-FFF2-40B4-BE49-F238E27FC236}">
                <a16:creationId xmlns:a16="http://schemas.microsoft.com/office/drawing/2014/main" id="{750B0BB2-D40D-4C0C-812A-714426C23038}"/>
              </a:ext>
            </a:extLst>
          </p:cNvPr>
          <p:cNvSpPr/>
          <p:nvPr/>
        </p:nvSpPr>
        <p:spPr>
          <a:xfrm>
            <a:off x="402336" y="1956816"/>
            <a:ext cx="3255264" cy="17007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487 pupils attend this school (2017)</a:t>
            </a:r>
          </a:p>
        </p:txBody>
      </p:sp>
      <p:sp>
        <p:nvSpPr>
          <p:cNvPr id="14" name="Rectangle: Rounded Corners 13">
            <a:extLst>
              <a:ext uri="{FF2B5EF4-FFF2-40B4-BE49-F238E27FC236}">
                <a16:creationId xmlns:a16="http://schemas.microsoft.com/office/drawing/2014/main" id="{2146FB80-AE27-4A64-B6DF-AB956E49DB26}"/>
              </a:ext>
            </a:extLst>
          </p:cNvPr>
          <p:cNvSpPr/>
          <p:nvPr/>
        </p:nvSpPr>
        <p:spPr>
          <a:xfrm>
            <a:off x="4157472" y="1956816"/>
            <a:ext cx="3255264" cy="17007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21.4% Free school meals (primary only) </a:t>
            </a:r>
          </a:p>
        </p:txBody>
      </p:sp>
      <p:sp>
        <p:nvSpPr>
          <p:cNvPr id="15" name="Rectangle: Rounded Corners 14">
            <a:extLst>
              <a:ext uri="{FF2B5EF4-FFF2-40B4-BE49-F238E27FC236}">
                <a16:creationId xmlns:a16="http://schemas.microsoft.com/office/drawing/2014/main" id="{C7E08BDE-AACC-4E85-A148-C36F5D1939C8}"/>
              </a:ext>
            </a:extLst>
          </p:cNvPr>
          <p:cNvSpPr/>
          <p:nvPr/>
        </p:nvSpPr>
        <p:spPr>
          <a:xfrm>
            <a:off x="7912608" y="1956816"/>
            <a:ext cx="3255264" cy="17007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Yellow support category  </a:t>
            </a:r>
          </a:p>
        </p:txBody>
      </p:sp>
      <p:sp>
        <p:nvSpPr>
          <p:cNvPr id="16" name="Rectangle: Rounded Corners 15">
            <a:extLst>
              <a:ext uri="{FF2B5EF4-FFF2-40B4-BE49-F238E27FC236}">
                <a16:creationId xmlns:a16="http://schemas.microsoft.com/office/drawing/2014/main" id="{155E9E8B-FA67-4BB8-AF13-D4A7CA78B47C}"/>
              </a:ext>
            </a:extLst>
          </p:cNvPr>
          <p:cNvSpPr/>
          <p:nvPr/>
        </p:nvSpPr>
        <p:spPr>
          <a:xfrm>
            <a:off x="402336" y="4178808"/>
            <a:ext cx="3255264" cy="17007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94.4% Attendance during the year.</a:t>
            </a:r>
          </a:p>
        </p:txBody>
      </p:sp>
      <p:sp>
        <p:nvSpPr>
          <p:cNvPr id="17" name="Rectangle: Rounded Corners 16">
            <a:extLst>
              <a:ext uri="{FF2B5EF4-FFF2-40B4-BE49-F238E27FC236}">
                <a16:creationId xmlns:a16="http://schemas.microsoft.com/office/drawing/2014/main" id="{3B6BA020-E75E-4221-AB38-64AA88CFF479}"/>
              </a:ext>
            </a:extLst>
          </p:cNvPr>
          <p:cNvSpPr/>
          <p:nvPr/>
        </p:nvSpPr>
        <p:spPr>
          <a:xfrm>
            <a:off x="4157472" y="4178808"/>
            <a:ext cx="3255264" cy="17007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£3263 school budget per pupil. </a:t>
            </a:r>
          </a:p>
        </p:txBody>
      </p:sp>
      <p:sp>
        <p:nvSpPr>
          <p:cNvPr id="18" name="Rectangle: Rounded Corners 17">
            <a:extLst>
              <a:ext uri="{FF2B5EF4-FFF2-40B4-BE49-F238E27FC236}">
                <a16:creationId xmlns:a16="http://schemas.microsoft.com/office/drawing/2014/main" id="{1340AE2B-F922-4ADC-A82C-8D35A987C33C}"/>
              </a:ext>
            </a:extLst>
          </p:cNvPr>
          <p:cNvSpPr/>
          <p:nvPr/>
        </p:nvSpPr>
        <p:spPr>
          <a:xfrm>
            <a:off x="7912608" y="4178808"/>
            <a:ext cx="3480816" cy="17007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86.2% pupils achieving expected outcome in the foundation phase areas of learning</a:t>
            </a:r>
          </a:p>
        </p:txBody>
      </p:sp>
      <p:sp>
        <p:nvSpPr>
          <p:cNvPr id="19" name="TextBox 18">
            <a:extLst>
              <a:ext uri="{FF2B5EF4-FFF2-40B4-BE49-F238E27FC236}">
                <a16:creationId xmlns:a16="http://schemas.microsoft.com/office/drawing/2014/main" id="{3785972F-2AA9-423F-8C6B-2430E58C7A9A}"/>
              </a:ext>
            </a:extLst>
          </p:cNvPr>
          <p:cNvSpPr txBox="1"/>
          <p:nvPr/>
        </p:nvSpPr>
        <p:spPr>
          <a:xfrm>
            <a:off x="6632448" y="123551"/>
            <a:ext cx="5559552" cy="923330"/>
          </a:xfrm>
          <a:prstGeom prst="rect">
            <a:avLst/>
          </a:prstGeom>
          <a:noFill/>
        </p:spPr>
        <p:txBody>
          <a:bodyPr wrap="square" rtlCol="0">
            <a:spAutoFit/>
          </a:bodyPr>
          <a:lstStyle/>
          <a:p>
            <a:r>
              <a:rPr lang="en-GB" sz="1200" dirty="0"/>
              <a:t>Estyn (2017)</a:t>
            </a:r>
          </a:p>
          <a:p>
            <a:r>
              <a:rPr lang="en-GB" sz="1200" dirty="0"/>
              <a:t>Mylocalschool.wales.gov.uk. (2018).. [online] Available at: http://mylocalschool.wales.gov.uk/School/6702247?lang=en [Accessed 14 Feb. 2018].</a:t>
            </a:r>
          </a:p>
          <a:p>
            <a:endParaRPr lang="en-GB" dirty="0"/>
          </a:p>
        </p:txBody>
      </p:sp>
    </p:spTree>
    <p:extLst>
      <p:ext uri="{BB962C8B-B14F-4D97-AF65-F5344CB8AC3E}">
        <p14:creationId xmlns:p14="http://schemas.microsoft.com/office/powerpoint/2010/main" val="1640371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2BB69-08DF-4013-B981-632DDC86BA9E}"/>
              </a:ext>
            </a:extLst>
          </p:cNvPr>
          <p:cNvSpPr>
            <a:spLocks noGrp="1"/>
          </p:cNvSpPr>
          <p:nvPr>
            <p:ph type="title"/>
          </p:nvPr>
        </p:nvSpPr>
        <p:spPr>
          <a:xfrm>
            <a:off x="896112" y="182880"/>
            <a:ext cx="9720072" cy="1499616"/>
          </a:xfrm>
        </p:spPr>
        <p:txBody>
          <a:bodyPr/>
          <a:lstStyle/>
          <a:p>
            <a:r>
              <a:rPr lang="en-GB" dirty="0"/>
              <a:t>What does assessment &amp; evaluation mean for flower pot school </a:t>
            </a:r>
          </a:p>
        </p:txBody>
      </p:sp>
      <p:sp>
        <p:nvSpPr>
          <p:cNvPr id="3" name="Content Placeholder 2">
            <a:extLst>
              <a:ext uri="{FF2B5EF4-FFF2-40B4-BE49-F238E27FC236}">
                <a16:creationId xmlns:a16="http://schemas.microsoft.com/office/drawing/2014/main" id="{54F2F028-155C-4BBA-8A6E-7B72F97CC9E9}"/>
              </a:ext>
            </a:extLst>
          </p:cNvPr>
          <p:cNvSpPr>
            <a:spLocks noGrp="1"/>
          </p:cNvSpPr>
          <p:nvPr>
            <p:ph idx="1"/>
          </p:nvPr>
        </p:nvSpPr>
        <p:spPr>
          <a:xfrm>
            <a:off x="256031" y="1682496"/>
            <a:ext cx="10360153" cy="4992624"/>
          </a:xfrm>
        </p:spPr>
        <p:txBody>
          <a:bodyPr>
            <a:normAutofit fontScale="92500" lnSpcReduction="10000"/>
          </a:bodyPr>
          <a:lstStyle/>
          <a:p>
            <a:pPr marL="0" indent="0">
              <a:buNone/>
            </a:pPr>
            <a:r>
              <a:rPr lang="en-GB" sz="2600" dirty="0"/>
              <a:t>Assessment in education is the process of gathering, interpreting, recording and using information about pupils responses to education task (Harlen, Gipps, Broadfoot &amp; Nuttal 1992). </a:t>
            </a:r>
          </a:p>
          <a:p>
            <a:pPr>
              <a:buFont typeface="Wingdings" panose="05000000000000000000" pitchFamily="2" charset="2"/>
              <a:buChar char="Ø"/>
            </a:pPr>
            <a:r>
              <a:rPr lang="en-GB" sz="2600" dirty="0"/>
              <a:t>It’s a process that measures skills, attitudes &amp; knowledge </a:t>
            </a:r>
          </a:p>
          <a:p>
            <a:pPr>
              <a:buFont typeface="Wingdings" panose="05000000000000000000" pitchFamily="2" charset="2"/>
              <a:buChar char="Ø"/>
            </a:pPr>
            <a:r>
              <a:rPr lang="en-GB" sz="2600" dirty="0"/>
              <a:t>It gives the outcome of knowledge and evaluates </a:t>
            </a:r>
          </a:p>
          <a:p>
            <a:pPr>
              <a:buFont typeface="Wingdings" panose="05000000000000000000" pitchFamily="2" charset="2"/>
              <a:buChar char="Ø"/>
            </a:pPr>
            <a:endParaRPr lang="en-GB" sz="2600" dirty="0"/>
          </a:p>
          <a:p>
            <a:pPr marL="0" indent="0">
              <a:buNone/>
            </a:pPr>
            <a:r>
              <a:rPr lang="en-GB" sz="2600" dirty="0"/>
              <a:t>From the Estyn report:- </a:t>
            </a:r>
          </a:p>
          <a:p>
            <a:pPr>
              <a:buFont typeface="Wingdings" panose="05000000000000000000" pitchFamily="2" charset="2"/>
              <a:buChar char="Ø"/>
            </a:pPr>
            <a:r>
              <a:rPr lang="en-GB" sz="2600" dirty="0"/>
              <a:t>The quality of teaching is consistently good and the assessment for learning arrangement's are strong (Estyn 2017)</a:t>
            </a:r>
          </a:p>
          <a:p>
            <a:pPr>
              <a:buFont typeface="Wingdings" panose="05000000000000000000" pitchFamily="2" charset="2"/>
              <a:buChar char="Ø"/>
            </a:pPr>
            <a:r>
              <a:rPr lang="en-GB" sz="2600" dirty="0"/>
              <a:t>The outcomes of self evaluation activities lead to worthwhile actions which improve teaching and learning (Estyn 2017).</a:t>
            </a:r>
          </a:p>
          <a:p>
            <a:pPr>
              <a:buFont typeface="Wingdings" panose="05000000000000000000" pitchFamily="2" charset="2"/>
              <a:buChar char="Ø"/>
            </a:pPr>
            <a:r>
              <a:rPr lang="en-GB" sz="2600" dirty="0"/>
              <a:t>Questioning strategies need improvement (Estyn 2017). </a:t>
            </a:r>
          </a:p>
          <a:p>
            <a:pPr marL="0" indent="0">
              <a:buNone/>
            </a:pPr>
            <a:endParaRPr lang="en-GB" dirty="0"/>
          </a:p>
        </p:txBody>
      </p:sp>
      <p:sp>
        <p:nvSpPr>
          <p:cNvPr id="4" name="TextBox 3">
            <a:extLst>
              <a:ext uri="{FF2B5EF4-FFF2-40B4-BE49-F238E27FC236}">
                <a16:creationId xmlns:a16="http://schemas.microsoft.com/office/drawing/2014/main" id="{D8234768-A13D-44DF-A642-04274FD9FE55}"/>
              </a:ext>
            </a:extLst>
          </p:cNvPr>
          <p:cNvSpPr txBox="1"/>
          <p:nvPr/>
        </p:nvSpPr>
        <p:spPr>
          <a:xfrm>
            <a:off x="4169663" y="6165503"/>
            <a:ext cx="8022337" cy="692497"/>
          </a:xfrm>
          <a:prstGeom prst="rect">
            <a:avLst/>
          </a:prstGeom>
          <a:noFill/>
        </p:spPr>
        <p:txBody>
          <a:bodyPr wrap="square" rtlCol="0">
            <a:spAutoFit/>
          </a:bodyPr>
          <a:lstStyle/>
          <a:p>
            <a:pPr fontAlgn="base"/>
            <a:r>
              <a:rPr lang="en-GB" dirty="0"/>
              <a:t> </a:t>
            </a:r>
            <a:endParaRPr lang="en-GB" sz="1050" dirty="0"/>
          </a:p>
          <a:p>
            <a:pPr fontAlgn="base"/>
            <a:r>
              <a:rPr lang="en-GB" sz="1050" dirty="0"/>
              <a:t>https://www.estyn.gov.wales/sites/default/files/documents/%20Primary%20School%208227_0.pdf [Accessed 14 Feb. 2018].</a:t>
            </a:r>
          </a:p>
          <a:p>
            <a:pPr fontAlgn="base"/>
            <a:r>
              <a:rPr lang="en-GB" sz="1050" dirty="0"/>
              <a:t>Harlen, W., Gipps, C., Broadfood, P. and Nutall, D (1992). Assessment and the improvement of Education. </a:t>
            </a:r>
            <a:r>
              <a:rPr lang="en-GB" sz="1050" i="1" dirty="0"/>
              <a:t>Curriculum Journal. </a:t>
            </a:r>
            <a:r>
              <a:rPr lang="en-GB" sz="1050" dirty="0"/>
              <a:t>3(3), pp. 320-324</a:t>
            </a:r>
          </a:p>
        </p:txBody>
      </p:sp>
    </p:spTree>
    <p:extLst>
      <p:ext uri="{BB962C8B-B14F-4D97-AF65-F5344CB8AC3E}">
        <p14:creationId xmlns:p14="http://schemas.microsoft.com/office/powerpoint/2010/main" val="32228664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C7C45-5DAD-4470-8C23-FF096AF7ACD7}"/>
              </a:ext>
            </a:extLst>
          </p:cNvPr>
          <p:cNvSpPr>
            <a:spLocks noGrp="1"/>
          </p:cNvSpPr>
          <p:nvPr>
            <p:ph type="title"/>
          </p:nvPr>
        </p:nvSpPr>
        <p:spPr>
          <a:xfrm>
            <a:off x="831623" y="609921"/>
            <a:ext cx="9720072" cy="1499616"/>
          </a:xfrm>
        </p:spPr>
        <p:txBody>
          <a:bodyPr/>
          <a:lstStyle/>
          <a:p>
            <a:r>
              <a:rPr lang="en-GB" dirty="0"/>
              <a:t>Assessment for learning </a:t>
            </a:r>
          </a:p>
        </p:txBody>
      </p:sp>
      <p:sp>
        <p:nvSpPr>
          <p:cNvPr id="3" name="Content Placeholder 2">
            <a:extLst>
              <a:ext uri="{FF2B5EF4-FFF2-40B4-BE49-F238E27FC236}">
                <a16:creationId xmlns:a16="http://schemas.microsoft.com/office/drawing/2014/main" id="{61E802B3-C058-4F19-9520-90D51DB99C83}"/>
              </a:ext>
            </a:extLst>
          </p:cNvPr>
          <p:cNvSpPr>
            <a:spLocks noGrp="1"/>
          </p:cNvSpPr>
          <p:nvPr>
            <p:ph idx="1"/>
          </p:nvPr>
        </p:nvSpPr>
        <p:spPr>
          <a:xfrm>
            <a:off x="433137" y="2109537"/>
            <a:ext cx="11325725" cy="4452005"/>
          </a:xfrm>
        </p:spPr>
        <p:txBody>
          <a:bodyPr>
            <a:normAutofit lnSpcReduction="10000"/>
          </a:bodyPr>
          <a:lstStyle/>
          <a:p>
            <a:r>
              <a:rPr lang="en-GB" dirty="0"/>
              <a:t>Assessment for learning (AFL) is an approach to teaching and learning that creates feedback which is then used to improve students’ performance. Students become more involved in the learning process and from this gain confidence in what they are expected to learn and at what standard (Cambridge Assessment 2014). </a:t>
            </a:r>
          </a:p>
          <a:p>
            <a:pPr marL="0" indent="0">
              <a:buNone/>
            </a:pPr>
            <a:endParaRPr lang="en-GB" dirty="0"/>
          </a:p>
          <a:p>
            <a:pPr>
              <a:buFont typeface="Wingdings" panose="05000000000000000000" pitchFamily="2" charset="2"/>
              <a:buChar char="Ø"/>
            </a:pPr>
            <a:r>
              <a:rPr lang="en-GB" dirty="0"/>
              <a:t>Its important to have motivation in learning when it comes to Assessment.</a:t>
            </a:r>
          </a:p>
          <a:p>
            <a:pPr>
              <a:buFont typeface="Wingdings" panose="05000000000000000000" pitchFamily="2" charset="2"/>
              <a:buChar char="Ø"/>
            </a:pPr>
            <a:r>
              <a:rPr lang="en-GB" dirty="0"/>
              <a:t>Brown and Hirschfields (2008) study of students views of pupils assessment found that those who considered assessment as helping them to take more responsibility for learning achieved higher grades than those who sought to attribute responsibility for their teachers and those who didn’t take assessment seriously. </a:t>
            </a:r>
          </a:p>
          <a:p>
            <a:pPr>
              <a:buFont typeface="Wingdings" panose="05000000000000000000" pitchFamily="2" charset="2"/>
              <a:buChar char="Ø"/>
            </a:pPr>
            <a:r>
              <a:rPr lang="en-GB" dirty="0"/>
              <a:t>Assessment for learning encourages students to develop greater responsibility for their own learning but also to regard their peers as a potential resource for learning and thus become less dependent on the teacher (Seba, 2012). </a:t>
            </a:r>
          </a:p>
          <a:p>
            <a:endParaRPr lang="en-GB" dirty="0"/>
          </a:p>
        </p:txBody>
      </p:sp>
      <p:sp>
        <p:nvSpPr>
          <p:cNvPr id="4" name="TextBox 3">
            <a:extLst>
              <a:ext uri="{FF2B5EF4-FFF2-40B4-BE49-F238E27FC236}">
                <a16:creationId xmlns:a16="http://schemas.microsoft.com/office/drawing/2014/main" id="{91D4AEEB-AD50-4612-AEB8-0004E7B50AD6}"/>
              </a:ext>
            </a:extLst>
          </p:cNvPr>
          <p:cNvSpPr txBox="1"/>
          <p:nvPr/>
        </p:nvSpPr>
        <p:spPr>
          <a:xfrm>
            <a:off x="2727159" y="224589"/>
            <a:ext cx="9031704" cy="577081"/>
          </a:xfrm>
          <a:prstGeom prst="rect">
            <a:avLst/>
          </a:prstGeom>
          <a:noFill/>
        </p:spPr>
        <p:txBody>
          <a:bodyPr wrap="square" rtlCol="0">
            <a:spAutoFit/>
          </a:bodyPr>
          <a:lstStyle/>
          <a:p>
            <a:pPr fontAlgn="base"/>
            <a:r>
              <a:rPr lang="en-GB" sz="1050" dirty="0"/>
              <a:t>Cambridge-community.org.uk. (2018). </a:t>
            </a:r>
            <a:r>
              <a:rPr lang="en-GB" sz="1050" i="1" dirty="0"/>
              <a:t>Getting started with Assessment for Learning</a:t>
            </a:r>
            <a:r>
              <a:rPr lang="en-GB" sz="1050" dirty="0"/>
              <a:t>. [online] Available at: https://cambridge-community.org.uk/professional-development/gswafl/index.html [Accessed 14 Feb. 2018]. Gardner, J. and Seba, J. (2013). </a:t>
            </a:r>
            <a:r>
              <a:rPr lang="en-GB" sz="1050" i="1" dirty="0"/>
              <a:t>Assessment and Learning</a:t>
            </a:r>
            <a:r>
              <a:rPr lang="en-GB" sz="1050" dirty="0"/>
              <a:t>. 2</a:t>
            </a:r>
            <a:r>
              <a:rPr lang="en-GB" sz="1050" baseline="30000" dirty="0"/>
              <a:t>nd</a:t>
            </a:r>
            <a:r>
              <a:rPr lang="en-GB" sz="1050" dirty="0"/>
              <a:t> ed. London: SAGE Publications Ltd, pp.157-169</a:t>
            </a:r>
          </a:p>
        </p:txBody>
      </p:sp>
    </p:spTree>
    <p:extLst>
      <p:ext uri="{BB962C8B-B14F-4D97-AF65-F5344CB8AC3E}">
        <p14:creationId xmlns:p14="http://schemas.microsoft.com/office/powerpoint/2010/main" val="30565938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F1E1C-3F77-423A-B3BF-D9928E73D698}"/>
              </a:ext>
            </a:extLst>
          </p:cNvPr>
          <p:cNvSpPr>
            <a:spLocks noGrp="1"/>
          </p:cNvSpPr>
          <p:nvPr>
            <p:ph type="title"/>
          </p:nvPr>
        </p:nvSpPr>
        <p:spPr>
          <a:xfrm>
            <a:off x="744129" y="183712"/>
            <a:ext cx="9720072" cy="1499616"/>
          </a:xfrm>
        </p:spPr>
        <p:txBody>
          <a:bodyPr/>
          <a:lstStyle/>
          <a:p>
            <a:r>
              <a:rPr lang="en-GB" dirty="0"/>
              <a:t>Assessment for learning strategies </a:t>
            </a:r>
          </a:p>
        </p:txBody>
      </p:sp>
      <p:sp>
        <p:nvSpPr>
          <p:cNvPr id="3" name="Content Placeholder 2">
            <a:extLst>
              <a:ext uri="{FF2B5EF4-FFF2-40B4-BE49-F238E27FC236}">
                <a16:creationId xmlns:a16="http://schemas.microsoft.com/office/drawing/2014/main" id="{8A68D303-3C60-4795-B7F4-E3F4740F4D8B}"/>
              </a:ext>
            </a:extLst>
          </p:cNvPr>
          <p:cNvSpPr>
            <a:spLocks noGrp="1"/>
          </p:cNvSpPr>
          <p:nvPr>
            <p:ph idx="1"/>
          </p:nvPr>
        </p:nvSpPr>
        <p:spPr>
          <a:xfrm>
            <a:off x="6442362" y="1517074"/>
            <a:ext cx="5108980" cy="5157214"/>
          </a:xfrm>
        </p:spPr>
        <p:txBody>
          <a:bodyPr>
            <a:normAutofit lnSpcReduction="10000"/>
          </a:bodyPr>
          <a:lstStyle/>
          <a:p>
            <a:pPr>
              <a:buFont typeface="Wingdings" panose="05000000000000000000" pitchFamily="2" charset="2"/>
              <a:buChar char="Ø"/>
            </a:pPr>
            <a:r>
              <a:rPr lang="en-GB" sz="2400" dirty="0"/>
              <a:t>Formative assessment is based on constructivist models of learning and has been linked directly to Vygotsky and Bruner's ideas. </a:t>
            </a:r>
          </a:p>
          <a:p>
            <a:pPr>
              <a:buFont typeface="Wingdings" panose="05000000000000000000" pitchFamily="2" charset="2"/>
              <a:buChar char="Ø"/>
            </a:pPr>
            <a:r>
              <a:rPr lang="en-GB" sz="2400" dirty="0"/>
              <a:t>Formative assessment is about monitoring learning and informing teaching decisions. In this role, assessment is an integral part of the interactions between teacher, pupil and learning materials (Harlen, Gipps, Broadfoot and Nuttal 1992). </a:t>
            </a:r>
          </a:p>
          <a:p>
            <a:pPr>
              <a:buFont typeface="Wingdings" panose="05000000000000000000" pitchFamily="2" charset="2"/>
              <a:buChar char="Ø"/>
            </a:pPr>
            <a:r>
              <a:rPr lang="en-GB" sz="2400" dirty="0"/>
              <a:t>Summative assessment is similar to formative in that it concerns the performance of individual pupils as opposed to groups. </a:t>
            </a:r>
          </a:p>
        </p:txBody>
      </p:sp>
      <p:pic>
        <p:nvPicPr>
          <p:cNvPr id="4" name="Picture 3" descr="Image result">
            <a:extLst>
              <a:ext uri="{FF2B5EF4-FFF2-40B4-BE49-F238E27FC236}">
                <a16:creationId xmlns:a16="http://schemas.microsoft.com/office/drawing/2014/main" id="{FA6A4489-E16F-4EBB-AA6E-18F918DD523A}"/>
              </a:ext>
            </a:extLst>
          </p:cNvPr>
          <p:cNvPicPr/>
          <p:nvPr/>
        </p:nvPicPr>
        <p:blipFill>
          <a:blip r:embed="rId3">
            <a:extLst>
              <a:ext uri="{28A0092B-C50C-407E-A947-70E740481C1C}">
                <a14:useLocalDpi xmlns:a14="http://schemas.microsoft.com/office/drawing/2010/main" val="0"/>
              </a:ext>
            </a:extLst>
          </a:blip>
          <a:srcRect/>
          <a:stretch>
            <a:fillRect/>
          </a:stretch>
        </p:blipFill>
        <p:spPr bwMode="auto">
          <a:xfrm>
            <a:off x="162675" y="1330037"/>
            <a:ext cx="6092651" cy="4990960"/>
          </a:xfrm>
          <a:prstGeom prst="rect">
            <a:avLst/>
          </a:prstGeom>
          <a:noFill/>
          <a:ln>
            <a:noFill/>
          </a:ln>
        </p:spPr>
      </p:pic>
      <p:sp>
        <p:nvSpPr>
          <p:cNvPr id="5" name="TextBox 4">
            <a:extLst>
              <a:ext uri="{FF2B5EF4-FFF2-40B4-BE49-F238E27FC236}">
                <a16:creationId xmlns:a16="http://schemas.microsoft.com/office/drawing/2014/main" id="{545A57E3-EC38-4FE8-A44E-C1D11B6AA8CD}"/>
              </a:ext>
            </a:extLst>
          </p:cNvPr>
          <p:cNvSpPr txBox="1"/>
          <p:nvPr/>
        </p:nvSpPr>
        <p:spPr>
          <a:xfrm>
            <a:off x="162675" y="6258789"/>
            <a:ext cx="10474037" cy="830997"/>
          </a:xfrm>
          <a:prstGeom prst="rect">
            <a:avLst/>
          </a:prstGeom>
          <a:noFill/>
        </p:spPr>
        <p:txBody>
          <a:bodyPr wrap="square" rtlCol="0">
            <a:spAutoFit/>
          </a:bodyPr>
          <a:lstStyle/>
          <a:p>
            <a:pPr fontAlgn="base"/>
            <a:r>
              <a:rPr lang="en-GB" sz="1000" dirty="0"/>
              <a:t>http://learning.gov.wales/docs/learninpublications/130429how-to-develop-thinking-en.pdf [Accessed 14 Feb. 2018].</a:t>
            </a:r>
          </a:p>
          <a:p>
            <a:pPr fontAlgn="base"/>
            <a:r>
              <a:rPr lang="en-GB" sz="1000" dirty="0"/>
              <a:t>Cambridge-community.org.uk. (2018). </a:t>
            </a:r>
            <a:r>
              <a:rPr lang="en-GB" sz="1000" i="1" dirty="0"/>
              <a:t>Getting started with </a:t>
            </a:r>
            <a:r>
              <a:rPr lang="en-GB" sz="1000" dirty="0"/>
              <a:t>gwales/</a:t>
            </a:r>
            <a:r>
              <a:rPr lang="en-GB" sz="1000" i="1" dirty="0"/>
              <a:t>Assessment for Learning</a:t>
            </a:r>
            <a:r>
              <a:rPr lang="en-GB" sz="1000" dirty="0"/>
              <a:t>. [online] Available at: https://cambridge-community.org.uk/professional-development/gswafl/index.html [Accessed 14 Feb. 2018]. </a:t>
            </a:r>
          </a:p>
          <a:p>
            <a:pPr fontAlgn="base"/>
            <a:endParaRPr lang="en-GB" dirty="0"/>
          </a:p>
        </p:txBody>
      </p:sp>
    </p:spTree>
    <p:extLst>
      <p:ext uri="{BB962C8B-B14F-4D97-AF65-F5344CB8AC3E}">
        <p14:creationId xmlns:p14="http://schemas.microsoft.com/office/powerpoint/2010/main" val="28465599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5E5E6-1E77-4FF5-A6B2-5006874D6DF3}"/>
              </a:ext>
            </a:extLst>
          </p:cNvPr>
          <p:cNvSpPr>
            <a:spLocks noGrp="1"/>
          </p:cNvSpPr>
          <p:nvPr>
            <p:ph type="title"/>
          </p:nvPr>
        </p:nvSpPr>
        <p:spPr>
          <a:xfrm>
            <a:off x="979883" y="393487"/>
            <a:ext cx="9720072" cy="1499616"/>
          </a:xfrm>
        </p:spPr>
        <p:txBody>
          <a:bodyPr/>
          <a:lstStyle/>
          <a:p>
            <a:r>
              <a:rPr lang="en-GB" dirty="0"/>
              <a:t>Assessment for learning within the Foundation Phase at Flower Top School </a:t>
            </a:r>
          </a:p>
        </p:txBody>
      </p:sp>
      <p:sp>
        <p:nvSpPr>
          <p:cNvPr id="3" name="Content Placeholder 2">
            <a:extLst>
              <a:ext uri="{FF2B5EF4-FFF2-40B4-BE49-F238E27FC236}">
                <a16:creationId xmlns:a16="http://schemas.microsoft.com/office/drawing/2014/main" id="{3793B085-7C9B-4CC7-AE4F-375E22B57EA4}"/>
              </a:ext>
            </a:extLst>
          </p:cNvPr>
          <p:cNvSpPr>
            <a:spLocks noGrp="1"/>
          </p:cNvSpPr>
          <p:nvPr>
            <p:ph idx="1"/>
          </p:nvPr>
        </p:nvSpPr>
        <p:spPr>
          <a:xfrm>
            <a:off x="132735" y="1893103"/>
            <a:ext cx="11710219" cy="4050498"/>
          </a:xfrm>
        </p:spPr>
        <p:txBody>
          <a:bodyPr>
            <a:normAutofit fontScale="92500"/>
          </a:bodyPr>
          <a:lstStyle/>
          <a:p>
            <a:pPr>
              <a:buFont typeface="Wingdings" panose="05000000000000000000" pitchFamily="2" charset="2"/>
              <a:buChar char="Ø"/>
            </a:pPr>
            <a:r>
              <a:rPr lang="en-GB" sz="2800" dirty="0"/>
              <a:t>Practitioners should be using each area of summative assessment for active learning, by drawing on evidence to establish and record development of children. </a:t>
            </a:r>
          </a:p>
          <a:p>
            <a:pPr>
              <a:buFont typeface="Wingdings" panose="05000000000000000000" pitchFamily="2" charset="2"/>
              <a:buChar char="Ø"/>
            </a:pPr>
            <a:r>
              <a:rPr lang="en-GB" sz="2800" dirty="0"/>
              <a:t>Formative assessment in its effectiveness its necessary to focus on children’s achievements against skills in the curriculum and details of how they can move forward, rather than focusing on children’s achievements against skills in the curriculum and details of how they can move forward, rather than focusing on foundation phase outcomes. </a:t>
            </a:r>
          </a:p>
          <a:p>
            <a:pPr>
              <a:buFont typeface="Wingdings" panose="05000000000000000000" pitchFamily="2" charset="2"/>
              <a:buChar char="Ø"/>
            </a:pPr>
            <a:r>
              <a:rPr lang="en-GB" sz="2800" dirty="0"/>
              <a:t>Good observational and formative assessment practice will support children in following their interests and extending what they can excel at, as well as encouraging further development. </a:t>
            </a:r>
          </a:p>
          <a:p>
            <a:pPr>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C673C3EE-1D75-462F-A24F-2A135E7A4E0F}"/>
              </a:ext>
            </a:extLst>
          </p:cNvPr>
          <p:cNvSpPr txBox="1"/>
          <p:nvPr/>
        </p:nvSpPr>
        <p:spPr>
          <a:xfrm>
            <a:off x="324465" y="6464513"/>
            <a:ext cx="10043651" cy="261610"/>
          </a:xfrm>
          <a:prstGeom prst="rect">
            <a:avLst/>
          </a:prstGeom>
          <a:noFill/>
        </p:spPr>
        <p:txBody>
          <a:bodyPr wrap="square" rtlCol="0">
            <a:spAutoFit/>
          </a:bodyPr>
          <a:lstStyle/>
          <a:p>
            <a:pPr fontAlgn="base"/>
            <a:r>
              <a:rPr lang="en-GB" sz="1100" u="sng" dirty="0">
                <a:hlinkClick r:id="rId3"/>
              </a:rPr>
              <a:t>http://gov.wales/docs/dcells/publication/170906-foundation-phase-profile-en.pdf[Accessed</a:t>
            </a:r>
            <a:r>
              <a:rPr lang="en-GB" sz="1100" dirty="0"/>
              <a:t>14 Feb.2018] </a:t>
            </a:r>
          </a:p>
        </p:txBody>
      </p:sp>
    </p:spTree>
    <p:extLst>
      <p:ext uri="{BB962C8B-B14F-4D97-AF65-F5344CB8AC3E}">
        <p14:creationId xmlns:p14="http://schemas.microsoft.com/office/powerpoint/2010/main" val="42412413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46713-1BCC-4125-A8BB-592056CC91A2}"/>
              </a:ext>
            </a:extLst>
          </p:cNvPr>
          <p:cNvSpPr>
            <a:spLocks noGrp="1"/>
          </p:cNvSpPr>
          <p:nvPr>
            <p:ph type="title"/>
          </p:nvPr>
        </p:nvSpPr>
        <p:spPr>
          <a:xfrm>
            <a:off x="774745" y="171115"/>
            <a:ext cx="10896321" cy="1499616"/>
          </a:xfrm>
        </p:spPr>
        <p:txBody>
          <a:bodyPr/>
          <a:lstStyle/>
          <a:p>
            <a:r>
              <a:rPr lang="en-GB" dirty="0"/>
              <a:t>Whole School approach and implementation</a:t>
            </a:r>
          </a:p>
        </p:txBody>
      </p:sp>
      <p:sp>
        <p:nvSpPr>
          <p:cNvPr id="3" name="Content Placeholder 2">
            <a:extLst>
              <a:ext uri="{FF2B5EF4-FFF2-40B4-BE49-F238E27FC236}">
                <a16:creationId xmlns:a16="http://schemas.microsoft.com/office/drawing/2014/main" id="{B9814CFE-AB08-4603-8ECE-C691D802512C}"/>
              </a:ext>
            </a:extLst>
          </p:cNvPr>
          <p:cNvSpPr>
            <a:spLocks noGrp="1"/>
          </p:cNvSpPr>
          <p:nvPr>
            <p:ph idx="1"/>
          </p:nvPr>
        </p:nvSpPr>
        <p:spPr>
          <a:xfrm>
            <a:off x="199503" y="1138843"/>
            <a:ext cx="11471563" cy="2801390"/>
          </a:xfrm>
        </p:spPr>
        <p:txBody>
          <a:bodyPr/>
          <a:lstStyle/>
          <a:p>
            <a:pPr marL="0" indent="0">
              <a:buNone/>
            </a:pPr>
            <a:r>
              <a:rPr lang="en-GB" dirty="0"/>
              <a:t>QUESTIONING:- </a:t>
            </a:r>
          </a:p>
          <a:p>
            <a:pPr lvl="0" fontAlgn="base">
              <a:buFont typeface="Wingdings" panose="05000000000000000000" pitchFamily="2" charset="2"/>
              <a:buChar char="Ø"/>
            </a:pPr>
            <a:r>
              <a:rPr lang="en-GB" dirty="0"/>
              <a:t>Its important that when questioning in class teachers give pupils time to respond. At Flower Pot School we need to be able to allow children to have thinking time without quickly moving on. </a:t>
            </a:r>
          </a:p>
          <a:p>
            <a:pPr lvl="0" fontAlgn="base">
              <a:buFont typeface="Wingdings" panose="05000000000000000000" pitchFamily="2" charset="2"/>
              <a:buChar char="Ø"/>
            </a:pPr>
            <a:r>
              <a:rPr lang="en-GB" dirty="0"/>
              <a:t>The key to changing such a situation is to allow longer wait time. But many teachers find it hard to do this, for it requires them to break their established habits (Black &amp; William 2004). </a:t>
            </a:r>
          </a:p>
          <a:p>
            <a:pPr lvl="0" fontAlgn="base">
              <a:buFont typeface="Wingdings" panose="05000000000000000000" pitchFamily="2" charset="2"/>
              <a:buChar char="Ø"/>
            </a:pPr>
            <a:r>
              <a:rPr lang="en-GB" dirty="0"/>
              <a:t>Increasing the wait time can help students become involved in discussions and increase the length of their replies (Black &amp; William 2004). </a:t>
            </a:r>
          </a:p>
          <a:p>
            <a:pPr>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AAA2B8AA-44C1-4800-A43C-0BFF5760C792}"/>
              </a:ext>
            </a:extLst>
          </p:cNvPr>
          <p:cNvSpPr txBox="1"/>
          <p:nvPr/>
        </p:nvSpPr>
        <p:spPr>
          <a:xfrm>
            <a:off x="199504" y="4056611"/>
            <a:ext cx="11471565" cy="2677656"/>
          </a:xfrm>
          <a:prstGeom prst="rect">
            <a:avLst/>
          </a:prstGeom>
          <a:noFill/>
        </p:spPr>
        <p:txBody>
          <a:bodyPr wrap="square" rtlCol="0">
            <a:spAutoFit/>
          </a:bodyPr>
          <a:lstStyle/>
          <a:p>
            <a:r>
              <a:rPr lang="en-GB" sz="2400" b="1" dirty="0"/>
              <a:t>How it will be implemented in Flower Pot School </a:t>
            </a:r>
          </a:p>
          <a:p>
            <a:pPr marL="342900" indent="-342900">
              <a:buFont typeface="Wingdings" panose="05000000000000000000" pitchFamily="2" charset="2"/>
              <a:buChar char="Ø"/>
            </a:pPr>
            <a:r>
              <a:rPr lang="en-GB" sz="2400" b="1" dirty="0"/>
              <a:t>Practitioners in this school should make sure they’re allowing more thinking time when asking questions</a:t>
            </a:r>
          </a:p>
          <a:p>
            <a:pPr marL="342900" indent="-342900">
              <a:buFont typeface="Wingdings" panose="05000000000000000000" pitchFamily="2" charset="2"/>
              <a:buChar char="Ø"/>
            </a:pPr>
            <a:r>
              <a:rPr lang="en-GB" sz="2400" b="1" dirty="0"/>
              <a:t>E.g.  physically calling it thinking time, giving 30 seconds and naming the pupil before you ask the question. </a:t>
            </a:r>
          </a:p>
          <a:p>
            <a:pPr marL="342900" indent="-342900">
              <a:buFont typeface="Wingdings" panose="05000000000000000000" pitchFamily="2" charset="2"/>
              <a:buChar char="Ø"/>
            </a:pPr>
            <a:r>
              <a:rPr lang="en-GB" sz="2400" b="1" dirty="0"/>
              <a:t>Using open thought questions that don’t have a definitive wrong or right answer but allowing pupils to think about the possibility. E.g. What would you do if?</a:t>
            </a:r>
          </a:p>
        </p:txBody>
      </p:sp>
      <p:sp>
        <p:nvSpPr>
          <p:cNvPr id="5" name="TextBox 4">
            <a:extLst>
              <a:ext uri="{FF2B5EF4-FFF2-40B4-BE49-F238E27FC236}">
                <a16:creationId xmlns:a16="http://schemas.microsoft.com/office/drawing/2014/main" id="{AE9E665A-8743-4CE7-8F95-CE52C3C92784}"/>
              </a:ext>
            </a:extLst>
          </p:cNvPr>
          <p:cNvSpPr txBox="1"/>
          <p:nvPr/>
        </p:nvSpPr>
        <p:spPr>
          <a:xfrm>
            <a:off x="4594163" y="3765"/>
            <a:ext cx="7597837" cy="584775"/>
          </a:xfrm>
          <a:prstGeom prst="rect">
            <a:avLst/>
          </a:prstGeom>
          <a:noFill/>
        </p:spPr>
        <p:txBody>
          <a:bodyPr wrap="square" rtlCol="0">
            <a:spAutoFit/>
          </a:bodyPr>
          <a:lstStyle/>
          <a:p>
            <a:r>
              <a:rPr lang="en-GB" sz="800" dirty="0"/>
              <a:t>Assessment Reform Group (1999) </a:t>
            </a:r>
            <a:r>
              <a:rPr lang="en-GB" sz="800" i="1" dirty="0"/>
              <a:t>Assessment for learning: beyond the black box</a:t>
            </a:r>
            <a:r>
              <a:rPr lang="en-GB" sz="800" dirty="0"/>
              <a:t>. University of Cambridge, Faculty of Education. ISBN: 0856030422.</a:t>
            </a:r>
          </a:p>
          <a:p>
            <a:r>
              <a:rPr lang="en-GB" sz="800" dirty="0"/>
              <a:t>Assessment Reform Group (2002) </a:t>
            </a:r>
            <a:r>
              <a:rPr lang="en-GB" sz="800" i="1" dirty="0"/>
              <a:t>Assessment for Learning: 10 Principles</a:t>
            </a:r>
            <a:r>
              <a:rPr lang="en-GB" sz="800" dirty="0"/>
              <a:t>, available from aaia.org.uk.</a:t>
            </a:r>
          </a:p>
          <a:p>
            <a:r>
              <a:rPr lang="en-GB" sz="800" dirty="0"/>
              <a:t>Black, P. and William, D. (1998) </a:t>
            </a:r>
            <a:r>
              <a:rPr lang="en-GB" sz="800" i="1" dirty="0"/>
              <a:t>Inside the black box: raising standards through classroom assessment</a:t>
            </a:r>
            <a:r>
              <a:rPr lang="en-GB" sz="800" dirty="0"/>
              <a:t>. King’s College, London. ISBN: 1871984688.</a:t>
            </a:r>
          </a:p>
          <a:p>
            <a:r>
              <a:rPr lang="en-GB" sz="800" dirty="0"/>
              <a:t>Black, P., Harrison, C., Lee, C., Marshall, B. and William, D. (2002) </a:t>
            </a:r>
            <a:r>
              <a:rPr lang="en-GB" sz="800" i="1" dirty="0"/>
              <a:t>Working inside the black box: assessment for learning in the classroom</a:t>
            </a:r>
            <a:r>
              <a:rPr lang="en-GB" sz="800" dirty="0"/>
              <a:t>. King’s College, London. ISBN: 1871984394.</a:t>
            </a:r>
          </a:p>
        </p:txBody>
      </p:sp>
    </p:spTree>
    <p:extLst>
      <p:ext uri="{BB962C8B-B14F-4D97-AF65-F5344CB8AC3E}">
        <p14:creationId xmlns:p14="http://schemas.microsoft.com/office/powerpoint/2010/main" val="33456483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3D495B-A9FE-4C68-9950-E66CB0590709}"/>
              </a:ext>
            </a:extLst>
          </p:cNvPr>
          <p:cNvSpPr>
            <a:spLocks noGrp="1"/>
          </p:cNvSpPr>
          <p:nvPr>
            <p:ph type="title"/>
          </p:nvPr>
        </p:nvSpPr>
        <p:spPr>
          <a:xfrm>
            <a:off x="847344" y="219456"/>
            <a:ext cx="10497312" cy="1499616"/>
          </a:xfrm>
        </p:spPr>
        <p:txBody>
          <a:bodyPr/>
          <a:lstStyle/>
          <a:p>
            <a:r>
              <a:rPr lang="en-GB" dirty="0"/>
              <a:t>Whole School approach and implementation</a:t>
            </a:r>
          </a:p>
        </p:txBody>
      </p:sp>
      <p:sp>
        <p:nvSpPr>
          <p:cNvPr id="3" name="Content Placeholder 2">
            <a:extLst>
              <a:ext uri="{FF2B5EF4-FFF2-40B4-BE49-F238E27FC236}">
                <a16:creationId xmlns:a16="http://schemas.microsoft.com/office/drawing/2014/main" id="{4A35C011-8319-46A3-A3FE-99EAD627FADF}"/>
              </a:ext>
            </a:extLst>
          </p:cNvPr>
          <p:cNvSpPr>
            <a:spLocks noGrp="1"/>
          </p:cNvSpPr>
          <p:nvPr>
            <p:ph idx="1"/>
          </p:nvPr>
        </p:nvSpPr>
        <p:spPr>
          <a:xfrm>
            <a:off x="180387" y="1316801"/>
            <a:ext cx="11557183" cy="2537044"/>
          </a:xfrm>
        </p:spPr>
        <p:txBody>
          <a:bodyPr>
            <a:normAutofit fontScale="25000" lnSpcReduction="20000"/>
          </a:bodyPr>
          <a:lstStyle/>
          <a:p>
            <a:pPr marL="0" lvl="0" indent="0" fontAlgn="base">
              <a:buNone/>
            </a:pPr>
            <a:r>
              <a:rPr lang="en-GB" sz="8800" dirty="0"/>
              <a:t> FEEDBACK:- </a:t>
            </a:r>
          </a:p>
          <a:p>
            <a:pPr lvl="0" fontAlgn="base">
              <a:buFont typeface="Wingdings" panose="05000000000000000000" pitchFamily="2" charset="2"/>
              <a:buChar char="Ø"/>
            </a:pPr>
            <a:r>
              <a:rPr lang="en-GB" sz="8800" dirty="0"/>
              <a:t>Research experiments have established that, whilst students learning can be advanced by feedback through comments, the giving of numerical scores or grades has a negative effect, in that students ignore comments when marks are also given (Black &amp; William 2004). </a:t>
            </a:r>
          </a:p>
          <a:p>
            <a:pPr lvl="0" fontAlgn="base">
              <a:buFont typeface="Wingdings" panose="05000000000000000000" pitchFamily="2" charset="2"/>
              <a:buChar char="Ø"/>
            </a:pPr>
            <a:r>
              <a:rPr lang="en-GB" sz="8800" dirty="0"/>
              <a:t>A commitment to improve comments requires more work initially, as teachers must attend to the quality of the comments that they write on students’ work (Black &amp; William 2004).</a:t>
            </a:r>
          </a:p>
          <a:p>
            <a:pPr lvl="0" fontAlgn="base">
              <a:buFont typeface="Wingdings" panose="05000000000000000000" pitchFamily="2" charset="2"/>
              <a:buChar char="Ø"/>
            </a:pPr>
            <a:r>
              <a:rPr lang="en-GB" sz="8800" dirty="0"/>
              <a:t>Opportunities for students to respond to comments should be planned as part of the overall learning process (Black and William 2004). </a:t>
            </a:r>
          </a:p>
          <a:p>
            <a:endParaRPr lang="en-GB" dirty="0"/>
          </a:p>
        </p:txBody>
      </p:sp>
      <p:sp>
        <p:nvSpPr>
          <p:cNvPr id="4" name="TextBox 3">
            <a:extLst>
              <a:ext uri="{FF2B5EF4-FFF2-40B4-BE49-F238E27FC236}">
                <a16:creationId xmlns:a16="http://schemas.microsoft.com/office/drawing/2014/main" id="{1FF9B0AA-1281-4DED-B26A-C401F9934FA1}"/>
              </a:ext>
            </a:extLst>
          </p:cNvPr>
          <p:cNvSpPr txBox="1"/>
          <p:nvPr/>
        </p:nvSpPr>
        <p:spPr>
          <a:xfrm>
            <a:off x="180386" y="4053221"/>
            <a:ext cx="11557183" cy="2585323"/>
          </a:xfrm>
          <a:prstGeom prst="rect">
            <a:avLst/>
          </a:prstGeom>
          <a:noFill/>
        </p:spPr>
        <p:txBody>
          <a:bodyPr wrap="square" rtlCol="0">
            <a:spAutoFit/>
          </a:bodyPr>
          <a:lstStyle/>
          <a:p>
            <a:r>
              <a:rPr lang="en-GB" sz="2400" b="1" dirty="0"/>
              <a:t>How it will be implemented in Flower Pot School</a:t>
            </a:r>
          </a:p>
          <a:p>
            <a:pPr marL="285750" indent="-285750">
              <a:buFont typeface="Wingdings" panose="05000000000000000000" pitchFamily="2" charset="2"/>
              <a:buChar char="Ø"/>
            </a:pPr>
            <a:r>
              <a:rPr lang="en-GB" sz="2400" b="1" dirty="0"/>
              <a:t>The feedback that practitioners give to teachers should maintain a nature that is positive. </a:t>
            </a:r>
          </a:p>
          <a:p>
            <a:pPr marL="285750" indent="-285750">
              <a:buFont typeface="Wingdings" panose="05000000000000000000" pitchFamily="2" charset="2"/>
              <a:buChar char="Ø"/>
            </a:pPr>
            <a:r>
              <a:rPr lang="en-GB" sz="2400" b="1" dirty="0"/>
              <a:t>Engage &gt; Think &gt; Constructive </a:t>
            </a:r>
          </a:p>
          <a:p>
            <a:pPr marL="285750" indent="-285750">
              <a:buFont typeface="Wingdings" panose="05000000000000000000" pitchFamily="2" charset="2"/>
              <a:buChar char="Ø"/>
            </a:pPr>
            <a:r>
              <a:rPr lang="en-GB" sz="2400" b="1" dirty="0"/>
              <a:t>Peer feedback should not threatening but friendly </a:t>
            </a:r>
          </a:p>
          <a:p>
            <a:pPr marL="285750" indent="-285750">
              <a:buFont typeface="Wingdings" panose="05000000000000000000" pitchFamily="2" charset="2"/>
              <a:buChar char="Ø"/>
            </a:pPr>
            <a:r>
              <a:rPr lang="en-GB" sz="2400" b="1" dirty="0"/>
              <a:t>Every session should have feedback at the start and end &gt; allow input from pupils.  </a:t>
            </a:r>
          </a:p>
          <a:p>
            <a:endParaRPr lang="en-GB" dirty="0"/>
          </a:p>
        </p:txBody>
      </p:sp>
      <p:sp>
        <p:nvSpPr>
          <p:cNvPr id="5" name="Rectangle 4">
            <a:extLst>
              <a:ext uri="{FF2B5EF4-FFF2-40B4-BE49-F238E27FC236}">
                <a16:creationId xmlns:a16="http://schemas.microsoft.com/office/drawing/2014/main" id="{ED6D2227-20DE-43FE-8976-3B6804509267}"/>
              </a:ext>
            </a:extLst>
          </p:cNvPr>
          <p:cNvSpPr/>
          <p:nvPr/>
        </p:nvSpPr>
        <p:spPr>
          <a:xfrm>
            <a:off x="4408795" y="119703"/>
            <a:ext cx="7783205" cy="584775"/>
          </a:xfrm>
          <a:prstGeom prst="rect">
            <a:avLst/>
          </a:prstGeom>
        </p:spPr>
        <p:txBody>
          <a:bodyPr wrap="square">
            <a:spAutoFit/>
          </a:bodyPr>
          <a:lstStyle/>
          <a:p>
            <a:r>
              <a:rPr lang="en-GB" sz="800" dirty="0"/>
              <a:t>Assessment Reform Group (1999) </a:t>
            </a:r>
            <a:r>
              <a:rPr lang="en-GB" sz="800" i="1" dirty="0"/>
              <a:t>Assessment for learning: beyond the black box</a:t>
            </a:r>
            <a:r>
              <a:rPr lang="en-GB" sz="800" dirty="0"/>
              <a:t>. University of Cambridge, Faculty of Education. ISBN: 0856030422.</a:t>
            </a:r>
          </a:p>
          <a:p>
            <a:r>
              <a:rPr lang="en-GB" sz="800" dirty="0"/>
              <a:t>Assessment Reform Group (2002) </a:t>
            </a:r>
            <a:r>
              <a:rPr lang="en-GB" sz="800" i="1" dirty="0"/>
              <a:t>Assessment for Learning: 10 Principles</a:t>
            </a:r>
            <a:r>
              <a:rPr lang="en-GB" sz="800" dirty="0"/>
              <a:t>, available from aaia.org.uk.</a:t>
            </a:r>
          </a:p>
          <a:p>
            <a:r>
              <a:rPr lang="en-GB" sz="800" dirty="0"/>
              <a:t>Black, P. and William, D. (1998) </a:t>
            </a:r>
            <a:r>
              <a:rPr lang="en-GB" sz="800" i="1" dirty="0"/>
              <a:t>Inside the black box: raising standards through classroom assessment</a:t>
            </a:r>
            <a:r>
              <a:rPr lang="en-GB" sz="800" dirty="0"/>
              <a:t>. King’s College, London. ISBN: 1871984688.</a:t>
            </a:r>
          </a:p>
          <a:p>
            <a:r>
              <a:rPr lang="en-GB" sz="800" dirty="0"/>
              <a:t>Black, P., Harrison, C., Lee, C., Marshall, B. and William, D. (2002) </a:t>
            </a:r>
            <a:r>
              <a:rPr lang="en-GB" sz="800" i="1" dirty="0"/>
              <a:t>Working inside the black box: assessment for learning in the classroom</a:t>
            </a:r>
            <a:r>
              <a:rPr lang="en-GB" sz="800" dirty="0"/>
              <a:t>. King’s College, London. ISBN: 1871984394.</a:t>
            </a:r>
          </a:p>
        </p:txBody>
      </p:sp>
    </p:spTree>
    <p:extLst>
      <p:ext uri="{BB962C8B-B14F-4D97-AF65-F5344CB8AC3E}">
        <p14:creationId xmlns:p14="http://schemas.microsoft.com/office/powerpoint/2010/main" val="17640379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4B993-6CDC-45E6-8E77-917298EF11A5}"/>
              </a:ext>
            </a:extLst>
          </p:cNvPr>
          <p:cNvSpPr>
            <a:spLocks noGrp="1"/>
          </p:cNvSpPr>
          <p:nvPr>
            <p:ph type="title"/>
          </p:nvPr>
        </p:nvSpPr>
        <p:spPr>
          <a:xfrm>
            <a:off x="772529" y="113054"/>
            <a:ext cx="10646941" cy="1499616"/>
          </a:xfrm>
        </p:spPr>
        <p:txBody>
          <a:bodyPr/>
          <a:lstStyle/>
          <a:p>
            <a:r>
              <a:rPr lang="en-GB" dirty="0"/>
              <a:t>Whole School approach and implementation</a:t>
            </a:r>
          </a:p>
        </p:txBody>
      </p:sp>
      <p:sp>
        <p:nvSpPr>
          <p:cNvPr id="3" name="Content Placeholder 2">
            <a:extLst>
              <a:ext uri="{FF2B5EF4-FFF2-40B4-BE49-F238E27FC236}">
                <a16:creationId xmlns:a16="http://schemas.microsoft.com/office/drawing/2014/main" id="{4E8B2185-0995-4DEF-9DB0-1891BD09615E}"/>
              </a:ext>
            </a:extLst>
          </p:cNvPr>
          <p:cNvSpPr>
            <a:spLocks noGrp="1"/>
          </p:cNvSpPr>
          <p:nvPr>
            <p:ph idx="1"/>
          </p:nvPr>
        </p:nvSpPr>
        <p:spPr>
          <a:xfrm>
            <a:off x="142841" y="1396539"/>
            <a:ext cx="11906316" cy="3343379"/>
          </a:xfrm>
        </p:spPr>
        <p:txBody>
          <a:bodyPr/>
          <a:lstStyle/>
          <a:p>
            <a:pPr marL="0" lvl="0" indent="0" fontAlgn="base">
              <a:buNone/>
            </a:pPr>
            <a:r>
              <a:rPr lang="en-GB" dirty="0"/>
              <a:t>PEER &amp; SELF ASSESSMENT:-  </a:t>
            </a:r>
          </a:p>
          <a:p>
            <a:pPr lvl="0" fontAlgn="base">
              <a:buFont typeface="Wingdings" panose="05000000000000000000" pitchFamily="2" charset="2"/>
              <a:buChar char="Ø"/>
            </a:pPr>
            <a:r>
              <a:rPr lang="en-GB" dirty="0"/>
              <a:t>In practice, peer assessment turns out to be an important complement to self-assessment. Peer Assessment is uniquely valuable because students may accept criticism of their work from one another that they would not take seriously if the remarks were offered by a teacher (Black &amp; William 2004). </a:t>
            </a:r>
          </a:p>
          <a:p>
            <a:pPr lvl="0" fontAlgn="base">
              <a:buFont typeface="Wingdings" panose="05000000000000000000" pitchFamily="2" charset="2"/>
              <a:buChar char="Ø"/>
            </a:pPr>
            <a:r>
              <a:rPr lang="en-GB" dirty="0"/>
              <a:t>Self-assessment will only happen if teachers help their students, particularly the low achievers, to develop their skills. </a:t>
            </a:r>
          </a:p>
          <a:p>
            <a:pPr lvl="0" fontAlgn="base">
              <a:buFont typeface="Wingdings" panose="05000000000000000000" pitchFamily="2" charset="2"/>
              <a:buChar char="Ø"/>
            </a:pPr>
            <a:r>
              <a:rPr lang="en-GB" dirty="0"/>
              <a:t>Students’ reflection about their understanding can also be used to inform future teaching and their feedback can indicate in which areas a teacher needs to spend more time (Black &amp; William 2004). </a:t>
            </a:r>
          </a:p>
          <a:p>
            <a:endParaRPr lang="en-GB" dirty="0"/>
          </a:p>
        </p:txBody>
      </p:sp>
      <p:sp>
        <p:nvSpPr>
          <p:cNvPr id="4" name="TextBox 3">
            <a:extLst>
              <a:ext uri="{FF2B5EF4-FFF2-40B4-BE49-F238E27FC236}">
                <a16:creationId xmlns:a16="http://schemas.microsoft.com/office/drawing/2014/main" id="{1AD9469E-0ECD-4F7F-8BF5-D7C73A3512ED}"/>
              </a:ext>
            </a:extLst>
          </p:cNvPr>
          <p:cNvSpPr txBox="1"/>
          <p:nvPr/>
        </p:nvSpPr>
        <p:spPr>
          <a:xfrm>
            <a:off x="142841" y="4490536"/>
            <a:ext cx="11276629" cy="2308324"/>
          </a:xfrm>
          <a:prstGeom prst="rect">
            <a:avLst/>
          </a:prstGeom>
          <a:noFill/>
        </p:spPr>
        <p:txBody>
          <a:bodyPr wrap="square" rtlCol="0">
            <a:spAutoFit/>
          </a:bodyPr>
          <a:lstStyle/>
          <a:p>
            <a:r>
              <a:rPr lang="en-GB" sz="2400" b="1" dirty="0"/>
              <a:t>How it will be implemented in Flower Pot school :- </a:t>
            </a:r>
          </a:p>
          <a:p>
            <a:pPr marL="342900" indent="-342900">
              <a:buFont typeface="Wingdings" panose="05000000000000000000" pitchFamily="2" charset="2"/>
              <a:buChar char="Ø"/>
            </a:pPr>
            <a:r>
              <a:rPr lang="en-GB" sz="2400" b="1" dirty="0"/>
              <a:t> its important that we set up peer and self assessment correctly – in doing so practitioners create better results for themselves and their pupils </a:t>
            </a:r>
          </a:p>
          <a:p>
            <a:pPr marL="342900" indent="-342900">
              <a:buFont typeface="Wingdings" panose="05000000000000000000" pitchFamily="2" charset="2"/>
              <a:buChar char="Ø"/>
            </a:pPr>
            <a:r>
              <a:rPr lang="en-GB" sz="2400" b="1" dirty="0"/>
              <a:t>The concept must involve change therefore there must be trust amongst pupils </a:t>
            </a:r>
          </a:p>
          <a:p>
            <a:pPr marL="342900" indent="-342900">
              <a:buFont typeface="Wingdings" panose="05000000000000000000" pitchFamily="2" charset="2"/>
              <a:buChar char="Ø"/>
            </a:pPr>
            <a:r>
              <a:rPr lang="en-GB" sz="2400" b="1" dirty="0"/>
              <a:t>Create a clear and achievable marking format for written work and group work</a:t>
            </a:r>
          </a:p>
          <a:p>
            <a:endParaRPr lang="en-GB" sz="2400" b="1" dirty="0"/>
          </a:p>
        </p:txBody>
      </p:sp>
      <p:sp>
        <p:nvSpPr>
          <p:cNvPr id="5" name="Rectangle 4">
            <a:extLst>
              <a:ext uri="{FF2B5EF4-FFF2-40B4-BE49-F238E27FC236}">
                <a16:creationId xmlns:a16="http://schemas.microsoft.com/office/drawing/2014/main" id="{DAA51B3B-25F7-4635-8123-B78AC3B58D06}"/>
              </a:ext>
            </a:extLst>
          </p:cNvPr>
          <p:cNvSpPr/>
          <p:nvPr/>
        </p:nvSpPr>
        <p:spPr>
          <a:xfrm>
            <a:off x="4777047" y="59140"/>
            <a:ext cx="7741920" cy="584775"/>
          </a:xfrm>
          <a:prstGeom prst="rect">
            <a:avLst/>
          </a:prstGeom>
        </p:spPr>
        <p:txBody>
          <a:bodyPr wrap="square">
            <a:spAutoFit/>
          </a:bodyPr>
          <a:lstStyle/>
          <a:p>
            <a:r>
              <a:rPr lang="en-GB" sz="800" dirty="0"/>
              <a:t>Assessment Reform Group (1999) </a:t>
            </a:r>
            <a:r>
              <a:rPr lang="en-GB" sz="800" i="1" dirty="0"/>
              <a:t>Assessment for learning: beyond the black box</a:t>
            </a:r>
            <a:r>
              <a:rPr lang="en-GB" sz="800" dirty="0"/>
              <a:t>. University of Cambridge, Faculty of Education. ISBN: 0856030422.</a:t>
            </a:r>
          </a:p>
          <a:p>
            <a:r>
              <a:rPr lang="en-GB" sz="800" dirty="0"/>
              <a:t>Assessment Reform Group (2002) </a:t>
            </a:r>
            <a:r>
              <a:rPr lang="en-GB" sz="800" i="1" dirty="0"/>
              <a:t>Assessment for Learning: 10 Principles</a:t>
            </a:r>
            <a:r>
              <a:rPr lang="en-GB" sz="800" dirty="0"/>
              <a:t>, available from aaia.org.uk.</a:t>
            </a:r>
          </a:p>
          <a:p>
            <a:r>
              <a:rPr lang="en-GB" sz="800" dirty="0"/>
              <a:t>Black, P. and William, D. (1998) </a:t>
            </a:r>
            <a:r>
              <a:rPr lang="en-GB" sz="800" i="1" dirty="0"/>
              <a:t>Inside the black box: raising standards through classroom assessment</a:t>
            </a:r>
            <a:r>
              <a:rPr lang="en-GB" sz="800" dirty="0"/>
              <a:t>. King’s College, London. ISBN: 1871984688.</a:t>
            </a:r>
          </a:p>
          <a:p>
            <a:r>
              <a:rPr lang="en-GB" sz="800" dirty="0"/>
              <a:t>Black, P., Harrison, C., Lee, C., Marshall, B. and William, D. (2002) </a:t>
            </a:r>
            <a:r>
              <a:rPr lang="en-GB" sz="800" i="1" dirty="0"/>
              <a:t>Working inside the black box: assessment for learning in the classroom</a:t>
            </a:r>
            <a:r>
              <a:rPr lang="en-GB" sz="800" dirty="0"/>
              <a:t>. King’s College, London. ISBN: 1871984394</a:t>
            </a:r>
          </a:p>
        </p:txBody>
      </p:sp>
    </p:spTree>
    <p:extLst>
      <p:ext uri="{BB962C8B-B14F-4D97-AF65-F5344CB8AC3E}">
        <p14:creationId xmlns:p14="http://schemas.microsoft.com/office/powerpoint/2010/main" val="39522825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2580-024A-494C-92EB-33098D168C37}"/>
              </a:ext>
            </a:extLst>
          </p:cNvPr>
          <p:cNvSpPr>
            <a:spLocks noGrp="1"/>
          </p:cNvSpPr>
          <p:nvPr>
            <p:ph type="title"/>
          </p:nvPr>
        </p:nvSpPr>
        <p:spPr>
          <a:xfrm>
            <a:off x="309233" y="269333"/>
            <a:ext cx="11644469" cy="1499616"/>
          </a:xfrm>
        </p:spPr>
        <p:txBody>
          <a:bodyPr/>
          <a:lstStyle/>
          <a:p>
            <a:r>
              <a:rPr lang="en-GB" dirty="0"/>
              <a:t>Implementing the literacy &amp; numeracy framework in flower pot school</a:t>
            </a:r>
          </a:p>
        </p:txBody>
      </p:sp>
      <p:sp>
        <p:nvSpPr>
          <p:cNvPr id="3" name="Content Placeholder 2">
            <a:extLst>
              <a:ext uri="{FF2B5EF4-FFF2-40B4-BE49-F238E27FC236}">
                <a16:creationId xmlns:a16="http://schemas.microsoft.com/office/drawing/2014/main" id="{C64C9E3B-6CF0-48E4-9115-5424C47B405E}"/>
              </a:ext>
            </a:extLst>
          </p:cNvPr>
          <p:cNvSpPr>
            <a:spLocks noGrp="1"/>
          </p:cNvSpPr>
          <p:nvPr>
            <p:ph idx="1"/>
          </p:nvPr>
        </p:nvSpPr>
        <p:spPr>
          <a:xfrm>
            <a:off x="238298" y="1768948"/>
            <a:ext cx="11715404" cy="4819719"/>
          </a:xfrm>
        </p:spPr>
        <p:txBody>
          <a:bodyPr>
            <a:normAutofit fontScale="55000" lnSpcReduction="20000"/>
          </a:bodyPr>
          <a:lstStyle/>
          <a:p>
            <a:pPr lvl="0" fontAlgn="base">
              <a:buFont typeface="Wingdings" panose="05000000000000000000" pitchFamily="2" charset="2"/>
              <a:buChar char="Ø"/>
            </a:pPr>
            <a:r>
              <a:rPr lang="en-GB" sz="4200" dirty="0"/>
              <a:t>LNF was developed by the Welsh Government with an advisory panel consisting of local authority literacy and numeracy advisers. </a:t>
            </a:r>
          </a:p>
          <a:p>
            <a:pPr lvl="0" fontAlgn="base">
              <a:buFont typeface="Wingdings" panose="05000000000000000000" pitchFamily="2" charset="2"/>
              <a:buChar char="Ø"/>
            </a:pPr>
            <a:r>
              <a:rPr lang="en-GB" sz="4200" dirty="0"/>
              <a:t>The National Literacy Programme and the National Numeracy Programme set out the actions the Welsh Government intends to implement to improve literacy and numeracy standards in Wales (Welsh Government 2013). </a:t>
            </a:r>
          </a:p>
          <a:p>
            <a:pPr lvl="0" fontAlgn="base">
              <a:buFont typeface="Wingdings" panose="05000000000000000000" pitchFamily="2" charset="2"/>
              <a:buChar char="Ø"/>
            </a:pPr>
            <a:r>
              <a:rPr lang="en-GB" sz="4200" dirty="0"/>
              <a:t>Literacy and numeracy skills are essential for young people to reach their potential whether they are planning to enter further or higher education or the employment market (Welsh Gov 2013). </a:t>
            </a:r>
          </a:p>
          <a:p>
            <a:pPr lvl="0" fontAlgn="base">
              <a:buFont typeface="Wingdings" panose="05000000000000000000" pitchFamily="2" charset="2"/>
              <a:buChar char="Ø"/>
            </a:pPr>
            <a:r>
              <a:rPr lang="en-GB" sz="4200" dirty="0"/>
              <a:t>The LNF is based on research into effective teaching, assessment, recording and reporting practice, and the success of similar international systems (Welsh Gov. 2013) </a:t>
            </a:r>
          </a:p>
          <a:p>
            <a:pPr lvl="0" fontAlgn="base">
              <a:buFont typeface="Wingdings" panose="05000000000000000000" pitchFamily="2" charset="2"/>
              <a:buChar char="Ø"/>
            </a:pPr>
            <a:r>
              <a:rPr lang="en-GB" sz="4200" dirty="0"/>
              <a:t>LNF Assessment is across the curriculum and not confined to English, Welsh &amp; Maths (Assessment, Recording and reporting using the National Literacy and Numeracy Framework 2014). </a:t>
            </a:r>
          </a:p>
          <a:p>
            <a:pPr lvl="0" fontAlgn="base">
              <a:buFont typeface="Wingdings" panose="05000000000000000000" pitchFamily="2" charset="2"/>
              <a:buChar char="Ø"/>
            </a:pPr>
            <a:r>
              <a:rPr lang="en-GB" sz="4200" dirty="0"/>
              <a:t>Whole school planning for assessment is integral to, and continuous with curriculum planning (Assessment, Recording and reporting using the National Literacy and Numeracy Framework 2014) </a:t>
            </a:r>
          </a:p>
          <a:p>
            <a:endParaRPr lang="en-GB" dirty="0"/>
          </a:p>
        </p:txBody>
      </p:sp>
      <p:sp>
        <p:nvSpPr>
          <p:cNvPr id="4" name="TextBox 3">
            <a:extLst>
              <a:ext uri="{FF2B5EF4-FFF2-40B4-BE49-F238E27FC236}">
                <a16:creationId xmlns:a16="http://schemas.microsoft.com/office/drawing/2014/main" id="{B3A76A1B-7262-4C2D-99F4-3E6D77DE1870}"/>
              </a:ext>
            </a:extLst>
          </p:cNvPr>
          <p:cNvSpPr txBox="1"/>
          <p:nvPr/>
        </p:nvSpPr>
        <p:spPr>
          <a:xfrm>
            <a:off x="5214851" y="100056"/>
            <a:ext cx="6977149" cy="338554"/>
          </a:xfrm>
          <a:prstGeom prst="rect">
            <a:avLst/>
          </a:prstGeom>
          <a:noFill/>
        </p:spPr>
        <p:txBody>
          <a:bodyPr wrap="square" rtlCol="0">
            <a:spAutoFit/>
          </a:bodyPr>
          <a:lstStyle/>
          <a:p>
            <a:pPr fontAlgn="base"/>
            <a:r>
              <a:rPr lang="en-GB" sz="800" dirty="0"/>
              <a:t>Welsh Govt National Literacy &amp; Numeracy Framework. Available at: </a:t>
            </a:r>
            <a:r>
              <a:rPr lang="en-GB" sz="800" u="sng" dirty="0">
                <a:hlinkClick r:id="rId3"/>
              </a:rPr>
              <a:t>http://learning</a:t>
            </a:r>
            <a:r>
              <a:rPr lang="en-GB" sz="800" u="sng" dirty="0"/>
              <a:t>.gov.wales /docs/learningwales/publications/1304515-lnf-guidance-en.pdf </a:t>
            </a:r>
            <a:endParaRPr lang="en-GB" sz="800" dirty="0"/>
          </a:p>
          <a:p>
            <a:pPr fontAlgn="base"/>
            <a:r>
              <a:rPr lang="en-GB" sz="800" dirty="0"/>
              <a:t>Welsh Govt National Literacy &amp; Numeracy Framework resources. Available at: </a:t>
            </a:r>
            <a:r>
              <a:rPr lang="en-GB" sz="800" u="sng" dirty="0">
                <a:hlinkClick r:id="rId4"/>
              </a:rPr>
              <a:t>http://learning.gov.wales/resources/browse/all/nlnf?lang=en</a:t>
            </a:r>
            <a:endParaRPr lang="en-GB" sz="800" dirty="0"/>
          </a:p>
        </p:txBody>
      </p:sp>
    </p:spTree>
    <p:extLst>
      <p:ext uri="{BB962C8B-B14F-4D97-AF65-F5344CB8AC3E}">
        <p14:creationId xmlns:p14="http://schemas.microsoft.com/office/powerpoint/2010/main" val="14685363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140BA7-5037-4757-A460-8D5A61A96C63}"/>
              </a:ext>
            </a:extLst>
          </p:cNvPr>
          <p:cNvSpPr>
            <a:spLocks noGrp="1"/>
          </p:cNvSpPr>
          <p:nvPr>
            <p:ph type="title"/>
          </p:nvPr>
        </p:nvSpPr>
        <p:spPr>
          <a:xfrm>
            <a:off x="199506" y="412311"/>
            <a:ext cx="11543606" cy="1499616"/>
          </a:xfrm>
        </p:spPr>
        <p:txBody>
          <a:bodyPr/>
          <a:lstStyle/>
          <a:p>
            <a:r>
              <a:rPr lang="en-GB" dirty="0"/>
              <a:t>Inside the black box – RAISING STANDARDS THROUGH ASSESSMENT </a:t>
            </a:r>
          </a:p>
        </p:txBody>
      </p:sp>
      <p:sp>
        <p:nvSpPr>
          <p:cNvPr id="3" name="Content Placeholder 2">
            <a:extLst>
              <a:ext uri="{FF2B5EF4-FFF2-40B4-BE49-F238E27FC236}">
                <a16:creationId xmlns:a16="http://schemas.microsoft.com/office/drawing/2014/main" id="{029CADDA-CFD0-4978-B82D-4C5A9B8A2B13}"/>
              </a:ext>
            </a:extLst>
          </p:cNvPr>
          <p:cNvSpPr>
            <a:spLocks noGrp="1"/>
          </p:cNvSpPr>
          <p:nvPr>
            <p:ph idx="1"/>
          </p:nvPr>
        </p:nvSpPr>
        <p:spPr>
          <a:xfrm>
            <a:off x="199505" y="1911927"/>
            <a:ext cx="11543605" cy="4533762"/>
          </a:xfrm>
        </p:spPr>
        <p:txBody>
          <a:bodyPr>
            <a:normAutofit lnSpcReduction="10000"/>
          </a:bodyPr>
          <a:lstStyle/>
          <a:p>
            <a:pPr fontAlgn="base"/>
            <a:r>
              <a:rPr lang="en-GB" sz="3200" dirty="0"/>
              <a:t>From this journal there are key elements that are evident when learning about the Black Box. </a:t>
            </a:r>
          </a:p>
          <a:p>
            <a:pPr lvl="0" fontAlgn="base">
              <a:buFont typeface="Wingdings" panose="05000000000000000000" pitchFamily="2" charset="2"/>
              <a:buChar char="Ø"/>
            </a:pPr>
            <a:r>
              <a:rPr lang="en-GB" sz="3200" dirty="0"/>
              <a:t>Its important that the feedback given to pupils is effective and involves them in their own learning so that they can learn to adjust and develop from their assessments. </a:t>
            </a:r>
          </a:p>
          <a:p>
            <a:pPr lvl="0" fontAlgn="base">
              <a:buFont typeface="Wingdings" panose="05000000000000000000" pitchFamily="2" charset="2"/>
              <a:buChar char="Ø"/>
            </a:pPr>
            <a:r>
              <a:rPr lang="en-GB" sz="3200" dirty="0"/>
              <a:t>It showed how influential assessment can be regarding self-motivation and esteem, which can have both a positive and negative impact on pupils. </a:t>
            </a:r>
          </a:p>
          <a:p>
            <a:pPr lvl="0" fontAlgn="base">
              <a:buFont typeface="Wingdings" panose="05000000000000000000" pitchFamily="2" charset="2"/>
              <a:buChar char="Ø"/>
            </a:pPr>
            <a:r>
              <a:rPr lang="en-GB" sz="3200" dirty="0"/>
              <a:t>Also pupils need to learn to assess themselves. </a:t>
            </a:r>
          </a:p>
          <a:p>
            <a:endParaRPr lang="en-GB" dirty="0"/>
          </a:p>
        </p:txBody>
      </p:sp>
      <p:sp>
        <p:nvSpPr>
          <p:cNvPr id="4" name="TextBox 3">
            <a:extLst>
              <a:ext uri="{FF2B5EF4-FFF2-40B4-BE49-F238E27FC236}">
                <a16:creationId xmlns:a16="http://schemas.microsoft.com/office/drawing/2014/main" id="{29E8CB8C-E425-47C1-A80A-3F38790B125C}"/>
              </a:ext>
            </a:extLst>
          </p:cNvPr>
          <p:cNvSpPr txBox="1"/>
          <p:nvPr/>
        </p:nvSpPr>
        <p:spPr>
          <a:xfrm>
            <a:off x="5187145" y="6091746"/>
            <a:ext cx="7004855" cy="707886"/>
          </a:xfrm>
          <a:prstGeom prst="rect">
            <a:avLst/>
          </a:prstGeom>
          <a:noFill/>
        </p:spPr>
        <p:txBody>
          <a:bodyPr wrap="square" rtlCol="0">
            <a:spAutoFit/>
          </a:bodyPr>
          <a:lstStyle/>
          <a:p>
            <a:r>
              <a:rPr lang="en-GB" sz="800" dirty="0"/>
              <a:t>Assessment Reform Group (1999) </a:t>
            </a:r>
            <a:r>
              <a:rPr lang="en-GB" sz="800" i="1" dirty="0"/>
              <a:t>Assessment for learning: beyond the black box</a:t>
            </a:r>
            <a:r>
              <a:rPr lang="en-GB" sz="800" dirty="0"/>
              <a:t>. University of Cambridge, Faculty of Education. ISBN: 0856030422.</a:t>
            </a:r>
          </a:p>
          <a:p>
            <a:r>
              <a:rPr lang="en-GB" sz="800" dirty="0"/>
              <a:t>Assessment Reform Group (2002) </a:t>
            </a:r>
            <a:r>
              <a:rPr lang="en-GB" sz="800" i="1" dirty="0"/>
              <a:t>Assessment for Learning: 10 Principles</a:t>
            </a:r>
            <a:r>
              <a:rPr lang="en-GB" sz="800" dirty="0"/>
              <a:t>, available from aaia.org.uk.</a:t>
            </a:r>
          </a:p>
          <a:p>
            <a:r>
              <a:rPr lang="en-GB" sz="800" dirty="0"/>
              <a:t>Black, P. and William, D. (1998) </a:t>
            </a:r>
            <a:r>
              <a:rPr lang="en-GB" sz="800" i="1" dirty="0"/>
              <a:t>Inside the black box: raising standards through classroom assessment</a:t>
            </a:r>
            <a:r>
              <a:rPr lang="en-GB" sz="800" dirty="0"/>
              <a:t>. King’s College, London. ISBN: 1871984688.</a:t>
            </a:r>
          </a:p>
          <a:p>
            <a:r>
              <a:rPr lang="en-GB" sz="800" dirty="0"/>
              <a:t>Black, P., Harrison, C., Lee, C., Marshall, B. and William, D. (2002) </a:t>
            </a:r>
            <a:r>
              <a:rPr lang="en-GB" sz="800" i="1" dirty="0"/>
              <a:t>Working inside the black box: assessment for learning in the classroom</a:t>
            </a:r>
            <a:r>
              <a:rPr lang="en-GB" sz="800" dirty="0"/>
              <a:t>. King’s College, London. ISBN: 1871984394.</a:t>
            </a:r>
          </a:p>
        </p:txBody>
      </p:sp>
    </p:spTree>
    <p:extLst>
      <p:ext uri="{BB962C8B-B14F-4D97-AF65-F5344CB8AC3E}">
        <p14:creationId xmlns:p14="http://schemas.microsoft.com/office/powerpoint/2010/main" val="136590558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69EC3F-C51E-4400-8CA1-01231B45372E}"/>
              </a:ext>
            </a:extLst>
          </p:cNvPr>
          <p:cNvSpPr>
            <a:spLocks noGrp="1"/>
          </p:cNvSpPr>
          <p:nvPr>
            <p:ph type="title"/>
          </p:nvPr>
        </p:nvSpPr>
        <p:spPr>
          <a:xfrm>
            <a:off x="957626" y="252707"/>
            <a:ext cx="9720072" cy="1499616"/>
          </a:xfrm>
        </p:spPr>
        <p:txBody>
          <a:bodyPr/>
          <a:lstStyle/>
          <a:p>
            <a:r>
              <a:rPr lang="en-GB" dirty="0"/>
              <a:t>How we move forward</a:t>
            </a:r>
          </a:p>
        </p:txBody>
      </p:sp>
      <p:sp>
        <p:nvSpPr>
          <p:cNvPr id="3" name="Content Placeholder 2">
            <a:extLst>
              <a:ext uri="{FF2B5EF4-FFF2-40B4-BE49-F238E27FC236}">
                <a16:creationId xmlns:a16="http://schemas.microsoft.com/office/drawing/2014/main" id="{20B61AED-A5FA-44F0-B11C-B6B9287F35E2}"/>
              </a:ext>
            </a:extLst>
          </p:cNvPr>
          <p:cNvSpPr>
            <a:spLocks noGrp="1"/>
          </p:cNvSpPr>
          <p:nvPr>
            <p:ph idx="1"/>
          </p:nvPr>
        </p:nvSpPr>
        <p:spPr>
          <a:xfrm>
            <a:off x="302029" y="1808849"/>
            <a:ext cx="11587941" cy="4176315"/>
          </a:xfrm>
        </p:spPr>
        <p:txBody>
          <a:bodyPr/>
          <a:lstStyle/>
          <a:p>
            <a:pPr lvl="0" fontAlgn="base">
              <a:buFont typeface="Wingdings" panose="05000000000000000000" pitchFamily="2" charset="2"/>
              <a:buChar char="Ø"/>
            </a:pPr>
            <a:r>
              <a:rPr lang="en-GB" sz="2400" dirty="0"/>
              <a:t>The main point is to raise standards but to do that, change must happen and be put into direct effect by teachers and pupils in classrooms. </a:t>
            </a:r>
          </a:p>
          <a:p>
            <a:pPr lvl="0" fontAlgn="base">
              <a:buFont typeface="Wingdings" panose="05000000000000000000" pitchFamily="2" charset="2"/>
              <a:buChar char="Ø"/>
            </a:pPr>
            <a:r>
              <a:rPr lang="en-GB" sz="2400" dirty="0"/>
              <a:t>Over all this should be accessible for all staff to use in planning for classroom delivery, making informed assessment as to whether a learner has achieved an expectation, and whether it is in line with prior attainment (ARR, 2014). </a:t>
            </a:r>
          </a:p>
          <a:p>
            <a:pPr lvl="0" fontAlgn="base">
              <a:buFont typeface="Wingdings" panose="05000000000000000000" pitchFamily="2" charset="2"/>
              <a:buChar char="Ø"/>
            </a:pPr>
            <a:r>
              <a:rPr lang="en-GB" sz="2400" dirty="0"/>
              <a:t>Further research is always needed. It important to maintain the standards of development even as its being implemented. </a:t>
            </a:r>
          </a:p>
          <a:p>
            <a:pPr lvl="0" fontAlgn="base">
              <a:buFont typeface="Wingdings" panose="05000000000000000000" pitchFamily="2" charset="2"/>
              <a:buChar char="Ø"/>
            </a:pPr>
            <a:r>
              <a:rPr lang="en-GB" sz="2400" dirty="0"/>
              <a:t>More generally, this work raises questions about the ‘application’ of research to practice and the links between this and the professional development of teachers (Black and William, 2003).</a:t>
            </a:r>
          </a:p>
          <a:p>
            <a:pPr>
              <a:buFont typeface="Wingdings" panose="05000000000000000000" pitchFamily="2" charset="2"/>
              <a:buChar char="Ø"/>
            </a:pPr>
            <a:endParaRPr lang="en-GB" dirty="0"/>
          </a:p>
        </p:txBody>
      </p:sp>
      <p:sp>
        <p:nvSpPr>
          <p:cNvPr id="4" name="TextBox 3">
            <a:extLst>
              <a:ext uri="{FF2B5EF4-FFF2-40B4-BE49-F238E27FC236}">
                <a16:creationId xmlns:a16="http://schemas.microsoft.com/office/drawing/2014/main" id="{B306299D-928D-4FFD-B1FE-1B65667F65F3}"/>
              </a:ext>
            </a:extLst>
          </p:cNvPr>
          <p:cNvSpPr txBox="1"/>
          <p:nvPr/>
        </p:nvSpPr>
        <p:spPr>
          <a:xfrm>
            <a:off x="4921135" y="6420627"/>
            <a:ext cx="8179723" cy="369332"/>
          </a:xfrm>
          <a:prstGeom prst="rect">
            <a:avLst/>
          </a:prstGeom>
          <a:noFill/>
        </p:spPr>
        <p:txBody>
          <a:bodyPr wrap="square" rtlCol="0">
            <a:spAutoFit/>
          </a:bodyPr>
          <a:lstStyle/>
          <a:p>
            <a:pPr fontAlgn="base"/>
            <a:r>
              <a:rPr lang="en-GB" sz="800" dirty="0"/>
              <a:t>Black, P., Harrison, C., Lee, C., Marshall, B. and William, D. (2004). Working inside the Black Box: Assessment for Learning in the Classroom. </a:t>
            </a:r>
            <a:r>
              <a:rPr lang="en-GB" sz="800" i="1" dirty="0"/>
              <a:t>Phi Delta Kappan</a:t>
            </a:r>
            <a:r>
              <a:rPr lang="en-GB" sz="800" dirty="0"/>
              <a:t>, 86(1), pp.8-21</a:t>
            </a:r>
            <a:r>
              <a:rPr lang="en-GB" dirty="0"/>
              <a:t>.</a:t>
            </a:r>
          </a:p>
        </p:txBody>
      </p:sp>
    </p:spTree>
    <p:extLst>
      <p:ext uri="{BB962C8B-B14F-4D97-AF65-F5344CB8AC3E}">
        <p14:creationId xmlns:p14="http://schemas.microsoft.com/office/powerpoint/2010/main" val="3416632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6588A-2644-4449-B946-8CE3F74E6F09}"/>
              </a:ext>
            </a:extLst>
          </p:cNvPr>
          <p:cNvSpPr>
            <a:spLocks noGrp="1"/>
          </p:cNvSpPr>
          <p:nvPr>
            <p:ph type="title"/>
          </p:nvPr>
        </p:nvSpPr>
        <p:spPr>
          <a:xfrm>
            <a:off x="874499" y="262682"/>
            <a:ext cx="9720072" cy="1499616"/>
          </a:xfrm>
        </p:spPr>
        <p:txBody>
          <a:bodyPr/>
          <a:lstStyle/>
          <a:p>
            <a:r>
              <a:rPr lang="en-GB" dirty="0"/>
              <a:t>Conclusion</a:t>
            </a:r>
          </a:p>
        </p:txBody>
      </p:sp>
      <p:sp>
        <p:nvSpPr>
          <p:cNvPr id="3" name="Content Placeholder 2">
            <a:extLst>
              <a:ext uri="{FF2B5EF4-FFF2-40B4-BE49-F238E27FC236}">
                <a16:creationId xmlns:a16="http://schemas.microsoft.com/office/drawing/2014/main" id="{0B224405-74EC-44B7-B0A1-87448D9FE5B9}"/>
              </a:ext>
            </a:extLst>
          </p:cNvPr>
          <p:cNvSpPr>
            <a:spLocks noGrp="1"/>
          </p:cNvSpPr>
          <p:nvPr>
            <p:ph idx="1"/>
          </p:nvPr>
        </p:nvSpPr>
        <p:spPr>
          <a:xfrm>
            <a:off x="218902" y="1496291"/>
            <a:ext cx="11521439" cy="4380807"/>
          </a:xfrm>
        </p:spPr>
        <p:txBody>
          <a:bodyPr>
            <a:normAutofit lnSpcReduction="10000"/>
          </a:bodyPr>
          <a:lstStyle/>
          <a:p>
            <a:pPr lvl="0" fontAlgn="base">
              <a:buFont typeface="Wingdings" panose="05000000000000000000" pitchFamily="2" charset="2"/>
              <a:buChar char="Ø"/>
            </a:pPr>
            <a:r>
              <a:rPr lang="en-GB" dirty="0"/>
              <a:t>It is well established that the attainment of an individual is as much a function of his or her social circumstances and the educational experiences of his or her parents as it is of the effectiveness of the school or schools attended. </a:t>
            </a:r>
          </a:p>
          <a:p>
            <a:pPr lvl="0" fontAlgn="base">
              <a:buFont typeface="Wingdings" panose="05000000000000000000" pitchFamily="2" charset="2"/>
              <a:buChar char="Ø"/>
            </a:pPr>
            <a:r>
              <a:rPr lang="en-GB" dirty="0"/>
              <a:t>The national assessment and Curriculum framework, accountability mechanisms underlying values reflected in these about the purposes of education, lifelong learning skills and skills for employability, will enhance or inhibit to different degrees the teachers’ capacity to adopt, implement and sustain formative assessment practices (Sebba 2012). </a:t>
            </a:r>
          </a:p>
          <a:p>
            <a:pPr lvl="0" fontAlgn="base">
              <a:buFont typeface="Wingdings" panose="05000000000000000000" pitchFamily="2" charset="2"/>
              <a:buChar char="Ø"/>
            </a:pPr>
            <a:r>
              <a:rPr lang="en-GB" dirty="0"/>
              <a:t>Further learning and continued learning throughout life depends on how people view themselves as learners, whether they feel they can achieve success through effort, whether they gain satisfaction from learning; all aspects of motivation for learning (Harlen (2012). </a:t>
            </a:r>
          </a:p>
          <a:p>
            <a:pPr lvl="0" fontAlgn="base">
              <a:buFont typeface="Wingdings" panose="05000000000000000000" pitchFamily="2" charset="2"/>
              <a:buChar char="Ø"/>
            </a:pPr>
            <a:r>
              <a:rPr lang="en-GB" dirty="0"/>
              <a:t>If assessment for learning is to become more than a ‘promising concept’ (Bennet, 2011), the fundamental thinking that needs to be undertaken from the ground up must involve learners more directly (Hayward 2012). </a:t>
            </a:r>
          </a:p>
          <a:p>
            <a:endParaRPr lang="en-GB" dirty="0"/>
          </a:p>
        </p:txBody>
      </p:sp>
      <p:sp>
        <p:nvSpPr>
          <p:cNvPr id="4" name="TextBox 3">
            <a:extLst>
              <a:ext uri="{FF2B5EF4-FFF2-40B4-BE49-F238E27FC236}">
                <a16:creationId xmlns:a16="http://schemas.microsoft.com/office/drawing/2014/main" id="{DCE8D4A9-928D-4F18-A89B-1E35DCA8F683}"/>
              </a:ext>
            </a:extLst>
          </p:cNvPr>
          <p:cNvSpPr txBox="1"/>
          <p:nvPr/>
        </p:nvSpPr>
        <p:spPr>
          <a:xfrm>
            <a:off x="4788130" y="6211669"/>
            <a:ext cx="7730837" cy="646331"/>
          </a:xfrm>
          <a:prstGeom prst="rect">
            <a:avLst/>
          </a:prstGeom>
          <a:noFill/>
        </p:spPr>
        <p:txBody>
          <a:bodyPr wrap="square" rtlCol="0">
            <a:spAutoFit/>
          </a:bodyPr>
          <a:lstStyle/>
          <a:p>
            <a:pPr fontAlgn="base"/>
            <a:r>
              <a:rPr lang="en-GB" dirty="0"/>
              <a:t>Harlen, W., Gipps, C., Broadfood, P. and Nutall, D (1992). Assessment and the improvement of Education. </a:t>
            </a:r>
            <a:r>
              <a:rPr lang="en-GB" i="1" dirty="0"/>
              <a:t>Curriculum Journal. </a:t>
            </a:r>
            <a:r>
              <a:rPr lang="en-GB" dirty="0"/>
              <a:t>3(3), pp. 217-25. </a:t>
            </a:r>
          </a:p>
        </p:txBody>
      </p:sp>
    </p:spTree>
    <p:extLst>
      <p:ext uri="{BB962C8B-B14F-4D97-AF65-F5344CB8AC3E}">
        <p14:creationId xmlns:p14="http://schemas.microsoft.com/office/powerpoint/2010/main" val="15284472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97BEB9-FE1A-4FA7-A799-C038DCDA8708}"/>
              </a:ext>
            </a:extLst>
          </p:cNvPr>
          <p:cNvSpPr>
            <a:spLocks noGrp="1"/>
          </p:cNvSpPr>
          <p:nvPr>
            <p:ph type="title"/>
          </p:nvPr>
        </p:nvSpPr>
        <p:spPr>
          <a:xfrm>
            <a:off x="703257" y="0"/>
            <a:ext cx="9720072" cy="1499616"/>
          </a:xfrm>
        </p:spPr>
        <p:txBody>
          <a:bodyPr/>
          <a:lstStyle/>
          <a:p>
            <a:r>
              <a:rPr lang="en-GB" dirty="0"/>
              <a:t>REFERENCES </a:t>
            </a:r>
          </a:p>
        </p:txBody>
      </p:sp>
      <p:sp>
        <p:nvSpPr>
          <p:cNvPr id="3" name="Content Placeholder 2">
            <a:extLst>
              <a:ext uri="{FF2B5EF4-FFF2-40B4-BE49-F238E27FC236}">
                <a16:creationId xmlns:a16="http://schemas.microsoft.com/office/drawing/2014/main" id="{838D4320-D36D-4742-85FD-1DD9D75FE34B}"/>
              </a:ext>
            </a:extLst>
          </p:cNvPr>
          <p:cNvSpPr>
            <a:spLocks noGrp="1"/>
          </p:cNvSpPr>
          <p:nvPr>
            <p:ph idx="1"/>
          </p:nvPr>
        </p:nvSpPr>
        <p:spPr>
          <a:xfrm>
            <a:off x="119149" y="749808"/>
            <a:ext cx="11953702" cy="4663440"/>
          </a:xfrm>
        </p:spPr>
        <p:txBody>
          <a:bodyPr>
            <a:normAutofit fontScale="25000" lnSpcReduction="20000"/>
          </a:bodyPr>
          <a:lstStyle/>
          <a:p>
            <a:pPr lvl="0"/>
            <a:r>
              <a:rPr lang="en-GB" sz="4000" b="1" dirty="0"/>
              <a:t>Assessment Reform Group (1999) </a:t>
            </a:r>
            <a:r>
              <a:rPr lang="en-GB" sz="4000" b="1" i="1" dirty="0"/>
              <a:t>Assessment for learning: beyond the black box</a:t>
            </a:r>
            <a:r>
              <a:rPr lang="en-GB" sz="4000" b="1" dirty="0"/>
              <a:t>. University of Cambridge, Faculty of Education. ISBN: 0856030422.</a:t>
            </a:r>
            <a:endParaRPr lang="en-GB" sz="4000" dirty="0"/>
          </a:p>
          <a:p>
            <a:pPr lvl="0"/>
            <a:r>
              <a:rPr lang="en-GB" sz="4000" b="1" dirty="0"/>
              <a:t>Assessment Reform Group (2002) </a:t>
            </a:r>
            <a:r>
              <a:rPr lang="en-GB" sz="4000" b="1" i="1" dirty="0"/>
              <a:t>Assessment for Learning: 10 Principles</a:t>
            </a:r>
            <a:r>
              <a:rPr lang="en-GB" sz="4000" b="1" dirty="0"/>
              <a:t>, available from aaia.org.uk.</a:t>
            </a:r>
            <a:endParaRPr lang="en-GB" sz="4000" dirty="0"/>
          </a:p>
          <a:p>
            <a:pPr lvl="0"/>
            <a:r>
              <a:rPr lang="en-GB" sz="4000" b="1" dirty="0"/>
              <a:t>Black, P. and </a:t>
            </a:r>
            <a:r>
              <a:rPr lang="en-GB" sz="4000" b="1" dirty="0" err="1"/>
              <a:t>Wiliam</a:t>
            </a:r>
            <a:r>
              <a:rPr lang="en-GB" sz="4000" b="1" dirty="0"/>
              <a:t>, D. (1998) </a:t>
            </a:r>
            <a:r>
              <a:rPr lang="en-GB" sz="4000" b="1" i="1" dirty="0"/>
              <a:t>Inside the black box: raising standards through classroom assessment</a:t>
            </a:r>
            <a:r>
              <a:rPr lang="en-GB" sz="4000" b="1" dirty="0"/>
              <a:t>. King’s College, London. ISBN: 1871984688.</a:t>
            </a:r>
            <a:endParaRPr lang="en-GB" sz="4000" dirty="0"/>
          </a:p>
          <a:p>
            <a:pPr lvl="0"/>
            <a:r>
              <a:rPr lang="en-GB" sz="4000" b="1" dirty="0"/>
              <a:t>Black, P., Harrison, C., Lee, C., Marshall, B. and </a:t>
            </a:r>
            <a:r>
              <a:rPr lang="en-GB" sz="4000" b="1" dirty="0" err="1"/>
              <a:t>Wiliam</a:t>
            </a:r>
            <a:r>
              <a:rPr lang="en-GB" sz="4000" b="1" dirty="0"/>
              <a:t>, D. (2002) </a:t>
            </a:r>
            <a:r>
              <a:rPr lang="en-GB" sz="4000" b="1" i="1" dirty="0"/>
              <a:t>Working inside the black box: assessment for learning in the classroom</a:t>
            </a:r>
            <a:r>
              <a:rPr lang="en-GB" sz="4000" b="1" dirty="0"/>
              <a:t>. King’s College, London. ISBN: 1871984394.</a:t>
            </a:r>
            <a:endParaRPr lang="en-GB" sz="4000" dirty="0"/>
          </a:p>
          <a:p>
            <a:pPr lvl="0" fontAlgn="base"/>
            <a:r>
              <a:rPr lang="en-GB" sz="4000" b="1" u="sng" dirty="0"/>
              <a:t>Black, P., Harrison, C., Lee, C., Marshall, B. and </a:t>
            </a:r>
            <a:r>
              <a:rPr lang="en-GB" sz="4000" b="1" u="sng" dirty="0" err="1"/>
              <a:t>Wiliam</a:t>
            </a:r>
            <a:r>
              <a:rPr lang="en-GB" sz="4000" b="1" u="sng" dirty="0"/>
              <a:t>, D. (2004). Working inside the Black Box: Assessment for Learning in the Classroom. </a:t>
            </a:r>
            <a:r>
              <a:rPr lang="en-GB" sz="4000" b="1" i="1" u="sng" dirty="0"/>
              <a:t>Phi Delta </a:t>
            </a:r>
            <a:r>
              <a:rPr lang="en-GB" sz="4000" b="1" i="1" u="sng" dirty="0" err="1"/>
              <a:t>Kappan</a:t>
            </a:r>
            <a:r>
              <a:rPr lang="en-GB" sz="4000" b="1" u="sng" dirty="0"/>
              <a:t>, 86(1), pp.8-21.</a:t>
            </a:r>
            <a:endParaRPr lang="en-GB" sz="4000" dirty="0"/>
          </a:p>
          <a:p>
            <a:pPr lvl="0" fontAlgn="base"/>
            <a:r>
              <a:rPr lang="en-GB" sz="4000" b="1" dirty="0"/>
              <a:t>Cambridge-community.org.uk. (2018). </a:t>
            </a:r>
            <a:r>
              <a:rPr lang="en-GB" sz="4000" b="1" i="1" dirty="0"/>
              <a:t>Getting started with Assessment for Learning</a:t>
            </a:r>
            <a:r>
              <a:rPr lang="en-GB" sz="4000" b="1" dirty="0"/>
              <a:t>. [online] Available at: https://cambridge-community.org.uk/professional-development/gswafl/index.html [Accessed 14 Feb. 2018]. </a:t>
            </a:r>
            <a:endParaRPr lang="en-GB" sz="4000" dirty="0"/>
          </a:p>
          <a:p>
            <a:pPr lvl="0" fontAlgn="base"/>
            <a:r>
              <a:rPr lang="en-GB" sz="4000" b="1" dirty="0"/>
              <a:t>Cambridge-community.org.uk. (2018). </a:t>
            </a:r>
            <a:r>
              <a:rPr lang="en-GB" sz="4000" b="1" i="1" dirty="0"/>
              <a:t>Getting started with Assessment for Learning</a:t>
            </a:r>
            <a:r>
              <a:rPr lang="en-GB" sz="4000" b="1" dirty="0"/>
              <a:t>. [online] Available at: https://cambridge-community.org.uk/professional-development/gswafl/index.html [Accessed 14 Feb. 2018]. Gardner, J. and Seba, J. (2013). </a:t>
            </a:r>
            <a:r>
              <a:rPr lang="en-GB" sz="4000" b="1" i="1" dirty="0"/>
              <a:t>Assessment and Learning</a:t>
            </a:r>
            <a:r>
              <a:rPr lang="en-GB" sz="4000" b="1" dirty="0"/>
              <a:t>. 2</a:t>
            </a:r>
            <a:r>
              <a:rPr lang="en-GB" sz="4000" b="1" baseline="30000" dirty="0"/>
              <a:t>nd</a:t>
            </a:r>
            <a:r>
              <a:rPr lang="en-GB" sz="4000" b="1" dirty="0"/>
              <a:t> ed. London: SAGE Publications Ltd, pp.157-169</a:t>
            </a:r>
            <a:endParaRPr lang="en-GB" sz="4000" dirty="0"/>
          </a:p>
          <a:p>
            <a:pPr lvl="0" fontAlgn="base"/>
            <a:r>
              <a:rPr lang="en-GB" sz="4000" b="1" dirty="0"/>
              <a:t>Cambridge-community.org.uk. (2018). </a:t>
            </a:r>
            <a:r>
              <a:rPr lang="en-GB" sz="4000" b="1" i="1" dirty="0"/>
              <a:t>Getting started with Assessment for Learning</a:t>
            </a:r>
            <a:r>
              <a:rPr lang="en-GB" sz="4000" b="1" dirty="0"/>
              <a:t>. [online] Available at: https://cambridge-community.org.uk/professional-development/gswafl/index.html [Accessed 14 Feb. 2018]. </a:t>
            </a:r>
            <a:endParaRPr lang="en-GB" sz="4000" dirty="0"/>
          </a:p>
          <a:p>
            <a:pPr lvl="0" fontAlgn="base"/>
            <a:r>
              <a:rPr lang="en-GB" sz="4000" b="1" dirty="0"/>
              <a:t>Harlen, W., Gipps, C., </a:t>
            </a:r>
            <a:r>
              <a:rPr lang="en-GB" sz="4000" b="1" dirty="0" err="1"/>
              <a:t>Broadfood</a:t>
            </a:r>
            <a:r>
              <a:rPr lang="en-GB" sz="4000" b="1" dirty="0"/>
              <a:t>, P. and Nutall, D (1992). Assessment and the improvement of Education. </a:t>
            </a:r>
            <a:r>
              <a:rPr lang="en-GB" sz="4000" b="1" i="1" dirty="0"/>
              <a:t>Curriculum Journal. </a:t>
            </a:r>
            <a:r>
              <a:rPr lang="en-GB" sz="4000" b="1" dirty="0"/>
              <a:t>3(3), pp. 320-324</a:t>
            </a:r>
            <a:endParaRPr lang="en-GB" sz="4000" dirty="0"/>
          </a:p>
          <a:p>
            <a:pPr lvl="0"/>
            <a:r>
              <a:rPr lang="en-GB" sz="4000" b="1" dirty="0"/>
              <a:t>Mylocalschool.wales.gov.uk. (2018). </a:t>
            </a:r>
            <a:r>
              <a:rPr lang="en-GB" sz="4000" b="1" i="1" dirty="0" err="1"/>
              <a:t>Brynhyfryd</a:t>
            </a:r>
            <a:r>
              <a:rPr lang="en-GB" sz="4000" b="1" i="1" dirty="0"/>
              <a:t> Primary School</a:t>
            </a:r>
            <a:r>
              <a:rPr lang="en-GB" sz="4000" b="1" dirty="0"/>
              <a:t>. [online] Available at: http://mylocalschool.wales.gov.uk/School/6702247?lang=en [Accessed 14 Feb. 2018]</a:t>
            </a:r>
            <a:endParaRPr lang="en-GB" sz="4000" dirty="0"/>
          </a:p>
          <a:p>
            <a:pPr lvl="0" fontAlgn="base"/>
            <a:r>
              <a:rPr lang="en-GB" sz="4000" b="1" dirty="0"/>
              <a:t>https://www.estyn.gov.wales/sites/default/files/documents/Brynhyfryd%20Primary%20School%208227_0.pdf [Accessed 14 Feb. 2018].</a:t>
            </a:r>
            <a:endParaRPr lang="en-GB" sz="4000" dirty="0"/>
          </a:p>
          <a:p>
            <a:pPr lvl="0" fontAlgn="base"/>
            <a:r>
              <a:rPr lang="en-GB" sz="4000" b="1" dirty="0"/>
              <a:t>http://learning.gov.wales/docs/learningwales/publications/130429how-to-develop-thinking-en.pdf [Accessed 14 Feb. 2018].</a:t>
            </a:r>
            <a:endParaRPr lang="en-GB" sz="4000" dirty="0"/>
          </a:p>
          <a:p>
            <a:pPr lvl="0" fontAlgn="base"/>
            <a:r>
              <a:rPr lang="en-GB" sz="4000" b="1" u="sng" dirty="0">
                <a:hlinkClick r:id="rId2"/>
              </a:rPr>
              <a:t>http://gov.wales/docs/dcells/publication/170906-foundation-phase-profile-en.pdf[Accessed</a:t>
            </a:r>
            <a:r>
              <a:rPr lang="en-GB" sz="4000" b="1" dirty="0"/>
              <a:t>14 Feb.2018]</a:t>
            </a:r>
            <a:endParaRPr lang="en-GB" sz="4000" dirty="0"/>
          </a:p>
          <a:p>
            <a:pPr lvl="0" fontAlgn="base"/>
            <a:r>
              <a:rPr lang="en-GB" sz="4000" b="1" dirty="0"/>
              <a:t>Webb, M. and Jones, J. (2009) ‘Exploring tensions in developing assessment for learning’. Assessment in education, 16(2), 165-184.* </a:t>
            </a:r>
            <a:endParaRPr lang="en-GB" sz="4000" dirty="0"/>
          </a:p>
          <a:p>
            <a:pPr lvl="0" fontAlgn="base"/>
            <a:r>
              <a:rPr lang="en-GB" sz="4000" b="1" dirty="0"/>
              <a:t>Weeden, P. and Winter, J. with Broadfoot, P. et al. (1999) Learners’ expectations of assessment for learning nationally: report for the Qualifications and Curriculum Authority. Bristol: Graduate School of Education, University of Bristol.* </a:t>
            </a:r>
            <a:endParaRPr lang="en-GB" sz="4000" dirty="0"/>
          </a:p>
          <a:p>
            <a:pPr lvl="0" fontAlgn="base"/>
            <a:r>
              <a:rPr lang="en-GB" sz="4000" b="1" dirty="0" err="1"/>
              <a:t>Wiliam</a:t>
            </a:r>
            <a:r>
              <a:rPr lang="en-GB" sz="4000" b="1" dirty="0"/>
              <a:t>, D., Lee, C., Harrison, C., Black, P. (2004) ‘Teachers developing assessment for learning: impact on student achievement’. Assessment in education: principles, policy &amp; practice, 11(1), 49-65.* </a:t>
            </a:r>
            <a:endParaRPr lang="en-GB" sz="4000" dirty="0"/>
          </a:p>
          <a:p>
            <a:pPr lvl="0" fontAlgn="base"/>
            <a:r>
              <a:rPr lang="en-GB" sz="4000" b="1" dirty="0" err="1"/>
              <a:t>Wiliam</a:t>
            </a:r>
            <a:r>
              <a:rPr lang="en-GB" sz="4000" b="1" dirty="0"/>
              <a:t>, D. (2009) ‘Assessment for learning: why, what and how?’ Inaugural professorial lecture, London: Institute of Education, University of London. Willis, J. (2007) ‘Assessment for learning − why the theory needs the practice’. International journal of pedagogies and learning, 3(2), 52-59.* </a:t>
            </a:r>
            <a:endParaRPr lang="en-GB" sz="4000" dirty="0"/>
          </a:p>
          <a:p>
            <a:pPr lvl="0" fontAlgn="base"/>
            <a:r>
              <a:rPr lang="en-GB" sz="4000" b="1" dirty="0"/>
              <a:t>Willis, J. (2008) ‘Assessment for learning: a socio-cultural approach’. In: AARE 2008 International education research conference: Brisbane: papers collection: Conference of the Australian Association for Research in Education, 30 November − 4 December 2008, compiled by P.L. Jeffrey. Melbourne: Australian Association for Research in Education</a:t>
            </a:r>
            <a:endParaRPr lang="en-GB" sz="4000" dirty="0"/>
          </a:p>
          <a:p>
            <a:pPr lvl="0" fontAlgn="base"/>
            <a:r>
              <a:rPr lang="en-GB" sz="4000" b="1" dirty="0"/>
              <a:t>Welsh Govt National Literacy &amp; Numeracy Framework. Available at: </a:t>
            </a:r>
            <a:r>
              <a:rPr lang="en-GB" sz="4000" b="1" u="sng" dirty="0">
                <a:hlinkClick r:id="rId3"/>
              </a:rPr>
              <a:t>http://learning</a:t>
            </a:r>
            <a:r>
              <a:rPr lang="en-GB" sz="4000" b="1" u="sng" dirty="0"/>
              <a:t>.gov.wales /docs/</a:t>
            </a:r>
            <a:r>
              <a:rPr lang="en-GB" sz="4000" b="1" u="sng" dirty="0" err="1"/>
              <a:t>learningwales</a:t>
            </a:r>
            <a:r>
              <a:rPr lang="en-GB" sz="4000" b="1" u="sng" dirty="0"/>
              <a:t>/publications/1304515-lnf-guidance-en.pdf </a:t>
            </a:r>
            <a:endParaRPr lang="en-GB" sz="4000" dirty="0"/>
          </a:p>
          <a:p>
            <a:pPr lvl="0" fontAlgn="base"/>
            <a:r>
              <a:rPr lang="en-GB" sz="4000" b="1" dirty="0"/>
              <a:t>Welsh Govt National Literacy &amp; Numeracy Framework resources. Available at: </a:t>
            </a:r>
            <a:r>
              <a:rPr lang="en-GB" sz="4000" b="1" u="sng" dirty="0">
                <a:hlinkClick r:id="rId4"/>
              </a:rPr>
              <a:t>http://learning.gov.wales/resources/browse/all/nlnf?lang=en</a:t>
            </a:r>
            <a:endParaRPr lang="en-GB" sz="4000" dirty="0"/>
          </a:p>
          <a:p>
            <a:endParaRPr lang="en-GB" dirty="0"/>
          </a:p>
        </p:txBody>
      </p:sp>
    </p:spTree>
    <p:extLst>
      <p:ext uri="{BB962C8B-B14F-4D97-AF65-F5344CB8AC3E}">
        <p14:creationId xmlns:p14="http://schemas.microsoft.com/office/powerpoint/2010/main" val="17377162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FCCF6-5826-4AD3-A3A4-7F5014FF3DAE}"/>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2592F957-FD53-4B90-A15B-2C92AE12DFA0}"/>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12551512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299</TotalTime>
  <Words>2642</Words>
  <Application>Microsoft Office PowerPoint</Application>
  <PresentationFormat>Widescreen</PresentationFormat>
  <Paragraphs>180</Paragraphs>
  <Slides>16</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Tw Cen MT</vt:lpstr>
      <vt:lpstr>Tw Cen MT Condensed</vt:lpstr>
      <vt:lpstr>Wingdings</vt:lpstr>
      <vt:lpstr>Wingdings 3</vt:lpstr>
      <vt:lpstr>Integral</vt:lpstr>
      <vt:lpstr>Assessing &amp; Evaluating Assessment for learning strategies within FLOWER POT SCHOOL. </vt:lpstr>
      <vt:lpstr>Flower pot school </vt:lpstr>
      <vt:lpstr>Flower pot school statistics </vt:lpstr>
      <vt:lpstr>What does assessment &amp; evaluation mean for flower pot school </vt:lpstr>
      <vt:lpstr>Assessment for learning </vt:lpstr>
      <vt:lpstr>Assessment for learning strategies </vt:lpstr>
      <vt:lpstr>Assessment for learning within the Foundation Phase at Flower Top School </vt:lpstr>
      <vt:lpstr>Whole School approach and implementation</vt:lpstr>
      <vt:lpstr>Whole School approach and implementation</vt:lpstr>
      <vt:lpstr>Whole School approach and implementation</vt:lpstr>
      <vt:lpstr>Implementing the literacy &amp; numeracy framework in flower pot school</vt:lpstr>
      <vt:lpstr>Inside the black box – RAISING STANDARDS THROUGH ASSESSMENT </vt:lpstr>
      <vt:lpstr>How we move forward</vt:lpstr>
      <vt:lpstr>Conclusion</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Assessing &amp; Evaluating Assessment for learning strategies within FLOWER POT SCHOOL.</dc:title>
  <dc:creator>New</dc:creator>
  <cp:lastModifiedBy>New</cp:lastModifiedBy>
  <cp:revision>22</cp:revision>
  <dcterms:created xsi:type="dcterms:W3CDTF">2018-02-15T13:56:39Z</dcterms:created>
  <dcterms:modified xsi:type="dcterms:W3CDTF">2018-02-16T11:08:34Z</dcterms:modified>
</cp:coreProperties>
</file>