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01" r:id="rId2"/>
    <p:sldId id="297" r:id="rId3"/>
    <p:sldId id="296" r:id="rId4"/>
    <p:sldId id="275" r:id="rId5"/>
    <p:sldId id="299" r:id="rId6"/>
    <p:sldId id="272" r:id="rId7"/>
    <p:sldId id="257" r:id="rId8"/>
    <p:sldId id="258" r:id="rId9"/>
    <p:sldId id="261" r:id="rId10"/>
    <p:sldId id="281" r:id="rId11"/>
    <p:sldId id="282" r:id="rId12"/>
    <p:sldId id="303" r:id="rId13"/>
    <p:sldId id="283" r:id="rId14"/>
    <p:sldId id="298" r:id="rId15"/>
    <p:sldId id="284" r:id="rId16"/>
    <p:sldId id="302" r:id="rId17"/>
    <p:sldId id="262" r:id="rId18"/>
    <p:sldId id="300" r:id="rId19"/>
    <p:sldId id="268" r:id="rId20"/>
    <p:sldId id="259" r:id="rId21"/>
    <p:sldId id="279" r:id="rId22"/>
    <p:sldId id="276" r:id="rId23"/>
    <p:sldId id="269" r:id="rId24"/>
    <p:sldId id="277" r:id="rId25"/>
    <p:sldId id="304" r:id="rId2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DF896F6F-A00E-4456-BA2A-11334BB23CDA}" type="datetimeFigureOut">
              <a:rPr lang="en-GB" smtClean="0"/>
              <a:pPr/>
              <a:t>22/10/2019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B35AEEA8-2605-467F-95A6-8D61E9867609}" type="slidenum">
              <a:rPr lang="en-GB" smtClean="0"/>
              <a:pPr/>
              <a:t>‹#›</a:t>
            </a:fld>
            <a:endParaRPr lang="en-GB"/>
          </a:p>
        </p:txBody>
      </p:sp>
    </p:spTree>
    <p:extLst>
      <p:ext uri="{BB962C8B-B14F-4D97-AF65-F5344CB8AC3E}">
        <p14:creationId xmlns:p14="http://schemas.microsoft.com/office/powerpoint/2010/main" val="138656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F274C66-A715-4C7C-B058-54C13CAD838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9F04110-F59D-4810-97CD-4A6125DF3199}" type="datetimeFigureOut">
              <a:rPr lang="en-GB" smtClean="0"/>
              <a:pPr/>
              <a:t>22/10/2019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F274C66-A715-4C7C-B058-54C13CAD838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uk/url?sa=i&amp;rct=j&amp;q=&amp;esrc=s&amp;source=images&amp;cd=&amp;cad=rja&amp;uact=8&amp;ved=0CAcQjRw&amp;url=https://www.pinterest.com/maggiegast/biomimicry/&amp;ei=OFiJVf25BIOL7AbPsYDYCg&amp;psig=AFQjCNEnIpcVZYcXC0mKsy5Dtx0HiatcSA&amp;ust=1435150629775767"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w&amp;url=http://dsdn171nanosullivan.blogspot.com/2010/07/blog-assignment-2-selected-posts.html&amp;ei=51uJVYT9EOev7AbP366wAg&amp;psig=AFQjCNF-YMjfltvvzbRFvNt1k6SehU3Vog&amp;ust=1435151442794879" TargetMode="Externa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hyperlink" Target="https://www.google.co.uk/imgres?imgurl=http://media.tumblr.com/tumblr_kyhot6fOsJ1qag7zn.jpg&amp;imgrefurl=http://pdxecologists.tumblr.com/post/45323093623/march-topic-biophilic-cities-with-matt-burlin&amp;docid=Hi5XAcGJXVvU_M&amp;tbnid=imQPNkItkBFWbM:&amp;vet=1&amp;w=500&amp;h=375&amp;bih=805&amp;biw=144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elineate.co.uk/staging/wp-content/uploads/2017/09/NAW-001.jpg" TargetMode="External"/><Relationship Id="rId2" Type="http://schemas.openxmlformats.org/officeDocument/2006/relationships/hyperlink" Target="https://www.google.co.uk/imgres?imgurl=https://delineate.co.uk/staging/wp-content/uploads/2017/09/NAW-001.jpg&amp;imgrefurl=https://delineate.co.uk/staging/project/national-assembly-for-wales/&amp;docid=YUBIwVuGs0fAQM&amp;tbnid=gA04SJ4dV0BwGM:&amp;vet=1&amp;w=642&amp;h=361&amp;bih=934&amp;biw=1920&amp;ved=0ahUKEwix1srG94HYAhUG0xQKHSWUDRYQxiAIFygC&amp;iact=c&amp;ictx=1" TargetMode="Externa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google.co.uk/url?sa=i&amp;rct=j&amp;q=&amp;esrc=s&amp;source=images&amp;cd=&amp;cad=rja&amp;uact=8&amp;ved=0ahUKEwiRxtLY07XQAhXFWxoKHUctAfkQjRwIBw&amp;url=https://news.usc.edu/78266/professor-paves-way-for-usc-price-partnerships-in-asia/&amp;psig=AFQjCNFKl6nEaeO-nLY1Te3FWdyHqO63Xg&amp;ust=1479673381905190"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ved=0ahUKEwiL_KLL5sXOAhUIrRoKHa37CMsQjRwIBw&amp;url=http://www.theedgeproperty.com.my/content/water-features-are-not-merely-decorations&amp;bvm=bv.129759880,d.ZGg&amp;psig=AFQjCNE1h5ToO_EVDbcaalj38xH6n4ZnuA&amp;ust=1471432268827737" TargetMode="Externa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ved=0ahUKEwjsyrjL58XOAhXDOBoKHe0GAmkQjRwIBw&amp;url=http://www.cnn.com/2014/12/09/travel/singapores-jewel-changi/&amp;bvm=bv.129759880,d.ZGg&amp;psig=AFQjCNGoPaqb70sRhcd3GoDTdICixGzroQ&amp;ust=1471432549374222" TargetMode="Externa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i4-8r-58XOAhWM7hoKHb-zB4EQjRwIBw&amp;url=http://www.dailymail.co.uk/travel/travel_news/article-3131132/Spectacular-airport-giant-WATERFALL-Singapore-s-Changi-spend-726million-indoor-forest-hiking-trails-want-board-plane.html&amp;bvm=bv.129759880,d.ZGg&amp;psig=AFQjCNGoPaqb70sRhcd3GoDTdICixGzroQ&amp;ust=1471432549374222"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amp;esrc=s&amp;source=images&amp;cd=&amp;cad=rja&amp;uact=8&amp;ved=0CAcQjRw&amp;url=http://poloniabarcelona.pl/wieczor-andrzejkowy-la-festa-d%C2%B4andreus-2012/&amp;ei=AluJVcfRBsbY7AbhxreQAw&amp;psig=AFQjCNF-YMjfltvvzbRFvNt1k6SehU3Vog&amp;ust=1435151442794879"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hyperlink" Target="http://www.google.co.uk/url?sa=i&amp;rct=j&amp;q=&amp;esrc=s&amp;source=images&amp;cd=&amp;cad=rja&amp;uact=8&amp;ved=0ahUKEwi41e2GzrXQAhVDuBoKHXerAeoQjRwIBw&amp;url=http://www.conchking.com/Nautilus-Shells-Sections.htm&amp;psig=AFQjCNG5qoyMOY9GSUaRPLl2Oach7QK1Kg&amp;ust=1479672027207625" TargetMode="Externa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upload.wikimedia.org/wikipedia/commons/6/66/Louvre_Museum_Wikimedia_Commons.jpg"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google.co.uk/url?sa=i&amp;rct=j&amp;q=&amp;esrc=s&amp;source=imgres&amp;cd=&amp;cad=rja&amp;uact=8&amp;ved=0ahUKEwivuLi4ksbOAhWKfxoKHR37A0QQjRwIBw&amp;url=https://en.wikipedia.org/wiki/Qi&amp;psig=AFQjCNElHdwcipGo_vO1nlR1CssUwSHHSQ&amp;ust=1471444066233747" TargetMode="External"/><Relationship Id="rId1" Type="http://schemas.openxmlformats.org/officeDocument/2006/relationships/slideLayout" Target="../slideLayouts/slideLayout7.xml"/><Relationship Id="rId5" Type="http://schemas.openxmlformats.org/officeDocument/2006/relationships/image" Target="../media/image26.gif"/><Relationship Id="rId4" Type="http://schemas.openxmlformats.org/officeDocument/2006/relationships/hyperlink" Target="http://www.google.co.uk/url?sa=i&amp;rct=j&amp;q=&amp;esrc=s&amp;source=images&amp;cd=&amp;cad=rja&amp;uact=8&amp;ved=0ahUKEwjGweT0ksbOAhXDChoKHR1nBSUQjRwIBw&amp;url=http://www.ifcullen.com/living-in-easethe-way-of-feng-shui/&amp;psig=AFQjCNFPZ5-L2o7TW0FVsO0i81MCcrL29A&amp;ust=1471444135323163"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6600" dirty="0" smtClean="0"/>
              <a:t>BIOPHILIC DESIGN</a:t>
            </a:r>
            <a:endParaRPr lang="en-GB" sz="6600" dirty="0"/>
          </a:p>
        </p:txBody>
      </p:sp>
      <p:sp>
        <p:nvSpPr>
          <p:cNvPr id="3" name="Subtitle 2"/>
          <p:cNvSpPr>
            <a:spLocks noGrp="1"/>
          </p:cNvSpPr>
          <p:nvPr>
            <p:ph type="subTitle" idx="1"/>
          </p:nvPr>
        </p:nvSpPr>
        <p:spPr>
          <a:xfrm>
            <a:off x="467544" y="5373216"/>
            <a:ext cx="5616624" cy="1080120"/>
          </a:xfrm>
        </p:spPr>
        <p:txBody>
          <a:bodyPr>
            <a:normAutofit/>
          </a:bodyPr>
          <a:lstStyle/>
          <a:p>
            <a:pPr algn="l"/>
            <a:r>
              <a:rPr lang="en-GB" sz="2000" dirty="0" smtClean="0"/>
              <a:t>Allan Nantel </a:t>
            </a:r>
          </a:p>
          <a:p>
            <a:pPr algn="l"/>
            <a:r>
              <a:rPr lang="en-GB" sz="2000" dirty="0" smtClean="0"/>
              <a:t>30</a:t>
            </a:r>
            <a:r>
              <a:rPr lang="en-GB" sz="2000" baseline="30000" dirty="0" smtClean="0"/>
              <a:t>th</a:t>
            </a:r>
            <a:r>
              <a:rPr lang="en-GB" sz="2000" dirty="0" smtClean="0"/>
              <a:t> September 2019</a:t>
            </a:r>
            <a:endParaRPr lang="en-GB" sz="2000" dirty="0"/>
          </a:p>
        </p:txBody>
      </p:sp>
    </p:spTree>
    <p:extLst>
      <p:ext uri="{BB962C8B-B14F-4D97-AF65-F5344CB8AC3E}">
        <p14:creationId xmlns:p14="http://schemas.microsoft.com/office/powerpoint/2010/main" val="8316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2204864"/>
            <a:ext cx="7992888" cy="2554545"/>
          </a:xfrm>
          <a:prstGeom prst="rect">
            <a:avLst/>
          </a:prstGeom>
        </p:spPr>
        <p:txBody>
          <a:bodyPr wrap="square">
            <a:spAutoFit/>
          </a:bodyPr>
          <a:lstStyle/>
          <a:p>
            <a:pPr algn="ctr"/>
            <a:r>
              <a:rPr lang="en-US" sz="4000" b="1" dirty="0" smtClean="0">
                <a:solidFill>
                  <a:srgbClr val="0070C0"/>
                </a:solidFill>
              </a:rPr>
              <a:t>Examine the link between </a:t>
            </a:r>
          </a:p>
          <a:p>
            <a:pPr algn="ctr"/>
            <a:r>
              <a:rPr lang="en-US" sz="4000" b="1" dirty="0" smtClean="0">
                <a:solidFill>
                  <a:srgbClr val="0070C0"/>
                </a:solidFill>
              </a:rPr>
              <a:t>ENVIRONMENT and ARCHITECTURE </a:t>
            </a:r>
          </a:p>
          <a:p>
            <a:pPr algn="ctr"/>
            <a:r>
              <a:rPr lang="en-US" sz="4000" b="1" dirty="0" smtClean="0">
                <a:solidFill>
                  <a:srgbClr val="0070C0"/>
                </a:solidFill>
              </a:rPr>
              <a:t>                       </a:t>
            </a:r>
            <a:endParaRPr lang="en-GB" sz="4000" dirty="0"/>
          </a:p>
        </p:txBody>
      </p:sp>
      <p:sp>
        <p:nvSpPr>
          <p:cNvPr id="3" name="Rectangle 2"/>
          <p:cNvSpPr/>
          <p:nvPr/>
        </p:nvSpPr>
        <p:spPr>
          <a:xfrm>
            <a:off x="1392958" y="1206914"/>
            <a:ext cx="7102970" cy="646331"/>
          </a:xfrm>
          <a:prstGeom prst="rect">
            <a:avLst/>
          </a:prstGeom>
        </p:spPr>
        <p:txBody>
          <a:bodyPr wrap="none">
            <a:spAutoFit/>
          </a:bodyPr>
          <a:lstStyle/>
          <a:p>
            <a:r>
              <a:rPr lang="en-US" sz="3600" b="1" dirty="0" smtClean="0">
                <a:solidFill>
                  <a:srgbClr val="0070C0"/>
                </a:solidFill>
              </a:rPr>
              <a:t>The </a:t>
            </a:r>
            <a:r>
              <a:rPr lang="en-US" sz="3600" b="1" u="sng" dirty="0" smtClean="0">
                <a:solidFill>
                  <a:srgbClr val="0070C0"/>
                </a:solidFill>
              </a:rPr>
              <a:t>AIM</a:t>
            </a:r>
            <a:r>
              <a:rPr lang="en-US" sz="3600" b="1" dirty="0" smtClean="0">
                <a:solidFill>
                  <a:srgbClr val="0070C0"/>
                </a:solidFill>
              </a:rPr>
              <a:t> of this Workshop is to: </a:t>
            </a:r>
          </a:p>
        </p:txBody>
      </p:sp>
      <p:sp>
        <p:nvSpPr>
          <p:cNvPr id="4" name="Rectangle 3"/>
          <p:cNvSpPr/>
          <p:nvPr/>
        </p:nvSpPr>
        <p:spPr>
          <a:xfrm>
            <a:off x="213704" y="5805264"/>
            <a:ext cx="8316416" cy="738664"/>
          </a:xfrm>
          <a:prstGeom prst="rect">
            <a:avLst/>
          </a:prstGeom>
        </p:spPr>
        <p:txBody>
          <a:bodyPr wrap="square">
            <a:spAutoFit/>
          </a:bodyPr>
          <a:lstStyle/>
          <a:p>
            <a:r>
              <a:rPr lang="en-US" sz="1400" b="1" dirty="0" smtClean="0"/>
              <a:t>School of The Built and Natural Environments</a:t>
            </a:r>
          </a:p>
          <a:p>
            <a:r>
              <a:rPr lang="en-US" sz="1400" b="1" dirty="0" smtClean="0"/>
              <a:t>Allan Nantel</a:t>
            </a:r>
          </a:p>
          <a:p>
            <a:r>
              <a:rPr lang="en-US" sz="1400" dirty="0" smtClean="0"/>
              <a:t>October 2017</a:t>
            </a:r>
            <a:endParaRPr lang="en-US"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700808"/>
            <a:ext cx="7272808" cy="4389120"/>
          </a:xfrm>
        </p:spPr>
        <p:txBody>
          <a:bodyPr>
            <a:normAutofit fontScale="85000" lnSpcReduction="20000"/>
          </a:bodyPr>
          <a:lstStyle/>
          <a:p>
            <a:pPr marL="0" indent="0" algn="just">
              <a:buNone/>
            </a:pPr>
            <a:r>
              <a:rPr lang="en-US" dirty="0" smtClean="0"/>
              <a:t>1.  To recognise the use of Biophilia in architecture to</a:t>
            </a:r>
          </a:p>
          <a:p>
            <a:pPr marL="0" indent="0" algn="just">
              <a:buNone/>
            </a:pPr>
            <a:r>
              <a:rPr lang="en-US" dirty="0" smtClean="0"/>
              <a:t>     enhance design and building utilisation for users.</a:t>
            </a:r>
          </a:p>
          <a:p>
            <a:pPr algn="just"/>
            <a:endParaRPr lang="en-US" dirty="0" smtClean="0"/>
          </a:p>
          <a:p>
            <a:pPr marL="0" indent="0" algn="just">
              <a:buNone/>
            </a:pPr>
            <a:r>
              <a:rPr lang="en-US" dirty="0" smtClean="0"/>
              <a:t>2. To identify the fundamental elements of</a:t>
            </a:r>
          </a:p>
          <a:p>
            <a:pPr marL="0" indent="0" algn="just">
              <a:buNone/>
            </a:pPr>
            <a:r>
              <a:rPr lang="en-US" dirty="0"/>
              <a:t> </a:t>
            </a:r>
            <a:r>
              <a:rPr lang="en-US" dirty="0" smtClean="0"/>
              <a:t>    environment used in architecture and incorporate</a:t>
            </a:r>
          </a:p>
          <a:p>
            <a:pPr marL="0" indent="0" algn="just">
              <a:buNone/>
            </a:pPr>
            <a:r>
              <a:rPr lang="en-US" dirty="0"/>
              <a:t> </a:t>
            </a:r>
            <a:r>
              <a:rPr lang="en-US" dirty="0" smtClean="0"/>
              <a:t>    these into your own architectural perception and</a:t>
            </a:r>
          </a:p>
          <a:p>
            <a:pPr marL="0" indent="0" algn="just">
              <a:buNone/>
            </a:pPr>
            <a:r>
              <a:rPr lang="en-US" dirty="0"/>
              <a:t> </a:t>
            </a:r>
            <a:r>
              <a:rPr lang="en-US" dirty="0" smtClean="0"/>
              <a:t>    concepts.</a:t>
            </a:r>
          </a:p>
          <a:p>
            <a:pPr algn="just"/>
            <a:endParaRPr lang="en-US" dirty="0" smtClean="0"/>
          </a:p>
          <a:p>
            <a:pPr marL="0" indent="0" algn="just">
              <a:buNone/>
            </a:pPr>
            <a:r>
              <a:rPr lang="en-US" dirty="0" smtClean="0"/>
              <a:t>3. To utilise this knowledge to design a ‘fit for purpose’</a:t>
            </a:r>
          </a:p>
          <a:p>
            <a:pPr marL="0" indent="0" algn="just">
              <a:buNone/>
            </a:pPr>
            <a:r>
              <a:rPr lang="en-US" dirty="0"/>
              <a:t> </a:t>
            </a:r>
            <a:r>
              <a:rPr lang="en-US" dirty="0" smtClean="0"/>
              <a:t>   building justifying, by presentation, its form </a:t>
            </a:r>
          </a:p>
          <a:p>
            <a:pPr marL="0" indent="0" algn="just">
              <a:buNone/>
            </a:pPr>
            <a:r>
              <a:rPr lang="en-US" dirty="0"/>
              <a:t> </a:t>
            </a:r>
            <a:r>
              <a:rPr lang="en-US" dirty="0" smtClean="0"/>
              <a:t>   and incorporated biophilic elements in relation to </a:t>
            </a:r>
          </a:p>
          <a:p>
            <a:pPr marL="0" indent="0" algn="just">
              <a:buNone/>
            </a:pPr>
            <a:r>
              <a:rPr lang="en-US" dirty="0"/>
              <a:t> </a:t>
            </a:r>
            <a:r>
              <a:rPr lang="en-US" dirty="0" smtClean="0"/>
              <a:t>   the site in which it stands.</a:t>
            </a:r>
            <a:endParaRPr lang="en-GB" dirty="0"/>
          </a:p>
        </p:txBody>
      </p:sp>
      <p:sp>
        <p:nvSpPr>
          <p:cNvPr id="4" name="Rectangle 3"/>
          <p:cNvSpPr/>
          <p:nvPr/>
        </p:nvSpPr>
        <p:spPr>
          <a:xfrm>
            <a:off x="971600" y="836712"/>
            <a:ext cx="8064896" cy="523220"/>
          </a:xfrm>
          <a:prstGeom prst="rect">
            <a:avLst/>
          </a:prstGeom>
        </p:spPr>
        <p:txBody>
          <a:bodyPr wrap="square">
            <a:spAutoFit/>
          </a:bodyPr>
          <a:lstStyle/>
          <a:p>
            <a:r>
              <a:rPr lang="en-US" sz="2800" dirty="0" smtClean="0"/>
              <a:t>   </a:t>
            </a:r>
            <a:r>
              <a:rPr lang="en-US" sz="2800" b="1" dirty="0" smtClean="0">
                <a:solidFill>
                  <a:srgbClr val="0070C0"/>
                </a:solidFill>
              </a:rPr>
              <a:t>The </a:t>
            </a:r>
            <a:r>
              <a:rPr lang="en-US" sz="2800" b="1" u="sng" dirty="0" smtClean="0">
                <a:solidFill>
                  <a:srgbClr val="0070C0"/>
                </a:solidFill>
              </a:rPr>
              <a:t>Objectives</a:t>
            </a:r>
            <a:r>
              <a:rPr lang="en-US" sz="2800" b="1" dirty="0" smtClean="0">
                <a:solidFill>
                  <a:srgbClr val="0070C0"/>
                </a:solidFill>
              </a:rPr>
              <a:t> of this Workshop are: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298352"/>
            <a:ext cx="8496944" cy="4154984"/>
          </a:xfrm>
          <a:prstGeom prst="rect">
            <a:avLst/>
          </a:prstGeom>
        </p:spPr>
        <p:txBody>
          <a:bodyPr wrap="square">
            <a:spAutoFit/>
          </a:bodyPr>
          <a:lstStyle/>
          <a:p>
            <a:pPr marL="342900" indent="-342900">
              <a:buAutoNum type="arabicPeriod"/>
            </a:pPr>
            <a:r>
              <a:rPr lang="en-GB" sz="2400" b="1" dirty="0" smtClean="0">
                <a:solidFill>
                  <a:srgbClr val="0070C0"/>
                </a:solidFill>
              </a:rPr>
              <a:t>Physical Feelings </a:t>
            </a:r>
            <a:r>
              <a:rPr lang="en-GB" sz="2400" dirty="0" smtClean="0"/>
              <a:t>– </a:t>
            </a:r>
            <a:r>
              <a:rPr lang="en-GB" dirty="0" smtClean="0"/>
              <a:t>Invoke….</a:t>
            </a:r>
            <a:r>
              <a:rPr lang="en-GB" sz="2400" dirty="0" smtClean="0"/>
              <a:t> Physical Comfort, Health, </a:t>
            </a:r>
          </a:p>
          <a:p>
            <a:r>
              <a:rPr lang="en-GB" sz="2400" dirty="0"/>
              <a:t> </a:t>
            </a:r>
            <a:r>
              <a:rPr lang="en-GB" sz="2400" dirty="0" smtClean="0"/>
              <a:t>                                        Well Being, Smells, Sounds, Warmth</a:t>
            </a:r>
          </a:p>
          <a:p>
            <a:pPr marL="342900" indent="-342900">
              <a:buAutoNum type="arabicPeriod"/>
            </a:pPr>
            <a:endParaRPr lang="en-GB" sz="2400" dirty="0"/>
          </a:p>
          <a:p>
            <a:r>
              <a:rPr lang="en-GB" sz="2400" b="1" dirty="0" smtClean="0">
                <a:solidFill>
                  <a:srgbClr val="0070C0"/>
                </a:solidFill>
              </a:rPr>
              <a:t>2. Emotions</a:t>
            </a:r>
            <a:r>
              <a:rPr lang="en-GB" sz="2400" dirty="0" smtClean="0"/>
              <a:t> –               Loyalty,  Fear, Serenity, Empowerment,</a:t>
            </a:r>
          </a:p>
          <a:p>
            <a:r>
              <a:rPr lang="en-GB" sz="2400" dirty="0" smtClean="0"/>
              <a:t>                                        Happiness, Protection </a:t>
            </a:r>
          </a:p>
          <a:p>
            <a:endParaRPr lang="en-GB" sz="2400" dirty="0"/>
          </a:p>
          <a:p>
            <a:r>
              <a:rPr lang="en-GB" sz="2400" b="1" dirty="0" smtClean="0">
                <a:solidFill>
                  <a:srgbClr val="0070C0"/>
                </a:solidFill>
              </a:rPr>
              <a:t>3. Impactful places </a:t>
            </a:r>
            <a:r>
              <a:rPr lang="en-GB" sz="2400" dirty="0" smtClean="0"/>
              <a:t>–  Usefulness, Community contribution, </a:t>
            </a:r>
          </a:p>
          <a:p>
            <a:r>
              <a:rPr lang="en-GB" sz="2400" dirty="0"/>
              <a:t> </a:t>
            </a:r>
            <a:r>
              <a:rPr lang="en-GB" sz="2400" dirty="0" smtClean="0"/>
              <a:t>                                       Achievement</a:t>
            </a:r>
          </a:p>
          <a:p>
            <a:pPr marL="342900" indent="-342900">
              <a:buAutoNum type="arabicPeriod"/>
            </a:pPr>
            <a:endParaRPr lang="en-GB" sz="2400" dirty="0"/>
          </a:p>
          <a:p>
            <a:r>
              <a:rPr lang="en-GB" sz="2400" b="1" dirty="0" smtClean="0">
                <a:solidFill>
                  <a:srgbClr val="0070C0"/>
                </a:solidFill>
              </a:rPr>
              <a:t>4. Aesthetics</a:t>
            </a:r>
            <a:r>
              <a:rPr lang="en-GB" sz="2400" dirty="0" smtClean="0"/>
              <a:t> –             Image, Beauty, Form, Use of Colour </a:t>
            </a:r>
          </a:p>
          <a:p>
            <a:r>
              <a:rPr lang="en-GB" sz="2400" dirty="0"/>
              <a:t> </a:t>
            </a:r>
            <a:r>
              <a:rPr lang="en-GB" sz="2400" dirty="0" smtClean="0"/>
              <a:t>                                       Architectural Impact, Innovation</a:t>
            </a:r>
            <a:endParaRPr lang="en-GB" sz="2400" dirty="0"/>
          </a:p>
        </p:txBody>
      </p:sp>
      <p:sp>
        <p:nvSpPr>
          <p:cNvPr id="3" name="TextBox 2"/>
          <p:cNvSpPr txBox="1"/>
          <p:nvPr/>
        </p:nvSpPr>
        <p:spPr>
          <a:xfrm>
            <a:off x="626512" y="692696"/>
            <a:ext cx="8352928" cy="830997"/>
          </a:xfrm>
          <a:prstGeom prst="rect">
            <a:avLst/>
          </a:prstGeom>
          <a:noFill/>
        </p:spPr>
        <p:txBody>
          <a:bodyPr wrap="square" rtlCol="0">
            <a:spAutoFit/>
          </a:bodyPr>
          <a:lstStyle/>
          <a:p>
            <a:pPr algn="ctr"/>
            <a:r>
              <a:rPr lang="en-GB" sz="2400" b="1" dirty="0" smtClean="0">
                <a:solidFill>
                  <a:srgbClr val="0070C0"/>
                </a:solidFill>
              </a:rPr>
              <a:t>What elements contribute to reinforcing a building design into the category of ‘outstanding’ or ‘impactful’ ?</a:t>
            </a:r>
          </a:p>
        </p:txBody>
      </p:sp>
      <p:sp>
        <p:nvSpPr>
          <p:cNvPr id="4" name="Rectangle 3"/>
          <p:cNvSpPr/>
          <p:nvPr/>
        </p:nvSpPr>
        <p:spPr>
          <a:xfrm>
            <a:off x="683568" y="1772816"/>
            <a:ext cx="2802690" cy="369332"/>
          </a:xfrm>
          <a:prstGeom prst="rect">
            <a:avLst/>
          </a:prstGeom>
        </p:spPr>
        <p:txBody>
          <a:bodyPr wrap="none">
            <a:spAutoFit/>
          </a:bodyPr>
          <a:lstStyle/>
          <a:p>
            <a:r>
              <a:rPr lang="en-GB" dirty="0" smtClean="0"/>
              <a:t>Let’s group these together:</a:t>
            </a:r>
            <a:endParaRPr lang="en-GB" dirty="0"/>
          </a:p>
        </p:txBody>
      </p:sp>
    </p:spTree>
    <p:extLst>
      <p:ext uri="{BB962C8B-B14F-4D97-AF65-F5344CB8AC3E}">
        <p14:creationId xmlns:p14="http://schemas.microsoft.com/office/powerpoint/2010/main" val="247849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3568" y="1556792"/>
            <a:ext cx="7772400" cy="1470025"/>
          </a:xfrm>
          <a:prstGeom prst="rect">
            <a:avLst/>
          </a:prstGeom>
          <a:ln>
            <a:noFill/>
          </a:ln>
        </p:spPr>
        <p:txBody>
          <a:bodyPr vert="horz" lIns="0"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600" b="1" i="0" u="none" strike="noStrike" kern="1200" cap="none" spc="0" normalizeH="0" baseline="0" noProof="0" dirty="0" smtClean="0">
                <a:ln>
                  <a:noFill/>
                </a:ln>
                <a:solidFill>
                  <a:srgbClr val="0070C0"/>
                </a:solidFill>
                <a:effectLst>
                  <a:outerShdw blurRad="38100" dist="25400" dir="5400000" algn="tl" rotWithShape="0">
                    <a:srgbClr val="000000">
                      <a:alpha val="43000"/>
                    </a:srgbClr>
                  </a:outerShdw>
                </a:effectLst>
                <a:uLnTx/>
                <a:uFillTx/>
                <a:latin typeface="Calibri"/>
                <a:ea typeface="+mj-ea"/>
                <a:cs typeface="+mj-cs"/>
              </a:rPr>
              <a:t>BIOPHILIC DESIGN</a:t>
            </a:r>
            <a:endParaRPr kumimoji="0" lang="en-GB" sz="5600" b="1" i="0" u="none" strike="noStrike" kern="1200" cap="none" spc="0" normalizeH="0" baseline="0" noProof="0" dirty="0">
              <a:ln>
                <a:noFill/>
              </a:ln>
              <a:solidFill>
                <a:srgbClr val="0070C0"/>
              </a:solidFill>
              <a:effectLst>
                <a:outerShdw blurRad="38100" dist="25400" dir="5400000" algn="tl" rotWithShape="0">
                  <a:srgbClr val="000000">
                    <a:alpha val="43000"/>
                  </a:srgbClr>
                </a:outerShdw>
              </a:effectLst>
              <a:uLnTx/>
              <a:uFillTx/>
              <a:latin typeface="Calibri"/>
              <a:ea typeface="+mj-ea"/>
              <a:cs typeface="+mj-cs"/>
            </a:endParaRPr>
          </a:p>
        </p:txBody>
      </p:sp>
      <p:sp>
        <p:nvSpPr>
          <p:cNvPr id="4" name="TextBox 3"/>
          <p:cNvSpPr txBox="1"/>
          <p:nvPr/>
        </p:nvSpPr>
        <p:spPr>
          <a:xfrm>
            <a:off x="2699792" y="1521476"/>
            <a:ext cx="3960440" cy="369332"/>
          </a:xfrm>
          <a:prstGeom prst="rect">
            <a:avLst/>
          </a:prstGeom>
          <a:noFill/>
        </p:spPr>
        <p:txBody>
          <a:bodyPr wrap="square" rtlCol="0">
            <a:spAutoFit/>
          </a:bodyPr>
          <a:lstStyle/>
          <a:p>
            <a:r>
              <a:rPr lang="en-GB" dirty="0" smtClean="0"/>
              <a:t>THE ARCHITECTURAL PARAMETER</a:t>
            </a:r>
            <a:endParaRPr lang="en-US" dirty="0"/>
          </a:p>
        </p:txBody>
      </p:sp>
      <p:sp>
        <p:nvSpPr>
          <p:cNvPr id="3" name="TextBox 2"/>
          <p:cNvSpPr txBox="1"/>
          <p:nvPr/>
        </p:nvSpPr>
        <p:spPr>
          <a:xfrm>
            <a:off x="3059832" y="1042863"/>
            <a:ext cx="3456384" cy="307777"/>
          </a:xfrm>
          <a:prstGeom prst="rect">
            <a:avLst/>
          </a:prstGeom>
          <a:noFill/>
        </p:spPr>
        <p:txBody>
          <a:bodyPr wrap="square" rtlCol="0">
            <a:spAutoFit/>
          </a:bodyPr>
          <a:lstStyle/>
          <a:p>
            <a:r>
              <a:rPr lang="en-GB" sz="1400" dirty="0" smtClean="0"/>
              <a:t>We can place these four groupings into…..</a:t>
            </a:r>
            <a:endParaRPr lang="en-GB" sz="1400" dirty="0"/>
          </a:p>
        </p:txBody>
      </p:sp>
    </p:spTree>
    <p:extLst>
      <p:ext uri="{BB962C8B-B14F-4D97-AF65-F5344CB8AC3E}">
        <p14:creationId xmlns:p14="http://schemas.microsoft.com/office/powerpoint/2010/main" val="3059180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31963"/>
            <a:ext cx="6713892" cy="800219"/>
          </a:xfrm>
          <a:prstGeom prst="rect">
            <a:avLst/>
          </a:prstGeom>
        </p:spPr>
        <p:txBody>
          <a:bodyPr wrap="square">
            <a:spAutoFit/>
          </a:bodyPr>
          <a:lstStyle/>
          <a:p>
            <a:r>
              <a:rPr lang="en-GB" sz="2800" dirty="0" smtClean="0"/>
              <a:t>(</a:t>
            </a:r>
            <a:r>
              <a:rPr lang="en-GB" sz="2800" dirty="0"/>
              <a:t>Wilson, 1984)</a:t>
            </a:r>
            <a:r>
              <a:rPr lang="en-GB" dirty="0"/>
              <a:t> </a:t>
            </a:r>
            <a:endParaRPr lang="en-GB" dirty="0" smtClean="0"/>
          </a:p>
          <a:p>
            <a:endParaRPr lang="en-GB" dirty="0"/>
          </a:p>
        </p:txBody>
      </p:sp>
      <p:sp>
        <p:nvSpPr>
          <p:cNvPr id="3" name="Rectangle 2"/>
          <p:cNvSpPr/>
          <p:nvPr/>
        </p:nvSpPr>
        <p:spPr>
          <a:xfrm>
            <a:off x="611560" y="764704"/>
            <a:ext cx="3960440" cy="646331"/>
          </a:xfrm>
          <a:prstGeom prst="rect">
            <a:avLst/>
          </a:prstGeom>
          <a:solidFill>
            <a:srgbClr val="00B0F0"/>
          </a:solidFill>
        </p:spPr>
        <p:txBody>
          <a:bodyPr wrap="square">
            <a:spAutoFit/>
          </a:bodyPr>
          <a:lstStyle/>
          <a:p>
            <a:r>
              <a:rPr lang="en-GB" sz="3600" dirty="0"/>
              <a:t>Biophilia Theory </a:t>
            </a:r>
          </a:p>
        </p:txBody>
      </p:sp>
      <p:sp>
        <p:nvSpPr>
          <p:cNvPr id="5" name="Rectangle 4"/>
          <p:cNvSpPr/>
          <p:nvPr/>
        </p:nvSpPr>
        <p:spPr>
          <a:xfrm>
            <a:off x="395536" y="1988840"/>
            <a:ext cx="8174677" cy="1815882"/>
          </a:xfrm>
          <a:prstGeom prst="rect">
            <a:avLst/>
          </a:prstGeom>
        </p:spPr>
        <p:txBody>
          <a:bodyPr wrap="square">
            <a:spAutoFit/>
          </a:bodyPr>
          <a:lstStyle/>
          <a:p>
            <a:pPr marL="285750" indent="-285750">
              <a:buFont typeface="Arial" panose="020B0604020202020204" pitchFamily="34" charset="0"/>
              <a:buChar char="•"/>
            </a:pPr>
            <a:r>
              <a:rPr lang="en-GB" sz="2000" dirty="0" smtClean="0"/>
              <a:t>This Harvard </a:t>
            </a:r>
            <a:r>
              <a:rPr lang="en-GB" sz="2000" dirty="0"/>
              <a:t>biologist and double Pulitzer Prize winner defines the correlation thus</a:t>
            </a:r>
            <a:r>
              <a:rPr lang="en-GB" sz="2000"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17979" y="3933056"/>
            <a:ext cx="8508041" cy="2185214"/>
          </a:xfrm>
          <a:prstGeom prst="rect">
            <a:avLst/>
          </a:prstGeom>
        </p:spPr>
        <p:txBody>
          <a:bodyPr wrap="square">
            <a:spAutoFit/>
          </a:bodyPr>
          <a:lstStyle/>
          <a:p>
            <a:pPr marL="285750" indent="-285750">
              <a:buFont typeface="Arial" panose="020B0604020202020204" pitchFamily="34" charset="0"/>
              <a:buChar char="•"/>
            </a:pPr>
            <a:r>
              <a:rPr lang="en-GB" sz="2000" dirty="0" smtClean="0"/>
              <a:t>Human </a:t>
            </a:r>
            <a:r>
              <a:rPr lang="en-GB" sz="2000" dirty="0"/>
              <a:t>inclination to affiliate itself with nature is inherent, that is ‘biologically based’, and that this also explains the human ethic of care and conservation of nature and its processes as part of our species evolutionary heritage. </a:t>
            </a:r>
            <a:endParaRPr lang="en-GB" sz="2000" dirty="0" smtClean="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dirty="0" smtClean="0"/>
              <a:t>We are gardeners, we keep pets, we walk in woodland</a:t>
            </a:r>
          </a:p>
          <a:p>
            <a:pPr marL="285750" indent="-285750">
              <a:buFont typeface="Arial" panose="020B0604020202020204" pitchFamily="34" charset="0"/>
              <a:buChar char="•"/>
            </a:pPr>
            <a:r>
              <a:rPr lang="en-GB" dirty="0" smtClean="0"/>
              <a:t> </a:t>
            </a:r>
            <a:r>
              <a:rPr lang="en-GB" dirty="0"/>
              <a:t>W</a:t>
            </a:r>
            <a:r>
              <a:rPr lang="en-GB" dirty="0" smtClean="0"/>
              <a:t>e take photographs, and paint, a natural panoramic view</a:t>
            </a:r>
            <a:endParaRPr lang="en-GB" dirty="0"/>
          </a:p>
        </p:txBody>
      </p:sp>
    </p:spTree>
    <p:extLst>
      <p:ext uri="{BB962C8B-B14F-4D97-AF65-F5344CB8AC3E}">
        <p14:creationId xmlns:p14="http://schemas.microsoft.com/office/powerpoint/2010/main" val="11330758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540" y="1268760"/>
            <a:ext cx="8280920" cy="584775"/>
          </a:xfrm>
          <a:prstGeom prst="rect">
            <a:avLst/>
          </a:prstGeom>
          <a:noFill/>
        </p:spPr>
        <p:txBody>
          <a:bodyPr wrap="square" rtlCol="0">
            <a:spAutoFit/>
          </a:bodyPr>
          <a:lstStyle/>
          <a:p>
            <a:pPr algn="ctr"/>
            <a:r>
              <a:rPr lang="en-GB" sz="3200" b="1" dirty="0" smtClean="0">
                <a:solidFill>
                  <a:srgbClr val="0070C0"/>
                </a:solidFill>
              </a:rPr>
              <a:t>WHAT IS BIOPHILIC DESIGN??</a:t>
            </a:r>
            <a:endParaRPr lang="en-GB" sz="3200" b="1" dirty="0">
              <a:solidFill>
                <a:srgbClr val="0070C0"/>
              </a:solidFill>
            </a:endParaRPr>
          </a:p>
        </p:txBody>
      </p:sp>
      <p:sp>
        <p:nvSpPr>
          <p:cNvPr id="3" name="TextBox 2"/>
          <p:cNvSpPr txBox="1"/>
          <p:nvPr/>
        </p:nvSpPr>
        <p:spPr>
          <a:xfrm>
            <a:off x="683568" y="2204864"/>
            <a:ext cx="7776864" cy="2677656"/>
          </a:xfrm>
          <a:prstGeom prst="rect">
            <a:avLst/>
          </a:prstGeom>
          <a:noFill/>
        </p:spPr>
        <p:txBody>
          <a:bodyPr wrap="square" rtlCol="0">
            <a:spAutoFit/>
          </a:bodyPr>
          <a:lstStyle/>
          <a:p>
            <a:pPr algn="just">
              <a:lnSpc>
                <a:spcPct val="150000"/>
              </a:lnSpc>
            </a:pPr>
            <a:r>
              <a:rPr lang="en-GB" sz="2800" b="1" dirty="0" smtClean="0">
                <a:solidFill>
                  <a:srgbClr val="0070C0"/>
                </a:solidFill>
              </a:rPr>
              <a:t>The deliberate attempt to translate an understanding of this inbuilt human affinity to natural systems and processes into the architectural design processes of buildings</a:t>
            </a:r>
            <a:endParaRPr lang="en-GB" sz="2800" dirty="0">
              <a:solidFill>
                <a:srgbClr val="0070C0"/>
              </a:solidFill>
            </a:endParaRPr>
          </a:p>
        </p:txBody>
      </p:sp>
      <p:sp>
        <p:nvSpPr>
          <p:cNvPr id="4" name="TextBox 3"/>
          <p:cNvSpPr txBox="1"/>
          <p:nvPr/>
        </p:nvSpPr>
        <p:spPr>
          <a:xfrm>
            <a:off x="683568" y="5703434"/>
            <a:ext cx="5328592" cy="369332"/>
          </a:xfrm>
          <a:prstGeom prst="rect">
            <a:avLst/>
          </a:prstGeom>
          <a:noFill/>
        </p:spPr>
        <p:txBody>
          <a:bodyPr wrap="square" rtlCol="0">
            <a:spAutoFit/>
          </a:bodyPr>
          <a:lstStyle/>
          <a:p>
            <a:r>
              <a:rPr lang="en-GB" dirty="0" smtClean="0"/>
              <a:t>This has two parameters…….</a:t>
            </a:r>
            <a:endParaRPr lang="en-GB" dirty="0"/>
          </a:p>
        </p:txBody>
      </p:sp>
      <p:sp>
        <p:nvSpPr>
          <p:cNvPr id="5" name="TextBox 4"/>
          <p:cNvSpPr txBox="1"/>
          <p:nvPr/>
        </p:nvSpPr>
        <p:spPr>
          <a:xfrm>
            <a:off x="1763688" y="5013176"/>
            <a:ext cx="5815738" cy="523220"/>
          </a:xfrm>
          <a:prstGeom prst="rect">
            <a:avLst/>
          </a:prstGeom>
          <a:noFill/>
        </p:spPr>
        <p:txBody>
          <a:bodyPr wrap="square" rtlCol="0">
            <a:spAutoFit/>
          </a:bodyPr>
          <a:lstStyle/>
          <a:p>
            <a:r>
              <a:rPr lang="en-GB" sz="2800" dirty="0" smtClean="0"/>
              <a:t>‘Flow of ‘Natural’ Form and Energy’</a:t>
            </a:r>
            <a:endParaRPr lang="en-US" sz="2800" dirty="0"/>
          </a:p>
        </p:txBody>
      </p:sp>
    </p:spTree>
    <p:extLst>
      <p:ext uri="{BB962C8B-B14F-4D97-AF65-F5344CB8AC3E}">
        <p14:creationId xmlns:p14="http://schemas.microsoft.com/office/powerpoint/2010/main" val="63981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4896544" cy="584775"/>
          </a:xfrm>
          <a:prstGeom prst="rect">
            <a:avLst/>
          </a:prstGeom>
          <a:noFill/>
        </p:spPr>
        <p:txBody>
          <a:bodyPr wrap="square" rtlCol="0">
            <a:spAutoFit/>
          </a:bodyPr>
          <a:lstStyle/>
          <a:p>
            <a:r>
              <a:rPr lang="en-GB" sz="3200" u="sng" dirty="0" smtClean="0"/>
              <a:t>First Dimension:</a:t>
            </a:r>
          </a:p>
        </p:txBody>
      </p:sp>
      <p:sp>
        <p:nvSpPr>
          <p:cNvPr id="3" name="Rectangle 2"/>
          <p:cNvSpPr/>
          <p:nvPr/>
        </p:nvSpPr>
        <p:spPr>
          <a:xfrm>
            <a:off x="340809" y="1336830"/>
            <a:ext cx="8318366" cy="954107"/>
          </a:xfrm>
          <a:prstGeom prst="rect">
            <a:avLst/>
          </a:prstGeom>
        </p:spPr>
        <p:txBody>
          <a:bodyPr wrap="square">
            <a:spAutoFit/>
          </a:bodyPr>
          <a:lstStyle/>
          <a:p>
            <a:r>
              <a:rPr lang="en-GB" sz="2800" b="1" dirty="0" smtClean="0">
                <a:solidFill>
                  <a:srgbClr val="0070C0"/>
                </a:solidFill>
              </a:rPr>
              <a:t>Organic or Naturalistic Design </a:t>
            </a:r>
            <a:r>
              <a:rPr lang="en-GB" sz="2800" dirty="0" smtClean="0"/>
              <a:t>–</a:t>
            </a:r>
          </a:p>
          <a:p>
            <a:r>
              <a:rPr lang="en-GB" sz="2800" dirty="0" smtClean="0"/>
              <a:t>Shapes and Forms that reflect and/or mimic nature.</a:t>
            </a:r>
            <a:endParaRPr lang="en-GB" sz="2800" dirty="0"/>
          </a:p>
        </p:txBody>
      </p:sp>
      <p:pic>
        <p:nvPicPr>
          <p:cNvPr id="5" name="Picture 4" descr="http://blog.designedgood.com/wp-content/uploads/2013/07/biomimicry-sagrada-familia-column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2852936"/>
            <a:ext cx="4540098" cy="368252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95936" y="6550223"/>
            <a:ext cx="3528392" cy="307777"/>
          </a:xfrm>
          <a:prstGeom prst="rect">
            <a:avLst/>
          </a:prstGeom>
          <a:noFill/>
        </p:spPr>
        <p:txBody>
          <a:bodyPr wrap="square" rtlCol="0">
            <a:spAutoFit/>
          </a:bodyPr>
          <a:lstStyle/>
          <a:p>
            <a:r>
              <a:rPr lang="en-GB" sz="1400" dirty="0" smtClean="0"/>
              <a:t>         Sagrada Familia, Barcelona</a:t>
            </a:r>
            <a:endParaRPr lang="en-GB" sz="1400" dirty="0"/>
          </a:p>
        </p:txBody>
      </p:sp>
      <p:pic>
        <p:nvPicPr>
          <p:cNvPr id="8" name="Picture 2" descr="http://www.visitnorway.com/ImageVault/Images/id_2828/scope_0/ImageVaultHandler.aspx"/>
          <p:cNvPicPr>
            <a:picLocks noChangeAspect="1" noChangeArrowheads="1"/>
          </p:cNvPicPr>
          <p:nvPr/>
        </p:nvPicPr>
        <p:blipFill>
          <a:blip r:embed="rId4" cstate="print"/>
          <a:srcRect/>
          <a:stretch>
            <a:fillRect/>
          </a:stretch>
        </p:blipFill>
        <p:spPr bwMode="auto">
          <a:xfrm>
            <a:off x="179512" y="3501008"/>
            <a:ext cx="4176031" cy="1884857"/>
          </a:xfrm>
          <a:prstGeom prst="rect">
            <a:avLst/>
          </a:prstGeom>
          <a:noFill/>
          <a:ln w="28575">
            <a:solidFill>
              <a:schemeClr val="tx1"/>
            </a:solidFill>
          </a:ln>
        </p:spPr>
      </p:pic>
      <p:sp>
        <p:nvSpPr>
          <p:cNvPr id="9" name="TextBox 8"/>
          <p:cNvSpPr txBox="1"/>
          <p:nvPr/>
        </p:nvSpPr>
        <p:spPr>
          <a:xfrm>
            <a:off x="-324544" y="5445224"/>
            <a:ext cx="2880320" cy="307777"/>
          </a:xfrm>
          <a:prstGeom prst="rect">
            <a:avLst/>
          </a:prstGeom>
          <a:noFill/>
        </p:spPr>
        <p:txBody>
          <a:bodyPr wrap="square" rtlCol="0">
            <a:spAutoFit/>
          </a:bodyPr>
          <a:lstStyle/>
          <a:p>
            <a:r>
              <a:rPr lang="en-GB" sz="1400" dirty="0" smtClean="0"/>
              <a:t>         Opera House, Oslo, Norway</a:t>
            </a:r>
            <a:endParaRPr lang="en-GB" sz="1400" dirty="0"/>
          </a:p>
        </p:txBody>
      </p:sp>
    </p:spTree>
    <p:extLst>
      <p:ext uri="{BB962C8B-B14F-4D97-AF65-F5344CB8AC3E}">
        <p14:creationId xmlns:p14="http://schemas.microsoft.com/office/powerpoint/2010/main" val="17827807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672" y="992481"/>
            <a:ext cx="4338175" cy="523220"/>
          </a:xfrm>
          <a:prstGeom prst="rect">
            <a:avLst/>
          </a:prstGeom>
        </p:spPr>
        <p:txBody>
          <a:bodyPr wrap="none">
            <a:spAutoFit/>
          </a:bodyPr>
          <a:lstStyle/>
          <a:p>
            <a:pPr marL="342900" indent="-342900"/>
            <a:r>
              <a:rPr lang="en-GB" sz="2400" dirty="0" smtClean="0"/>
              <a:t> </a:t>
            </a:r>
            <a:r>
              <a:rPr lang="en-GB" sz="2800" b="1" dirty="0" smtClean="0"/>
              <a:t>Environmental Features</a:t>
            </a:r>
          </a:p>
        </p:txBody>
      </p:sp>
      <p:sp>
        <p:nvSpPr>
          <p:cNvPr id="3" name="TextBox 2"/>
          <p:cNvSpPr txBox="1"/>
          <p:nvPr/>
        </p:nvSpPr>
        <p:spPr>
          <a:xfrm>
            <a:off x="395536" y="1916832"/>
            <a:ext cx="4032448" cy="4493538"/>
          </a:xfrm>
          <a:prstGeom prst="rect">
            <a:avLst/>
          </a:prstGeom>
          <a:noFill/>
        </p:spPr>
        <p:txBody>
          <a:bodyPr wrap="square" rtlCol="0">
            <a:spAutoFit/>
          </a:bodyPr>
          <a:lstStyle/>
          <a:p>
            <a:r>
              <a:rPr lang="en-GB" sz="2200" dirty="0" smtClean="0"/>
              <a:t>Colour</a:t>
            </a:r>
          </a:p>
          <a:p>
            <a:r>
              <a:rPr lang="en-GB" sz="2200" dirty="0" smtClean="0"/>
              <a:t>Water</a:t>
            </a:r>
          </a:p>
          <a:p>
            <a:r>
              <a:rPr lang="en-GB" sz="2200" dirty="0" smtClean="0"/>
              <a:t>Air</a:t>
            </a:r>
          </a:p>
          <a:p>
            <a:r>
              <a:rPr lang="en-GB" sz="2200" dirty="0"/>
              <a:t>Fire</a:t>
            </a:r>
          </a:p>
          <a:p>
            <a:r>
              <a:rPr lang="en-GB" sz="2200" dirty="0" smtClean="0"/>
              <a:t>Sunlight</a:t>
            </a:r>
          </a:p>
          <a:p>
            <a:r>
              <a:rPr lang="en-GB" sz="2200" dirty="0" smtClean="0"/>
              <a:t>Plants</a:t>
            </a:r>
          </a:p>
          <a:p>
            <a:r>
              <a:rPr lang="en-GB" sz="2200" dirty="0" smtClean="0"/>
              <a:t>Animals</a:t>
            </a:r>
          </a:p>
          <a:p>
            <a:r>
              <a:rPr lang="en-GB" sz="2200" dirty="0" smtClean="0"/>
              <a:t>Natural Minerals</a:t>
            </a:r>
          </a:p>
          <a:p>
            <a:r>
              <a:rPr lang="en-GB" sz="2200" dirty="0" smtClean="0"/>
              <a:t>Views and Vistas</a:t>
            </a:r>
          </a:p>
          <a:p>
            <a:r>
              <a:rPr lang="en-GB" sz="2200" dirty="0" smtClean="0"/>
              <a:t>Geology and Landscape</a:t>
            </a:r>
          </a:p>
          <a:p>
            <a:r>
              <a:rPr lang="en-GB" sz="2200" dirty="0" smtClean="0"/>
              <a:t>Habitats and Ecosystems</a:t>
            </a:r>
          </a:p>
          <a:p>
            <a:r>
              <a:rPr lang="en-GB" sz="2200" dirty="0"/>
              <a:t>Façade Greening</a:t>
            </a:r>
          </a:p>
          <a:p>
            <a:endParaRPr lang="en-GB" sz="2200" dirty="0" smtClean="0"/>
          </a:p>
        </p:txBody>
      </p:sp>
      <p:pic>
        <p:nvPicPr>
          <p:cNvPr id="5122" name="Picture 2" descr="http://26.media.tumblr.com/tumblr_l5xz96S0cm1qcgslzo1_4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79139" y="789951"/>
            <a:ext cx="3810000" cy="5715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5362" name="Picture 2" descr="Related image">
            <a:hlinkClick r:id="rId4"/>
          </p:cNvPr>
          <p:cNvPicPr>
            <a:picLocks noChangeAspect="1" noChangeArrowheads="1"/>
          </p:cNvPicPr>
          <p:nvPr/>
        </p:nvPicPr>
        <p:blipFill>
          <a:blip r:embed="rId5" cstate="print"/>
          <a:srcRect/>
          <a:stretch>
            <a:fillRect/>
          </a:stretch>
        </p:blipFill>
        <p:spPr bwMode="auto">
          <a:xfrm>
            <a:off x="2262421" y="1637790"/>
            <a:ext cx="2682999" cy="2009661"/>
          </a:xfrm>
          <a:prstGeom prst="rect">
            <a:avLst/>
          </a:prstGeom>
          <a:noFill/>
          <a:ln w="38100">
            <a:solidFill>
              <a:schemeClr val="tx1"/>
            </a:solidFill>
          </a:ln>
        </p:spPr>
      </p:pic>
      <p:sp>
        <p:nvSpPr>
          <p:cNvPr id="4" name="Rectangle 3"/>
          <p:cNvSpPr/>
          <p:nvPr/>
        </p:nvSpPr>
        <p:spPr>
          <a:xfrm>
            <a:off x="237349" y="205687"/>
            <a:ext cx="5394682" cy="523220"/>
          </a:xfrm>
          <a:prstGeom prst="rect">
            <a:avLst/>
          </a:prstGeom>
          <a:solidFill>
            <a:schemeClr val="bg1">
              <a:lumMod val="95000"/>
            </a:schemeClr>
          </a:solidFill>
        </p:spPr>
        <p:txBody>
          <a:bodyPr wrap="none">
            <a:spAutoFit/>
          </a:bodyPr>
          <a:lstStyle/>
          <a:p>
            <a:r>
              <a:rPr lang="en-GB" sz="2800" b="1" dirty="0">
                <a:solidFill>
                  <a:srgbClr val="0070C0"/>
                </a:solidFill>
              </a:rPr>
              <a:t>Organic or Naturalistic Design </a:t>
            </a:r>
            <a:endParaRPr lang="en-US" sz="2800" dirty="0"/>
          </a:p>
        </p:txBody>
      </p:sp>
    </p:spTree>
    <p:extLst>
      <p:ext uri="{BB962C8B-B14F-4D97-AF65-F5344CB8AC3E}">
        <p14:creationId xmlns:p14="http://schemas.microsoft.com/office/powerpoint/2010/main" val="371866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20688"/>
            <a:ext cx="8424936" cy="6524863"/>
          </a:xfrm>
          <a:prstGeom prst="rect">
            <a:avLst/>
          </a:prstGeom>
          <a:solidFill>
            <a:schemeClr val="bg1"/>
          </a:solidFill>
        </p:spPr>
        <p:txBody>
          <a:bodyPr wrap="square">
            <a:spAutoFit/>
          </a:bodyPr>
          <a:lstStyle/>
          <a:p>
            <a:pPr algn="just"/>
            <a:r>
              <a:rPr lang="en-GB" sz="2000" b="1" u="sng" dirty="0" smtClean="0">
                <a:solidFill>
                  <a:srgbClr val="0070C0"/>
                </a:solidFill>
              </a:rPr>
              <a:t>Colour</a:t>
            </a:r>
            <a:r>
              <a:rPr lang="en-GB" dirty="0" smtClean="0"/>
              <a:t> – Attraction to particular shades – Sunsets, Blue skies, Rainbows</a:t>
            </a:r>
          </a:p>
          <a:p>
            <a:pPr algn="just"/>
            <a:r>
              <a:rPr lang="en-GB" dirty="0" smtClean="0"/>
              <a:t>                  Dangerous Red….Cool Blue….Warm Earth Tones.</a:t>
            </a:r>
          </a:p>
          <a:p>
            <a:pPr algn="just"/>
            <a:endParaRPr lang="en-GB" dirty="0"/>
          </a:p>
          <a:p>
            <a:pPr algn="just"/>
            <a:r>
              <a:rPr lang="en-GB" sz="2000" b="1" u="sng" dirty="0" smtClean="0">
                <a:solidFill>
                  <a:srgbClr val="0070C0"/>
                </a:solidFill>
              </a:rPr>
              <a:t>Water</a:t>
            </a:r>
            <a:r>
              <a:rPr lang="en-GB" sz="2000" b="1" dirty="0" smtClean="0"/>
              <a:t> – </a:t>
            </a:r>
            <a:r>
              <a:rPr lang="en-GB" dirty="0" smtClean="0"/>
              <a:t>Basic human need – Water features most requested , high levels of liking.</a:t>
            </a:r>
          </a:p>
          <a:p>
            <a:pPr algn="just"/>
            <a:r>
              <a:rPr lang="en-GB" dirty="0" smtClean="0"/>
              <a:t>                 Indicates concept of quality, quantity, movement and clarity.</a:t>
            </a:r>
          </a:p>
          <a:p>
            <a:pPr algn="just"/>
            <a:endParaRPr lang="en-GB" dirty="0"/>
          </a:p>
          <a:p>
            <a:pPr algn="just"/>
            <a:r>
              <a:rPr lang="en-GB" sz="2000" b="1" u="sng" dirty="0" smtClean="0">
                <a:solidFill>
                  <a:srgbClr val="0070C0"/>
                </a:solidFill>
              </a:rPr>
              <a:t>Air</a:t>
            </a:r>
            <a:r>
              <a:rPr lang="en-GB" sz="2000" b="1" dirty="0" smtClean="0"/>
              <a:t> </a:t>
            </a:r>
            <a:r>
              <a:rPr lang="en-GB" dirty="0" smtClean="0"/>
              <a:t>–       Good ventilation stimulates senses, health, well being.</a:t>
            </a:r>
          </a:p>
          <a:p>
            <a:pPr algn="just"/>
            <a:endParaRPr lang="en-GB" dirty="0"/>
          </a:p>
          <a:p>
            <a:pPr algn="just"/>
            <a:r>
              <a:rPr lang="en-GB" sz="2000" b="1" u="sng" dirty="0" smtClean="0">
                <a:solidFill>
                  <a:srgbClr val="0070C0"/>
                </a:solidFill>
              </a:rPr>
              <a:t>Sunlight</a:t>
            </a:r>
            <a:r>
              <a:rPr lang="en-GB" dirty="0" smtClean="0"/>
              <a:t> – </a:t>
            </a:r>
            <a:r>
              <a:rPr lang="en-GB" dirty="0"/>
              <a:t>Basic human </a:t>
            </a:r>
            <a:r>
              <a:rPr lang="en-GB" dirty="0" smtClean="0"/>
              <a:t>need - Natural rather than artificial. </a:t>
            </a:r>
          </a:p>
          <a:p>
            <a:pPr algn="just"/>
            <a:r>
              <a:rPr lang="en-GB" dirty="0"/>
              <a:t> </a:t>
            </a:r>
            <a:r>
              <a:rPr lang="en-GB" dirty="0" smtClean="0"/>
              <a:t>                     Morale, Health, Productivity.  Avoids hazards and danger.</a:t>
            </a:r>
          </a:p>
          <a:p>
            <a:pPr algn="just"/>
            <a:endParaRPr lang="en-GB" sz="2000" b="1" dirty="0"/>
          </a:p>
          <a:p>
            <a:pPr algn="just"/>
            <a:r>
              <a:rPr lang="en-GB" sz="2000" b="1" u="sng" dirty="0" smtClean="0">
                <a:solidFill>
                  <a:srgbClr val="0070C0"/>
                </a:solidFill>
              </a:rPr>
              <a:t>Plants</a:t>
            </a:r>
            <a:r>
              <a:rPr lang="en-GB" dirty="0" smtClean="0"/>
              <a:t> – Food, Sustenance, comfort, well being. Oxygen. Negatives Ions.</a:t>
            </a:r>
          </a:p>
          <a:p>
            <a:pPr algn="just"/>
            <a:endParaRPr lang="en-GB" sz="2000" b="1" dirty="0"/>
          </a:p>
          <a:p>
            <a:pPr algn="just"/>
            <a:r>
              <a:rPr lang="en-GB" sz="2000" b="1" u="sng" dirty="0" smtClean="0">
                <a:solidFill>
                  <a:srgbClr val="0070C0"/>
                </a:solidFill>
              </a:rPr>
              <a:t>Animals</a:t>
            </a:r>
            <a:r>
              <a:rPr lang="en-GB" b="1" dirty="0" smtClean="0"/>
              <a:t> - </a:t>
            </a:r>
            <a:r>
              <a:rPr lang="en-GB" dirty="0"/>
              <a:t>Food, Sustenance, </a:t>
            </a:r>
            <a:r>
              <a:rPr lang="en-GB" dirty="0" smtClean="0"/>
              <a:t>comfort, companionship, representational rather than literal.</a:t>
            </a:r>
          </a:p>
          <a:p>
            <a:pPr algn="just"/>
            <a:endParaRPr lang="en-GB" b="1" dirty="0"/>
          </a:p>
          <a:p>
            <a:pPr algn="just"/>
            <a:r>
              <a:rPr lang="en-GB" sz="2000" b="1" u="sng" dirty="0">
                <a:solidFill>
                  <a:srgbClr val="0070C0"/>
                </a:solidFill>
              </a:rPr>
              <a:t>Natural </a:t>
            </a:r>
            <a:r>
              <a:rPr lang="en-GB" sz="2000" b="1" u="sng" dirty="0" smtClean="0">
                <a:solidFill>
                  <a:srgbClr val="0070C0"/>
                </a:solidFill>
              </a:rPr>
              <a:t>Minerals </a:t>
            </a:r>
            <a:r>
              <a:rPr lang="en-GB" dirty="0" smtClean="0"/>
              <a:t>– Natural materials preferred over artificial. </a:t>
            </a:r>
          </a:p>
          <a:p>
            <a:pPr algn="just"/>
            <a:r>
              <a:rPr lang="en-GB" dirty="0" smtClean="0"/>
              <a:t>Ageing  and weathering aesthetic, Patina – flow of energy and nutrients.</a:t>
            </a:r>
          </a:p>
          <a:p>
            <a:pPr algn="just"/>
            <a:endParaRPr lang="en-GB" dirty="0"/>
          </a:p>
          <a:p>
            <a:r>
              <a:rPr lang="en-GB" sz="2000" b="1" u="sng" dirty="0">
                <a:solidFill>
                  <a:srgbClr val="0070C0"/>
                </a:solidFill>
              </a:rPr>
              <a:t>Views and </a:t>
            </a:r>
            <a:r>
              <a:rPr lang="en-GB" sz="2000" b="1" u="sng" dirty="0" smtClean="0">
                <a:solidFill>
                  <a:srgbClr val="0070C0"/>
                </a:solidFill>
              </a:rPr>
              <a:t>Vistas </a:t>
            </a:r>
            <a:r>
              <a:rPr lang="en-GB" dirty="0" smtClean="0"/>
              <a:t>- Preference for exterior views, especially natural features, water and vegetation. </a:t>
            </a:r>
          </a:p>
          <a:p>
            <a:endParaRPr lang="en-GB" sz="2000" b="1" dirty="0"/>
          </a:p>
        </p:txBody>
      </p:sp>
      <p:sp>
        <p:nvSpPr>
          <p:cNvPr id="3" name="Rectangle 2"/>
          <p:cNvSpPr/>
          <p:nvPr/>
        </p:nvSpPr>
        <p:spPr>
          <a:xfrm>
            <a:off x="2123728" y="97468"/>
            <a:ext cx="4338175" cy="523220"/>
          </a:xfrm>
          <a:prstGeom prst="rect">
            <a:avLst/>
          </a:prstGeom>
          <a:solidFill>
            <a:schemeClr val="bg1">
              <a:lumMod val="75000"/>
            </a:schemeClr>
          </a:solidFill>
        </p:spPr>
        <p:txBody>
          <a:bodyPr wrap="none">
            <a:spAutoFit/>
          </a:bodyPr>
          <a:lstStyle/>
          <a:p>
            <a:pPr marL="342900" indent="-342900"/>
            <a:r>
              <a:rPr lang="en-GB" sz="2400" dirty="0" smtClean="0"/>
              <a:t> </a:t>
            </a:r>
            <a:r>
              <a:rPr lang="en-GB" sz="2800" b="1" dirty="0" smtClean="0"/>
              <a:t>Environmental Features</a:t>
            </a:r>
          </a:p>
        </p:txBody>
      </p:sp>
    </p:spTree>
    <p:extLst>
      <p:ext uri="{BB962C8B-B14F-4D97-AF65-F5344CB8AC3E}">
        <p14:creationId xmlns:p14="http://schemas.microsoft.com/office/powerpoint/2010/main" val="2658021740"/>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980728"/>
            <a:ext cx="8424936" cy="2523768"/>
          </a:xfrm>
          <a:prstGeom prst="rect">
            <a:avLst/>
          </a:prstGeom>
        </p:spPr>
        <p:txBody>
          <a:bodyPr wrap="square">
            <a:spAutoFit/>
          </a:bodyPr>
          <a:lstStyle/>
          <a:p>
            <a:r>
              <a:rPr lang="en-GB" sz="2000" b="1" u="sng" dirty="0">
                <a:solidFill>
                  <a:srgbClr val="0070C0"/>
                </a:solidFill>
              </a:rPr>
              <a:t>Façade </a:t>
            </a:r>
            <a:r>
              <a:rPr lang="en-GB" sz="2000" b="1" u="sng" dirty="0" smtClean="0">
                <a:solidFill>
                  <a:srgbClr val="0070C0"/>
                </a:solidFill>
              </a:rPr>
              <a:t>Greening </a:t>
            </a:r>
            <a:r>
              <a:rPr lang="en-GB" dirty="0" smtClean="0"/>
              <a:t>– Vegetated Facades or roofs for interest, satisfaction and a link to ecology. Insulation, Camouflage as protective instinct.</a:t>
            </a:r>
          </a:p>
          <a:p>
            <a:endParaRPr lang="en-GB" sz="2000" b="1" dirty="0"/>
          </a:p>
          <a:p>
            <a:r>
              <a:rPr lang="en-GB" sz="2000" b="1" u="sng" dirty="0">
                <a:solidFill>
                  <a:srgbClr val="0070C0"/>
                </a:solidFill>
              </a:rPr>
              <a:t>Geology and </a:t>
            </a:r>
            <a:r>
              <a:rPr lang="en-GB" sz="2000" b="1" u="sng" dirty="0" smtClean="0">
                <a:solidFill>
                  <a:srgbClr val="0070C0"/>
                </a:solidFill>
              </a:rPr>
              <a:t>Landscape </a:t>
            </a:r>
            <a:r>
              <a:rPr lang="en-GB" dirty="0" smtClean="0"/>
              <a:t>– Compatible link to area. Rooting, Grounding.</a:t>
            </a:r>
          </a:p>
          <a:p>
            <a:endParaRPr lang="en-GB" sz="2000" b="1" dirty="0"/>
          </a:p>
          <a:p>
            <a:r>
              <a:rPr lang="en-GB" sz="2000" b="1" u="sng" dirty="0">
                <a:solidFill>
                  <a:srgbClr val="0070C0"/>
                </a:solidFill>
              </a:rPr>
              <a:t>Habitats and </a:t>
            </a:r>
            <a:r>
              <a:rPr lang="en-GB" sz="2000" b="1" u="sng" dirty="0" smtClean="0">
                <a:solidFill>
                  <a:srgbClr val="0070C0"/>
                </a:solidFill>
              </a:rPr>
              <a:t>Ecosystems</a:t>
            </a:r>
            <a:r>
              <a:rPr lang="en-GB" b="1" u="sng" dirty="0" smtClean="0">
                <a:solidFill>
                  <a:srgbClr val="0070C0"/>
                </a:solidFill>
              </a:rPr>
              <a:t> </a:t>
            </a:r>
            <a:r>
              <a:rPr lang="en-GB" dirty="0" smtClean="0"/>
              <a:t>– Relationship to local habitat. Wetlands, Forest.</a:t>
            </a:r>
          </a:p>
          <a:p>
            <a:endParaRPr lang="en-GB" sz="2000" b="1" dirty="0"/>
          </a:p>
          <a:p>
            <a:r>
              <a:rPr lang="en-GB" sz="2000" b="1" u="sng" dirty="0" smtClean="0">
                <a:solidFill>
                  <a:srgbClr val="0070C0"/>
                </a:solidFill>
              </a:rPr>
              <a:t>Fire</a:t>
            </a:r>
            <a:r>
              <a:rPr lang="en-GB" dirty="0" smtClean="0"/>
              <a:t> – Link to heating and cooking. Comfort, colour, warmth.</a:t>
            </a:r>
            <a:endParaRPr lang="en-GB" sz="2000" b="1" dirty="0"/>
          </a:p>
        </p:txBody>
      </p:sp>
      <p:sp>
        <p:nvSpPr>
          <p:cNvPr id="3" name="TextBox 2"/>
          <p:cNvSpPr txBox="1"/>
          <p:nvPr/>
        </p:nvSpPr>
        <p:spPr>
          <a:xfrm>
            <a:off x="1835696" y="5877272"/>
            <a:ext cx="5400600" cy="461665"/>
          </a:xfrm>
          <a:prstGeom prst="rect">
            <a:avLst/>
          </a:prstGeom>
          <a:noFill/>
        </p:spPr>
        <p:txBody>
          <a:bodyPr wrap="square" rtlCol="0">
            <a:spAutoFit/>
          </a:bodyPr>
          <a:lstStyle/>
          <a:p>
            <a:r>
              <a:rPr lang="en-GB" sz="2400" dirty="0" smtClean="0"/>
              <a:t>Examples Locally??......</a:t>
            </a:r>
            <a:endParaRPr lang="en-GB" sz="2400" dirty="0"/>
          </a:p>
        </p:txBody>
      </p:sp>
    </p:spTree>
    <p:extLst>
      <p:ext uri="{BB962C8B-B14F-4D97-AF65-F5344CB8AC3E}">
        <p14:creationId xmlns:p14="http://schemas.microsoft.com/office/powerpoint/2010/main" val="155321238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Image result for senedd"/>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7" descr="Related image">
            <a:hlinkClick r:id="rId2"/>
          </p:cNvPr>
          <p:cNvSpPr>
            <a:spLocks noChangeAspect="1" noChangeArrowheads="1"/>
          </p:cNvSpPr>
          <p:nvPr/>
        </p:nvSpPr>
        <p:spPr bwMode="auto">
          <a:xfrm>
            <a:off x="381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9" descr="https://delineate.co.uk/staging/wp-content/uploads/2017/09/NAW-001.jpg">
            <a:hlinkClick r:id="rId3"/>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C:\Users\fad-an\Desktop\Sened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7" y="160338"/>
            <a:ext cx="5409679" cy="282815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35" name="Picture 11" descr="C:\Users\fad-an\Desktop\cardiff-millenium-centre-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568" y="3140968"/>
            <a:ext cx="5409679" cy="360000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72200" y="1574415"/>
            <a:ext cx="2664296" cy="369332"/>
          </a:xfrm>
          <a:prstGeom prst="rect">
            <a:avLst/>
          </a:prstGeom>
          <a:noFill/>
        </p:spPr>
        <p:txBody>
          <a:bodyPr wrap="square" rtlCol="0">
            <a:spAutoFit/>
          </a:bodyPr>
          <a:lstStyle/>
          <a:p>
            <a:r>
              <a:rPr lang="en-GB" dirty="0" smtClean="0"/>
              <a:t>SENNEDD CARDIFF</a:t>
            </a:r>
            <a:endParaRPr lang="en-GB" dirty="0"/>
          </a:p>
        </p:txBody>
      </p:sp>
      <p:sp>
        <p:nvSpPr>
          <p:cNvPr id="10" name="TextBox 9"/>
          <p:cNvSpPr txBox="1"/>
          <p:nvPr/>
        </p:nvSpPr>
        <p:spPr>
          <a:xfrm>
            <a:off x="6372200" y="4221088"/>
            <a:ext cx="2664296" cy="646331"/>
          </a:xfrm>
          <a:prstGeom prst="rect">
            <a:avLst/>
          </a:prstGeom>
          <a:noFill/>
        </p:spPr>
        <p:txBody>
          <a:bodyPr wrap="square" rtlCol="0">
            <a:spAutoFit/>
          </a:bodyPr>
          <a:lstStyle/>
          <a:p>
            <a:r>
              <a:rPr lang="en-GB" dirty="0" smtClean="0"/>
              <a:t>MILLENIUM CENTRE CARDIFF</a:t>
            </a:r>
            <a:endParaRPr lang="en-GB" dirty="0"/>
          </a:p>
        </p:txBody>
      </p:sp>
    </p:spTree>
    <p:extLst>
      <p:ext uri="{BB962C8B-B14F-4D97-AF65-F5344CB8AC3E}">
        <p14:creationId xmlns:p14="http://schemas.microsoft.com/office/powerpoint/2010/main" val="36712731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mazing Green Wall With Various Plants And Flowers Combined With Modern Furnitures For Best Green Wall Design Ideas : Amazing Long Graded Green Wall In Front Of The Office Wall For Best Green Wall Design Ide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4221088"/>
            <a:ext cx="4507701" cy="250427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descr="https://upload.wikimedia.org/wikipedia/commons/7/76/Ronald_Lu_%26_Partners_Green_Wal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2399"/>
            <a:ext cx="8252117" cy="406041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5447128"/>
            <a:ext cx="3819491" cy="738664"/>
          </a:xfrm>
          <a:prstGeom prst="rect">
            <a:avLst/>
          </a:prstGeom>
          <a:noFill/>
        </p:spPr>
        <p:txBody>
          <a:bodyPr wrap="square" rtlCol="0">
            <a:spAutoFit/>
          </a:bodyPr>
          <a:lstStyle/>
          <a:p>
            <a:r>
              <a:rPr lang="en-GB" sz="2400" b="1" dirty="0" smtClean="0"/>
              <a:t>Green Walling </a:t>
            </a:r>
          </a:p>
          <a:p>
            <a:r>
              <a:rPr lang="en-GB" b="1" dirty="0" smtClean="0"/>
              <a:t>HONG KONG</a:t>
            </a:r>
            <a:endParaRPr lang="en-GB" b="1" dirty="0"/>
          </a:p>
        </p:txBody>
      </p:sp>
      <p:sp>
        <p:nvSpPr>
          <p:cNvPr id="3" name="Rectangle 2"/>
          <p:cNvSpPr/>
          <p:nvPr/>
        </p:nvSpPr>
        <p:spPr>
          <a:xfrm>
            <a:off x="899592" y="4482917"/>
            <a:ext cx="2997680" cy="523220"/>
          </a:xfrm>
          <a:prstGeom prst="rect">
            <a:avLst/>
          </a:prstGeom>
        </p:spPr>
        <p:txBody>
          <a:bodyPr wrap="none">
            <a:spAutoFit/>
          </a:bodyPr>
          <a:lstStyle/>
          <a:p>
            <a:r>
              <a:rPr lang="en-GB" sz="2800" b="1" dirty="0"/>
              <a:t>Façade Greening</a:t>
            </a:r>
          </a:p>
        </p:txBody>
      </p:sp>
    </p:spTree>
    <p:extLst>
      <p:ext uri="{BB962C8B-B14F-4D97-AF65-F5344CB8AC3E}">
        <p14:creationId xmlns:p14="http://schemas.microsoft.com/office/powerpoint/2010/main" val="2539437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Related image">
            <a:hlinkClick r:id="rId2"/>
          </p:cNvPr>
          <p:cNvPicPr>
            <a:picLocks noChangeAspect="1" noChangeArrowheads="1"/>
          </p:cNvPicPr>
          <p:nvPr/>
        </p:nvPicPr>
        <p:blipFill>
          <a:blip r:embed="rId3" cstate="print"/>
          <a:srcRect/>
          <a:stretch>
            <a:fillRect/>
          </a:stretch>
        </p:blipFill>
        <p:spPr bwMode="auto">
          <a:xfrm>
            <a:off x="503220" y="908720"/>
            <a:ext cx="8388988" cy="5589266"/>
          </a:xfrm>
          <a:prstGeom prst="rect">
            <a:avLst/>
          </a:prstGeom>
          <a:noFill/>
        </p:spPr>
      </p:pic>
      <p:sp>
        <p:nvSpPr>
          <p:cNvPr id="4" name="TextBox 3"/>
          <p:cNvSpPr txBox="1"/>
          <p:nvPr/>
        </p:nvSpPr>
        <p:spPr>
          <a:xfrm>
            <a:off x="467544" y="313492"/>
            <a:ext cx="8424664" cy="523220"/>
          </a:xfrm>
          <a:prstGeom prst="rect">
            <a:avLst/>
          </a:prstGeom>
          <a:solidFill>
            <a:schemeClr val="bg1">
              <a:lumMod val="85000"/>
            </a:schemeClr>
          </a:solidFill>
        </p:spPr>
        <p:txBody>
          <a:bodyPr wrap="square" rtlCol="0">
            <a:spAutoFit/>
          </a:bodyPr>
          <a:lstStyle/>
          <a:p>
            <a:r>
              <a:rPr lang="en-US" sz="2800" b="1" dirty="0" smtClean="0"/>
              <a:t>Green Roofing - Nanyang University, Singapore</a:t>
            </a:r>
            <a:endParaRPr lang="en-GB" sz="28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dbv47yu57n5vf.cloudfront.net/s3fs-public/editorial/my/2016/February/18/19/man%20made%20water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621855"/>
            <a:ext cx="5047221" cy="31161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s://pbs.twimg.com/media/CSN0tCwWwAAy90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23928" y="116632"/>
            <a:ext cx="5066928" cy="337795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3027" y="2861811"/>
            <a:ext cx="3024336" cy="3970318"/>
          </a:xfrm>
          <a:prstGeom prst="rect">
            <a:avLst/>
          </a:prstGeom>
          <a:noFill/>
        </p:spPr>
        <p:txBody>
          <a:bodyPr wrap="square" rtlCol="0">
            <a:spAutoFit/>
          </a:bodyPr>
          <a:lstStyle/>
          <a:p>
            <a:r>
              <a:rPr lang="en-GB" sz="2800" b="1" dirty="0" smtClean="0"/>
              <a:t>Shopping Mall DUBAI</a:t>
            </a:r>
          </a:p>
          <a:p>
            <a:endParaRPr lang="en-GB" sz="2800" dirty="0"/>
          </a:p>
          <a:p>
            <a:r>
              <a:rPr lang="en-GB" sz="2800" dirty="0" smtClean="0"/>
              <a:t>24 meters –</a:t>
            </a:r>
          </a:p>
          <a:p>
            <a:r>
              <a:rPr lang="en-GB" sz="2800" dirty="0" smtClean="0"/>
              <a:t>The highest internal water feature worldwide…until…</a:t>
            </a:r>
            <a:endParaRPr lang="en-GB" sz="2800" dirty="0"/>
          </a:p>
        </p:txBody>
      </p:sp>
      <p:sp>
        <p:nvSpPr>
          <p:cNvPr id="3" name="TextBox 2"/>
          <p:cNvSpPr txBox="1"/>
          <p:nvPr/>
        </p:nvSpPr>
        <p:spPr>
          <a:xfrm>
            <a:off x="539552" y="774556"/>
            <a:ext cx="3240360" cy="2062103"/>
          </a:xfrm>
          <a:prstGeom prst="rect">
            <a:avLst/>
          </a:prstGeom>
          <a:noFill/>
        </p:spPr>
        <p:txBody>
          <a:bodyPr wrap="square" rtlCol="0">
            <a:spAutoFit/>
          </a:bodyPr>
          <a:lstStyle/>
          <a:p>
            <a:pPr algn="just"/>
            <a:r>
              <a:rPr lang="en-GB" sz="2800" b="1" dirty="0" smtClean="0"/>
              <a:t>WATER FEATURES</a:t>
            </a:r>
          </a:p>
          <a:p>
            <a:r>
              <a:rPr lang="en-GB" sz="2400" dirty="0" smtClean="0"/>
              <a:t>for movement, </a:t>
            </a:r>
          </a:p>
          <a:p>
            <a:r>
              <a:rPr lang="en-GB" sz="2400" dirty="0" smtClean="0"/>
              <a:t>tranquil sound and smell </a:t>
            </a:r>
            <a:endParaRPr lang="en-US" sz="2400" dirty="0"/>
          </a:p>
        </p:txBody>
      </p:sp>
    </p:spTree>
    <p:extLst>
      <p:ext uri="{BB962C8B-B14F-4D97-AF65-F5344CB8AC3E}">
        <p14:creationId xmlns:p14="http://schemas.microsoft.com/office/powerpoint/2010/main" val="28348246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2.cdn.turner.com/cnnnext/dam/assets/141209142602-jewel-changi-forest-valley-horizontal-large-gallery.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3933056"/>
            <a:ext cx="4783435" cy="26983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8" name="Picture 8" descr="http://i.dailymail.co.uk/i/pix/2015/06/19/09/29C5424D00000578-3131132-image-a-1_1434703567037.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1960" y="208886"/>
            <a:ext cx="4763183" cy="35554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63636" y="908720"/>
            <a:ext cx="2664296" cy="1908215"/>
          </a:xfrm>
          <a:prstGeom prst="rect">
            <a:avLst/>
          </a:prstGeom>
          <a:noFill/>
        </p:spPr>
        <p:txBody>
          <a:bodyPr wrap="square" rtlCol="0">
            <a:spAutoFit/>
          </a:bodyPr>
          <a:lstStyle/>
          <a:p>
            <a:r>
              <a:rPr lang="en-GB" sz="2800" dirty="0" smtClean="0"/>
              <a:t>Singapore </a:t>
            </a:r>
          </a:p>
          <a:p>
            <a:endParaRPr lang="en-GB" dirty="0" smtClean="0"/>
          </a:p>
          <a:p>
            <a:r>
              <a:rPr lang="en-GB" b="1" dirty="0" smtClean="0">
                <a:solidFill>
                  <a:srgbClr val="0070C0"/>
                </a:solidFill>
              </a:rPr>
              <a:t>‘Jewel’</a:t>
            </a:r>
          </a:p>
          <a:p>
            <a:r>
              <a:rPr lang="en-GB" b="1" dirty="0" smtClean="0">
                <a:solidFill>
                  <a:srgbClr val="0070C0"/>
                </a:solidFill>
              </a:rPr>
              <a:t>Development</a:t>
            </a:r>
          </a:p>
          <a:p>
            <a:endParaRPr lang="en-GB" dirty="0" smtClean="0"/>
          </a:p>
          <a:p>
            <a:r>
              <a:rPr lang="en-GB" dirty="0" smtClean="0"/>
              <a:t>CHANGI airport.</a:t>
            </a:r>
            <a:endParaRPr lang="en-GB" dirty="0"/>
          </a:p>
        </p:txBody>
      </p:sp>
      <p:sp>
        <p:nvSpPr>
          <p:cNvPr id="3" name="Rectangle 2"/>
          <p:cNvSpPr/>
          <p:nvPr/>
        </p:nvSpPr>
        <p:spPr>
          <a:xfrm>
            <a:off x="395536" y="3429000"/>
            <a:ext cx="2880320" cy="1200329"/>
          </a:xfrm>
          <a:prstGeom prst="rect">
            <a:avLst/>
          </a:prstGeom>
        </p:spPr>
        <p:txBody>
          <a:bodyPr wrap="square">
            <a:spAutoFit/>
          </a:bodyPr>
          <a:lstStyle/>
          <a:p>
            <a:pPr algn="just"/>
            <a:r>
              <a:rPr lang="en-GB" dirty="0"/>
              <a:t>Project Jewel will serve as a</a:t>
            </a:r>
          </a:p>
          <a:p>
            <a:pPr algn="just"/>
            <a:r>
              <a:rPr lang="en-GB" dirty="0"/>
              <a:t>node linking the terminals, improving inter-terminal</a:t>
            </a:r>
          </a:p>
          <a:p>
            <a:pPr algn="just"/>
            <a:r>
              <a:rPr lang="en-GB" dirty="0"/>
              <a:t>connectivity.</a:t>
            </a:r>
          </a:p>
        </p:txBody>
      </p:sp>
      <p:sp>
        <p:nvSpPr>
          <p:cNvPr id="4" name="Rectangle 3"/>
          <p:cNvSpPr/>
          <p:nvPr/>
        </p:nvSpPr>
        <p:spPr>
          <a:xfrm>
            <a:off x="395536" y="4724464"/>
            <a:ext cx="2520280" cy="1477328"/>
          </a:xfrm>
          <a:prstGeom prst="rect">
            <a:avLst/>
          </a:prstGeom>
        </p:spPr>
        <p:txBody>
          <a:bodyPr wrap="square">
            <a:spAutoFit/>
          </a:bodyPr>
          <a:lstStyle/>
          <a:p>
            <a:pPr algn="just"/>
            <a:r>
              <a:rPr lang="en-GB" dirty="0"/>
              <a:t>Work is expected to take the next </a:t>
            </a:r>
            <a:r>
              <a:rPr lang="en-GB" dirty="0" smtClean="0"/>
              <a:t>10 years, </a:t>
            </a:r>
            <a:r>
              <a:rPr lang="en-GB" dirty="0"/>
              <a:t>with completion targeted for the </a:t>
            </a:r>
            <a:r>
              <a:rPr lang="en-GB" dirty="0" smtClean="0"/>
              <a:t>late 2020s</a:t>
            </a:r>
            <a:r>
              <a:rPr lang="en-GB" dirty="0"/>
              <a:t>.</a:t>
            </a:r>
          </a:p>
        </p:txBody>
      </p:sp>
    </p:spTree>
    <p:extLst>
      <p:ext uri="{BB962C8B-B14F-4D97-AF65-F5344CB8AC3E}">
        <p14:creationId xmlns:p14="http://schemas.microsoft.com/office/powerpoint/2010/main" val="10992646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359" y="911469"/>
            <a:ext cx="4599657" cy="523220"/>
          </a:xfrm>
          <a:prstGeom prst="rect">
            <a:avLst/>
          </a:prstGeom>
        </p:spPr>
        <p:txBody>
          <a:bodyPr wrap="none">
            <a:spAutoFit/>
          </a:bodyPr>
          <a:lstStyle/>
          <a:p>
            <a:r>
              <a:rPr lang="en-GB" sz="2800" b="1" dirty="0" smtClean="0"/>
              <a:t>Natural Shapes and Forms</a:t>
            </a:r>
          </a:p>
        </p:txBody>
      </p:sp>
      <p:sp>
        <p:nvSpPr>
          <p:cNvPr id="3" name="TextBox 2"/>
          <p:cNvSpPr txBox="1"/>
          <p:nvPr/>
        </p:nvSpPr>
        <p:spPr>
          <a:xfrm>
            <a:off x="251520" y="1772816"/>
            <a:ext cx="4608512" cy="3477875"/>
          </a:xfrm>
          <a:prstGeom prst="rect">
            <a:avLst/>
          </a:prstGeom>
          <a:noFill/>
        </p:spPr>
        <p:txBody>
          <a:bodyPr wrap="square" rtlCol="0">
            <a:spAutoFit/>
          </a:bodyPr>
          <a:lstStyle/>
          <a:p>
            <a:pPr marL="342900" indent="-342900">
              <a:buFont typeface="Arial" panose="020B0604020202020204" pitchFamily="34" charset="0"/>
              <a:buChar char="•"/>
            </a:pPr>
            <a:r>
              <a:rPr lang="en-GB" sz="2200" dirty="0" smtClean="0"/>
              <a:t>Botanical or Animal Motifs</a:t>
            </a:r>
          </a:p>
          <a:p>
            <a:endParaRPr lang="en-GB" sz="2200" dirty="0" smtClean="0"/>
          </a:p>
          <a:p>
            <a:pPr marL="342900" indent="-342900">
              <a:buFont typeface="Arial" panose="020B0604020202020204" pitchFamily="34" charset="0"/>
              <a:buChar char="•"/>
            </a:pPr>
            <a:r>
              <a:rPr lang="en-GB" sz="2200" dirty="0" smtClean="0"/>
              <a:t>Shells and Spirals</a:t>
            </a:r>
          </a:p>
          <a:p>
            <a:endParaRPr lang="en-GB" sz="2200" dirty="0" smtClean="0"/>
          </a:p>
          <a:p>
            <a:pPr marL="342900" indent="-342900">
              <a:buFont typeface="Arial" panose="020B0604020202020204" pitchFamily="34" charset="0"/>
              <a:buChar char="•"/>
            </a:pPr>
            <a:r>
              <a:rPr lang="en-GB" sz="2200" dirty="0" smtClean="0"/>
              <a:t>Egg, Oval and Tubular Forms</a:t>
            </a:r>
          </a:p>
          <a:p>
            <a:endParaRPr lang="en-GB" sz="2200" dirty="0" smtClean="0"/>
          </a:p>
          <a:p>
            <a:pPr marL="342900" indent="-342900">
              <a:buFont typeface="Arial" panose="020B0604020202020204" pitchFamily="34" charset="0"/>
              <a:buChar char="•"/>
            </a:pPr>
            <a:r>
              <a:rPr lang="en-GB" sz="2200" dirty="0" smtClean="0"/>
              <a:t>Arches, Vaults and Domes</a:t>
            </a:r>
          </a:p>
          <a:p>
            <a:endParaRPr lang="en-GB" sz="2200" dirty="0" smtClean="0"/>
          </a:p>
          <a:p>
            <a:pPr marL="342900" indent="-342900">
              <a:buFont typeface="Arial" panose="020B0604020202020204" pitchFamily="34" charset="0"/>
              <a:buChar char="•"/>
            </a:pPr>
            <a:r>
              <a:rPr lang="en-GB" sz="2200" dirty="0" smtClean="0"/>
              <a:t>Simulation of Natural Features</a:t>
            </a:r>
          </a:p>
          <a:p>
            <a:r>
              <a:rPr lang="en-GB" sz="2200" dirty="0"/>
              <a:t> </a:t>
            </a:r>
            <a:r>
              <a:rPr lang="en-GB" sz="2200" dirty="0" smtClean="0"/>
              <a:t>    (Bio and Geo mimicry)</a:t>
            </a:r>
            <a:endParaRPr lang="en-GB" sz="2200" dirty="0"/>
          </a:p>
        </p:txBody>
      </p:sp>
      <p:pic>
        <p:nvPicPr>
          <p:cNvPr id="2050" name="Picture 2" descr="http://culturacolectiva.com/wp-content/uploads/2013/08/gaudi-casa-batll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3784" y="332656"/>
            <a:ext cx="4134460" cy="58326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04738" y="6179460"/>
            <a:ext cx="2991597"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6" name="Straight Connector 5"/>
          <p:cNvCxnSpPr/>
          <p:nvPr/>
        </p:nvCxnSpPr>
        <p:spPr>
          <a:xfrm flipV="1">
            <a:off x="5652120" y="6237312"/>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6383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poloniabarcelona.pl/wp-content/uploads/2012/11/casa-batillo-1.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500126"/>
            <a:ext cx="6722487" cy="584432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251520" y="1052736"/>
            <a:ext cx="2141984" cy="3539430"/>
          </a:xfrm>
          <a:prstGeom prst="rect">
            <a:avLst/>
          </a:prstGeom>
        </p:spPr>
        <p:txBody>
          <a:bodyPr wrap="square">
            <a:spAutoFit/>
          </a:bodyPr>
          <a:lstStyle/>
          <a:p>
            <a:r>
              <a:rPr lang="en-GB" sz="3200" b="1" dirty="0">
                <a:solidFill>
                  <a:srgbClr val="0070C0"/>
                </a:solidFill>
              </a:rPr>
              <a:t>Shapes </a:t>
            </a:r>
            <a:endParaRPr lang="en-GB" sz="3200" b="1" dirty="0" smtClean="0">
              <a:solidFill>
                <a:srgbClr val="0070C0"/>
              </a:solidFill>
            </a:endParaRPr>
          </a:p>
          <a:p>
            <a:r>
              <a:rPr lang="en-GB" sz="3200" b="1" dirty="0" smtClean="0">
                <a:solidFill>
                  <a:srgbClr val="0070C0"/>
                </a:solidFill>
              </a:rPr>
              <a:t>resisting </a:t>
            </a:r>
          </a:p>
          <a:p>
            <a:r>
              <a:rPr lang="en-GB" sz="3200" b="1" dirty="0" smtClean="0">
                <a:solidFill>
                  <a:srgbClr val="0070C0"/>
                </a:solidFill>
              </a:rPr>
              <a:t>straight </a:t>
            </a:r>
          </a:p>
          <a:p>
            <a:r>
              <a:rPr lang="en-GB" sz="3200" b="1" dirty="0" smtClean="0">
                <a:solidFill>
                  <a:srgbClr val="0070C0"/>
                </a:solidFill>
              </a:rPr>
              <a:t>lines</a:t>
            </a:r>
            <a:endParaRPr lang="en-GB" sz="3200" b="1" dirty="0">
              <a:solidFill>
                <a:srgbClr val="0070C0"/>
              </a:solidFill>
            </a:endParaRPr>
          </a:p>
          <a:p>
            <a:r>
              <a:rPr lang="en-GB" sz="3200" b="1" dirty="0" smtClean="0">
                <a:solidFill>
                  <a:srgbClr val="0070C0"/>
                </a:solidFill>
              </a:rPr>
              <a:t>and </a:t>
            </a:r>
          </a:p>
          <a:p>
            <a:r>
              <a:rPr lang="en-GB" sz="3200" b="1" dirty="0" smtClean="0">
                <a:solidFill>
                  <a:srgbClr val="0070C0"/>
                </a:solidFill>
              </a:rPr>
              <a:t>right </a:t>
            </a:r>
          </a:p>
          <a:p>
            <a:r>
              <a:rPr lang="en-GB" sz="3200" b="1" dirty="0" smtClean="0">
                <a:solidFill>
                  <a:srgbClr val="0070C0"/>
                </a:solidFill>
              </a:rPr>
              <a:t>angles</a:t>
            </a:r>
            <a:endParaRPr lang="en-GB" sz="3200" b="1" dirty="0">
              <a:solidFill>
                <a:srgbClr val="0070C0"/>
              </a:solidFill>
            </a:endParaRPr>
          </a:p>
        </p:txBody>
      </p:sp>
      <p:sp>
        <p:nvSpPr>
          <p:cNvPr id="4" name="TextBox 3"/>
          <p:cNvSpPr txBox="1"/>
          <p:nvPr/>
        </p:nvSpPr>
        <p:spPr>
          <a:xfrm>
            <a:off x="2123728" y="6445969"/>
            <a:ext cx="5112568"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5" name="Straight Connector 4"/>
          <p:cNvCxnSpPr/>
          <p:nvPr/>
        </p:nvCxnSpPr>
        <p:spPr>
          <a:xfrm flipV="1">
            <a:off x="3131840" y="6533439"/>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6621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Gaudi snail shell solutions in Sagrada Familia.Biomimicry as nature builds it. Illustrations Kenneth buddha Jea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8" y="10682"/>
            <a:ext cx="6873280" cy="395347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51" name="Picture 7" descr="C:\Users\fad-an\Desktop\Vatican_Museums_Spiral_Staircase_20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5226" y="3327118"/>
            <a:ext cx="5465286" cy="353088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6488668"/>
            <a:ext cx="2664296" cy="369332"/>
          </a:xfrm>
          <a:prstGeom prst="rect">
            <a:avLst/>
          </a:prstGeom>
          <a:noFill/>
        </p:spPr>
        <p:txBody>
          <a:bodyPr wrap="square" rtlCol="0">
            <a:spAutoFit/>
          </a:bodyPr>
          <a:lstStyle/>
          <a:p>
            <a:r>
              <a:rPr lang="en-GB" dirty="0" smtClean="0">
                <a:ln w="3175">
                  <a:solidFill>
                    <a:srgbClr val="FFFF00"/>
                  </a:solidFill>
                </a:ln>
                <a:solidFill>
                  <a:schemeClr val="bg1"/>
                </a:solidFill>
              </a:rPr>
              <a:t>Vatican Museum, Rome</a:t>
            </a:r>
            <a:endParaRPr lang="en-GB" dirty="0">
              <a:ln w="3175">
                <a:solidFill>
                  <a:srgbClr val="FFFF00"/>
                </a:solidFill>
              </a:ln>
              <a:solidFill>
                <a:schemeClr val="bg1"/>
              </a:solidFill>
            </a:endParaRPr>
          </a:p>
        </p:txBody>
      </p:sp>
      <p:pic>
        <p:nvPicPr>
          <p:cNvPr id="6" name="Picture 4" descr="Image result for ammonite shel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6250" y="4524324"/>
            <a:ext cx="1790700" cy="177165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6317711"/>
            <a:ext cx="2439566" cy="369332"/>
          </a:xfrm>
          <a:prstGeom prst="rect">
            <a:avLst/>
          </a:prstGeom>
          <a:noFill/>
        </p:spPr>
        <p:txBody>
          <a:bodyPr wrap="square" rtlCol="0">
            <a:spAutoFit/>
          </a:bodyPr>
          <a:lstStyle/>
          <a:p>
            <a:r>
              <a:rPr lang="en-GB" dirty="0" smtClean="0"/>
              <a:t>Fossil Ammonite</a:t>
            </a:r>
            <a:endParaRPr lang="en-GB" dirty="0"/>
          </a:p>
        </p:txBody>
      </p:sp>
      <p:pic>
        <p:nvPicPr>
          <p:cNvPr id="7170" name="Picture 2" descr="Related image">
            <a:hlinkClick r:id="rId5"/>
          </p:cNvPr>
          <p:cNvPicPr>
            <a:picLocks noChangeAspect="1" noChangeArrowheads="1"/>
          </p:cNvPicPr>
          <p:nvPr/>
        </p:nvPicPr>
        <p:blipFill>
          <a:blip r:embed="rId6" cstate="print"/>
          <a:srcRect/>
          <a:stretch>
            <a:fillRect/>
          </a:stretch>
        </p:blipFill>
        <p:spPr bwMode="auto">
          <a:xfrm>
            <a:off x="5544617" y="11419"/>
            <a:ext cx="3635895" cy="3273564"/>
          </a:xfrm>
          <a:prstGeom prst="rect">
            <a:avLst/>
          </a:prstGeom>
          <a:noFill/>
          <a:ln w="19050">
            <a:solidFill>
              <a:schemeClr val="tx1"/>
            </a:solidFill>
          </a:ln>
        </p:spPr>
      </p:pic>
    </p:spTree>
    <p:extLst>
      <p:ext uri="{BB962C8B-B14F-4D97-AF65-F5344CB8AC3E}">
        <p14:creationId xmlns:p14="http://schemas.microsoft.com/office/powerpoint/2010/main" val="33869769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7234" y="728111"/>
            <a:ext cx="3951531" cy="584775"/>
          </a:xfrm>
          <a:prstGeom prst="rect">
            <a:avLst/>
          </a:prstGeom>
        </p:spPr>
        <p:txBody>
          <a:bodyPr wrap="none">
            <a:spAutoFit/>
          </a:bodyPr>
          <a:lstStyle/>
          <a:p>
            <a:r>
              <a:rPr lang="en-GB" sz="3200" b="1" u="sng" dirty="0" smtClean="0"/>
              <a:t>Second Dimension:</a:t>
            </a:r>
          </a:p>
        </p:txBody>
      </p:sp>
      <p:sp>
        <p:nvSpPr>
          <p:cNvPr id="3" name="Rectangle 2"/>
          <p:cNvSpPr/>
          <p:nvPr/>
        </p:nvSpPr>
        <p:spPr>
          <a:xfrm>
            <a:off x="404500" y="1666830"/>
            <a:ext cx="8454968" cy="3539430"/>
          </a:xfrm>
          <a:prstGeom prst="rect">
            <a:avLst/>
          </a:prstGeom>
        </p:spPr>
        <p:txBody>
          <a:bodyPr wrap="square">
            <a:spAutoFit/>
          </a:bodyPr>
          <a:lstStyle/>
          <a:p>
            <a:pPr algn="just"/>
            <a:r>
              <a:rPr lang="en-GB" sz="2800" b="1" dirty="0" smtClean="0">
                <a:solidFill>
                  <a:srgbClr val="0070C0"/>
                </a:solidFill>
              </a:rPr>
              <a:t>‘Place based’ Design </a:t>
            </a:r>
            <a:r>
              <a:rPr lang="en-GB" sz="2800" dirty="0" smtClean="0"/>
              <a:t>– </a:t>
            </a:r>
            <a:r>
              <a:rPr lang="en-GB" sz="2500" b="1" dirty="0">
                <a:solidFill>
                  <a:srgbClr val="0070C0"/>
                </a:solidFill>
              </a:rPr>
              <a:t>‘a sense’ </a:t>
            </a:r>
            <a:r>
              <a:rPr lang="en-GB" sz="2500" b="1" dirty="0" smtClean="0">
                <a:solidFill>
                  <a:srgbClr val="0070C0"/>
                </a:solidFill>
              </a:rPr>
              <a:t> or ‘a </a:t>
            </a:r>
            <a:r>
              <a:rPr lang="en-GB" sz="2500" b="1" dirty="0">
                <a:solidFill>
                  <a:srgbClr val="0070C0"/>
                </a:solidFill>
              </a:rPr>
              <a:t>spirit of place’.</a:t>
            </a:r>
          </a:p>
          <a:p>
            <a:pPr algn="just"/>
            <a:endParaRPr lang="en-GB" sz="2800" dirty="0" smtClean="0"/>
          </a:p>
          <a:p>
            <a:pPr algn="just"/>
            <a:r>
              <a:rPr lang="en-GB" sz="2800" dirty="0" smtClean="0"/>
              <a:t>Buildings that connect to:</a:t>
            </a:r>
          </a:p>
          <a:p>
            <a:pPr algn="just"/>
            <a:endParaRPr lang="en-GB" sz="2800" dirty="0" smtClean="0"/>
          </a:p>
          <a:p>
            <a:pPr marL="457200" indent="-457200" algn="just">
              <a:buFont typeface="Arial" panose="020B0604020202020204" pitchFamily="34" charset="0"/>
              <a:buChar char="•"/>
            </a:pPr>
            <a:r>
              <a:rPr lang="en-GB" sz="2800" dirty="0" smtClean="0"/>
              <a:t> </a:t>
            </a:r>
            <a:r>
              <a:rPr lang="en-GB" sz="2800" dirty="0"/>
              <a:t>T</a:t>
            </a:r>
            <a:r>
              <a:rPr lang="en-GB" sz="2800" dirty="0" smtClean="0"/>
              <a:t>he culture - traditions</a:t>
            </a:r>
          </a:p>
          <a:p>
            <a:pPr marL="457200" indent="-457200" algn="just">
              <a:buFont typeface="Arial" panose="020B0604020202020204" pitchFamily="34" charset="0"/>
              <a:buChar char="•"/>
            </a:pPr>
            <a:r>
              <a:rPr lang="en-GB" sz="2800" dirty="0"/>
              <a:t> T</a:t>
            </a:r>
            <a:r>
              <a:rPr lang="en-GB" sz="2800" dirty="0" smtClean="0"/>
              <a:t>he ecology – local flora and fauna </a:t>
            </a:r>
            <a:endParaRPr lang="en-GB" sz="2800" dirty="0"/>
          </a:p>
          <a:p>
            <a:pPr marL="457200" indent="-457200" algn="just">
              <a:buFont typeface="Arial" panose="020B0604020202020204" pitchFamily="34" charset="0"/>
              <a:buChar char="•"/>
            </a:pPr>
            <a:r>
              <a:rPr lang="en-GB" sz="2800" dirty="0" smtClean="0"/>
              <a:t> The geography of the locality area - materials</a:t>
            </a:r>
          </a:p>
          <a:p>
            <a:pPr algn="just"/>
            <a:endParaRPr lang="en-GB" sz="2800" dirty="0"/>
          </a:p>
        </p:txBody>
      </p:sp>
      <p:sp>
        <p:nvSpPr>
          <p:cNvPr id="5" name="Rectangle 4"/>
          <p:cNvSpPr/>
          <p:nvPr/>
        </p:nvSpPr>
        <p:spPr>
          <a:xfrm>
            <a:off x="433017" y="4797152"/>
            <a:ext cx="8158778" cy="646331"/>
          </a:xfrm>
          <a:prstGeom prst="rect">
            <a:avLst/>
          </a:prstGeom>
        </p:spPr>
        <p:txBody>
          <a:bodyPr wrap="square">
            <a:spAutoFit/>
          </a:bodyPr>
          <a:lstStyle/>
          <a:p>
            <a:pPr algn="ctr"/>
            <a:r>
              <a:rPr lang="en-GB" b="1" dirty="0">
                <a:solidFill>
                  <a:srgbClr val="0070C0"/>
                </a:solidFill>
              </a:rPr>
              <a:t>H</a:t>
            </a:r>
            <a:r>
              <a:rPr lang="en-GB" b="1" dirty="0" smtClean="0">
                <a:solidFill>
                  <a:srgbClr val="0070C0"/>
                </a:solidFill>
              </a:rPr>
              <a:t>ow buildings and landscapes become important and integral to a community’s collective identity.</a:t>
            </a:r>
          </a:p>
        </p:txBody>
      </p:sp>
      <p:sp>
        <p:nvSpPr>
          <p:cNvPr id="6" name="TextBox 5"/>
          <p:cNvSpPr txBox="1"/>
          <p:nvPr/>
        </p:nvSpPr>
        <p:spPr>
          <a:xfrm>
            <a:off x="635674" y="5549534"/>
            <a:ext cx="7903971" cy="646331"/>
          </a:xfrm>
          <a:prstGeom prst="rect">
            <a:avLst/>
          </a:prstGeom>
          <a:noFill/>
        </p:spPr>
        <p:txBody>
          <a:bodyPr wrap="square" rtlCol="0">
            <a:spAutoFit/>
          </a:bodyPr>
          <a:lstStyle/>
          <a:p>
            <a:pPr algn="ctr"/>
            <a:r>
              <a:rPr lang="en-GB" b="1" dirty="0" smtClean="0">
                <a:solidFill>
                  <a:srgbClr val="0070C0"/>
                </a:solidFill>
              </a:rPr>
              <a:t>The Vetch Field</a:t>
            </a:r>
          </a:p>
          <a:p>
            <a:pPr algn="ctr"/>
            <a:r>
              <a:rPr lang="en-GB" b="1" dirty="0" smtClean="0">
                <a:solidFill>
                  <a:srgbClr val="0070C0"/>
                </a:solidFill>
              </a:rPr>
              <a:t>The Mumbles Road Bridge</a:t>
            </a:r>
            <a:endParaRPr lang="en-GB" b="1" dirty="0">
              <a:solidFill>
                <a:srgbClr val="0070C0"/>
              </a:solidFill>
            </a:endParaRPr>
          </a:p>
        </p:txBody>
      </p:sp>
    </p:spTree>
    <p:extLst>
      <p:ext uri="{BB962C8B-B14F-4D97-AF65-F5344CB8AC3E}">
        <p14:creationId xmlns:p14="http://schemas.microsoft.com/office/powerpoint/2010/main" val="19914239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farm1.static.flickr.com/107/314938626_bd7235b9ed.jpg"/>
          <p:cNvPicPr>
            <a:picLocks noChangeAspect="1" noChangeArrowheads="1"/>
          </p:cNvPicPr>
          <p:nvPr/>
        </p:nvPicPr>
        <p:blipFill>
          <a:blip r:embed="rId2" cstate="print"/>
          <a:srcRect/>
          <a:stretch>
            <a:fillRect/>
          </a:stretch>
        </p:blipFill>
        <p:spPr bwMode="auto">
          <a:xfrm>
            <a:off x="5220072" y="1556792"/>
            <a:ext cx="3171825" cy="4762500"/>
          </a:xfrm>
          <a:prstGeom prst="rect">
            <a:avLst/>
          </a:prstGeom>
          <a:noFill/>
        </p:spPr>
      </p:pic>
      <p:pic>
        <p:nvPicPr>
          <p:cNvPr id="7172" name="Picture 4" descr="http://www.east-asia-architecture.org/aotm/2006/03/toyo_ito_tods_building.jpg"/>
          <p:cNvPicPr>
            <a:picLocks noChangeAspect="1" noChangeArrowheads="1"/>
          </p:cNvPicPr>
          <p:nvPr/>
        </p:nvPicPr>
        <p:blipFill>
          <a:blip r:embed="rId3" cstate="print"/>
          <a:srcRect/>
          <a:stretch>
            <a:fillRect/>
          </a:stretch>
        </p:blipFill>
        <p:spPr bwMode="auto">
          <a:xfrm>
            <a:off x="899592" y="1556792"/>
            <a:ext cx="3451005" cy="4752528"/>
          </a:xfrm>
          <a:prstGeom prst="rect">
            <a:avLst/>
          </a:prstGeom>
          <a:noFill/>
        </p:spPr>
      </p:pic>
      <p:sp>
        <p:nvSpPr>
          <p:cNvPr id="4" name="Title 1"/>
          <p:cNvSpPr txBox="1">
            <a:spLocks/>
          </p:cNvSpPr>
          <p:nvPr/>
        </p:nvSpPr>
        <p:spPr>
          <a:xfrm>
            <a:off x="395536" y="476672"/>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err="1" smtClean="0">
                <a:ln>
                  <a:noFill/>
                </a:ln>
                <a:solidFill>
                  <a:schemeClr val="tx1"/>
                </a:solidFill>
                <a:effectLst/>
                <a:uLnTx/>
                <a:uFillTx/>
                <a:latin typeface="+mj-lt"/>
                <a:ea typeface="+mj-ea"/>
                <a:cs typeface="+mj-cs"/>
              </a:rPr>
              <a:t>Tod’s</a:t>
            </a:r>
            <a:r>
              <a:rPr kumimoji="0" lang="en-GB" sz="4400" b="0" i="0" u="none" strike="noStrike" kern="1200" cap="none" spc="0" normalizeH="0" baseline="0" noProof="0" dirty="0" smtClean="0">
                <a:ln>
                  <a:noFill/>
                </a:ln>
                <a:solidFill>
                  <a:schemeClr val="tx1"/>
                </a:solidFill>
                <a:effectLst/>
                <a:uLnTx/>
                <a:uFillTx/>
                <a:latin typeface="+mj-lt"/>
                <a:ea typeface="+mj-ea"/>
                <a:cs typeface="+mj-cs"/>
              </a:rPr>
              <a:t> , Tokyo Japan</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10327523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6" descr="File:Louvre Museum Wikimedia Commons.jpg">
            <a:hlinkClick r:id="rId2"/>
          </p:cNvPr>
          <p:cNvPicPr>
            <a:picLocks noChangeAspect="1" noChangeArrowheads="1"/>
          </p:cNvPicPr>
          <p:nvPr/>
        </p:nvPicPr>
        <p:blipFill>
          <a:blip r:embed="rId3" cstate="print"/>
          <a:srcRect/>
          <a:stretch>
            <a:fillRect/>
          </a:stretch>
        </p:blipFill>
        <p:spPr bwMode="auto">
          <a:xfrm>
            <a:off x="244946" y="1628800"/>
            <a:ext cx="8649606" cy="3600400"/>
          </a:xfrm>
          <a:prstGeom prst="rect">
            <a:avLst/>
          </a:prstGeom>
          <a:noFill/>
          <a:ln w="28575">
            <a:solidFill>
              <a:schemeClr val="tx1"/>
            </a:solidFill>
          </a:ln>
        </p:spPr>
      </p:pic>
      <p:sp>
        <p:nvSpPr>
          <p:cNvPr id="3" name="Rectangle 2"/>
          <p:cNvSpPr/>
          <p:nvPr/>
        </p:nvSpPr>
        <p:spPr>
          <a:xfrm>
            <a:off x="1914855" y="726334"/>
            <a:ext cx="5309787" cy="523220"/>
          </a:xfrm>
          <a:prstGeom prst="rect">
            <a:avLst/>
          </a:prstGeom>
        </p:spPr>
        <p:txBody>
          <a:bodyPr wrap="none">
            <a:spAutoFit/>
          </a:bodyPr>
          <a:lstStyle/>
          <a:p>
            <a:r>
              <a:rPr lang="en-GB" sz="2800" b="1" dirty="0" smtClean="0"/>
              <a:t>Paris Louvre's  - Glass pyramid</a:t>
            </a:r>
            <a:endParaRPr lang="en-GB" sz="2800" b="1" dirty="0"/>
          </a:p>
        </p:txBody>
      </p:sp>
      <p:sp>
        <p:nvSpPr>
          <p:cNvPr id="4" name="TextBox 3"/>
          <p:cNvSpPr txBox="1"/>
          <p:nvPr/>
        </p:nvSpPr>
        <p:spPr>
          <a:xfrm>
            <a:off x="1475656" y="5608446"/>
            <a:ext cx="6840760" cy="523220"/>
          </a:xfrm>
          <a:prstGeom prst="rect">
            <a:avLst/>
          </a:prstGeom>
          <a:noFill/>
        </p:spPr>
        <p:txBody>
          <a:bodyPr wrap="square" rtlCol="0">
            <a:spAutoFit/>
          </a:bodyPr>
          <a:lstStyle/>
          <a:p>
            <a:r>
              <a:rPr lang="en-GB" sz="2800" dirty="0" smtClean="0"/>
              <a:t>Does this design FIT its surroundings?</a:t>
            </a:r>
            <a:endParaRPr lang="en-US" sz="2800" dirty="0"/>
          </a:p>
        </p:txBody>
      </p:sp>
    </p:spTree>
    <p:extLst>
      <p:ext uri="{BB962C8B-B14F-4D97-AF65-F5344CB8AC3E}">
        <p14:creationId xmlns:p14="http://schemas.microsoft.com/office/powerpoint/2010/main" val="13085650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pyramide_louvre_3_spirit_of_par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5" y="0"/>
            <a:ext cx="9140795" cy="6858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08104" y="6381328"/>
            <a:ext cx="3456384" cy="369332"/>
          </a:xfrm>
          <a:prstGeom prst="rect">
            <a:avLst/>
          </a:prstGeom>
          <a:noFill/>
        </p:spPr>
        <p:txBody>
          <a:bodyPr wrap="square" rtlCol="0">
            <a:spAutoFit/>
          </a:bodyPr>
          <a:lstStyle/>
          <a:p>
            <a:r>
              <a:rPr lang="en-GB" dirty="0" smtClean="0">
                <a:ln>
                  <a:solidFill>
                    <a:srgbClr val="FFFF00"/>
                  </a:solidFill>
                </a:ln>
                <a:solidFill>
                  <a:schemeClr val="bg1"/>
                </a:solidFill>
              </a:rPr>
              <a:t>Entrance to the Louvre, Paris</a:t>
            </a:r>
            <a:endParaRPr lang="en-GB" dirty="0">
              <a:ln>
                <a:solidFill>
                  <a:srgbClr val="FFFF00"/>
                </a:solidFill>
              </a:ln>
              <a:solidFill>
                <a:schemeClr val="bg1"/>
              </a:solidFill>
            </a:endParaRPr>
          </a:p>
        </p:txBody>
      </p:sp>
    </p:spTree>
    <p:extLst>
      <p:ext uri="{BB962C8B-B14F-4D97-AF65-F5344CB8AC3E}">
        <p14:creationId xmlns:p14="http://schemas.microsoft.com/office/powerpoint/2010/main" val="25813810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776864" cy="461665"/>
          </a:xfrm>
          <a:prstGeom prst="rect">
            <a:avLst/>
          </a:prstGeom>
          <a:noFill/>
        </p:spPr>
        <p:txBody>
          <a:bodyPr wrap="square" rtlCol="0">
            <a:spAutoFit/>
          </a:bodyPr>
          <a:lstStyle/>
          <a:p>
            <a:r>
              <a:rPr lang="en-GB" sz="2400" b="1" dirty="0" smtClean="0">
                <a:solidFill>
                  <a:srgbClr val="0070C0"/>
                </a:solidFill>
              </a:rPr>
              <a:t>The Natural  Flow of Form and Energy</a:t>
            </a:r>
            <a:endParaRPr lang="en-GB" sz="2400" b="1" dirty="0">
              <a:solidFill>
                <a:srgbClr val="0070C0"/>
              </a:solidFill>
            </a:endParaRPr>
          </a:p>
        </p:txBody>
      </p:sp>
      <p:sp>
        <p:nvSpPr>
          <p:cNvPr id="3" name="TextBox 2"/>
          <p:cNvSpPr txBox="1"/>
          <p:nvPr/>
        </p:nvSpPr>
        <p:spPr>
          <a:xfrm>
            <a:off x="611560" y="2140079"/>
            <a:ext cx="8208912" cy="3170099"/>
          </a:xfrm>
          <a:prstGeom prst="rect">
            <a:avLst/>
          </a:prstGeom>
          <a:noFill/>
        </p:spPr>
        <p:txBody>
          <a:bodyPr wrap="square" rtlCol="0">
            <a:spAutoFit/>
          </a:bodyPr>
          <a:lstStyle/>
          <a:p>
            <a:r>
              <a:rPr lang="en-GB" dirty="0" smtClean="0"/>
              <a:t>Focuses upon: </a:t>
            </a:r>
          </a:p>
          <a:p>
            <a:endParaRPr lang="en-GB" dirty="0" smtClean="0"/>
          </a:p>
          <a:p>
            <a:pPr algn="just"/>
            <a:r>
              <a:rPr lang="en-GB" b="1" dirty="0" smtClean="0">
                <a:solidFill>
                  <a:srgbClr val="0070C0"/>
                </a:solidFill>
              </a:rPr>
              <a:t>Colour, Light, Air Flow, Water Flow, ‘Familiar’ objects, Natural objects, Physical Comfort, Health and Well-being, Serenity, Empowerment, Aesthetics.</a:t>
            </a:r>
          </a:p>
          <a:p>
            <a:endParaRPr lang="en-GB" dirty="0"/>
          </a:p>
          <a:p>
            <a:r>
              <a:rPr lang="en-GB" dirty="0" smtClean="0"/>
              <a:t>The Chinese call this natural connection (flow)   </a:t>
            </a:r>
            <a:r>
              <a:rPr lang="en-GB" b="1" dirty="0">
                <a:solidFill>
                  <a:srgbClr val="0070C0"/>
                </a:solidFill>
              </a:rPr>
              <a:t>Q</a:t>
            </a:r>
            <a:r>
              <a:rPr lang="en-GB" b="1" dirty="0" smtClean="0">
                <a:solidFill>
                  <a:srgbClr val="0070C0"/>
                </a:solidFill>
              </a:rPr>
              <a:t>I                (phonetic ‘</a:t>
            </a:r>
            <a:r>
              <a:rPr lang="en-GB" b="1" dirty="0" err="1" smtClean="0">
                <a:solidFill>
                  <a:srgbClr val="0070C0"/>
                </a:solidFill>
              </a:rPr>
              <a:t>chee</a:t>
            </a:r>
            <a:r>
              <a:rPr lang="en-GB" b="1" dirty="0" smtClean="0">
                <a:solidFill>
                  <a:srgbClr val="0070C0"/>
                </a:solidFill>
              </a:rPr>
              <a:t>’)</a:t>
            </a:r>
          </a:p>
          <a:p>
            <a:endParaRPr lang="en-GB" b="1" dirty="0" smtClean="0">
              <a:solidFill>
                <a:srgbClr val="0070C0"/>
              </a:solidFill>
            </a:endParaRPr>
          </a:p>
          <a:p>
            <a:r>
              <a:rPr lang="en-GB" dirty="0" smtClean="0"/>
              <a:t>and practice  it’s incorporation in their design of architecture and internal space </a:t>
            </a:r>
          </a:p>
          <a:p>
            <a:endParaRPr lang="en-GB" dirty="0" smtClean="0"/>
          </a:p>
          <a:p>
            <a:r>
              <a:rPr lang="en-GB" dirty="0" smtClean="0"/>
              <a:t>as </a:t>
            </a:r>
            <a:r>
              <a:rPr lang="en-GB" sz="2000" b="1" dirty="0" smtClean="0">
                <a:solidFill>
                  <a:srgbClr val="0070C0"/>
                </a:solidFill>
              </a:rPr>
              <a:t>FENG SHUI    (phonetic ‘</a:t>
            </a:r>
            <a:r>
              <a:rPr lang="en-GB" sz="2000" b="1" dirty="0" err="1" smtClean="0">
                <a:solidFill>
                  <a:srgbClr val="0070C0"/>
                </a:solidFill>
              </a:rPr>
              <a:t>Foong</a:t>
            </a:r>
            <a:r>
              <a:rPr lang="en-GB" sz="2000" b="1" dirty="0" smtClean="0">
                <a:solidFill>
                  <a:srgbClr val="0070C0"/>
                </a:solidFill>
              </a:rPr>
              <a:t> </a:t>
            </a:r>
            <a:r>
              <a:rPr lang="en-GB" sz="2000" b="1" dirty="0" err="1" smtClean="0">
                <a:solidFill>
                  <a:srgbClr val="0070C0"/>
                </a:solidFill>
              </a:rPr>
              <a:t>Shoi</a:t>
            </a:r>
            <a:r>
              <a:rPr lang="en-GB" sz="2000" b="1" dirty="0" smtClean="0">
                <a:solidFill>
                  <a:srgbClr val="0070C0"/>
                </a:solidFill>
              </a:rPr>
              <a:t>’)</a:t>
            </a:r>
            <a:endParaRPr lang="en-GB" sz="2000" b="1" dirty="0">
              <a:solidFill>
                <a:srgbClr val="0070C0"/>
              </a:solidFill>
            </a:endParaRPr>
          </a:p>
        </p:txBody>
      </p:sp>
      <p:sp>
        <p:nvSpPr>
          <p:cNvPr id="4" name="TextBox 3"/>
          <p:cNvSpPr txBox="1"/>
          <p:nvPr/>
        </p:nvSpPr>
        <p:spPr>
          <a:xfrm>
            <a:off x="611560" y="1412776"/>
            <a:ext cx="8136904" cy="646331"/>
          </a:xfrm>
          <a:prstGeom prst="rect">
            <a:avLst/>
          </a:prstGeom>
          <a:noFill/>
        </p:spPr>
        <p:txBody>
          <a:bodyPr wrap="square" rtlCol="0">
            <a:spAutoFit/>
          </a:bodyPr>
          <a:lstStyle/>
          <a:p>
            <a:r>
              <a:rPr lang="en-GB" dirty="0" smtClean="0"/>
              <a:t>Understanding of the links between design and environment have been around for thousands of years, and utilised by different cultures.</a:t>
            </a:r>
            <a:endParaRPr lang="en-GB" dirty="0"/>
          </a:p>
        </p:txBody>
      </p:sp>
      <p:sp>
        <p:nvSpPr>
          <p:cNvPr id="5" name="AutoShape 2" descr="Image result for CHI in chinese characters"/>
          <p:cNvSpPr>
            <a:spLocks noChangeAspect="1" noChangeArrowheads="1"/>
          </p:cNvSpPr>
          <p:nvPr/>
        </p:nvSpPr>
        <p:spPr bwMode="auto">
          <a:xfrm>
            <a:off x="0" y="-136525"/>
            <a:ext cx="1524000" cy="1524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https://upload.wikimedia.org/wikipedia/commons/thumb/0/0a/Ki_obsolete.svg/2000px-Ki_obsolete.svg.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3457989"/>
            <a:ext cx="557213" cy="55721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http://www.ifcullen.com/wp-content/uploads/2007/08/feng-shui-symbols.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5013176"/>
            <a:ext cx="2732906" cy="165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9019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5776" y="2708920"/>
            <a:ext cx="3528392" cy="646331"/>
          </a:xfrm>
          <a:prstGeom prst="rect">
            <a:avLst/>
          </a:prstGeom>
          <a:noFill/>
        </p:spPr>
        <p:txBody>
          <a:bodyPr wrap="square" rtlCol="0">
            <a:spAutoFit/>
          </a:bodyPr>
          <a:lstStyle/>
          <a:p>
            <a:pPr algn="ctr"/>
            <a:r>
              <a:rPr lang="en-GB" sz="3600" dirty="0" smtClean="0"/>
              <a:t>OVER TO YOU</a:t>
            </a:r>
            <a:endParaRPr lang="en-GB" sz="3600" dirty="0"/>
          </a:p>
        </p:txBody>
      </p:sp>
    </p:spTree>
    <p:extLst>
      <p:ext uri="{BB962C8B-B14F-4D97-AF65-F5344CB8AC3E}">
        <p14:creationId xmlns:p14="http://schemas.microsoft.com/office/powerpoint/2010/main" val="1878160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1359</TotalTime>
  <Words>1007</Words>
  <Application>Microsoft Office PowerPoint</Application>
  <PresentationFormat>On-screen Show (4:3)</PresentationFormat>
  <Paragraphs>171</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Constantia</vt:lpstr>
      <vt:lpstr>Wingdings 2</vt:lpstr>
      <vt:lpstr>Flow</vt:lpstr>
      <vt:lpstr>BIOPHILIC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BIOPHILIC DESIGN</dc:title>
  <dc:creator>Nantel, Allan</dc:creator>
  <cp:lastModifiedBy>Alan Nantel</cp:lastModifiedBy>
  <cp:revision>81</cp:revision>
  <cp:lastPrinted>2019-10-22T14:21:31Z</cp:lastPrinted>
  <dcterms:created xsi:type="dcterms:W3CDTF">2015-06-23T10:19:59Z</dcterms:created>
  <dcterms:modified xsi:type="dcterms:W3CDTF">2019-10-22T14:59:09Z</dcterms:modified>
</cp:coreProperties>
</file>