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2" r:id="rId2"/>
  </p:sldMasterIdLst>
  <p:notesMasterIdLst>
    <p:notesMasterId r:id="rId49"/>
  </p:notesMasterIdLst>
  <p:sldIdLst>
    <p:sldId id="307" r:id="rId3"/>
    <p:sldId id="309" r:id="rId4"/>
    <p:sldId id="257" r:id="rId5"/>
    <p:sldId id="258" r:id="rId6"/>
    <p:sldId id="259" r:id="rId7"/>
    <p:sldId id="260" r:id="rId8"/>
    <p:sldId id="261" r:id="rId9"/>
    <p:sldId id="262" r:id="rId10"/>
    <p:sldId id="264" r:id="rId11"/>
    <p:sldId id="267" r:id="rId12"/>
    <p:sldId id="272" r:id="rId13"/>
    <p:sldId id="274" r:id="rId14"/>
    <p:sldId id="268" r:id="rId15"/>
    <p:sldId id="269" r:id="rId16"/>
    <p:sldId id="270" r:id="rId17"/>
    <p:sldId id="306" r:id="rId18"/>
    <p:sldId id="275" r:id="rId19"/>
    <p:sldId id="276" r:id="rId20"/>
    <p:sldId id="277" r:id="rId21"/>
    <p:sldId id="278" r:id="rId22"/>
    <p:sldId id="279"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8"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BBD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20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BEDAA4-578C-4795-9A79-DFE5191F1253}" type="datetimeFigureOut">
              <a:rPr lang="en-GB" smtClean="0"/>
              <a:t>18/11/2018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50BE9E7-B7E4-4140-BA18-AB4B78A1EB0C}" type="slidenum">
              <a:rPr lang="en-GB" smtClean="0"/>
              <a:t>‹#›</a:t>
            </a:fld>
            <a:endParaRPr lang="en-GB"/>
          </a:p>
        </p:txBody>
      </p:sp>
    </p:spTree>
    <p:extLst>
      <p:ext uri="{BB962C8B-B14F-4D97-AF65-F5344CB8AC3E}">
        <p14:creationId xmlns:p14="http://schemas.microsoft.com/office/powerpoint/2010/main" val="20972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4AF844-02C5-40EA-8856-E8E7C1193097}" type="slidenum">
              <a:rPr lang="en-GB"/>
              <a:pPr/>
              <a:t>6</a:t>
            </a:fld>
            <a:endParaRPr lang="en-GB"/>
          </a:p>
        </p:txBody>
      </p:sp>
      <p:sp>
        <p:nvSpPr>
          <p:cNvPr id="32770" name="Rectangle 2"/>
          <p:cNvSpPr>
            <a:spLocks noGrp="1" noRot="1" noChangeAspect="1" noChangeArrowheads="1" noTextEdit="1"/>
          </p:cNvSpPr>
          <p:nvPr>
            <p:ph type="sldImg"/>
          </p:nvPr>
        </p:nvSpPr>
        <p:spPr>
          <a:ln/>
        </p:spPr>
      </p:sp>
      <p:sp>
        <p:nvSpPr>
          <p:cNvPr id="32771" name="Rectangle 3"/>
          <p:cNvSpPr>
            <a:spLocks noGrp="1" noChangeArrowheads="1"/>
          </p:cNvSpPr>
          <p:nvPr>
            <p:ph type="body" idx="1"/>
          </p:nvPr>
        </p:nvSpPr>
        <p:spPr/>
        <p:txBody>
          <a:bodyPr/>
          <a:lstStyle/>
          <a:p>
            <a:r>
              <a:rPr lang="en-GB" dirty="0"/>
              <a:t>23 par </a:t>
            </a:r>
            <a:r>
              <a:rPr lang="en-GB" dirty="0" err="1"/>
              <a:t>mewn</a:t>
            </a:r>
            <a:r>
              <a:rPr lang="en-GB" dirty="0"/>
              <a:t> </a:t>
            </a:r>
            <a:r>
              <a:rPr lang="en-GB" dirty="0" err="1"/>
              <a:t>cyafnrwydd</a:t>
            </a:r>
            <a:endParaRPr lang="en-GB" dirty="0"/>
          </a:p>
          <a:p>
            <a:r>
              <a:rPr lang="en-GB" dirty="0"/>
              <a:t>22 par o </a:t>
            </a:r>
            <a:r>
              <a:rPr lang="en-GB" dirty="0" err="1"/>
              <a:t>chromosomau</a:t>
            </a:r>
            <a:endParaRPr lang="en-GB" dirty="0"/>
          </a:p>
          <a:p>
            <a:r>
              <a:rPr lang="en-GB" dirty="0"/>
              <a:t>1 par </a:t>
            </a:r>
            <a:r>
              <a:rPr lang="en-GB" dirty="0" err="1"/>
              <a:t>chromosom</a:t>
            </a:r>
            <a:r>
              <a:rPr lang="en-GB" dirty="0"/>
              <a:t> </a:t>
            </a:r>
            <a:r>
              <a:rPr lang="en-GB" dirty="0" err="1"/>
              <a:t>rhyw</a:t>
            </a:r>
            <a:endParaRPr lang="en-GB" dirty="0"/>
          </a:p>
          <a:p>
            <a:endParaRPr lang="en-GB" dirty="0"/>
          </a:p>
          <a:p>
            <a:r>
              <a:rPr lang="en-GB" dirty="0"/>
              <a:t>1-22 o </a:t>
            </a:r>
            <a:r>
              <a:rPr lang="en-GB" dirty="0" err="1"/>
              <a:t>rhan</a:t>
            </a:r>
            <a:r>
              <a:rPr lang="en-GB" dirty="0"/>
              <a:t> </a:t>
            </a:r>
            <a:r>
              <a:rPr lang="en-GB" dirty="0" err="1"/>
              <a:t>maent</a:t>
            </a:r>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DB68DBC-C016-404E-901F-E938A54CAC03}" type="slidenum">
              <a:rPr lang="en-GB" altLang="en-US" sz="1200" smtClean="0">
                <a:latin typeface="Times New Roman" pitchFamily="18" charset="0"/>
              </a:rPr>
              <a:pPr eaLnBrk="1" hangingPunct="1"/>
              <a:t>17</a:t>
            </a:fld>
            <a:endParaRPr lang="en-GB" altLang="en-US" sz="1200" smtClean="0">
              <a:latin typeface="Times New Roman" pitchFamily="18" charset="0"/>
            </a:endParaRPr>
          </a:p>
        </p:txBody>
      </p:sp>
      <p:sp>
        <p:nvSpPr>
          <p:cNvPr id="43011" name="Rectangle 2"/>
          <p:cNvSpPr>
            <a:spLocks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charset="0"/>
              </a:rPr>
              <a:t>The objective of my talk this afternoon is to demonstrate the importance of understanding human motivation and behaviour when trying to maximise the public health benefits of genetics.  </a:t>
            </a: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a:p>
            <a:pPr eaLnBrk="1" hangingPunct="1"/>
            <a:endParaRPr lang="en-US" altLang="en-US"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In meeting this objective, I will be drawing primarily on my work and the work of others in the field of psychosocial genetics focusing on patient populations within a traditional NHS setting. </a:t>
            </a:r>
          </a:p>
          <a:p>
            <a:endParaRPr lang="en-US" altLang="en-US" smtClean="0">
              <a:latin typeface="Arial" charset="0"/>
            </a:endParaRPr>
          </a:p>
          <a:p>
            <a:r>
              <a:rPr lang="en-US" altLang="en-US" smtClean="0">
                <a:latin typeface="Arial" charset="0"/>
              </a:rPr>
              <a:t> As demonstrated in this powerful  quote here on screen from a participant in one of my earlier psychological studies, this research has focused on developing an understanding of patients’ motivation to undergo genetic testing, their understanding of risk and the psychological impact of living with genetic risk information.  </a:t>
            </a:r>
          </a:p>
          <a:p>
            <a:endParaRPr lang="en-US" altLang="en-US" smtClean="0">
              <a:latin typeface="Arial" charset="0"/>
            </a:endParaRPr>
          </a:p>
          <a:p>
            <a:pPr eaLnBrk="1" hangingPunct="1"/>
            <a:endParaRPr lang="en-US" altLang="en-US" smtClean="0">
              <a:latin typeface="Arial" charset="0"/>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EE7B54-6B2C-4848-9F7C-7BA8B90F42B2}" type="slidenum">
              <a:rPr lang="en-GB" altLang="en-US" sz="1200" smtClean="0">
                <a:latin typeface="Times New Roman" pitchFamily="18" charset="0"/>
              </a:rPr>
              <a:pPr eaLnBrk="1" hangingPunct="1"/>
              <a:t>18</a:t>
            </a:fld>
            <a:endParaRPr lang="en-GB" altLang="en-US" sz="1200" smtClean="0">
              <a:latin typeface="Times New Roman"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Within NHS-based genetic settings as in Wales, an individual patient or proband receives genetic assessment and, if appropriate, genetic counselling and genetic testing through a structured process, whereby they are in contact with specialist genetics professionals and where the provision of genetic counselling services and ongoing psychological and informational support can be made available to the individual.  </a:t>
            </a:r>
          </a:p>
          <a:p>
            <a:endParaRPr lang="en-US" altLang="en-US" smtClean="0">
              <a:latin typeface="Arial" charset="0"/>
            </a:endParaRPr>
          </a:p>
          <a:p>
            <a:r>
              <a:rPr lang="en-US" altLang="en-US" smtClean="0">
                <a:latin typeface="Arial" charset="0"/>
              </a:rPr>
              <a:t>The individual tends to be referred to this service as a consequence of concerns raised by GPs or other health professionals, or as a consequence of their own concerns, based upon their beliefs, family experiences, and exposure to media and other potential non-expert sources of genetic information.</a:t>
            </a:r>
          </a:p>
          <a:p>
            <a:endParaRPr lang="en-US" altLang="en-US" smtClean="0">
              <a:latin typeface="Arial" charset="0"/>
            </a:endParaRPr>
          </a:p>
          <a:p>
            <a:r>
              <a:rPr lang="en-US" altLang="en-US" smtClean="0">
                <a:latin typeface="Arial" charset="0"/>
              </a:rPr>
              <a:t>These services recognise not only that the individual patient functions within a wider family system but also that understanding of risk and motivation to engage in genetic testing and other related health behaviours is influenced by these important others, personal experiences, and the media.</a:t>
            </a:r>
          </a:p>
          <a:p>
            <a:endParaRPr lang="en-GB" altLang="en-US" smtClean="0">
              <a:latin typeface="Arial" charset="0"/>
            </a:endParaRPr>
          </a:p>
          <a:p>
            <a:endParaRPr lang="en-GB" altLang="en-US" smtClean="0">
              <a:latin typeface="Arial"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1F9A8CCE-DA12-4F3B-956D-EBB5BEE349AF}" type="slidenum">
              <a:rPr lang="en-GB" altLang="en-US" sz="1200" smtClean="0">
                <a:latin typeface="Times New Roman" pitchFamily="18" charset="0"/>
              </a:rPr>
              <a:pPr eaLnBrk="1" hangingPunct="1"/>
              <a:t>19</a:t>
            </a:fld>
            <a:endParaRPr lang="en-GB" altLang="en-US" sz="1200" smtClean="0">
              <a:latin typeface="Times New Roman"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What we know from work in this context is that psychological processes have a huge influence on peoples’ motivation to engage in specific health behaviours, be it the decision to seek genetic testing, attend increased screening, or to adopt healthy lifestyle choices.    </a:t>
            </a:r>
          </a:p>
          <a:p>
            <a:endParaRPr lang="en-GB" altLang="en-US" smtClean="0">
              <a:latin typeface="Arial" charset="0"/>
            </a:endParaRPr>
          </a:p>
          <a:p>
            <a:r>
              <a:rPr lang="en-GB" altLang="en-US" smtClean="0">
                <a:latin typeface="Arial" charset="0"/>
              </a:rPr>
              <a:t>We also know that there are huge individual differences amongst people in their attitudes towards genetic risk, their understanding of risk, and their emotional and coping responses in the face of genetic risk information, and exploration of these issues often forms a key element of genetic counselling and information provision.</a:t>
            </a:r>
          </a:p>
          <a:p>
            <a:endParaRPr lang="en-GB" altLang="en-US" smtClean="0">
              <a:latin typeface="Arial" charset="0"/>
            </a:endParaRPr>
          </a:p>
          <a:p>
            <a:r>
              <a:rPr lang="en-GB" altLang="en-US" smtClean="0">
                <a:latin typeface="Arial" charset="0"/>
              </a:rPr>
              <a:t>We will see shortly how some models within Health Psychology have provided a framework for understanding the complex interplay between all of these factors, and we will consider whether such models can also apply to understanding the wider public health impact of genomics and with wider implications of future availability of genetic testing....</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E79F172-8DB3-4934-A8CE-33CA1D3D38FA}" type="slidenum">
              <a:rPr lang="en-GB" altLang="en-US" sz="1200" smtClean="0">
                <a:latin typeface="Times New Roman" pitchFamily="18" charset="0"/>
              </a:rPr>
              <a:pPr eaLnBrk="1" hangingPunct="1"/>
              <a:t>20</a:t>
            </a:fld>
            <a:endParaRPr lang="en-GB" altLang="en-US" sz="1200" smtClean="0">
              <a:latin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charset="0"/>
            </a:endParaRPr>
          </a:p>
          <a:p>
            <a:r>
              <a:rPr lang="en-GB" altLang="en-US" smtClean="0">
                <a:latin typeface="Arial" charset="0"/>
              </a:rPr>
              <a:t>As you will all be aware by now,  the development of services such as direct-to-consumer genetic testing, available to the general population, without any requirement for individuals to demonstrate adequate knowledge or comprehension of the potential implications of receiving genetic risk information raises a new set of real-life problems, , not all of which have been explored or understood through the current evidence base.</a:t>
            </a:r>
          </a:p>
          <a:p>
            <a:endParaRPr lang="en-GB" altLang="en-US" smtClean="0">
              <a:latin typeface="Arial" charset="0"/>
            </a:endParaRPr>
          </a:p>
          <a:p>
            <a:r>
              <a:rPr lang="en-GB" altLang="en-US" smtClean="0">
                <a:latin typeface="Arial" charset="0"/>
              </a:rPr>
              <a:t>whereby interaction with specialist teams and genetic counselling processes may no longer form part of the delivery of genetic risk information, and whereby the individual can make choices to undergo genetic testing without due consideration/consultation with the family circle. Or impact on self</a:t>
            </a:r>
          </a:p>
          <a:p>
            <a:endParaRPr lang="en-GB" altLang="en-US" smtClean="0">
              <a:latin typeface="Arial" charset="0"/>
            </a:endParaRPr>
          </a:p>
          <a:p>
            <a:r>
              <a:rPr lang="en-GB" altLang="en-US" smtClean="0">
                <a:latin typeface="Arial" charset="0"/>
              </a:rPr>
              <a:t>	</a:t>
            </a:r>
          </a:p>
          <a:p>
            <a:endParaRPr lang="en-GB" altLang="en-US" smtClean="0">
              <a:latin typeface="Arial" charset="0"/>
            </a:endParaRPr>
          </a:p>
          <a:p>
            <a:endParaRPr lang="en-GB" altLang="en-US" smtClean="0">
              <a:latin typeface="Arial" charset="0"/>
            </a:endParaRPr>
          </a:p>
          <a:p>
            <a:endParaRPr lang="en-GB" altLang="en-US" smtClean="0">
              <a:latin typeface="Arial"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064669B-144D-4A11-83E6-EEAFEF3B9D1C}" type="slidenum">
              <a:rPr lang="en-GB" altLang="en-US" sz="1200" smtClean="0">
                <a:latin typeface="Times New Roman" pitchFamily="18" charset="0"/>
              </a:rPr>
              <a:pPr eaLnBrk="1" hangingPunct="1"/>
              <a:t>21</a:t>
            </a:fld>
            <a:endParaRPr lang="en-GB" altLang="en-US" sz="1200" smtClean="0">
              <a:latin typeface="Times New Roman"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BE8A9A1-8A88-4336-A21E-02877F4B88FE}" type="slidenum">
              <a:rPr lang="en-GB" altLang="en-US" sz="1200" smtClean="0">
                <a:latin typeface="Times New Roman" pitchFamily="18" charset="0"/>
              </a:rPr>
              <a:pPr eaLnBrk="1" hangingPunct="1"/>
              <a:t>22</a:t>
            </a:fld>
            <a:endParaRPr lang="en-GB" altLang="en-US" sz="1200" smtClean="0">
              <a:latin typeface="Times New Roman"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xfrm>
            <a:off x="885679" y="4041903"/>
            <a:ext cx="5028986" cy="411501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a:p>
            <a:endParaRPr lang="en-US" altLang="en-US" smtClean="0">
              <a:latin typeface="Arial" charset="0"/>
            </a:endParaRPr>
          </a:p>
          <a:p>
            <a:endParaRPr lang="en-US" altLang="en-US" smtClean="0">
              <a:latin typeface="Arial" charset="0"/>
            </a:endParaRPr>
          </a:p>
          <a:p>
            <a:endParaRPr lang="en-US" altLang="en-US" smtClean="0">
              <a:latin typeface="Arial" charset="0"/>
            </a:endParaRPr>
          </a:p>
          <a:p>
            <a:r>
              <a:rPr lang="en-US" altLang="en-US" smtClean="0">
                <a:latin typeface="Arial" charset="0"/>
              </a:rPr>
              <a:t>So, if we know that attitudes are important, what do we as health professionals need to understand about how these attitudes are formed, and the role that attitudes and other psychological factors may play in motivating behaviour in the face of genetic risk.  </a:t>
            </a:r>
          </a:p>
          <a:p>
            <a:endParaRPr lang="en-US" altLang="en-US" smtClean="0">
              <a:latin typeface="Arial" charset="0"/>
            </a:endParaRPr>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5952993-2F0B-4969-9C02-786840023D68}" type="slidenum">
              <a:rPr lang="en-GB" altLang="en-US" sz="1200" smtClean="0">
                <a:latin typeface="Times New Roman" pitchFamily="18" charset="0"/>
              </a:rPr>
              <a:pPr eaLnBrk="1" hangingPunct="1"/>
              <a:t>23</a:t>
            </a:fld>
            <a:endParaRPr lang="en-GB" altLang="en-US" sz="1200" smtClean="0">
              <a:latin typeface="Times New Roman"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100" smtClean="0">
                <a:latin typeface="Arial" charset="0"/>
              </a:rPr>
              <a:t>The TPB is a model that has been well used in the field of psychosocial genetics to understand why some people make certain health behaviour choices, such as seeking genetic testing or attending routine screening, whilst other do not.   This models tells us that a positive attitude towards attending increased screening for example if at genetic risk is informed by beliefs about the likely outcome of the screening process (that I will find out whether I have developed the disease/how severe it is) and whether that outcome is positive (that is good because I will make decisions about surgery if necessary) or bad (that is bad because I will not be able to live with that knowledge). </a:t>
            </a:r>
          </a:p>
          <a:p>
            <a:endParaRPr lang="en-US" altLang="en-US" sz="1100" smtClean="0">
              <a:latin typeface="Arial" charset="0"/>
            </a:endParaRPr>
          </a:p>
          <a:p>
            <a:r>
              <a:rPr lang="en-US" altLang="en-US" sz="1100" smtClean="0">
                <a:latin typeface="Arial" charset="0"/>
              </a:rPr>
              <a:t>However, this model also tells us that attitudes alone are not sufficient for motivating behaviour, we are also influenced by an awareness of what important others in our lives believe, and how much we are influenced by these people.  Now of course, we all know what an important influence certain friends and family members can have upon us, but in the context of genetic risk and public health we must also be aware that some people are influenced by, for example, their local GPs or other medical professional they may be in contact with.</a:t>
            </a:r>
          </a:p>
          <a:p>
            <a:endParaRPr lang="en-US" altLang="en-US" sz="1100" smtClean="0">
              <a:latin typeface="Arial" charset="0"/>
            </a:endParaRPr>
          </a:p>
          <a:p>
            <a:r>
              <a:rPr lang="en-US" altLang="en-US" sz="1100" smtClean="0">
                <a:latin typeface="Arial" charset="0"/>
              </a:rPr>
              <a:t>And finally, the construct of perceived behavioural control – linked to the concept of self-efficacy - is particularly interesting when considering the choices people make in the face of genetic information.  If, for example, an individual believes that being at genetic risk of diabetes for example means that they nothing they do will have on effect on their health, they will be less likely to intend to follow healthy lifestyle choices.  Similarly, a perceived lack of control over being able to successfully adhere to those required lifestyle choices and medical actions will also result in a lack of intention to engage in those behaviours.  </a:t>
            </a:r>
          </a:p>
          <a:p>
            <a:endParaRPr lang="en-US" altLang="en-US" sz="1100" smtClean="0">
              <a:latin typeface="Arial" charset="0"/>
            </a:endParaRPr>
          </a:p>
          <a:p>
            <a:r>
              <a:rPr lang="en-US" altLang="en-US" sz="1100" smtClean="0">
                <a:latin typeface="Arial" charset="0"/>
              </a:rPr>
              <a:t> </a:t>
            </a:r>
          </a:p>
        </p:txBody>
      </p:sp>
      <p:sp>
        <p:nvSpPr>
          <p:cNvPr id="512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840AE7C-94C0-4A93-BD3B-8B4B53004E3B}" type="slidenum">
              <a:rPr lang="en-GB" altLang="en-US" sz="1200" smtClean="0">
                <a:latin typeface="Times New Roman" pitchFamily="18" charset="0"/>
              </a:rPr>
              <a:pPr eaLnBrk="1" hangingPunct="1"/>
              <a:t>24</a:t>
            </a:fld>
            <a:endParaRPr lang="en-GB" altLang="en-US" sz="1200" smtClean="0">
              <a:latin typeface="Times New Roman"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ln/>
        </p:spPr>
      </p:sp>
      <p:sp>
        <p:nvSpPr>
          <p:cNvPr id="522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22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987F87D-CF49-48FB-BF9C-4B4CAC194B37}" type="slidenum">
              <a:rPr lang="en-GB" altLang="en-US" sz="1200" smtClean="0">
                <a:latin typeface="Times New Roman" pitchFamily="18" charset="0"/>
              </a:rPr>
              <a:pPr eaLnBrk="1" hangingPunct="1"/>
              <a:t>25</a:t>
            </a:fld>
            <a:endParaRPr lang="en-GB" altLang="en-US" sz="1200" smtClean="0">
              <a:latin typeface="Times New Roman"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lvl="1"/>
            <a:r>
              <a:rPr lang="en-GB" altLang="en-US" sz="2400" smtClean="0">
                <a:latin typeface="Arial" charset="0"/>
              </a:rPr>
              <a:t>Students report different attitudes towards variations of genetic terms </a:t>
            </a:r>
            <a:endParaRPr lang="en-GB" altLang="en-US" sz="2400" smtClean="0">
              <a:latin typeface="Arial" charset="0"/>
              <a:cs typeface="Arial" charset="0"/>
            </a:endParaRPr>
          </a:p>
          <a:p>
            <a:endParaRPr lang="en-US" altLang="en-US" smtClean="0">
              <a:latin typeface="Arial"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2185ECF-EA54-4053-9CA6-5F21590D80C2}" type="slidenum">
              <a:rPr lang="en-GB" altLang="en-US" sz="1200" smtClean="0">
                <a:latin typeface="Times New Roman" pitchFamily="18" charset="0"/>
              </a:rPr>
              <a:pPr eaLnBrk="1" hangingPunct="1"/>
              <a:t>26</a:t>
            </a:fld>
            <a:endParaRPr lang="en-GB" altLang="en-US" sz="1200" smtClean="0">
              <a:latin typeface="Times New Roman"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9829605-769E-41A4-BE69-33058770B7CD}" type="slidenum">
              <a:rPr lang="en-GB" altLang="en-US" sz="1200" smtClean="0">
                <a:latin typeface="Times New Roman" pitchFamily="18" charset="0"/>
              </a:rPr>
              <a:pPr eaLnBrk="1" hangingPunct="1"/>
              <a:t>27</a:t>
            </a:fld>
            <a:endParaRPr lang="en-GB" altLang="en-US" sz="1200" smtClean="0">
              <a:latin typeface="Times New Roman"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53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6416EBF-1586-49CF-AFCC-DF3B2B23F5F6}" type="slidenum">
              <a:rPr lang="en-GB" altLang="en-US" sz="1200" smtClean="0">
                <a:latin typeface="Times New Roman" pitchFamily="18" charset="0"/>
              </a:rPr>
              <a:pPr eaLnBrk="1" hangingPunct="1"/>
              <a:t>28</a:t>
            </a:fld>
            <a:endParaRPr lang="en-GB" altLang="en-US" sz="1200" smtClean="0">
              <a:latin typeface="Times New Roman"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292B62-BA20-4019-B1A0-39A32E360C71}" type="slidenum">
              <a:rPr lang="en-GB" altLang="en-US" sz="1200" smtClean="0">
                <a:latin typeface="Times New Roman" pitchFamily="18" charset="0"/>
              </a:rPr>
              <a:pPr eaLnBrk="1" hangingPunct="1"/>
              <a:t>29</a:t>
            </a:fld>
            <a:endParaRPr lang="en-GB" altLang="en-US" sz="1200" smtClean="0">
              <a:latin typeface="Times New Roman"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3B81742-B1B0-4A83-92E9-E329715086BA}" type="slidenum">
              <a:rPr lang="en-GB" altLang="en-US" sz="1200" smtClean="0">
                <a:latin typeface="Times New Roman" pitchFamily="18" charset="0"/>
              </a:rPr>
              <a:pPr eaLnBrk="1" hangingPunct="1"/>
              <a:t>30</a:t>
            </a:fld>
            <a:endParaRPr lang="en-GB" altLang="en-US" sz="1200" smtClean="0">
              <a:latin typeface="Times New Roman"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667FB33-617F-43F8-BDBD-65C275FB0DA3}" type="slidenum">
              <a:rPr lang="en-GB" altLang="en-US" sz="1200" smtClean="0">
                <a:latin typeface="Times New Roman" pitchFamily="18" charset="0"/>
              </a:rPr>
              <a:pPr eaLnBrk="1" hangingPunct="1"/>
              <a:t>31</a:t>
            </a:fld>
            <a:endParaRPr lang="en-GB" altLang="en-US" sz="1200" smtClean="0">
              <a:latin typeface="Times New Roman"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In addition to concern regarding individuals in the general population making decisions about health and lifestyle choices without adequate understanding of their genetic risk there are also important wider ramifications for society: that of badly informed decision-making based upon mis-informed attitudes, and the stigma and potential discrimination experienced by people potentially “labelled” as having some kind of genetic “disorder”.</a:t>
            </a:r>
          </a:p>
          <a:p>
            <a:endParaRPr lang="en-GB" altLang="en-US" smtClean="0">
              <a:latin typeface="Arial" charset="0"/>
            </a:endParaRPr>
          </a:p>
          <a:p>
            <a:endParaRPr lang="en-US" altLang="en-US" smtClean="0">
              <a:latin typeface="Arial" charset="0"/>
            </a:endParaRPr>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FCEAC2B-270B-4F52-8F0A-3B571587642C}" type="slidenum">
              <a:rPr lang="en-GB" altLang="en-US" sz="1200" smtClean="0">
                <a:latin typeface="Times New Roman" pitchFamily="18" charset="0"/>
              </a:rPr>
              <a:pPr eaLnBrk="1" hangingPunct="1"/>
              <a:t>32</a:t>
            </a:fld>
            <a:endParaRPr lang="en-GB" altLang="en-US" sz="1200" smtClean="0">
              <a:latin typeface="Times New Roman"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400050" lvl="1" indent="-342900"/>
            <a:r>
              <a:rPr lang="en-GB" altLang="en-US" sz="1800" smtClean="0">
                <a:latin typeface="Arial" charset="0"/>
              </a:rPr>
              <a:t>Strong intentions to undergo genetic testing</a:t>
            </a:r>
          </a:p>
          <a:p>
            <a:pPr marL="400050" lvl="1" indent="-342900"/>
            <a:endParaRPr lang="en-GB" altLang="en-US" sz="1800" smtClean="0">
              <a:latin typeface="Arial" charset="0"/>
            </a:endParaRPr>
          </a:p>
          <a:p>
            <a:pPr marL="400050" lvl="1" indent="-342900"/>
            <a:r>
              <a:rPr lang="en-GB" altLang="en-US" sz="1800" smtClean="0">
                <a:latin typeface="Arial" charset="0"/>
              </a:rPr>
              <a:t>strong subjective norm </a:t>
            </a:r>
          </a:p>
          <a:p>
            <a:pPr marL="400050" lvl="1" indent="-342900"/>
            <a:endParaRPr lang="en-GB" altLang="en-US" sz="1800" smtClean="0">
              <a:latin typeface="Arial" charset="0"/>
            </a:endParaRPr>
          </a:p>
          <a:p>
            <a:pPr marL="400050" lvl="1" indent="-342900"/>
            <a:r>
              <a:rPr lang="en-GB" altLang="en-US" sz="1800" smtClean="0">
                <a:latin typeface="Arial" charset="0"/>
              </a:rPr>
              <a:t>anticipated regret</a:t>
            </a:r>
          </a:p>
          <a:p>
            <a:endParaRPr lang="en-US" altLang="en-US" smtClean="0">
              <a:latin typeface="Arial" charset="0"/>
            </a:endParaRPr>
          </a:p>
        </p:txBody>
      </p:sp>
      <p:sp>
        <p:nvSpPr>
          <p:cNvPr id="604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8AA0584-2B9B-40F4-B131-7C72AE8AFF66}" type="slidenum">
              <a:rPr lang="en-GB" altLang="en-US" sz="1200" smtClean="0">
                <a:latin typeface="Times New Roman" pitchFamily="18" charset="0"/>
              </a:rPr>
              <a:pPr eaLnBrk="1" hangingPunct="1"/>
              <a:t>33</a:t>
            </a:fld>
            <a:endParaRPr lang="en-GB" altLang="en-US" sz="1200" smtClean="0">
              <a:latin typeface="Times New Roman"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latin typeface="Arial" charset="0"/>
              </a:rPr>
              <a:t>Clearly, attitudinal models of human motivation to behave in certain ways suggests that health professionals and public health professionals need to be aware of….</a:t>
            </a:r>
          </a:p>
          <a:p>
            <a:endParaRPr lang="en-US" altLang="en-US" smtClean="0">
              <a:latin typeface="Arial" charset="0"/>
            </a:endParaRPr>
          </a:p>
          <a:p>
            <a:r>
              <a:rPr lang="en-US" altLang="en-US" smtClean="0">
                <a:latin typeface="Arial" charset="0"/>
              </a:rPr>
              <a:t>There is also potential to implement interventions based on models such as the TPB aimed at changing people’s attitudes, particularly where such attitudes are based upon erronious or unhelpful belie</a:t>
            </a:r>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9B0E89D-94E7-4534-BA8B-D5EE9CC6B2EA}" type="slidenum">
              <a:rPr lang="en-GB" altLang="en-US" sz="1200" smtClean="0">
                <a:latin typeface="Times New Roman" pitchFamily="18" charset="0"/>
              </a:rPr>
              <a:pPr eaLnBrk="1" hangingPunct="1"/>
              <a:t>34</a:t>
            </a:fld>
            <a:endParaRPr lang="en-GB" altLang="en-US" sz="1200" smtClean="0">
              <a:latin typeface="Times New Roman"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C4FE6AAD-62CE-4695-8722-683A5E9562B7}" type="slidenum">
              <a:rPr lang="en-GB" altLang="en-US" sz="1200" smtClean="0">
                <a:latin typeface="Times New Roman" pitchFamily="18" charset="0"/>
              </a:rPr>
              <a:pPr eaLnBrk="1" hangingPunct="1"/>
              <a:t>35</a:t>
            </a:fld>
            <a:endParaRPr lang="en-GB" altLang="en-US" sz="1200" smtClean="0">
              <a:latin typeface="Times New Roman"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A3BC66-01BD-4815-AFFF-A7114D11A23E}" type="slidenum">
              <a:rPr lang="en-GB" altLang="en-US" sz="1200" smtClean="0">
                <a:latin typeface="Times New Roman" pitchFamily="18" charset="0"/>
              </a:rPr>
              <a:pPr eaLnBrk="1" hangingPunct="1"/>
              <a:t>36</a:t>
            </a:fld>
            <a:endParaRPr lang="en-GB" altLang="en-US" sz="1200" smtClean="0">
              <a:latin typeface="Times New Roman"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2800" smtClean="0">
                <a:latin typeface="Arial" charset="0"/>
              </a:rPr>
              <a:t>Objective risk status alone does not predict distress or subsequent health behaviours </a:t>
            </a:r>
          </a:p>
          <a:p>
            <a:endParaRPr lang="en-GB" altLang="en-US" sz="2800" smtClean="0">
              <a:latin typeface="Arial" charset="0"/>
            </a:endParaRPr>
          </a:p>
          <a:p>
            <a:r>
              <a:rPr lang="en-GB" altLang="en-US" sz="2800" smtClean="0">
                <a:latin typeface="Arial" charset="0"/>
              </a:rPr>
              <a:t>Subjective beliefs about risk more important</a:t>
            </a:r>
          </a:p>
          <a:p>
            <a:endParaRPr lang="en-GB" altLang="en-US" sz="2800" smtClean="0">
              <a:latin typeface="Arial" charset="0"/>
            </a:endParaRPr>
          </a:p>
          <a:p>
            <a:pPr lvl="1"/>
            <a:r>
              <a:rPr lang="en-GB" altLang="en-US" sz="2400" smtClean="0">
                <a:latin typeface="Arial" charset="0"/>
              </a:rPr>
              <a:t>Why?</a:t>
            </a:r>
          </a:p>
          <a:p>
            <a:endParaRPr lang="en-US" altLang="en-US" smtClean="0">
              <a:latin typeface="Arial" charset="0"/>
            </a:endParaRPr>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38ACEAE-9442-4871-81BC-71A653130E5B}" type="slidenum">
              <a:rPr lang="en-GB" altLang="en-US" sz="1200" smtClean="0">
                <a:latin typeface="Times New Roman" pitchFamily="18" charset="0"/>
              </a:rPr>
              <a:pPr eaLnBrk="1" hangingPunct="1"/>
              <a:t>37</a:t>
            </a:fld>
            <a:endParaRPr lang="en-GB" altLang="en-US" sz="1200" smtClean="0">
              <a:latin typeface="Times New Roman"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097192F-29E2-4E16-8C3B-2A89C4F6CF91}" type="slidenum">
              <a:rPr lang="en-GB" altLang="en-US" sz="1200" smtClean="0">
                <a:latin typeface="Times New Roman" pitchFamily="18" charset="0"/>
              </a:rPr>
              <a:pPr eaLnBrk="1" hangingPunct="1"/>
              <a:t>38</a:t>
            </a:fld>
            <a:endParaRPr lang="en-GB" altLang="en-US" sz="1200" smtClean="0">
              <a:latin typeface="Times New Roman"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rPr>
              <a:t>When faced with a health threat, a cognitive and emotional representation of that threat is formed by receiving and interpreting information from a variety of sources.  This representation is based around five specific dimensions: disease </a:t>
            </a:r>
            <a:r>
              <a:rPr lang="en-GB" altLang="en-US" i="1" smtClean="0">
                <a:latin typeface="Arial" charset="0"/>
              </a:rPr>
              <a:t>identity </a:t>
            </a:r>
            <a:r>
              <a:rPr lang="en-GB" altLang="en-US" smtClean="0">
                <a:latin typeface="Arial" charset="0"/>
              </a:rPr>
              <a:t>(label, signs and symptoms), </a:t>
            </a:r>
            <a:r>
              <a:rPr lang="en-GB" altLang="en-US" i="1" smtClean="0">
                <a:latin typeface="Arial" charset="0"/>
              </a:rPr>
              <a:t>consequences </a:t>
            </a:r>
            <a:r>
              <a:rPr lang="en-GB" altLang="en-US" smtClean="0">
                <a:latin typeface="Arial" charset="0"/>
              </a:rPr>
              <a:t>(physical, social, economic or emotional), </a:t>
            </a:r>
            <a:r>
              <a:rPr lang="en-GB" altLang="en-US" i="1" smtClean="0">
                <a:latin typeface="Arial" charset="0"/>
              </a:rPr>
              <a:t>causes </a:t>
            </a:r>
            <a:r>
              <a:rPr lang="en-GB" altLang="en-US" smtClean="0">
                <a:latin typeface="Arial" charset="0"/>
              </a:rPr>
              <a:t>(e.g. internal, genetic, environmental), </a:t>
            </a:r>
            <a:r>
              <a:rPr lang="en-GB" altLang="en-US" i="1" smtClean="0">
                <a:latin typeface="Arial" charset="0"/>
              </a:rPr>
              <a:t>timeline</a:t>
            </a:r>
            <a:r>
              <a:rPr lang="en-GB" altLang="en-US" smtClean="0">
                <a:latin typeface="Arial" charset="0"/>
              </a:rPr>
              <a:t> (acute, chronic or cyclic) and </a:t>
            </a:r>
            <a:r>
              <a:rPr lang="en-GB" altLang="en-US" i="1" smtClean="0">
                <a:latin typeface="Arial" charset="0"/>
              </a:rPr>
              <a:t>curability/controllability</a:t>
            </a:r>
            <a:r>
              <a:rPr lang="en-GB" altLang="en-US" smtClean="0">
                <a:latin typeface="Arial" charset="0"/>
              </a:rPr>
              <a:t> (degree of control over developing the illness, and whether the illness can be cured).  This illness representation leads to two parallel behaviour processes: a response to the threat itself (cognitive representation), and a response to the emotional representation of the threat.   For example, when an individual receives information about genetic risk, he or she will form an action plan to cope not only with that risk and its implications, but also with their emotional reaction to their risk.  The effectiveness of each of these strategies will be continuously evaluated and modified accordingly. </a:t>
            </a:r>
          </a:p>
          <a:p>
            <a:endParaRPr lang="en-GB" altLang="en-US" smtClean="0">
              <a:latin typeface="Arial"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FE474761-ECC0-4D9D-82E2-7CF845B4DD09}" type="slidenum">
              <a:rPr lang="en-GB" altLang="en-US" sz="1200" smtClean="0">
                <a:latin typeface="Times New Roman" pitchFamily="18" charset="0"/>
              </a:rPr>
              <a:pPr eaLnBrk="1" hangingPunct="1"/>
              <a:t>39</a:t>
            </a:fld>
            <a:endParaRPr lang="en-GB" altLang="en-US" sz="1200" smtClean="0">
              <a:latin typeface="Times New Roman"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5A6991E-018D-4242-84A3-5DE3DB6344E4}" type="slidenum">
              <a:rPr lang="en-GB" altLang="en-US" sz="1200" smtClean="0">
                <a:latin typeface="Times New Roman" pitchFamily="18" charset="0"/>
              </a:rPr>
              <a:pPr eaLnBrk="1" hangingPunct="1"/>
              <a:t>40</a:t>
            </a:fld>
            <a:endParaRPr lang="en-GB" altLang="en-US" sz="1200" smtClean="0">
              <a:latin typeface="Times New Roman"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3406146-7C78-4C6D-AFFE-7C38CA50F52A}" type="slidenum">
              <a:rPr lang="en-GB" altLang="en-US" sz="1200" smtClean="0">
                <a:latin typeface="Times New Roman" pitchFamily="18" charset="0"/>
              </a:rPr>
              <a:pPr eaLnBrk="1" hangingPunct="1"/>
              <a:t>41</a:t>
            </a:fld>
            <a:endParaRPr lang="en-GB" altLang="en-US" sz="1200" smtClean="0">
              <a:latin typeface="Times New Roman" pitchFamily="18" charset="0"/>
            </a:endParaRPr>
          </a:p>
        </p:txBody>
      </p:sp>
      <p:sp>
        <p:nvSpPr>
          <p:cNvPr id="68612"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1DE5655-CFD2-45D0-A929-2F8E89575665}" type="slidenum">
              <a:rPr lang="en-GB" altLang="en-US" sz="1200" smtClean="0">
                <a:latin typeface="Times New Roman" pitchFamily="18" charset="0"/>
              </a:rPr>
              <a:pPr eaLnBrk="1" hangingPunct="1"/>
              <a:t>42</a:t>
            </a:fld>
            <a:endParaRPr lang="en-GB" altLang="en-US" sz="1200" smtClean="0">
              <a:latin typeface="Times New Roman" pitchFamily="18" charset="0"/>
            </a:endParaRPr>
          </a:p>
        </p:txBody>
      </p:sp>
      <p:sp>
        <p:nvSpPr>
          <p:cNvPr id="69636" name="Notes Placeholder 4"/>
          <p:cNvSpPr>
            <a:spLocks noGrp="1"/>
          </p:cNvSpPr>
          <p:nvPr>
            <p:ph type="body"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latin typeface="Arial" charset="0"/>
                <a:cs typeface="Arial" charset="0"/>
              </a:rPr>
              <a:t>Personal experience with a genetic disease is a major determinant of its representation and subsequent decisions (Shiloh, 1996) </a:t>
            </a:r>
          </a:p>
          <a:p>
            <a:endParaRPr lang="en-GB" altLang="en-US" smtClean="0">
              <a:latin typeface="Arial" charset="0"/>
            </a:endParaRPr>
          </a:p>
          <a:p>
            <a:r>
              <a:rPr lang="en-GB" altLang="en-US" smtClean="0">
                <a:latin typeface="Arial" charset="0"/>
                <a:cs typeface="Arial" charset="0"/>
              </a:rPr>
              <a:t>Cancer V Huntingdon's </a:t>
            </a:r>
          </a:p>
          <a:p>
            <a:endParaRPr lang="en-GB" altLang="en-US" smtClean="0">
              <a:latin typeface="Arial" charset="0"/>
              <a:cs typeface="Arial" charset="0"/>
            </a:endParaRPr>
          </a:p>
          <a:p>
            <a:r>
              <a:rPr lang="en-GB" altLang="en-US" b="1" smtClean="0">
                <a:latin typeface="Arial" charset="0"/>
                <a:cs typeface="Arial" charset="0"/>
              </a:rPr>
              <a:t>Phelps, Bennett, Brain, Hood &amp; Murray (2012)</a:t>
            </a:r>
            <a:endParaRPr lang="en-GB" altLang="en-US" smtClean="0">
              <a:latin typeface="Arial" charset="0"/>
              <a:cs typeface="Arial" charset="0"/>
            </a:endParaRPr>
          </a:p>
          <a:p>
            <a:pPr>
              <a:buFontTx/>
              <a:buChar char="•"/>
            </a:pPr>
            <a:r>
              <a:rPr lang="en-GB" altLang="en-US" smtClean="0">
                <a:latin typeface="Arial" charset="0"/>
                <a:cs typeface="Arial" charset="0"/>
              </a:rPr>
              <a:t>illness representations predict negative psychological responses to genetic risk assessment</a:t>
            </a:r>
          </a:p>
          <a:p>
            <a:pPr>
              <a:buFontTx/>
              <a:buChar char="•"/>
            </a:pPr>
            <a:r>
              <a:rPr lang="en-GB" altLang="en-US" smtClean="0">
                <a:latin typeface="Arial" charset="0"/>
                <a:cs typeface="Arial" charset="0"/>
              </a:rPr>
              <a:t>stronger beliefs about screening/surgical options being able to control chances of developing cancer was a significant predictor of positive affect. </a:t>
            </a:r>
          </a:p>
          <a:p>
            <a:pPr>
              <a:buFontTx/>
              <a:buChar char="•"/>
            </a:pPr>
            <a:r>
              <a:rPr lang="en-GB" altLang="en-US" smtClean="0">
                <a:latin typeface="Arial" charset="0"/>
                <a:cs typeface="Arial" charset="0"/>
              </a:rPr>
              <a:t>strongest predictors of all emotional responses at follow-up remain baseline levels of emotion and distress.  </a:t>
            </a:r>
          </a:p>
          <a:p>
            <a:endParaRPr lang="en-GB" altLang="en-US" smtClean="0">
              <a:latin typeface="Arial"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0A2F9710-AB29-4DB4-9899-0A31FB099D41}" type="slidenum">
              <a:rPr lang="en-GB" altLang="en-US" sz="1200" smtClean="0">
                <a:latin typeface="Times New Roman" pitchFamily="18" charset="0"/>
              </a:rPr>
              <a:pPr eaLnBrk="1" hangingPunct="1"/>
              <a:t>43</a:t>
            </a:fld>
            <a:endParaRPr lang="en-GB" altLang="en-US" sz="1200" smtClean="0">
              <a:latin typeface="Times New Roman" pitchFamily="18"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9B93EF0-DD2F-4BD2-8055-D7E086222F3A}" type="slidenum">
              <a:rPr lang="en-GB" altLang="en-US" sz="1200" smtClean="0">
                <a:latin typeface="Times New Roman" pitchFamily="18" charset="0"/>
              </a:rPr>
              <a:pPr eaLnBrk="1" hangingPunct="1"/>
              <a:t>44</a:t>
            </a:fld>
            <a:endParaRPr lang="en-GB" altLang="en-US" sz="1200" smtClean="0">
              <a:latin typeface="Times New Roman" pitchFamily="18"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charset="0"/>
            </a:endParaRPr>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5F06496-3461-4A24-A19D-616083F785DF}" type="slidenum">
              <a:rPr lang="en-GB" altLang="en-US" sz="1200" smtClean="0">
                <a:latin typeface="Times New Roman" pitchFamily="18" charset="0"/>
              </a:rPr>
              <a:pPr eaLnBrk="1" hangingPunct="1"/>
              <a:t>45</a:t>
            </a:fld>
            <a:endParaRPr lang="en-GB" altLang="en-US" sz="1200" smtClean="0">
              <a:latin typeface="Times New Roman"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t>18/11/2018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t>18/11/2018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t>18/11/2018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CA9307-28F0-45A2-ADBB-6762BF08AA29}"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63548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24698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317902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94886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470319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509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123851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579627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198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987471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3394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6AEF3DE-1822-4E5A-954F-1A4AC11B127D}"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88585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solidFill>
                <a:prstClr val="black">
                  <a:tint val="75000"/>
                </a:prstClr>
              </a:solidFill>
            </a:endParaRPr>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solidFill>
                <a:prstClr val="black">
                  <a:tint val="75000"/>
                </a:prstClr>
              </a:solidFill>
            </a:endParaRPr>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2DA4D48E-8C1E-4F7E-81BF-517244789CD4}" type="slidenum">
              <a:rPr lang="en-GB">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8412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t>18/11/2018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EB1C5-4451-4659-A974-55F0F0A4C1A9}" type="datetimeFigureOut">
              <a:rPr lang="en-GB" smtClean="0">
                <a:solidFill>
                  <a:prstClr val="black">
                    <a:tint val="75000"/>
                  </a:prstClr>
                </a:solidFill>
              </a:rPr>
              <a:pPr/>
              <a:t>18/11/2018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CA9307-28F0-45A2-ADBB-6762BF08AA2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52618107"/>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12.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www.buzzle.com/img/articleImages/497-43.jp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wmf"/><Relationship Id="rId5" Type="http://schemas.openxmlformats.org/officeDocument/2006/relationships/image" Target="../media/image15.wmf"/><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ancergeneticsstorybank.co.uk/noteasythingtotellanybody.htm" TargetMode="External"/><Relationship Id="rId2" Type="http://schemas.openxmlformats.org/officeDocument/2006/relationships/hyperlink" Target="http://www.cancergeneticsstorybank.co.uk/withthegenewevegot.htm"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wmf"/><Relationship Id="rId7" Type="http://schemas.openxmlformats.org/officeDocument/2006/relationships/image" Target="../media/image25.wm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wmf"/></Relationships>
</file>

<file path=ppt/slides/_rels/slide20.xml.rels><?xml version="1.0" encoding="UTF-8" standalone="yes"?>
<Relationships xmlns="http://schemas.openxmlformats.org/package/2006/relationships"><Relationship Id="rId3" Type="http://schemas.openxmlformats.org/officeDocument/2006/relationships/image" Target="../media/image21.wmf"/><Relationship Id="rId7" Type="http://schemas.openxmlformats.org/officeDocument/2006/relationships/image" Target="../media/image25.wm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wmf"/></Relationships>
</file>

<file path=ppt/slides/_rels/slide21.xml.rels><?xml version="1.0" encoding="UTF-8" standalone="yes"?>
<Relationships xmlns="http://schemas.openxmlformats.org/package/2006/relationships"><Relationship Id="rId8" Type="http://schemas.openxmlformats.org/officeDocument/2006/relationships/image" Target="../media/image26.wmf"/><Relationship Id="rId3" Type="http://schemas.openxmlformats.org/officeDocument/2006/relationships/image" Target="../media/image21.wmf"/><Relationship Id="rId7" Type="http://schemas.openxmlformats.org/officeDocument/2006/relationships/image" Target="../media/image25.w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wmf"/></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52936"/>
            <a:ext cx="8229600" cy="1143000"/>
          </a:xfrm>
        </p:spPr>
        <p:txBody>
          <a:bodyPr>
            <a:normAutofit fontScale="90000"/>
          </a:bodyPr>
          <a:lstStyle/>
          <a:p>
            <a:r>
              <a:rPr lang="en-GB" dirty="0" smtClean="0"/>
              <a:t>Current Debates: </a:t>
            </a:r>
            <a:br>
              <a:rPr lang="en-GB" dirty="0" smtClean="0"/>
            </a:br>
            <a:r>
              <a:rPr lang="en-GB" dirty="0" smtClean="0"/>
              <a:t>Do we own our genes?</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4227848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692696"/>
            <a:ext cx="8229600" cy="1143000"/>
          </a:xfrm>
        </p:spPr>
        <p:txBody>
          <a:bodyPr>
            <a:noAutofit/>
          </a:bodyPr>
          <a:lstStyle/>
          <a:p>
            <a:r>
              <a:rPr lang="en-GB" sz="3200" dirty="0" smtClean="0"/>
              <a:t>Current Debates: Do we own our genes?</a:t>
            </a:r>
            <a:br>
              <a:rPr lang="en-GB" sz="3200" dirty="0" smtClean="0"/>
            </a:br>
            <a:r>
              <a:rPr lang="en-GB" sz="3200" dirty="0" smtClean="0"/>
              <a:t/>
            </a:r>
            <a:br>
              <a:rPr lang="en-GB" sz="3200" dirty="0" smtClean="0"/>
            </a:br>
            <a:endParaRPr lang="en-GB" sz="3200" dirty="0"/>
          </a:p>
        </p:txBody>
      </p:sp>
      <p:sp>
        <p:nvSpPr>
          <p:cNvPr id="3" name="Content Placeholder 2"/>
          <p:cNvSpPr>
            <a:spLocks noGrp="1"/>
          </p:cNvSpPr>
          <p:nvPr>
            <p:ph idx="1"/>
          </p:nvPr>
        </p:nvSpPr>
        <p:spPr>
          <a:xfrm>
            <a:off x="539552" y="1556792"/>
            <a:ext cx="8229600" cy="4785395"/>
          </a:xfrm>
        </p:spPr>
        <p:txBody>
          <a:bodyPr/>
          <a:lstStyle/>
          <a:p>
            <a:r>
              <a:rPr lang="en-GB" dirty="0" smtClean="0"/>
              <a:t>Part One: Genes, genetics and genetic counselling </a:t>
            </a:r>
          </a:p>
          <a:p>
            <a:endParaRPr lang="en-GB" dirty="0" smtClean="0"/>
          </a:p>
          <a:p>
            <a:r>
              <a:rPr lang="en-GB" dirty="0" smtClean="0"/>
              <a:t>Part Two:  Impact of genetic testing </a:t>
            </a:r>
          </a:p>
          <a:p>
            <a:pPr marL="0" indent="0">
              <a:buNone/>
            </a:pPr>
            <a:endParaRPr lang="en-GB" dirty="0"/>
          </a:p>
          <a:p>
            <a:r>
              <a:rPr lang="en-GB" dirty="0" smtClean="0"/>
              <a:t>Part Three:  Public understanding of genetics </a:t>
            </a:r>
            <a:endParaRPr lang="en-GB" dirty="0"/>
          </a:p>
        </p:txBody>
      </p:sp>
    </p:spTree>
    <p:extLst>
      <p:ext uri="{BB962C8B-B14F-4D97-AF65-F5344CB8AC3E}">
        <p14:creationId xmlns:p14="http://schemas.microsoft.com/office/powerpoint/2010/main" val="133371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endParaRPr lang="en-US"/>
          </a:p>
        </p:txBody>
      </p:sp>
      <p:sp>
        <p:nvSpPr>
          <p:cNvPr id="2051" name="Rectangle 3"/>
          <p:cNvSpPr>
            <a:spLocks noGrp="1" noChangeArrowheads="1"/>
          </p:cNvSpPr>
          <p:nvPr>
            <p:ph type="subTitle" idx="1"/>
          </p:nvPr>
        </p:nvSpPr>
        <p:spPr/>
        <p:txBody>
          <a:bodyPr/>
          <a:lstStyle/>
          <a:p>
            <a:endParaRPr lang="en-US"/>
          </a:p>
        </p:txBody>
      </p:sp>
      <p:pic>
        <p:nvPicPr>
          <p:cNvPr id="2052" name="Picture 4" descr="j0439590[1]"/>
          <p:cNvPicPr>
            <a:picLocks noChangeAspect="1" noChangeArrowheads="1"/>
          </p:cNvPicPr>
          <p:nvPr/>
        </p:nvPicPr>
        <p:blipFill>
          <a:blip r:embed="rId2" cstate="print"/>
          <a:srcRect/>
          <a:stretch>
            <a:fillRect/>
          </a:stretch>
        </p:blipFill>
        <p:spPr bwMode="auto">
          <a:xfrm>
            <a:off x="-1908175" y="-531813"/>
            <a:ext cx="12890500" cy="9807576"/>
          </a:xfrm>
          <a:prstGeom prst="rect">
            <a:avLst/>
          </a:prstGeom>
          <a:noFill/>
        </p:spPr>
      </p:pic>
      <p:sp>
        <p:nvSpPr>
          <p:cNvPr id="2054" name="Text Box 6"/>
          <p:cNvSpPr txBox="1">
            <a:spLocks noChangeArrowheads="1"/>
          </p:cNvSpPr>
          <p:nvPr/>
        </p:nvSpPr>
        <p:spPr bwMode="auto">
          <a:xfrm>
            <a:off x="1258888" y="2565400"/>
            <a:ext cx="6626225" cy="3600986"/>
          </a:xfrm>
          <a:prstGeom prst="rect">
            <a:avLst/>
          </a:prstGeom>
          <a:noFill/>
          <a:ln w="9525">
            <a:noFill/>
            <a:miter lim="800000"/>
            <a:headEnd/>
            <a:tailEnd/>
          </a:ln>
          <a:effectLst/>
        </p:spPr>
        <p:txBody>
          <a:bodyPr>
            <a:spAutoFit/>
          </a:bodyPr>
          <a:lstStyle/>
          <a:p>
            <a:pPr algn="ctr"/>
            <a:r>
              <a:rPr lang="en-GB" sz="5400" dirty="0">
                <a:solidFill>
                  <a:schemeClr val="bg1"/>
                </a:solidFill>
              </a:rPr>
              <a:t>Medical Genetics</a:t>
            </a:r>
          </a:p>
          <a:p>
            <a:pPr algn="ctr"/>
            <a:endParaRPr lang="en-GB" sz="5400" dirty="0">
              <a:solidFill>
                <a:schemeClr val="bg1"/>
              </a:solidFill>
            </a:endParaRPr>
          </a:p>
          <a:p>
            <a:pPr algn="ctr"/>
            <a:r>
              <a:rPr lang="en-GB" sz="4000" dirty="0">
                <a:solidFill>
                  <a:schemeClr val="bg1"/>
                </a:solidFill>
              </a:rPr>
              <a:t>Liwsi Kim Protheroe-Davies</a:t>
            </a:r>
          </a:p>
          <a:p>
            <a:pPr algn="ctr"/>
            <a:r>
              <a:rPr lang="en-GB" sz="4000" smtClean="0">
                <a:solidFill>
                  <a:schemeClr val="bg1"/>
                </a:solidFill>
              </a:rPr>
              <a:t>Principal Genetic </a:t>
            </a:r>
            <a:r>
              <a:rPr lang="en-GB" sz="4000" dirty="0">
                <a:solidFill>
                  <a:schemeClr val="bg1"/>
                </a:solidFill>
              </a:rPr>
              <a:t>Counsellor</a:t>
            </a:r>
          </a:p>
          <a:p>
            <a:pPr algn="ctr"/>
            <a:endParaRPr lang="en-GB" sz="4000" dirty="0">
              <a:solidFill>
                <a:schemeClr val="bg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6" name="Picture 16" descr="cell"/>
          <p:cNvPicPr>
            <a:picLocks noChangeAspect="1" noChangeArrowheads="1"/>
          </p:cNvPicPr>
          <p:nvPr/>
        </p:nvPicPr>
        <p:blipFill>
          <a:blip r:embed="rId2" cstate="print"/>
          <a:srcRect/>
          <a:stretch>
            <a:fillRect/>
          </a:stretch>
        </p:blipFill>
        <p:spPr bwMode="auto">
          <a:xfrm>
            <a:off x="2484438" y="549275"/>
            <a:ext cx="865187" cy="788988"/>
          </a:xfrm>
          <a:prstGeom prst="rect">
            <a:avLst/>
          </a:prstGeom>
          <a:noFill/>
        </p:spPr>
      </p:pic>
      <p:sp>
        <p:nvSpPr>
          <p:cNvPr id="5122" name="Rectangle 2"/>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sp>
        <p:nvSpPr>
          <p:cNvPr id="5123" name="Rectangle 3"/>
          <p:cNvSpPr>
            <a:spLocks noChangeArrowheads="1"/>
          </p:cNvSpPr>
          <p:nvPr/>
        </p:nvSpPr>
        <p:spPr bwMode="auto">
          <a:xfrm>
            <a:off x="468313" y="260350"/>
            <a:ext cx="8229600" cy="5851525"/>
          </a:xfrm>
          <a:prstGeom prst="rect">
            <a:avLst/>
          </a:prstGeom>
          <a:noFill/>
          <a:ln w="9525">
            <a:noFill/>
            <a:miter lim="800000"/>
            <a:headEnd/>
            <a:tailEnd/>
          </a:ln>
          <a:effectLst/>
        </p:spPr>
        <p:txBody>
          <a:bodyPr/>
          <a:lstStyle/>
          <a:p>
            <a:pPr marL="342900" indent="-342900">
              <a:spcBef>
                <a:spcPct val="20000"/>
              </a:spcBef>
              <a:buFontTx/>
              <a:buChar char="•"/>
            </a:pPr>
            <a:endParaRPr lang="en-US" sz="3200"/>
          </a:p>
        </p:txBody>
      </p:sp>
      <p:pic>
        <p:nvPicPr>
          <p:cNvPr id="5124" name="Picture 4" descr="MC900197457[1]"/>
          <p:cNvPicPr>
            <a:picLocks noChangeAspect="1" noChangeArrowheads="1"/>
          </p:cNvPicPr>
          <p:nvPr/>
        </p:nvPicPr>
        <p:blipFill>
          <a:blip r:embed="rId3" cstate="print"/>
          <a:srcRect/>
          <a:stretch>
            <a:fillRect/>
          </a:stretch>
        </p:blipFill>
        <p:spPr bwMode="auto">
          <a:xfrm rot="1100096">
            <a:off x="5148263" y="3213100"/>
            <a:ext cx="3600450" cy="3406775"/>
          </a:xfrm>
          <a:prstGeom prst="rect">
            <a:avLst/>
          </a:prstGeom>
          <a:noFill/>
        </p:spPr>
      </p:pic>
      <p:pic>
        <p:nvPicPr>
          <p:cNvPr id="5125" name="Picture 5" descr="MC900434807[1]"/>
          <p:cNvPicPr>
            <a:picLocks noChangeAspect="1" noChangeArrowheads="1"/>
          </p:cNvPicPr>
          <p:nvPr/>
        </p:nvPicPr>
        <p:blipFill>
          <a:blip r:embed="rId4" cstate="print"/>
          <a:srcRect/>
          <a:stretch>
            <a:fillRect/>
          </a:stretch>
        </p:blipFill>
        <p:spPr bwMode="auto">
          <a:xfrm>
            <a:off x="0" y="115888"/>
            <a:ext cx="1828800" cy="1828800"/>
          </a:xfrm>
          <a:prstGeom prst="rect">
            <a:avLst/>
          </a:prstGeom>
          <a:noFill/>
        </p:spPr>
      </p:pic>
      <p:pic>
        <p:nvPicPr>
          <p:cNvPr id="5126" name="Picture 6"/>
          <p:cNvPicPr>
            <a:picLocks noChangeAspect="1" noChangeArrowheads="1"/>
          </p:cNvPicPr>
          <p:nvPr/>
        </p:nvPicPr>
        <p:blipFill>
          <a:blip r:embed="rId5" cstate="print"/>
          <a:srcRect/>
          <a:stretch>
            <a:fillRect/>
          </a:stretch>
        </p:blipFill>
        <p:spPr bwMode="auto">
          <a:xfrm>
            <a:off x="2411413" y="1484313"/>
            <a:ext cx="2814637" cy="2251075"/>
          </a:xfrm>
          <a:prstGeom prst="rect">
            <a:avLst/>
          </a:prstGeom>
          <a:noFill/>
          <a:ln w="9525">
            <a:noFill/>
            <a:miter lim="800000"/>
            <a:headEnd/>
            <a:tailEnd/>
          </a:ln>
          <a:effectLst/>
        </p:spPr>
      </p:pic>
      <p:sp>
        <p:nvSpPr>
          <p:cNvPr id="5127" name="Text Box 7"/>
          <p:cNvSpPr txBox="1">
            <a:spLocks noChangeArrowheads="1"/>
          </p:cNvSpPr>
          <p:nvPr/>
        </p:nvSpPr>
        <p:spPr bwMode="auto">
          <a:xfrm>
            <a:off x="2176463" y="136525"/>
            <a:ext cx="1651000" cy="366713"/>
          </a:xfrm>
          <a:prstGeom prst="rect">
            <a:avLst/>
          </a:prstGeom>
          <a:noFill/>
          <a:ln w="9525">
            <a:noFill/>
            <a:miter lim="800000"/>
            <a:headEnd/>
            <a:tailEnd/>
          </a:ln>
          <a:effectLst/>
        </p:spPr>
        <p:txBody>
          <a:bodyPr wrap="none">
            <a:spAutoFit/>
          </a:bodyPr>
          <a:lstStyle/>
          <a:p>
            <a:r>
              <a:rPr lang="en-GB"/>
              <a:t>Building = Cell</a:t>
            </a:r>
          </a:p>
        </p:txBody>
      </p:sp>
      <p:sp>
        <p:nvSpPr>
          <p:cNvPr id="5128" name="Text Box 8"/>
          <p:cNvSpPr txBox="1">
            <a:spLocks noChangeArrowheads="1"/>
          </p:cNvSpPr>
          <p:nvPr/>
        </p:nvSpPr>
        <p:spPr bwMode="auto">
          <a:xfrm>
            <a:off x="0" y="3716338"/>
            <a:ext cx="1828800" cy="366712"/>
          </a:xfrm>
          <a:prstGeom prst="rect">
            <a:avLst/>
          </a:prstGeom>
          <a:noFill/>
          <a:ln w="9525">
            <a:noFill/>
            <a:miter lim="800000"/>
            <a:headEnd/>
            <a:tailEnd/>
          </a:ln>
          <a:effectLst/>
        </p:spPr>
        <p:txBody>
          <a:bodyPr wrap="none">
            <a:spAutoFit/>
          </a:bodyPr>
          <a:lstStyle/>
          <a:p>
            <a:r>
              <a:rPr lang="en-GB"/>
              <a:t>Office = nucleus</a:t>
            </a:r>
          </a:p>
        </p:txBody>
      </p:sp>
      <p:sp>
        <p:nvSpPr>
          <p:cNvPr id="5129" name="Text Box 9"/>
          <p:cNvSpPr txBox="1">
            <a:spLocks noChangeArrowheads="1"/>
          </p:cNvSpPr>
          <p:nvPr/>
        </p:nvSpPr>
        <p:spPr bwMode="auto">
          <a:xfrm>
            <a:off x="5867400" y="2708275"/>
            <a:ext cx="3111500" cy="366713"/>
          </a:xfrm>
          <a:prstGeom prst="rect">
            <a:avLst/>
          </a:prstGeom>
          <a:noFill/>
          <a:ln w="9525">
            <a:noFill/>
            <a:miter lim="800000"/>
            <a:headEnd/>
            <a:tailEnd/>
          </a:ln>
          <a:effectLst/>
        </p:spPr>
        <p:txBody>
          <a:bodyPr wrap="none">
            <a:spAutoFit/>
          </a:bodyPr>
          <a:lstStyle/>
          <a:p>
            <a:r>
              <a:rPr lang="en-GB"/>
              <a:t>Filing cabinet = chromosome</a:t>
            </a:r>
          </a:p>
        </p:txBody>
      </p:sp>
      <p:sp>
        <p:nvSpPr>
          <p:cNvPr id="5130" name="Text Box 10"/>
          <p:cNvSpPr txBox="1">
            <a:spLocks noChangeArrowheads="1"/>
          </p:cNvSpPr>
          <p:nvPr/>
        </p:nvSpPr>
        <p:spPr bwMode="auto">
          <a:xfrm>
            <a:off x="3687763" y="5608638"/>
            <a:ext cx="2622550" cy="641350"/>
          </a:xfrm>
          <a:prstGeom prst="rect">
            <a:avLst/>
          </a:prstGeom>
          <a:noFill/>
          <a:ln w="9525">
            <a:noFill/>
            <a:miter lim="800000"/>
            <a:headEnd/>
            <a:tailEnd/>
          </a:ln>
          <a:effectLst/>
        </p:spPr>
        <p:txBody>
          <a:bodyPr wrap="none">
            <a:spAutoFit/>
          </a:bodyPr>
          <a:lstStyle/>
          <a:p>
            <a:r>
              <a:rPr lang="en-GB"/>
              <a:t>File = DNA (important </a:t>
            </a:r>
          </a:p>
          <a:p>
            <a:r>
              <a:rPr lang="en-GB"/>
              <a:t>	     information)</a:t>
            </a:r>
          </a:p>
        </p:txBody>
      </p:sp>
      <p:sp>
        <p:nvSpPr>
          <p:cNvPr id="5131" name="Line 11"/>
          <p:cNvSpPr>
            <a:spLocks noChangeShapeType="1"/>
          </p:cNvSpPr>
          <p:nvPr/>
        </p:nvSpPr>
        <p:spPr bwMode="auto">
          <a:xfrm flipV="1">
            <a:off x="5651500" y="4221163"/>
            <a:ext cx="1008063" cy="1439862"/>
          </a:xfrm>
          <a:prstGeom prst="line">
            <a:avLst/>
          </a:prstGeom>
          <a:noFill/>
          <a:ln w="38100">
            <a:solidFill>
              <a:srgbClr val="FF0000"/>
            </a:solidFill>
            <a:round/>
            <a:headEnd/>
            <a:tailEnd type="triangle" w="med" len="med"/>
          </a:ln>
          <a:effectLst/>
        </p:spPr>
        <p:txBody>
          <a:bodyPr/>
          <a:lstStyle/>
          <a:p>
            <a:endParaRPr lang="en-GB"/>
          </a:p>
        </p:txBody>
      </p:sp>
      <p:sp>
        <p:nvSpPr>
          <p:cNvPr id="5132" name="Line 12"/>
          <p:cNvSpPr>
            <a:spLocks noChangeShapeType="1"/>
          </p:cNvSpPr>
          <p:nvPr/>
        </p:nvSpPr>
        <p:spPr bwMode="auto">
          <a:xfrm flipH="1">
            <a:off x="8243888" y="3068638"/>
            <a:ext cx="73025" cy="576262"/>
          </a:xfrm>
          <a:prstGeom prst="line">
            <a:avLst/>
          </a:prstGeom>
          <a:noFill/>
          <a:ln w="38100">
            <a:solidFill>
              <a:srgbClr val="FF0000"/>
            </a:solidFill>
            <a:round/>
            <a:headEnd/>
            <a:tailEnd type="triangle" w="med" len="med"/>
          </a:ln>
          <a:effectLst/>
        </p:spPr>
        <p:txBody>
          <a:bodyPr/>
          <a:lstStyle/>
          <a:p>
            <a:endParaRPr lang="en-GB"/>
          </a:p>
        </p:txBody>
      </p:sp>
      <p:sp>
        <p:nvSpPr>
          <p:cNvPr id="5133" name="Line 13"/>
          <p:cNvSpPr>
            <a:spLocks noChangeShapeType="1"/>
          </p:cNvSpPr>
          <p:nvPr/>
        </p:nvSpPr>
        <p:spPr bwMode="auto">
          <a:xfrm flipV="1">
            <a:off x="2051050" y="3357563"/>
            <a:ext cx="649288" cy="287337"/>
          </a:xfrm>
          <a:prstGeom prst="line">
            <a:avLst/>
          </a:prstGeom>
          <a:noFill/>
          <a:ln w="38100">
            <a:solidFill>
              <a:srgbClr val="FF0000"/>
            </a:solidFill>
            <a:round/>
            <a:headEnd/>
            <a:tailEnd type="triangle" w="med" len="med"/>
          </a:ln>
          <a:effectLst/>
        </p:spPr>
        <p:txBody>
          <a:bodyPr/>
          <a:lstStyle/>
          <a:p>
            <a:endParaRPr lang="en-GB"/>
          </a:p>
        </p:txBody>
      </p:sp>
      <p:sp>
        <p:nvSpPr>
          <p:cNvPr id="5134" name="Line 14"/>
          <p:cNvSpPr>
            <a:spLocks noChangeShapeType="1"/>
          </p:cNvSpPr>
          <p:nvPr/>
        </p:nvSpPr>
        <p:spPr bwMode="auto">
          <a:xfrm flipH="1">
            <a:off x="1979613" y="476250"/>
            <a:ext cx="504825" cy="288925"/>
          </a:xfrm>
          <a:prstGeom prst="line">
            <a:avLst/>
          </a:prstGeom>
          <a:noFill/>
          <a:ln w="38100">
            <a:solidFill>
              <a:srgbClr val="FF0000"/>
            </a:solidFill>
            <a:round/>
            <a:headEnd/>
            <a:tailEnd type="triangle" w="med" len="med"/>
          </a:ln>
          <a:effectLst/>
        </p:spPr>
        <p:txBody>
          <a:bodyPr/>
          <a:lstStyle/>
          <a:p>
            <a:endParaRPr lang="en-GB"/>
          </a:p>
        </p:txBody>
      </p:sp>
      <p:pic>
        <p:nvPicPr>
          <p:cNvPr id="5138" name="Picture 18" descr="chromosome"/>
          <p:cNvPicPr>
            <a:picLocks noChangeAspect="1" noChangeArrowheads="1"/>
          </p:cNvPicPr>
          <p:nvPr/>
        </p:nvPicPr>
        <p:blipFill>
          <a:blip r:embed="rId6" cstate="print"/>
          <a:srcRect/>
          <a:stretch>
            <a:fillRect/>
          </a:stretch>
        </p:blipFill>
        <p:spPr bwMode="auto">
          <a:xfrm>
            <a:off x="7740650" y="1773238"/>
            <a:ext cx="1079500" cy="979487"/>
          </a:xfrm>
          <a:prstGeom prst="rect">
            <a:avLst/>
          </a:prstGeom>
          <a:noFill/>
        </p:spPr>
      </p:pic>
      <p:pic>
        <p:nvPicPr>
          <p:cNvPr id="5140" name="Picture 20" descr="dna"/>
          <p:cNvPicPr>
            <a:picLocks noChangeAspect="1" noChangeArrowheads="1"/>
          </p:cNvPicPr>
          <p:nvPr/>
        </p:nvPicPr>
        <p:blipFill>
          <a:blip r:embed="rId7" cstate="print"/>
          <a:srcRect/>
          <a:stretch>
            <a:fillRect/>
          </a:stretch>
        </p:blipFill>
        <p:spPr bwMode="auto">
          <a:xfrm>
            <a:off x="2627313" y="5229225"/>
            <a:ext cx="1090612" cy="1412875"/>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What is DNA?</a:t>
            </a:r>
          </a:p>
        </p:txBody>
      </p:sp>
      <p:sp>
        <p:nvSpPr>
          <p:cNvPr id="3084" name="Rectangle 12"/>
          <p:cNvSpPr>
            <a:spLocks noGrp="1" noChangeArrowheads="1"/>
          </p:cNvSpPr>
          <p:nvPr>
            <p:ph type="body" sz="half" idx="2"/>
          </p:nvPr>
        </p:nvSpPr>
        <p:spPr/>
        <p:txBody>
          <a:bodyPr/>
          <a:lstStyle/>
          <a:p>
            <a:pPr>
              <a:lnSpc>
                <a:spcPct val="90000"/>
              </a:lnSpc>
            </a:pPr>
            <a:r>
              <a:rPr lang="en-GB" sz="2800"/>
              <a:t>Bases – T,A,G,C</a:t>
            </a:r>
          </a:p>
          <a:p>
            <a:pPr>
              <a:lnSpc>
                <a:spcPct val="90000"/>
              </a:lnSpc>
              <a:buFontTx/>
              <a:buNone/>
            </a:pPr>
            <a:r>
              <a:rPr lang="en-GB" sz="2800"/>
              <a:t>	attached together bu a sugar backbone.</a:t>
            </a:r>
          </a:p>
          <a:p>
            <a:pPr>
              <a:lnSpc>
                <a:spcPct val="90000"/>
              </a:lnSpc>
            </a:pPr>
            <a:endParaRPr lang="en-GB" sz="2800"/>
          </a:p>
          <a:p>
            <a:pPr>
              <a:lnSpc>
                <a:spcPct val="90000"/>
              </a:lnSpc>
            </a:pPr>
            <a:r>
              <a:rPr lang="en-GB" sz="2800"/>
              <a:t>Every 3 bases make an amino acid.</a:t>
            </a:r>
          </a:p>
          <a:p>
            <a:pPr>
              <a:lnSpc>
                <a:spcPct val="90000"/>
              </a:lnSpc>
            </a:pPr>
            <a:endParaRPr lang="en-GB" sz="2800"/>
          </a:p>
          <a:p>
            <a:pPr>
              <a:lnSpc>
                <a:spcPct val="90000"/>
              </a:lnSpc>
            </a:pPr>
            <a:r>
              <a:rPr lang="en-GB" sz="2800"/>
              <a:t>Amnio acids are the building blocks of proteins.</a:t>
            </a:r>
          </a:p>
        </p:txBody>
      </p:sp>
      <p:sp>
        <p:nvSpPr>
          <p:cNvPr id="3078" name="Text Box 6"/>
          <p:cNvSpPr txBox="1">
            <a:spLocks noChangeArrowheads="1"/>
          </p:cNvSpPr>
          <p:nvPr/>
        </p:nvSpPr>
        <p:spPr bwMode="auto">
          <a:xfrm>
            <a:off x="5487988" y="1647825"/>
            <a:ext cx="184150" cy="366713"/>
          </a:xfrm>
          <a:prstGeom prst="rect">
            <a:avLst/>
          </a:prstGeom>
          <a:noFill/>
          <a:ln w="9525">
            <a:noFill/>
            <a:miter lim="800000"/>
            <a:headEnd/>
            <a:tailEnd/>
          </a:ln>
          <a:effectLst/>
        </p:spPr>
        <p:txBody>
          <a:bodyPr wrap="none">
            <a:spAutoFit/>
          </a:bodyPr>
          <a:lstStyle/>
          <a:p>
            <a:endParaRPr lang="en-US"/>
          </a:p>
        </p:txBody>
      </p:sp>
      <p:pic>
        <p:nvPicPr>
          <p:cNvPr id="3085" name="Picture 13" descr="dna-still"/>
          <p:cNvPicPr>
            <a:picLocks noGrp="1" noChangeAspect="1" noChangeArrowheads="1"/>
          </p:cNvPicPr>
          <p:nvPr>
            <p:ph sz="half" idx="1"/>
          </p:nvPr>
        </p:nvPicPr>
        <p:blipFill>
          <a:blip r:embed="rId2" cstate="print"/>
          <a:srcRect/>
          <a:stretch>
            <a:fillRect/>
          </a:stretch>
        </p:blipFill>
        <p:spPr>
          <a:xfrm>
            <a:off x="900113" y="1628775"/>
            <a:ext cx="2592387" cy="4284663"/>
          </a:xfrm>
          <a:noFill/>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83568" y="0"/>
            <a:ext cx="7772400" cy="1143000"/>
          </a:xfrm>
        </p:spPr>
        <p:txBody>
          <a:bodyPr/>
          <a:lstStyle/>
          <a:p>
            <a:r>
              <a:rPr lang="en-GB" dirty="0" smtClean="0"/>
              <a:t>How do we see our genes?</a:t>
            </a:r>
            <a:endParaRPr lang="en-GB" dirty="0"/>
          </a:p>
        </p:txBody>
      </p:sp>
      <p:pic>
        <p:nvPicPr>
          <p:cNvPr id="7172" name="Picture 4" descr="karyotype"/>
          <p:cNvPicPr>
            <a:picLocks noGrp="1" noChangeAspect="1" noChangeArrowheads="1"/>
          </p:cNvPicPr>
          <p:nvPr>
            <p:ph type="body" idx="1"/>
          </p:nvPr>
        </p:nvPicPr>
        <p:blipFill>
          <a:blip r:embed="rId3" cstate="print"/>
          <a:srcRect/>
          <a:stretch>
            <a:fillRect/>
          </a:stretch>
        </p:blipFill>
        <p:spPr>
          <a:xfrm>
            <a:off x="2123728" y="1988840"/>
            <a:ext cx="4824412" cy="4438650"/>
          </a:xfrm>
          <a:noFill/>
          <a:ln/>
        </p:spPr>
      </p:pic>
      <p:sp>
        <p:nvSpPr>
          <p:cNvPr id="5" name="Oval Callout 4"/>
          <p:cNvSpPr/>
          <p:nvPr/>
        </p:nvSpPr>
        <p:spPr bwMode="auto">
          <a:xfrm>
            <a:off x="6804248" y="836712"/>
            <a:ext cx="2339752" cy="1188712"/>
          </a:xfrm>
          <a:prstGeom prst="wedgeEllipseCallout">
            <a:avLst>
              <a:gd name="adj1" fmla="val -87226"/>
              <a:gd name="adj2" fmla="val 73577"/>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800" b="1" dirty="0" smtClean="0">
                <a:solidFill>
                  <a:schemeClr val="bg1"/>
                </a:solidFill>
              </a:rPr>
              <a:t>46</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solidFill>
                <a:effectLst/>
                <a:latin typeface="Times New Roman" charset="0"/>
              </a:rPr>
              <a:t>Chromosomes</a:t>
            </a:r>
          </a:p>
        </p:txBody>
      </p:sp>
      <p:sp>
        <p:nvSpPr>
          <p:cNvPr id="6" name="Oval Callout 5"/>
          <p:cNvSpPr/>
          <p:nvPr/>
        </p:nvSpPr>
        <p:spPr bwMode="auto">
          <a:xfrm>
            <a:off x="0" y="3356992"/>
            <a:ext cx="1958008" cy="1620760"/>
          </a:xfrm>
          <a:prstGeom prst="wedgeEllipseCallout">
            <a:avLst>
              <a:gd name="adj1" fmla="val 63542"/>
              <a:gd name="adj2" fmla="val 6483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800" b="0" i="0" u="none" strike="noStrike" cap="none" normalizeH="0" baseline="0" dirty="0" smtClean="0">
                <a:ln>
                  <a:noFill/>
                </a:ln>
                <a:solidFill>
                  <a:schemeClr val="bg1"/>
                </a:solidFill>
                <a:effectLst/>
                <a:latin typeface="Times New Roman" charset="0"/>
              </a:rPr>
              <a:t>23</a:t>
            </a:r>
          </a:p>
          <a:p>
            <a:pPr marL="0" marR="0" indent="0" algn="ctr" defTabSz="914400" rtl="0" eaLnBrk="0" fontAlgn="base" latinLnBrk="0" hangingPunct="0">
              <a:lnSpc>
                <a:spcPct val="100000"/>
              </a:lnSpc>
              <a:spcBef>
                <a:spcPct val="0"/>
              </a:spcBef>
              <a:spcAft>
                <a:spcPct val="0"/>
              </a:spcAft>
              <a:buClrTx/>
              <a:buSzTx/>
              <a:buFontTx/>
              <a:buNone/>
              <a:tabLst/>
            </a:pPr>
            <a:r>
              <a:rPr lang="en-GB" sz="2800" dirty="0" smtClean="0">
                <a:solidFill>
                  <a:schemeClr val="bg1"/>
                </a:solidFill>
              </a:rPr>
              <a:t>Pairs </a:t>
            </a:r>
            <a:endParaRPr kumimoji="0" lang="en-GB" sz="2800" b="0" i="0" u="none" strike="noStrike" cap="none" normalizeH="0" baseline="0" dirty="0" smtClean="0">
              <a:ln>
                <a:noFill/>
              </a:ln>
              <a:solidFill>
                <a:schemeClr val="bg1"/>
              </a:solidFill>
              <a:effectLst/>
              <a:latin typeface="Times New Roman" charset="0"/>
            </a:endParaRPr>
          </a:p>
        </p:txBody>
      </p:sp>
      <p:sp>
        <p:nvSpPr>
          <p:cNvPr id="7" name="Oval Callout 6"/>
          <p:cNvSpPr/>
          <p:nvPr/>
        </p:nvSpPr>
        <p:spPr bwMode="auto">
          <a:xfrm rot="880863">
            <a:off x="6783925" y="4589802"/>
            <a:ext cx="2508832" cy="1299321"/>
          </a:xfrm>
          <a:prstGeom prst="wedgeEllipseCallout">
            <a:avLst>
              <a:gd name="adj1" fmla="val -43983"/>
              <a:gd name="adj2" fmla="val 72968"/>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Sex</a:t>
            </a:r>
          </a:p>
          <a:p>
            <a:pPr marL="0" marR="0" indent="0" algn="l"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Chromosomes</a:t>
            </a:r>
          </a:p>
        </p:txBody>
      </p:sp>
      <p:sp>
        <p:nvSpPr>
          <p:cNvPr id="9" name="Oval 8"/>
          <p:cNvSpPr/>
          <p:nvPr/>
        </p:nvSpPr>
        <p:spPr bwMode="auto">
          <a:xfrm>
            <a:off x="5724128" y="5229200"/>
            <a:ext cx="1224136" cy="1080120"/>
          </a:xfrm>
          <a:prstGeom prst="ellipse">
            <a:avLst/>
          </a:prstGeom>
          <a:solidFill>
            <a:schemeClr val="accent1">
              <a:alpha val="0"/>
            </a:schemeClr>
          </a:solidFill>
          <a:ln w="57150" cap="flat" cmpd="sng" algn="ctr">
            <a:solidFill>
              <a:srgbClr val="FF0000"/>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imes New Roman" charset="0"/>
            </a:endParaRPr>
          </a:p>
        </p:txBody>
      </p:sp>
      <p:sp>
        <p:nvSpPr>
          <p:cNvPr id="10" name="Oval Callout 9"/>
          <p:cNvSpPr/>
          <p:nvPr/>
        </p:nvSpPr>
        <p:spPr bwMode="auto">
          <a:xfrm>
            <a:off x="323528" y="1268760"/>
            <a:ext cx="1656184" cy="1296144"/>
          </a:xfrm>
          <a:prstGeom prst="wedgeEllipseCallout">
            <a:avLst>
              <a:gd name="adj1" fmla="val 51632"/>
              <a:gd name="adj2" fmla="val 82342"/>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bg1"/>
                </a:solidFill>
                <a:effectLst/>
                <a:latin typeface="Times New Roman" charset="0"/>
              </a:rPr>
              <a:t>Range in Size</a:t>
            </a:r>
          </a:p>
          <a:p>
            <a:pPr marL="0" marR="0" indent="0" algn="ctr" defTabSz="914400" rtl="0" eaLnBrk="0" fontAlgn="base" latinLnBrk="0" hangingPunct="0">
              <a:lnSpc>
                <a:spcPct val="100000"/>
              </a:lnSpc>
              <a:spcBef>
                <a:spcPct val="0"/>
              </a:spcBef>
              <a:spcAft>
                <a:spcPct val="0"/>
              </a:spcAft>
              <a:buClrTx/>
              <a:buSzTx/>
              <a:buFontTx/>
              <a:buNone/>
              <a:tabLst/>
            </a:pPr>
            <a:r>
              <a:rPr lang="en-GB" sz="2000" dirty="0" smtClean="0">
                <a:solidFill>
                  <a:schemeClr val="bg1"/>
                </a:solidFill>
              </a:rPr>
              <a:t>1 -22</a:t>
            </a:r>
            <a:endParaRPr kumimoji="0" lang="en-GB" sz="2000" b="0" i="0" u="none" strike="noStrike" cap="none" normalizeH="0" baseline="0" dirty="0" smtClean="0">
              <a:ln>
                <a:noFill/>
              </a:ln>
              <a:solidFill>
                <a:schemeClr val="bg1"/>
              </a:solidFill>
              <a:effectLst/>
              <a:latin typeface="Times New Roman"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fade">
                                      <p:cBhvr>
                                        <p:cTn id="7" dur="2000"/>
                                        <p:tgtEl>
                                          <p:spTgt spid="717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1+#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12" fill="hold" grpId="0" nodeType="clickEffect">
                                  <p:stCondLst>
                                    <p:cond delay="0"/>
                                  </p:stCondLst>
                                  <p:childTnLst>
                                    <p:set>
                                      <p:cBhvr>
                                        <p:cTn id="17" dur="1" fill="hold">
                                          <p:stCondLst>
                                            <p:cond delay="0"/>
                                          </p:stCondLst>
                                        </p:cTn>
                                        <p:tgtEl>
                                          <p:spTgt spid="6">
                                            <p:bg/>
                                          </p:spTgt>
                                        </p:tgtEl>
                                        <p:attrNameLst>
                                          <p:attrName>style.visibility</p:attrName>
                                        </p:attrNameLst>
                                      </p:cBhvr>
                                      <p:to>
                                        <p:strVal val="visible"/>
                                      </p:to>
                                    </p:set>
                                    <p:anim calcmode="lin" valueType="num">
                                      <p:cBhvr additive="base">
                                        <p:cTn id="18" dur="500" fill="hold"/>
                                        <p:tgtEl>
                                          <p:spTgt spid="6">
                                            <p:bg/>
                                          </p:spTgt>
                                        </p:tgtEl>
                                        <p:attrNameLst>
                                          <p:attrName>ppt_x</p:attrName>
                                        </p:attrNameLst>
                                      </p:cBhvr>
                                      <p:tavLst>
                                        <p:tav tm="0">
                                          <p:val>
                                            <p:strVal val="0-#ppt_w/2"/>
                                          </p:val>
                                        </p:tav>
                                        <p:tav tm="100000">
                                          <p:val>
                                            <p:strVal val="#ppt_x"/>
                                          </p:val>
                                        </p:tav>
                                      </p:tavLst>
                                    </p:anim>
                                    <p:anim calcmode="lin" valueType="num">
                                      <p:cBhvr additive="base">
                                        <p:cTn id="19" dur="500" fill="hold"/>
                                        <p:tgtEl>
                                          <p:spTgt spid="6">
                                            <p:bg/>
                                          </p:spTgt>
                                        </p:tgtEl>
                                        <p:attrNameLst>
                                          <p:attrName>ppt_y</p:attrName>
                                        </p:attrNameLst>
                                      </p:cBhvr>
                                      <p:tavLst>
                                        <p:tav tm="0">
                                          <p:val>
                                            <p:strVal val="1+#ppt_h/2"/>
                                          </p:val>
                                        </p:tav>
                                        <p:tav tm="100000">
                                          <p:val>
                                            <p:strVal val="#ppt_y"/>
                                          </p:val>
                                        </p:tav>
                                      </p:tavLst>
                                    </p:anim>
                                  </p:childTnLst>
                                </p:cTn>
                              </p:par>
                              <p:par>
                                <p:cTn id="20" presetID="2" presetClass="entr" presetSubtype="12" fill="hold" grpId="0" nodeType="with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 calcmode="lin" valueType="num">
                                      <p:cBhvr additive="base">
                                        <p:cTn id="22"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23" dur="500" fill="hold"/>
                                        <p:tgtEl>
                                          <p:spTgt spid="6">
                                            <p:txEl>
                                              <p:pRg st="0" end="0"/>
                                            </p:txEl>
                                          </p:spTgt>
                                        </p:tgtEl>
                                        <p:attrNameLst>
                                          <p:attrName>ppt_y</p:attrName>
                                        </p:attrNameLst>
                                      </p:cBhvr>
                                      <p:tavLst>
                                        <p:tav tm="0">
                                          <p:val>
                                            <p:strVal val="1+#ppt_h/2"/>
                                          </p:val>
                                        </p:tav>
                                        <p:tav tm="100000">
                                          <p:val>
                                            <p:strVal val="#ppt_y"/>
                                          </p:val>
                                        </p:tav>
                                      </p:tavLst>
                                    </p:anim>
                                  </p:childTnLst>
                                </p:cTn>
                              </p:par>
                              <p:par>
                                <p:cTn id="24" presetID="2" presetClass="entr" presetSubtype="12" fill="hold" grpId="0" nodeType="withEffect">
                                  <p:stCondLst>
                                    <p:cond delay="0"/>
                                  </p:stCondLst>
                                  <p:childTnLst>
                                    <p:set>
                                      <p:cBhvr>
                                        <p:cTn id="25" dur="1" fill="hold">
                                          <p:stCondLst>
                                            <p:cond delay="0"/>
                                          </p:stCondLst>
                                        </p:cTn>
                                        <p:tgtEl>
                                          <p:spTgt spid="6">
                                            <p:txEl>
                                              <p:pRg st="1" end="1"/>
                                            </p:txEl>
                                          </p:spTgt>
                                        </p:tgtEl>
                                        <p:attrNameLst>
                                          <p:attrName>style.visibility</p:attrName>
                                        </p:attrNameLst>
                                      </p:cBhvr>
                                      <p:to>
                                        <p:strVal val="visible"/>
                                      </p:to>
                                    </p:set>
                                    <p:anim calcmode="lin" valueType="num">
                                      <p:cBhvr additive="base">
                                        <p:cTn id="26" dur="500" fill="hold"/>
                                        <p:tgtEl>
                                          <p:spTgt spid="6">
                                            <p:txEl>
                                              <p:pRg st="1" end="1"/>
                                            </p:txEl>
                                          </p:spTgt>
                                        </p:tgtEl>
                                        <p:attrNameLst>
                                          <p:attrName>ppt_x</p:attrName>
                                        </p:attrNameLst>
                                      </p:cBhvr>
                                      <p:tavLst>
                                        <p:tav tm="0">
                                          <p:val>
                                            <p:strVal val="0-#ppt_w/2"/>
                                          </p:val>
                                        </p:tav>
                                        <p:tav tm="100000">
                                          <p:val>
                                            <p:strVal val="#ppt_x"/>
                                          </p:val>
                                        </p:tav>
                                      </p:tavLst>
                                    </p:anim>
                                    <p:anim calcmode="lin" valueType="num">
                                      <p:cBhvr additive="base">
                                        <p:cTn id="27"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0">
                                            <p:bg/>
                                          </p:spTgt>
                                        </p:tgtEl>
                                        <p:attrNameLst>
                                          <p:attrName>style.visibility</p:attrName>
                                        </p:attrNameLst>
                                      </p:cBhvr>
                                      <p:to>
                                        <p:strVal val="visible"/>
                                      </p:to>
                                    </p:set>
                                    <p:anim calcmode="lin" valueType="num">
                                      <p:cBhvr additive="base">
                                        <p:cTn id="32" dur="500" fill="hold"/>
                                        <p:tgtEl>
                                          <p:spTgt spid="10">
                                            <p:bg/>
                                          </p:spTgt>
                                        </p:tgtEl>
                                        <p:attrNameLst>
                                          <p:attrName>ppt_x</p:attrName>
                                        </p:attrNameLst>
                                      </p:cBhvr>
                                      <p:tavLst>
                                        <p:tav tm="0">
                                          <p:val>
                                            <p:strVal val="#ppt_x"/>
                                          </p:val>
                                        </p:tav>
                                        <p:tav tm="100000">
                                          <p:val>
                                            <p:strVal val="#ppt_x"/>
                                          </p:val>
                                        </p:tav>
                                      </p:tavLst>
                                    </p:anim>
                                    <p:anim calcmode="lin" valueType="num">
                                      <p:cBhvr additive="base">
                                        <p:cTn id="33" dur="500" fill="hold"/>
                                        <p:tgtEl>
                                          <p:spTgt spid="10">
                                            <p:bg/>
                                          </p:spTgt>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0">
                                            <p:txEl>
                                              <p:pRg st="0" end="0"/>
                                            </p:txEl>
                                          </p:spTgt>
                                        </p:tgtEl>
                                        <p:attrNameLst>
                                          <p:attrName>style.visibility</p:attrName>
                                        </p:attrNameLst>
                                      </p:cBhvr>
                                      <p:to>
                                        <p:strVal val="visible"/>
                                      </p:to>
                                    </p:set>
                                    <p:anim calcmode="lin" valueType="num">
                                      <p:cBhvr additive="base">
                                        <p:cTn id="36"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0">
                                            <p:txEl>
                                              <p:pRg st="1" end="1"/>
                                            </p:txEl>
                                          </p:spTgt>
                                        </p:tgtEl>
                                        <p:attrNameLst>
                                          <p:attrName>style.visibility</p:attrName>
                                        </p:attrNameLst>
                                      </p:cBhvr>
                                      <p:to>
                                        <p:strVal val="visible"/>
                                      </p:to>
                                    </p:set>
                                    <p:anim calcmode="lin" valueType="num">
                                      <p:cBhvr additive="base">
                                        <p:cTn id="40"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6" presetClass="entr" presetSubtype="16"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circle(in)">
                                      <p:cBhvr>
                                        <p:cTn id="46" dur="2000"/>
                                        <p:tgtEl>
                                          <p:spTgt spid="9"/>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7">
                                            <p:bg/>
                                          </p:spTgt>
                                        </p:tgtEl>
                                        <p:attrNameLst>
                                          <p:attrName>style.visibility</p:attrName>
                                        </p:attrNameLst>
                                      </p:cBhvr>
                                      <p:to>
                                        <p:strVal val="visible"/>
                                      </p:to>
                                    </p:set>
                                    <p:anim calcmode="lin" valueType="num">
                                      <p:cBhvr additive="base">
                                        <p:cTn id="51" dur="500" fill="hold"/>
                                        <p:tgtEl>
                                          <p:spTgt spid="7">
                                            <p:bg/>
                                          </p:spTgt>
                                        </p:tgtEl>
                                        <p:attrNameLst>
                                          <p:attrName>ppt_x</p:attrName>
                                        </p:attrNameLst>
                                      </p:cBhvr>
                                      <p:tavLst>
                                        <p:tav tm="0">
                                          <p:val>
                                            <p:strVal val="#ppt_x"/>
                                          </p:val>
                                        </p:tav>
                                        <p:tav tm="100000">
                                          <p:val>
                                            <p:strVal val="#ppt_x"/>
                                          </p:val>
                                        </p:tav>
                                      </p:tavLst>
                                    </p:anim>
                                    <p:anim calcmode="lin" valueType="num">
                                      <p:cBhvr additive="base">
                                        <p:cTn id="52" dur="500" fill="hold"/>
                                        <p:tgtEl>
                                          <p:spTgt spid="7">
                                            <p:bg/>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7">
                                            <p:txEl>
                                              <p:pRg st="0" end="0"/>
                                            </p:txEl>
                                          </p:spTgt>
                                        </p:tgtEl>
                                        <p:attrNameLst>
                                          <p:attrName>style.visibility</p:attrName>
                                        </p:attrNameLst>
                                      </p:cBhvr>
                                      <p:to>
                                        <p:strVal val="visible"/>
                                      </p:to>
                                    </p:set>
                                    <p:anim calcmode="lin" valueType="num">
                                      <p:cBhvr additive="base">
                                        <p:cTn id="5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
                                            <p:txEl>
                                              <p:pRg st="0" end="0"/>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7">
                                            <p:txEl>
                                              <p:pRg st="1" end="1"/>
                                            </p:txEl>
                                          </p:spTgt>
                                        </p:tgtEl>
                                        <p:attrNameLst>
                                          <p:attrName>style.visibility</p:attrName>
                                        </p:attrNameLst>
                                      </p:cBhvr>
                                      <p:to>
                                        <p:strVal val="visible"/>
                                      </p:to>
                                    </p:set>
                                    <p:anim calcmode="lin" valueType="num">
                                      <p:cBhvr additive="base">
                                        <p:cTn id="59"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allAtOnce" animBg="1"/>
      <p:bldP spid="7" grpId="0" build="allAtOnce" animBg="1"/>
      <p:bldP spid="9" grpId="0" animBg="1"/>
      <p:bldP spid="10" grpId="0" build="allAtOnce"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Inheritance</a:t>
            </a:r>
            <a:endParaRPr lang="en-GB" dirty="0"/>
          </a:p>
        </p:txBody>
      </p:sp>
      <p:sp>
        <p:nvSpPr>
          <p:cNvPr id="3" name="Text Placeholder 2"/>
          <p:cNvSpPr>
            <a:spLocks noGrp="1"/>
          </p:cNvSpPr>
          <p:nvPr>
            <p:ph type="body" idx="1"/>
          </p:nvPr>
        </p:nvSpPr>
        <p:spPr/>
        <p:txBody>
          <a:bodyPr/>
          <a:lstStyle/>
          <a:p>
            <a:r>
              <a:rPr lang="en-GB" dirty="0" smtClean="0"/>
              <a:t>Chromosomes in Pairs</a:t>
            </a:r>
            <a:endParaRPr lang="en-GB" dirty="0"/>
          </a:p>
        </p:txBody>
      </p:sp>
      <p:sp>
        <p:nvSpPr>
          <p:cNvPr id="4" name="Content Placeholder 3"/>
          <p:cNvSpPr>
            <a:spLocks noGrp="1"/>
          </p:cNvSpPr>
          <p:nvPr>
            <p:ph sz="half" idx="2"/>
          </p:nvPr>
        </p:nvSpPr>
        <p:spPr>
          <a:xfrm>
            <a:off x="457200" y="2174875"/>
            <a:ext cx="4040188" cy="1182117"/>
          </a:xfrm>
        </p:spPr>
        <p:txBody>
          <a:bodyPr/>
          <a:lstStyle/>
          <a:p>
            <a:pPr>
              <a:buNone/>
            </a:pPr>
            <a:r>
              <a:rPr lang="en-GB" dirty="0" smtClean="0"/>
              <a:t>Only one of each pair passed</a:t>
            </a:r>
          </a:p>
          <a:p>
            <a:pPr>
              <a:buNone/>
            </a:pPr>
            <a:r>
              <a:rPr lang="en-GB" dirty="0" smtClean="0"/>
              <a:t>on to children in egg/sperm.</a:t>
            </a:r>
            <a:endParaRPr lang="en-GB" dirty="0"/>
          </a:p>
        </p:txBody>
      </p:sp>
      <p:pic>
        <p:nvPicPr>
          <p:cNvPr id="26628" name="Picture 4" descr="http://www.bbc.co.uk/schools/gcsebitesize/science/images/9_sex_cells.gif"/>
          <p:cNvPicPr>
            <a:picLocks noChangeAspect="1" noChangeArrowheads="1"/>
          </p:cNvPicPr>
          <p:nvPr/>
        </p:nvPicPr>
        <p:blipFill>
          <a:blip r:embed="rId2" cstate="print"/>
          <a:srcRect/>
          <a:stretch>
            <a:fillRect/>
          </a:stretch>
        </p:blipFill>
        <p:spPr bwMode="auto">
          <a:xfrm>
            <a:off x="1115616" y="3356992"/>
            <a:ext cx="7131364" cy="2925689"/>
          </a:xfrm>
          <a:prstGeom prst="rect">
            <a:avLst/>
          </a:prstGeom>
          <a:noFill/>
        </p:spPr>
      </p:pic>
      <p:sp>
        <p:nvSpPr>
          <p:cNvPr id="9" name="Rectangle 8"/>
          <p:cNvSpPr/>
          <p:nvPr/>
        </p:nvSpPr>
        <p:spPr>
          <a:xfrm>
            <a:off x="6732240" y="6396335"/>
            <a:ext cx="2105898" cy="461665"/>
          </a:xfrm>
          <a:prstGeom prst="rect">
            <a:avLst/>
          </a:prstGeom>
        </p:spPr>
        <p:txBody>
          <a:bodyPr wrap="none">
            <a:spAutoFit/>
          </a:bodyPr>
          <a:lstStyle/>
          <a:p>
            <a:r>
              <a:rPr lang="en-GB" dirty="0" smtClean="0"/>
              <a:t>www.bbc.co.uk</a:t>
            </a:r>
            <a:endParaRPr lang="en-GB" dirty="0"/>
          </a:p>
        </p:txBody>
      </p:sp>
      <p:sp>
        <p:nvSpPr>
          <p:cNvPr id="10" name="Content Placeholder 3"/>
          <p:cNvSpPr>
            <a:spLocks noGrp="1"/>
          </p:cNvSpPr>
          <p:nvPr>
            <p:ph sz="half" idx="2"/>
          </p:nvPr>
        </p:nvSpPr>
        <p:spPr>
          <a:xfrm>
            <a:off x="4572000" y="2204864"/>
            <a:ext cx="4040188" cy="1182117"/>
          </a:xfrm>
        </p:spPr>
        <p:txBody>
          <a:bodyPr/>
          <a:lstStyle/>
          <a:p>
            <a:pPr>
              <a:buNone/>
            </a:pPr>
            <a:r>
              <a:rPr lang="en-GB" dirty="0" smtClean="0"/>
              <a:t>	Should have 2 copies of each gene – called alleles.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Clinical Genetics</a:t>
            </a:r>
          </a:p>
        </p:txBody>
      </p:sp>
      <p:sp>
        <p:nvSpPr>
          <p:cNvPr id="9219" name="Rectangle 3"/>
          <p:cNvSpPr>
            <a:spLocks noGrp="1" noChangeArrowheads="1"/>
          </p:cNvSpPr>
          <p:nvPr>
            <p:ph type="body" idx="1"/>
          </p:nvPr>
        </p:nvSpPr>
        <p:spPr>
          <a:xfrm>
            <a:off x="468313" y="1628775"/>
            <a:ext cx="8229600" cy="4525963"/>
          </a:xfrm>
        </p:spPr>
        <p:txBody>
          <a:bodyPr/>
          <a:lstStyle/>
          <a:p>
            <a:endParaRPr lang="en-GB"/>
          </a:p>
          <a:p>
            <a:r>
              <a:rPr lang="en-GB"/>
              <a:t>Spelling mistakes in the DNA code causes problems.</a:t>
            </a:r>
          </a:p>
          <a:p>
            <a:r>
              <a:rPr lang="en-GB"/>
              <a:t>Extent of the problem depends on the size, nature and location of the mistake.</a:t>
            </a:r>
          </a:p>
          <a:p>
            <a:r>
              <a:rPr lang="en-GB"/>
              <a:t>Most genetic syndromes are caused by deletions or duplications of the genetic material. i.e. too much or missing info.</a:t>
            </a:r>
          </a:p>
        </p:txBody>
      </p:sp>
      <p:pic>
        <p:nvPicPr>
          <p:cNvPr id="9222" name="Picture 6" descr="497-43med">
            <a:hlinkClick r:id="rId2"/>
          </p:cNvPr>
          <p:cNvPicPr>
            <a:picLocks noChangeAspect="1" noChangeArrowheads="1"/>
          </p:cNvPicPr>
          <p:nvPr/>
        </p:nvPicPr>
        <p:blipFill>
          <a:blip r:embed="rId3" cstate="print"/>
          <a:srcRect/>
          <a:stretch>
            <a:fillRect/>
          </a:stretch>
        </p:blipFill>
        <p:spPr bwMode="auto">
          <a:xfrm>
            <a:off x="971550" y="188913"/>
            <a:ext cx="1093788" cy="1492250"/>
          </a:xfrm>
          <a:prstGeom prst="rect">
            <a:avLst/>
          </a:prstGeom>
          <a:noFill/>
        </p:spPr>
      </p:pic>
      <p:pic>
        <p:nvPicPr>
          <p:cNvPr id="9223" name="Picture 7" descr="497-43med">
            <a:hlinkClick r:id="rId2"/>
          </p:cNvPr>
          <p:cNvPicPr>
            <a:picLocks noChangeAspect="1" noChangeArrowheads="1"/>
          </p:cNvPicPr>
          <p:nvPr/>
        </p:nvPicPr>
        <p:blipFill>
          <a:blip r:embed="rId3" cstate="print"/>
          <a:srcRect/>
          <a:stretch>
            <a:fillRect/>
          </a:stretch>
        </p:blipFill>
        <p:spPr bwMode="auto">
          <a:xfrm>
            <a:off x="7019925" y="260350"/>
            <a:ext cx="1093788" cy="14922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Genetic detectives</a:t>
            </a:r>
          </a:p>
        </p:txBody>
      </p:sp>
      <p:pic>
        <p:nvPicPr>
          <p:cNvPr id="38915" name="Picture 3" descr="Medical%20Records"/>
          <p:cNvPicPr>
            <a:picLocks noGrp="1" noChangeAspect="1" noChangeArrowheads="1"/>
          </p:cNvPicPr>
          <p:nvPr>
            <p:ph type="body" idx="1"/>
          </p:nvPr>
        </p:nvPicPr>
        <p:blipFill>
          <a:blip r:embed="rId2" cstate="print"/>
          <a:srcRect/>
          <a:stretch>
            <a:fillRect/>
          </a:stretch>
        </p:blipFill>
        <p:spPr>
          <a:xfrm rot="20955363">
            <a:off x="468313" y="4365625"/>
            <a:ext cx="2447925" cy="1574800"/>
          </a:xfrm>
          <a:noFill/>
          <a:ln/>
        </p:spPr>
      </p:pic>
      <p:grpSp>
        <p:nvGrpSpPr>
          <p:cNvPr id="2" name="Group 4"/>
          <p:cNvGrpSpPr>
            <a:grpSpLocks/>
          </p:cNvGrpSpPr>
          <p:nvPr/>
        </p:nvGrpSpPr>
        <p:grpSpPr bwMode="auto">
          <a:xfrm rot="479396">
            <a:off x="4545013" y="4508500"/>
            <a:ext cx="4603750" cy="1204913"/>
            <a:chOff x="3198" y="2567"/>
            <a:chExt cx="2901" cy="759"/>
          </a:xfrm>
        </p:grpSpPr>
        <p:pic>
          <p:nvPicPr>
            <p:cNvPr id="38917" name="Picture 5" descr="242logo"/>
            <p:cNvPicPr>
              <a:picLocks noChangeAspect="1" noChangeArrowheads="1"/>
            </p:cNvPicPr>
            <p:nvPr/>
          </p:nvPicPr>
          <p:blipFill>
            <a:blip r:embed="rId3" cstate="print"/>
            <a:srcRect/>
            <a:stretch>
              <a:fillRect/>
            </a:stretch>
          </p:blipFill>
          <p:spPr bwMode="auto">
            <a:xfrm>
              <a:off x="3198" y="2568"/>
              <a:ext cx="771" cy="758"/>
            </a:xfrm>
            <a:prstGeom prst="rect">
              <a:avLst/>
            </a:prstGeom>
            <a:noFill/>
            <a:ln w="9525">
              <a:noFill/>
              <a:miter lim="800000"/>
              <a:headEnd/>
              <a:tailEnd/>
            </a:ln>
          </p:spPr>
        </p:pic>
        <p:sp>
          <p:nvSpPr>
            <p:cNvPr id="38918" name="Text Box 6"/>
            <p:cNvSpPr txBox="1">
              <a:spLocks noChangeArrowheads="1"/>
            </p:cNvSpPr>
            <p:nvPr/>
          </p:nvSpPr>
          <p:spPr bwMode="auto">
            <a:xfrm>
              <a:off x="3333" y="2567"/>
              <a:ext cx="2766" cy="596"/>
            </a:xfrm>
            <a:prstGeom prst="rect">
              <a:avLst/>
            </a:prstGeom>
            <a:noFill/>
            <a:ln w="9525">
              <a:noFill/>
              <a:miter lim="800000"/>
              <a:headEnd/>
              <a:tailEnd/>
            </a:ln>
            <a:effectLst/>
          </p:spPr>
          <p:txBody>
            <a:bodyPr>
              <a:spAutoFit/>
            </a:bodyPr>
            <a:lstStyle/>
            <a:p>
              <a:pPr algn="ctr">
                <a:spcBef>
                  <a:spcPct val="50000"/>
                </a:spcBef>
              </a:pPr>
              <a:r>
                <a:rPr lang="en-GB" sz="1400"/>
                <a:t>Welsh Cancer Intelligence </a:t>
              </a:r>
            </a:p>
            <a:p>
              <a:pPr algn="ctr">
                <a:spcBef>
                  <a:spcPct val="50000"/>
                </a:spcBef>
              </a:pPr>
              <a:r>
                <a:rPr lang="en-GB" sz="1400"/>
                <a:t>&amp; Surveillance Unit</a:t>
              </a:r>
            </a:p>
            <a:p>
              <a:pPr algn="ctr">
                <a:spcBef>
                  <a:spcPct val="50000"/>
                </a:spcBef>
              </a:pPr>
              <a:r>
                <a:rPr lang="en-GB" sz="1400"/>
                <a:t>Uned Arolygiaeth </a:t>
              </a:r>
            </a:p>
            <a:p>
              <a:pPr algn="ctr">
                <a:spcBef>
                  <a:spcPct val="50000"/>
                </a:spcBef>
              </a:pPr>
              <a:r>
                <a:rPr lang="en-GB" sz="1400"/>
                <a:t>a Gwybodaeth Cancr Cymru</a:t>
              </a:r>
            </a:p>
          </p:txBody>
        </p:sp>
      </p:grpSp>
      <p:pic>
        <p:nvPicPr>
          <p:cNvPr id="38919" name="Picture 7" descr="j0439590[1]"/>
          <p:cNvPicPr>
            <a:picLocks noChangeAspect="1" noChangeArrowheads="1"/>
          </p:cNvPicPr>
          <p:nvPr/>
        </p:nvPicPr>
        <p:blipFill>
          <a:blip r:embed="rId4" cstate="print"/>
          <a:srcRect/>
          <a:stretch>
            <a:fillRect/>
          </a:stretch>
        </p:blipFill>
        <p:spPr bwMode="auto">
          <a:xfrm>
            <a:off x="8027988" y="5886450"/>
            <a:ext cx="1116012" cy="971550"/>
          </a:xfrm>
          <a:prstGeom prst="rect">
            <a:avLst/>
          </a:prstGeom>
          <a:noFill/>
        </p:spPr>
      </p:pic>
      <p:pic>
        <p:nvPicPr>
          <p:cNvPr id="38920" name="Picture 8" descr="j0280748[1]"/>
          <p:cNvPicPr>
            <a:picLocks noChangeAspect="1" noChangeArrowheads="1"/>
          </p:cNvPicPr>
          <p:nvPr/>
        </p:nvPicPr>
        <p:blipFill>
          <a:blip r:embed="rId5" cstate="print"/>
          <a:srcRect/>
          <a:stretch>
            <a:fillRect/>
          </a:stretch>
        </p:blipFill>
        <p:spPr bwMode="auto">
          <a:xfrm>
            <a:off x="468313" y="260350"/>
            <a:ext cx="1430337" cy="1800225"/>
          </a:xfrm>
          <a:prstGeom prst="rect">
            <a:avLst/>
          </a:prstGeom>
          <a:noFill/>
        </p:spPr>
      </p:pic>
      <p:pic>
        <p:nvPicPr>
          <p:cNvPr id="38921" name="Picture 9" descr="j0289961[1]"/>
          <p:cNvPicPr>
            <a:picLocks noChangeAspect="1" noChangeArrowheads="1"/>
          </p:cNvPicPr>
          <p:nvPr/>
        </p:nvPicPr>
        <p:blipFill>
          <a:blip r:embed="rId6" cstate="print"/>
          <a:srcRect/>
          <a:stretch>
            <a:fillRect/>
          </a:stretch>
        </p:blipFill>
        <p:spPr bwMode="auto">
          <a:xfrm>
            <a:off x="7380288" y="333375"/>
            <a:ext cx="1463675" cy="1800225"/>
          </a:xfrm>
          <a:prstGeom prst="rect">
            <a:avLst/>
          </a:prstGeom>
          <a:noFill/>
        </p:spPr>
      </p:pic>
      <p:sp>
        <p:nvSpPr>
          <p:cNvPr id="38922" name="Rectangle 10"/>
          <p:cNvSpPr>
            <a:spLocks noChangeArrowheads="1"/>
          </p:cNvSpPr>
          <p:nvPr/>
        </p:nvSpPr>
        <p:spPr bwMode="auto">
          <a:xfrm>
            <a:off x="2268538" y="2060575"/>
            <a:ext cx="4572000" cy="1990725"/>
          </a:xfrm>
          <a:prstGeom prst="rect">
            <a:avLst/>
          </a:prstGeom>
          <a:noFill/>
          <a:ln w="9525">
            <a:noFill/>
            <a:miter lim="800000"/>
            <a:headEnd/>
            <a:tailEnd/>
          </a:ln>
          <a:effectLst/>
        </p:spPr>
        <p:txBody>
          <a:bodyPr>
            <a:spAutoFit/>
          </a:bodyPr>
          <a:lstStyle/>
          <a:p>
            <a:pPr>
              <a:buFontTx/>
              <a:buChar char="•"/>
            </a:pPr>
            <a:r>
              <a:rPr lang="en-GB" sz="2800"/>
              <a:t>Requesting notes</a:t>
            </a:r>
          </a:p>
          <a:p>
            <a:pPr>
              <a:buFontTx/>
              <a:buChar char="•"/>
            </a:pPr>
            <a:r>
              <a:rPr lang="en-GB" sz="2800"/>
              <a:t>Cancer Registry</a:t>
            </a:r>
          </a:p>
          <a:p>
            <a:pPr>
              <a:buFontTx/>
              <a:buChar char="•"/>
            </a:pPr>
            <a:r>
              <a:rPr lang="en-GB" sz="2800"/>
              <a:t>Histology/Pathology</a:t>
            </a:r>
          </a:p>
          <a:p>
            <a:pPr>
              <a:buFontTx/>
              <a:buChar char="•"/>
            </a:pPr>
            <a:r>
              <a:rPr lang="en-GB" sz="2800"/>
              <a:t>Request of Information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a:t>Impact of Genetic Testing </a:t>
            </a:r>
            <a:br>
              <a:rPr lang="en-GB" dirty="0"/>
            </a:br>
            <a:r>
              <a:rPr lang="en-GB" dirty="0"/>
              <a:t/>
            </a:r>
            <a:br>
              <a:rPr lang="en-GB" dirty="0"/>
            </a:br>
            <a:r>
              <a:rPr lang="en-GB" dirty="0"/>
              <a:t>The </a:t>
            </a:r>
            <a:r>
              <a:rPr lang="en-GB" dirty="0" smtClean="0"/>
              <a:t>Cancer Perspective</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6" name="Picture 6" descr="http://beawarefoundation.org/wp-content/uploads/2013/08/breast-cancer-angelia-jolie-tested-positive-for-BRCA-gene.jpg"/>
          <p:cNvPicPr>
            <a:picLocks noChangeAspect="1" noChangeArrowheads="1"/>
          </p:cNvPicPr>
          <p:nvPr/>
        </p:nvPicPr>
        <p:blipFill>
          <a:blip r:embed="rId2" cstate="print"/>
          <a:srcRect/>
          <a:stretch>
            <a:fillRect/>
          </a:stretch>
        </p:blipFill>
        <p:spPr bwMode="auto">
          <a:xfrm>
            <a:off x="755576" y="332656"/>
            <a:ext cx="3528392" cy="3528392"/>
          </a:xfrm>
          <a:prstGeom prst="rect">
            <a:avLst/>
          </a:prstGeom>
          <a:noFill/>
        </p:spPr>
      </p:pic>
      <p:pic>
        <p:nvPicPr>
          <p:cNvPr id="51210" name="Picture 10" descr="Angelina-Jolie-Covers-TIME-Magazine-500x666"/>
          <p:cNvPicPr>
            <a:picLocks noChangeAspect="1" noChangeArrowheads="1"/>
          </p:cNvPicPr>
          <p:nvPr/>
        </p:nvPicPr>
        <p:blipFill>
          <a:blip r:embed="rId3" cstate="print"/>
          <a:srcRect/>
          <a:stretch>
            <a:fillRect/>
          </a:stretch>
        </p:blipFill>
        <p:spPr bwMode="auto">
          <a:xfrm>
            <a:off x="4283968" y="1099096"/>
            <a:ext cx="4104456" cy="546710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520700"/>
            <a:ext cx="8223250" cy="1270000"/>
          </a:xfrm>
        </p:spPr>
        <p:txBody>
          <a:bodyPr/>
          <a:lstStyle/>
          <a:p>
            <a:r>
              <a:rPr lang="en-US" sz="4000"/>
              <a:t>Importance of Verifying Family History</a:t>
            </a:r>
          </a:p>
        </p:txBody>
      </p:sp>
      <p:sp>
        <p:nvSpPr>
          <p:cNvPr id="39939" name="Text Box 3"/>
          <p:cNvSpPr txBox="1">
            <a:spLocks noChangeArrowheads="1"/>
          </p:cNvSpPr>
          <p:nvPr/>
        </p:nvSpPr>
        <p:spPr bwMode="auto">
          <a:xfrm>
            <a:off x="966788" y="1916113"/>
            <a:ext cx="4619625" cy="342900"/>
          </a:xfrm>
          <a:prstGeom prst="rect">
            <a:avLst/>
          </a:prstGeom>
          <a:noFill/>
          <a:ln w="28575">
            <a:noFill/>
            <a:miter lim="800000"/>
            <a:headEnd/>
            <a:tailEnd/>
          </a:ln>
          <a:effectLst/>
        </p:spPr>
        <p:txBody>
          <a:bodyPr wrap="none">
            <a:spAutoFit/>
          </a:bodyPr>
          <a:lstStyle/>
          <a:p>
            <a:pPr eaLnBrk="0" hangingPunct="0"/>
            <a:r>
              <a:rPr lang="en-US" sz="2400">
                <a:effectLst>
                  <a:outerShdw blurRad="38100" dist="38100" dir="2700000" algn="tl">
                    <a:srgbClr val="FFFFFF"/>
                  </a:outerShdw>
                </a:effectLst>
                <a:latin typeface="Times New Roman" pitchFamily="18" charset="0"/>
              </a:rPr>
              <a:t>Verbally reported pedigree</a:t>
            </a:r>
          </a:p>
        </p:txBody>
      </p:sp>
      <p:grpSp>
        <p:nvGrpSpPr>
          <p:cNvPr id="2" name="Group 4"/>
          <p:cNvGrpSpPr>
            <a:grpSpLocks/>
          </p:cNvGrpSpPr>
          <p:nvPr/>
        </p:nvGrpSpPr>
        <p:grpSpPr bwMode="auto">
          <a:xfrm>
            <a:off x="1303338" y="2617788"/>
            <a:ext cx="2676525" cy="2986087"/>
            <a:chOff x="772" y="1745"/>
            <a:chExt cx="1895" cy="1881"/>
          </a:xfrm>
        </p:grpSpPr>
        <p:sp>
          <p:nvSpPr>
            <p:cNvPr id="39941" name="Oval 5"/>
            <p:cNvSpPr>
              <a:spLocks noChangeArrowheads="1"/>
            </p:cNvSpPr>
            <p:nvPr/>
          </p:nvSpPr>
          <p:spPr bwMode="auto">
            <a:xfrm>
              <a:off x="1940" y="1820"/>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42" name="Rectangle 6"/>
            <p:cNvSpPr>
              <a:spLocks noChangeArrowheads="1"/>
            </p:cNvSpPr>
            <p:nvPr/>
          </p:nvSpPr>
          <p:spPr bwMode="auto">
            <a:xfrm>
              <a:off x="1333" y="1820"/>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43" name="Line 7"/>
            <p:cNvSpPr>
              <a:spLocks noChangeShapeType="1"/>
            </p:cNvSpPr>
            <p:nvPr/>
          </p:nvSpPr>
          <p:spPr bwMode="auto">
            <a:xfrm>
              <a:off x="1579" y="1940"/>
              <a:ext cx="357" cy="0"/>
            </a:xfrm>
            <a:prstGeom prst="line">
              <a:avLst/>
            </a:prstGeom>
            <a:noFill/>
            <a:ln w="28575">
              <a:solidFill>
                <a:schemeClr val="tx1"/>
              </a:solidFill>
              <a:round/>
              <a:headEnd/>
              <a:tailEnd/>
            </a:ln>
            <a:effectLst/>
          </p:spPr>
          <p:txBody>
            <a:bodyPr wrap="none" anchor="ctr"/>
            <a:lstStyle/>
            <a:p>
              <a:endParaRPr lang="en-GB"/>
            </a:p>
          </p:txBody>
        </p:sp>
        <p:sp>
          <p:nvSpPr>
            <p:cNvPr id="39944" name="Line 8"/>
            <p:cNvSpPr>
              <a:spLocks noChangeShapeType="1"/>
            </p:cNvSpPr>
            <p:nvPr/>
          </p:nvSpPr>
          <p:spPr bwMode="auto">
            <a:xfrm>
              <a:off x="1747" y="1943"/>
              <a:ext cx="0" cy="678"/>
            </a:xfrm>
            <a:prstGeom prst="line">
              <a:avLst/>
            </a:prstGeom>
            <a:noFill/>
            <a:ln w="28575">
              <a:solidFill>
                <a:schemeClr val="tx1"/>
              </a:solidFill>
              <a:round/>
              <a:headEnd/>
              <a:tailEnd/>
            </a:ln>
            <a:effectLst/>
          </p:spPr>
          <p:txBody>
            <a:bodyPr wrap="none" anchor="ctr"/>
            <a:lstStyle/>
            <a:p>
              <a:endParaRPr lang="en-GB"/>
            </a:p>
          </p:txBody>
        </p:sp>
        <p:sp>
          <p:nvSpPr>
            <p:cNvPr id="39945" name="Line 9"/>
            <p:cNvSpPr>
              <a:spLocks noChangeShapeType="1"/>
            </p:cNvSpPr>
            <p:nvPr/>
          </p:nvSpPr>
          <p:spPr bwMode="auto">
            <a:xfrm>
              <a:off x="1105" y="2624"/>
              <a:ext cx="1204" cy="0"/>
            </a:xfrm>
            <a:prstGeom prst="line">
              <a:avLst/>
            </a:prstGeom>
            <a:noFill/>
            <a:ln w="28575">
              <a:solidFill>
                <a:schemeClr val="tx1"/>
              </a:solidFill>
              <a:round/>
              <a:headEnd/>
              <a:tailEnd/>
            </a:ln>
            <a:effectLst/>
          </p:spPr>
          <p:txBody>
            <a:bodyPr wrap="none" anchor="ctr"/>
            <a:lstStyle/>
            <a:p>
              <a:endParaRPr lang="en-GB"/>
            </a:p>
          </p:txBody>
        </p:sp>
        <p:sp>
          <p:nvSpPr>
            <p:cNvPr id="39946" name="Line 10"/>
            <p:cNvSpPr>
              <a:spLocks noChangeShapeType="1"/>
            </p:cNvSpPr>
            <p:nvPr/>
          </p:nvSpPr>
          <p:spPr bwMode="auto">
            <a:xfrm>
              <a:off x="1113" y="2614"/>
              <a:ext cx="0" cy="300"/>
            </a:xfrm>
            <a:prstGeom prst="line">
              <a:avLst/>
            </a:prstGeom>
            <a:noFill/>
            <a:ln w="28575">
              <a:solidFill>
                <a:schemeClr val="tx1"/>
              </a:solidFill>
              <a:round/>
              <a:headEnd/>
              <a:tailEnd/>
            </a:ln>
            <a:effectLst/>
          </p:spPr>
          <p:txBody>
            <a:bodyPr wrap="none" anchor="ctr"/>
            <a:lstStyle/>
            <a:p>
              <a:endParaRPr lang="en-GB"/>
            </a:p>
          </p:txBody>
        </p:sp>
        <p:sp>
          <p:nvSpPr>
            <p:cNvPr id="39947" name="Line 11"/>
            <p:cNvSpPr>
              <a:spLocks noChangeShapeType="1"/>
            </p:cNvSpPr>
            <p:nvPr/>
          </p:nvSpPr>
          <p:spPr bwMode="auto">
            <a:xfrm>
              <a:off x="1747" y="2624"/>
              <a:ext cx="0" cy="288"/>
            </a:xfrm>
            <a:prstGeom prst="line">
              <a:avLst/>
            </a:prstGeom>
            <a:noFill/>
            <a:ln w="28575">
              <a:solidFill>
                <a:schemeClr val="tx1"/>
              </a:solidFill>
              <a:round/>
              <a:headEnd/>
              <a:tailEnd/>
            </a:ln>
            <a:effectLst/>
          </p:spPr>
          <p:txBody>
            <a:bodyPr wrap="none" anchor="ctr"/>
            <a:lstStyle/>
            <a:p>
              <a:endParaRPr lang="en-GB"/>
            </a:p>
          </p:txBody>
        </p:sp>
        <p:sp>
          <p:nvSpPr>
            <p:cNvPr id="39948" name="Line 12"/>
            <p:cNvSpPr>
              <a:spLocks noChangeShapeType="1"/>
            </p:cNvSpPr>
            <p:nvPr/>
          </p:nvSpPr>
          <p:spPr bwMode="auto">
            <a:xfrm>
              <a:off x="2302" y="2618"/>
              <a:ext cx="0" cy="294"/>
            </a:xfrm>
            <a:prstGeom prst="line">
              <a:avLst/>
            </a:prstGeom>
            <a:noFill/>
            <a:ln w="28575">
              <a:solidFill>
                <a:schemeClr val="tx1"/>
              </a:solidFill>
              <a:round/>
              <a:headEnd/>
              <a:tailEnd/>
            </a:ln>
            <a:effectLst/>
          </p:spPr>
          <p:txBody>
            <a:bodyPr wrap="none" anchor="ctr"/>
            <a:lstStyle/>
            <a:p>
              <a:endParaRPr lang="en-GB"/>
            </a:p>
          </p:txBody>
        </p:sp>
        <p:sp>
          <p:nvSpPr>
            <p:cNvPr id="39949" name="Oval 13"/>
            <p:cNvSpPr>
              <a:spLocks noChangeArrowheads="1"/>
            </p:cNvSpPr>
            <p:nvPr/>
          </p:nvSpPr>
          <p:spPr bwMode="auto">
            <a:xfrm>
              <a:off x="990" y="2911"/>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50" name="Rectangle 14"/>
            <p:cNvSpPr>
              <a:spLocks noChangeArrowheads="1"/>
            </p:cNvSpPr>
            <p:nvPr/>
          </p:nvSpPr>
          <p:spPr bwMode="auto">
            <a:xfrm>
              <a:off x="2177" y="291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51" name="Line 15"/>
            <p:cNvSpPr>
              <a:spLocks noChangeShapeType="1"/>
            </p:cNvSpPr>
            <p:nvPr/>
          </p:nvSpPr>
          <p:spPr bwMode="auto">
            <a:xfrm flipH="1" flipV="1">
              <a:off x="2447" y="3229"/>
              <a:ext cx="220" cy="272"/>
            </a:xfrm>
            <a:prstGeom prst="line">
              <a:avLst/>
            </a:prstGeom>
            <a:noFill/>
            <a:ln w="28575">
              <a:solidFill>
                <a:schemeClr val="tx1"/>
              </a:solidFill>
              <a:round/>
              <a:headEnd/>
              <a:tailEnd type="stealth" w="lg" len="med"/>
            </a:ln>
            <a:effectLst/>
          </p:spPr>
          <p:txBody>
            <a:bodyPr wrap="none" anchor="ctr"/>
            <a:lstStyle/>
            <a:p>
              <a:endParaRPr lang="en-GB"/>
            </a:p>
          </p:txBody>
        </p:sp>
        <p:sp>
          <p:nvSpPr>
            <p:cNvPr id="39952" name="Line 16"/>
            <p:cNvSpPr>
              <a:spLocks noChangeShapeType="1"/>
            </p:cNvSpPr>
            <p:nvPr/>
          </p:nvSpPr>
          <p:spPr bwMode="auto">
            <a:xfrm flipV="1">
              <a:off x="1881" y="1745"/>
              <a:ext cx="362" cy="362"/>
            </a:xfrm>
            <a:prstGeom prst="line">
              <a:avLst/>
            </a:prstGeom>
            <a:noFill/>
            <a:ln w="28575">
              <a:solidFill>
                <a:schemeClr val="tx1"/>
              </a:solidFill>
              <a:round/>
              <a:headEnd/>
              <a:tailEnd/>
            </a:ln>
            <a:effectLst/>
          </p:spPr>
          <p:txBody>
            <a:bodyPr wrap="none" anchor="ctr"/>
            <a:lstStyle/>
            <a:p>
              <a:endParaRPr lang="en-GB"/>
            </a:p>
          </p:txBody>
        </p:sp>
        <p:sp>
          <p:nvSpPr>
            <p:cNvPr id="39953" name="Text Box 17"/>
            <p:cNvSpPr txBox="1">
              <a:spLocks noChangeArrowheads="1"/>
            </p:cNvSpPr>
            <p:nvPr/>
          </p:nvSpPr>
          <p:spPr bwMode="auto">
            <a:xfrm>
              <a:off x="1717" y="2093"/>
              <a:ext cx="715"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Stomach Ca</a:t>
              </a:r>
            </a:p>
          </p:txBody>
        </p:sp>
        <p:sp>
          <p:nvSpPr>
            <p:cNvPr id="39954" name="Text Box 18"/>
            <p:cNvSpPr txBox="1">
              <a:spLocks noChangeArrowheads="1"/>
            </p:cNvSpPr>
            <p:nvPr/>
          </p:nvSpPr>
          <p:spPr bwMode="auto">
            <a:xfrm>
              <a:off x="1420" y="3177"/>
              <a:ext cx="656"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Prostate Ca</a:t>
              </a:r>
            </a:p>
          </p:txBody>
        </p:sp>
        <p:sp>
          <p:nvSpPr>
            <p:cNvPr id="39955" name="Text Box 19"/>
            <p:cNvSpPr txBox="1">
              <a:spLocks noChangeArrowheads="1"/>
            </p:cNvSpPr>
            <p:nvPr/>
          </p:nvSpPr>
          <p:spPr bwMode="auto">
            <a:xfrm>
              <a:off x="772" y="3193"/>
              <a:ext cx="717" cy="43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Bone Ca</a:t>
              </a:r>
            </a:p>
            <a:p>
              <a:pPr algn="ctr" eaLnBrk="0" hangingPunct="0"/>
              <a:r>
                <a:rPr lang="en-US">
                  <a:effectLst>
                    <a:outerShdw blurRad="38100" dist="38100" dir="2700000" algn="tl">
                      <a:srgbClr val="FFFFFF"/>
                    </a:outerShdw>
                  </a:effectLst>
                  <a:latin typeface="Times New Roman" pitchFamily="18" charset="0"/>
                </a:rPr>
                <a:t>d. 59</a:t>
              </a:r>
            </a:p>
          </p:txBody>
        </p:sp>
        <p:sp>
          <p:nvSpPr>
            <p:cNvPr id="39956" name="Rectangle 20"/>
            <p:cNvSpPr>
              <a:spLocks noChangeArrowheads="1"/>
            </p:cNvSpPr>
            <p:nvPr/>
          </p:nvSpPr>
          <p:spPr bwMode="auto">
            <a:xfrm>
              <a:off x="1626" y="2901"/>
              <a:ext cx="240" cy="240"/>
            </a:xfrm>
            <a:prstGeom prst="rect">
              <a:avLst/>
            </a:prstGeom>
            <a:solidFill>
              <a:srgbClr val="FF6600"/>
            </a:solidFill>
            <a:ln w="28575">
              <a:solidFill>
                <a:schemeClr val="tx1"/>
              </a:solidFill>
              <a:miter lim="800000"/>
              <a:headEnd/>
              <a:tailEnd/>
            </a:ln>
            <a:effectLst/>
          </p:spPr>
          <p:txBody>
            <a:bodyPr wrap="none" anchor="ctr"/>
            <a:lstStyle/>
            <a:p>
              <a:pPr algn="ctr" eaLnBrk="0" hangingPunct="0"/>
              <a:endParaRPr lang="en-US" sz="2400">
                <a:effectLst>
                  <a:outerShdw blurRad="38100" dist="38100" dir="2700000" algn="tl">
                    <a:srgbClr val="FFFFFF"/>
                  </a:outerShdw>
                </a:effectLst>
                <a:latin typeface="Times New Roman" pitchFamily="18" charset="0"/>
              </a:endParaRPr>
            </a:p>
          </p:txBody>
        </p:sp>
        <p:sp>
          <p:nvSpPr>
            <p:cNvPr id="39957" name="Line 21"/>
            <p:cNvSpPr>
              <a:spLocks noChangeShapeType="1"/>
            </p:cNvSpPr>
            <p:nvPr/>
          </p:nvSpPr>
          <p:spPr bwMode="auto">
            <a:xfrm flipV="1">
              <a:off x="924" y="2855"/>
              <a:ext cx="362" cy="362"/>
            </a:xfrm>
            <a:prstGeom prst="line">
              <a:avLst/>
            </a:prstGeom>
            <a:noFill/>
            <a:ln w="28575">
              <a:solidFill>
                <a:schemeClr val="tx1"/>
              </a:solidFill>
              <a:round/>
              <a:headEnd/>
              <a:tailEnd/>
            </a:ln>
            <a:effectLst/>
          </p:spPr>
          <p:txBody>
            <a:bodyPr wrap="none" anchor="ctr"/>
            <a:lstStyle/>
            <a:p>
              <a:endParaRPr lang="en-GB"/>
            </a:p>
          </p:txBody>
        </p:sp>
      </p:grpSp>
      <p:grpSp>
        <p:nvGrpSpPr>
          <p:cNvPr id="3" name="Group 22"/>
          <p:cNvGrpSpPr>
            <a:grpSpLocks/>
          </p:cNvGrpSpPr>
          <p:nvPr/>
        </p:nvGrpSpPr>
        <p:grpSpPr bwMode="auto">
          <a:xfrm>
            <a:off x="5105400" y="1755775"/>
            <a:ext cx="3113088" cy="4067175"/>
            <a:chOff x="3216" y="1106"/>
            <a:chExt cx="1961" cy="2576"/>
          </a:xfrm>
        </p:grpSpPr>
        <p:sp>
          <p:nvSpPr>
            <p:cNvPr id="39959" name="Text Box 23"/>
            <p:cNvSpPr txBox="1">
              <a:spLocks noChangeArrowheads="1"/>
            </p:cNvSpPr>
            <p:nvPr/>
          </p:nvSpPr>
          <p:spPr bwMode="auto">
            <a:xfrm>
              <a:off x="3216" y="1106"/>
              <a:ext cx="1961" cy="561"/>
            </a:xfrm>
            <a:prstGeom prst="rect">
              <a:avLst/>
            </a:prstGeom>
            <a:noFill/>
            <a:ln w="28575">
              <a:noFill/>
              <a:miter lim="800000"/>
              <a:headEnd/>
              <a:tailEnd/>
            </a:ln>
            <a:effectLst/>
          </p:spPr>
          <p:txBody>
            <a:bodyPr>
              <a:spAutoFit/>
            </a:bodyPr>
            <a:lstStyle/>
            <a:p>
              <a:pPr algn="ctr" eaLnBrk="0" hangingPunct="0"/>
              <a:r>
                <a:rPr lang="en-US" sz="2400">
                  <a:effectLst>
                    <a:outerShdw blurRad="38100" dist="38100" dir="2700000" algn="tl">
                      <a:srgbClr val="FFFFFF"/>
                    </a:outerShdw>
                  </a:effectLst>
                  <a:latin typeface="Times New Roman" pitchFamily="18" charset="0"/>
                </a:rPr>
                <a:t>Revised pedigree based on pathology reports</a:t>
              </a:r>
            </a:p>
          </p:txBody>
        </p:sp>
        <p:grpSp>
          <p:nvGrpSpPr>
            <p:cNvPr id="4" name="Group 24"/>
            <p:cNvGrpSpPr>
              <a:grpSpLocks/>
            </p:cNvGrpSpPr>
            <p:nvPr/>
          </p:nvGrpSpPr>
          <p:grpSpPr bwMode="auto">
            <a:xfrm>
              <a:off x="3385" y="1682"/>
              <a:ext cx="1623" cy="2000"/>
              <a:chOff x="3792" y="1778"/>
              <a:chExt cx="1826" cy="2000"/>
            </a:xfrm>
          </p:grpSpPr>
          <p:sp>
            <p:nvSpPr>
              <p:cNvPr id="39961" name="Text Box 25"/>
              <p:cNvSpPr txBox="1">
                <a:spLocks noChangeArrowheads="1"/>
              </p:cNvSpPr>
              <p:nvPr/>
            </p:nvSpPr>
            <p:spPr bwMode="auto">
              <a:xfrm>
                <a:off x="3792" y="3201"/>
                <a:ext cx="795"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Breast Ca</a:t>
                </a:r>
              </a:p>
              <a:p>
                <a:pPr algn="ctr" eaLnBrk="0" hangingPunct="0"/>
                <a:r>
                  <a:rPr lang="en-US">
                    <a:effectLst>
                      <a:outerShdw blurRad="38100" dist="38100" dir="2700000" algn="tl">
                        <a:srgbClr val="FFFFFF"/>
                      </a:outerShdw>
                    </a:effectLst>
                    <a:latin typeface="Times New Roman" pitchFamily="18" charset="0"/>
                  </a:rPr>
                  <a:t>dx 45</a:t>
                </a:r>
              </a:p>
              <a:p>
                <a:pPr algn="ctr" eaLnBrk="0" hangingPunct="0"/>
                <a:r>
                  <a:rPr lang="en-US">
                    <a:effectLst>
                      <a:outerShdw blurRad="38100" dist="38100" dir="2700000" algn="tl">
                        <a:srgbClr val="FFFFFF"/>
                      </a:outerShdw>
                    </a:effectLst>
                    <a:latin typeface="Times New Roman" pitchFamily="18" charset="0"/>
                  </a:rPr>
                  <a:t>d. 59</a:t>
                </a:r>
              </a:p>
            </p:txBody>
          </p:sp>
          <p:sp>
            <p:nvSpPr>
              <p:cNvPr id="39962" name="Oval 26"/>
              <p:cNvSpPr>
                <a:spLocks noChangeArrowheads="1"/>
              </p:cNvSpPr>
              <p:nvPr/>
            </p:nvSpPr>
            <p:spPr bwMode="auto">
              <a:xfrm>
                <a:off x="4967" y="1853"/>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63" name="Rectangle 27"/>
              <p:cNvSpPr>
                <a:spLocks noChangeArrowheads="1"/>
              </p:cNvSpPr>
              <p:nvPr/>
            </p:nvSpPr>
            <p:spPr bwMode="auto">
              <a:xfrm>
                <a:off x="4272" y="1853"/>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64" name="Line 28"/>
              <p:cNvSpPr>
                <a:spLocks noChangeShapeType="1"/>
              </p:cNvSpPr>
              <p:nvPr/>
            </p:nvSpPr>
            <p:spPr bwMode="auto">
              <a:xfrm>
                <a:off x="4515" y="1975"/>
                <a:ext cx="449" cy="0"/>
              </a:xfrm>
              <a:prstGeom prst="line">
                <a:avLst/>
              </a:prstGeom>
              <a:noFill/>
              <a:ln w="28575">
                <a:solidFill>
                  <a:schemeClr val="tx1"/>
                </a:solidFill>
                <a:round/>
                <a:headEnd/>
                <a:tailEnd/>
              </a:ln>
              <a:effectLst/>
            </p:spPr>
            <p:txBody>
              <a:bodyPr wrap="none" anchor="ctr"/>
              <a:lstStyle/>
              <a:p>
                <a:endParaRPr lang="en-GB"/>
              </a:p>
            </p:txBody>
          </p:sp>
          <p:sp>
            <p:nvSpPr>
              <p:cNvPr id="39965" name="Line 29"/>
              <p:cNvSpPr>
                <a:spLocks noChangeShapeType="1"/>
              </p:cNvSpPr>
              <p:nvPr/>
            </p:nvSpPr>
            <p:spPr bwMode="auto">
              <a:xfrm>
                <a:off x="4745" y="1983"/>
                <a:ext cx="0" cy="674"/>
              </a:xfrm>
              <a:prstGeom prst="line">
                <a:avLst/>
              </a:prstGeom>
              <a:noFill/>
              <a:ln w="28575">
                <a:solidFill>
                  <a:schemeClr val="tx1"/>
                </a:solidFill>
                <a:round/>
                <a:headEnd/>
                <a:tailEnd/>
              </a:ln>
              <a:effectLst/>
            </p:spPr>
            <p:txBody>
              <a:bodyPr wrap="none" anchor="ctr"/>
              <a:lstStyle/>
              <a:p>
                <a:endParaRPr lang="en-GB"/>
              </a:p>
            </p:txBody>
          </p:sp>
          <p:sp>
            <p:nvSpPr>
              <p:cNvPr id="39966" name="Line 30"/>
              <p:cNvSpPr>
                <a:spLocks noChangeShapeType="1"/>
              </p:cNvSpPr>
              <p:nvPr/>
            </p:nvSpPr>
            <p:spPr bwMode="auto">
              <a:xfrm>
                <a:off x="4202" y="2657"/>
                <a:ext cx="1016" cy="0"/>
              </a:xfrm>
              <a:prstGeom prst="line">
                <a:avLst/>
              </a:prstGeom>
              <a:noFill/>
              <a:ln w="28575">
                <a:solidFill>
                  <a:schemeClr val="tx1"/>
                </a:solidFill>
                <a:round/>
                <a:headEnd/>
                <a:tailEnd/>
              </a:ln>
              <a:effectLst/>
            </p:spPr>
            <p:txBody>
              <a:bodyPr wrap="none" anchor="ctr"/>
              <a:lstStyle/>
              <a:p>
                <a:endParaRPr lang="en-GB"/>
              </a:p>
            </p:txBody>
          </p:sp>
          <p:sp>
            <p:nvSpPr>
              <p:cNvPr id="39967" name="Line 31"/>
              <p:cNvSpPr>
                <a:spLocks noChangeShapeType="1"/>
              </p:cNvSpPr>
              <p:nvPr/>
            </p:nvSpPr>
            <p:spPr bwMode="auto">
              <a:xfrm>
                <a:off x="4207" y="2648"/>
                <a:ext cx="0" cy="297"/>
              </a:xfrm>
              <a:prstGeom prst="line">
                <a:avLst/>
              </a:prstGeom>
              <a:noFill/>
              <a:ln w="28575">
                <a:solidFill>
                  <a:schemeClr val="tx1"/>
                </a:solidFill>
                <a:round/>
                <a:headEnd/>
                <a:tailEnd/>
              </a:ln>
              <a:effectLst/>
            </p:spPr>
            <p:txBody>
              <a:bodyPr wrap="none" anchor="ctr"/>
              <a:lstStyle/>
              <a:p>
                <a:endParaRPr lang="en-GB"/>
              </a:p>
            </p:txBody>
          </p:sp>
          <p:sp>
            <p:nvSpPr>
              <p:cNvPr id="39968" name="Line 32"/>
              <p:cNvSpPr>
                <a:spLocks noChangeShapeType="1"/>
              </p:cNvSpPr>
              <p:nvPr/>
            </p:nvSpPr>
            <p:spPr bwMode="auto">
              <a:xfrm>
                <a:off x="4745" y="2657"/>
                <a:ext cx="0" cy="288"/>
              </a:xfrm>
              <a:prstGeom prst="line">
                <a:avLst/>
              </a:prstGeom>
              <a:noFill/>
              <a:ln w="28575">
                <a:solidFill>
                  <a:schemeClr val="tx1"/>
                </a:solidFill>
                <a:round/>
                <a:headEnd/>
                <a:tailEnd/>
              </a:ln>
              <a:effectLst/>
            </p:spPr>
            <p:txBody>
              <a:bodyPr wrap="none" anchor="ctr"/>
              <a:lstStyle/>
              <a:p>
                <a:endParaRPr lang="en-GB"/>
              </a:p>
            </p:txBody>
          </p:sp>
          <p:sp>
            <p:nvSpPr>
              <p:cNvPr id="39969" name="Line 33"/>
              <p:cNvSpPr>
                <a:spLocks noChangeShapeType="1"/>
              </p:cNvSpPr>
              <p:nvPr/>
            </p:nvSpPr>
            <p:spPr bwMode="auto">
              <a:xfrm>
                <a:off x="5212" y="2648"/>
                <a:ext cx="0" cy="297"/>
              </a:xfrm>
              <a:prstGeom prst="line">
                <a:avLst/>
              </a:prstGeom>
              <a:noFill/>
              <a:ln w="28575">
                <a:solidFill>
                  <a:schemeClr val="tx1"/>
                </a:solidFill>
                <a:round/>
                <a:headEnd/>
                <a:tailEnd/>
              </a:ln>
              <a:effectLst/>
            </p:spPr>
            <p:txBody>
              <a:bodyPr wrap="none" anchor="ctr"/>
              <a:lstStyle/>
              <a:p>
                <a:endParaRPr lang="en-GB"/>
              </a:p>
            </p:txBody>
          </p:sp>
          <p:sp>
            <p:nvSpPr>
              <p:cNvPr id="39970" name="Oval 34"/>
              <p:cNvSpPr>
                <a:spLocks noChangeArrowheads="1"/>
              </p:cNvSpPr>
              <p:nvPr/>
            </p:nvSpPr>
            <p:spPr bwMode="auto">
              <a:xfrm>
                <a:off x="4084" y="2944"/>
                <a:ext cx="240" cy="240"/>
              </a:xfrm>
              <a:prstGeom prst="ellipse">
                <a:avLst/>
              </a:prstGeom>
              <a:solidFill>
                <a:srgbClr val="FF6600"/>
              </a:solidFill>
              <a:ln w="28575">
                <a:solidFill>
                  <a:schemeClr val="tx1"/>
                </a:solidFill>
                <a:round/>
                <a:headEnd/>
                <a:tailEnd/>
              </a:ln>
              <a:effectLst/>
            </p:spPr>
            <p:txBody>
              <a:bodyPr wrap="none" anchor="ctr"/>
              <a:lstStyle/>
              <a:p>
                <a:endParaRPr lang="en-GB"/>
              </a:p>
            </p:txBody>
          </p:sp>
          <p:sp>
            <p:nvSpPr>
              <p:cNvPr id="39971" name="Rectangle 35"/>
              <p:cNvSpPr>
                <a:spLocks noChangeArrowheads="1"/>
              </p:cNvSpPr>
              <p:nvPr/>
            </p:nvSpPr>
            <p:spPr bwMode="auto">
              <a:xfrm>
                <a:off x="5087" y="2946"/>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2" name="Line 36"/>
              <p:cNvSpPr>
                <a:spLocks noChangeShapeType="1"/>
              </p:cNvSpPr>
              <p:nvPr/>
            </p:nvSpPr>
            <p:spPr bwMode="auto">
              <a:xfrm flipH="1" flipV="1">
                <a:off x="5343" y="3213"/>
                <a:ext cx="214" cy="250"/>
              </a:xfrm>
              <a:prstGeom prst="line">
                <a:avLst/>
              </a:prstGeom>
              <a:noFill/>
              <a:ln w="28575">
                <a:solidFill>
                  <a:schemeClr val="tx1"/>
                </a:solidFill>
                <a:round/>
                <a:headEnd/>
                <a:tailEnd type="stealth" w="lg" len="med"/>
              </a:ln>
              <a:effectLst/>
            </p:spPr>
            <p:txBody>
              <a:bodyPr wrap="none" anchor="ctr"/>
              <a:lstStyle/>
              <a:p>
                <a:endParaRPr lang="en-GB"/>
              </a:p>
            </p:txBody>
          </p:sp>
          <p:sp>
            <p:nvSpPr>
              <p:cNvPr id="39973" name="Line 37"/>
              <p:cNvSpPr>
                <a:spLocks noChangeShapeType="1"/>
              </p:cNvSpPr>
              <p:nvPr/>
            </p:nvSpPr>
            <p:spPr bwMode="auto">
              <a:xfrm flipV="1">
                <a:off x="4908" y="1778"/>
                <a:ext cx="362" cy="362"/>
              </a:xfrm>
              <a:prstGeom prst="line">
                <a:avLst/>
              </a:prstGeom>
              <a:noFill/>
              <a:ln w="28575">
                <a:solidFill>
                  <a:schemeClr val="tx1"/>
                </a:solidFill>
                <a:round/>
                <a:headEnd/>
                <a:tailEnd/>
              </a:ln>
              <a:effectLst/>
            </p:spPr>
            <p:txBody>
              <a:bodyPr wrap="none" anchor="ctr"/>
              <a:lstStyle/>
              <a:p>
                <a:endParaRPr lang="en-GB"/>
              </a:p>
            </p:txBody>
          </p:sp>
          <p:sp>
            <p:nvSpPr>
              <p:cNvPr id="39974" name="Text Box 38"/>
              <p:cNvSpPr txBox="1">
                <a:spLocks noChangeArrowheads="1"/>
              </p:cNvSpPr>
              <p:nvPr/>
            </p:nvSpPr>
            <p:spPr bwMode="auto">
              <a:xfrm>
                <a:off x="4695" y="2146"/>
                <a:ext cx="923" cy="563"/>
              </a:xfrm>
              <a:prstGeom prst="rect">
                <a:avLst/>
              </a:prstGeom>
              <a:noFill/>
              <a:ln w="28575">
                <a:noFill/>
                <a:miter lim="800000"/>
                <a:headEnd/>
                <a:tailEnd/>
              </a:ln>
              <a:effectLst/>
            </p:spPr>
            <p:txBody>
              <a:bodyPr>
                <a:spAutoFit/>
              </a:bodyPr>
              <a:lstStyle/>
              <a:p>
                <a:pPr algn="ctr" eaLnBrk="0" hangingPunct="0"/>
                <a:r>
                  <a:rPr lang="en-US">
                    <a:effectLst>
                      <a:outerShdw blurRad="38100" dist="38100" dir="2700000" algn="tl">
                        <a:srgbClr val="FFFFFF"/>
                      </a:outerShdw>
                    </a:effectLst>
                    <a:latin typeface="Times New Roman" pitchFamily="18" charset="0"/>
                  </a:rPr>
                  <a:t>Ovarian Ca</a:t>
                </a:r>
              </a:p>
              <a:p>
                <a:pPr algn="ctr" eaLnBrk="0" hangingPunct="0"/>
                <a:r>
                  <a:rPr lang="en-US">
                    <a:effectLst>
                      <a:outerShdw blurRad="38100" dist="38100" dir="2700000" algn="tl">
                        <a:srgbClr val="FFFFFF"/>
                      </a:outerShdw>
                    </a:effectLst>
                    <a:latin typeface="Times New Roman" pitchFamily="18" charset="0"/>
                  </a:rPr>
                  <a:t>dx 43, d. 49</a:t>
                </a:r>
              </a:p>
            </p:txBody>
          </p:sp>
          <p:sp>
            <p:nvSpPr>
              <p:cNvPr id="39975" name="Text Box 39"/>
              <p:cNvSpPr txBox="1">
                <a:spLocks noChangeArrowheads="1"/>
              </p:cNvSpPr>
              <p:nvPr/>
            </p:nvSpPr>
            <p:spPr bwMode="auto">
              <a:xfrm>
                <a:off x="4522" y="3208"/>
                <a:ext cx="462" cy="404"/>
              </a:xfrm>
              <a:prstGeom prst="rect">
                <a:avLst/>
              </a:prstGeom>
              <a:noFill/>
              <a:ln w="28575">
                <a:noFill/>
                <a:miter lim="800000"/>
                <a:headEnd/>
                <a:tailEnd/>
              </a:ln>
              <a:effectLst/>
            </p:spPr>
            <p:txBody>
              <a:bodyPr wrap="none">
                <a:spAutoFit/>
              </a:bodyPr>
              <a:lstStyle/>
              <a:p>
                <a:pPr algn="ctr" eaLnBrk="0" hangingPunct="0"/>
                <a:r>
                  <a:rPr lang="en-US">
                    <a:effectLst>
                      <a:outerShdw blurRad="38100" dist="38100" dir="2700000" algn="tl">
                        <a:srgbClr val="FFFFFF"/>
                      </a:outerShdw>
                    </a:effectLst>
                    <a:latin typeface="Times New Roman" pitchFamily="18" charset="0"/>
                  </a:rPr>
                  <a:t>BPH</a:t>
                </a:r>
              </a:p>
              <a:p>
                <a:pPr algn="ctr" eaLnBrk="0" hangingPunct="0"/>
                <a:r>
                  <a:rPr lang="en-US">
                    <a:effectLst>
                      <a:outerShdw blurRad="38100" dist="38100" dir="2700000" algn="tl">
                        <a:srgbClr val="FFFFFF"/>
                      </a:outerShdw>
                    </a:effectLst>
                    <a:latin typeface="Times New Roman" pitchFamily="18" charset="0"/>
                  </a:rPr>
                  <a:t>dx 54</a:t>
                </a:r>
              </a:p>
            </p:txBody>
          </p:sp>
          <p:sp>
            <p:nvSpPr>
              <p:cNvPr id="39976" name="Rectangle 40"/>
              <p:cNvSpPr>
                <a:spLocks noChangeArrowheads="1"/>
              </p:cNvSpPr>
              <p:nvPr/>
            </p:nvSpPr>
            <p:spPr bwMode="auto">
              <a:xfrm>
                <a:off x="4622" y="2944"/>
                <a:ext cx="240" cy="240"/>
              </a:xfrm>
              <a:prstGeom prst="rect">
                <a:avLst/>
              </a:prstGeom>
              <a:noFill/>
              <a:ln w="28575">
                <a:solidFill>
                  <a:schemeClr val="tx1"/>
                </a:solidFill>
                <a:miter lim="800000"/>
                <a:headEnd/>
                <a:tailEnd/>
              </a:ln>
              <a:effectLst/>
            </p:spPr>
            <p:txBody>
              <a:bodyPr wrap="none" anchor="ctr"/>
              <a:lstStyle/>
              <a:p>
                <a:endParaRPr lang="en-GB"/>
              </a:p>
            </p:txBody>
          </p:sp>
          <p:sp>
            <p:nvSpPr>
              <p:cNvPr id="39977" name="Line 41"/>
              <p:cNvSpPr>
                <a:spLocks noChangeShapeType="1"/>
              </p:cNvSpPr>
              <p:nvPr/>
            </p:nvSpPr>
            <p:spPr bwMode="auto">
              <a:xfrm flipV="1">
                <a:off x="4010" y="2879"/>
                <a:ext cx="362" cy="362"/>
              </a:xfrm>
              <a:prstGeom prst="line">
                <a:avLst/>
              </a:prstGeom>
              <a:noFill/>
              <a:ln w="28575">
                <a:solidFill>
                  <a:schemeClr val="tx1"/>
                </a:solidFill>
                <a:round/>
                <a:headEnd/>
                <a:tailEnd/>
              </a:ln>
              <a:effectLst/>
            </p:spPr>
            <p:txBody>
              <a:bodyPr wrap="none" anchor="ctr"/>
              <a:lstStyle/>
              <a:p>
                <a:endParaRPr lang="en-GB"/>
              </a:p>
            </p:txBody>
          </p:sp>
        </p:grpSp>
      </p:grpSp>
      <p:pic>
        <p:nvPicPr>
          <p:cNvPr id="39978" name="Picture 42" descr="j0439590[1]"/>
          <p:cNvPicPr>
            <a:picLocks noChangeAspect="1" noChangeArrowheads="1"/>
          </p:cNvPicPr>
          <p:nvPr/>
        </p:nvPicPr>
        <p:blipFill>
          <a:blip r:embed="rId2" cstate="print"/>
          <a:srcRect/>
          <a:stretch>
            <a:fillRect/>
          </a:stretch>
        </p:blipFill>
        <p:spPr bwMode="auto">
          <a:xfrm>
            <a:off x="8027988" y="5886450"/>
            <a:ext cx="1116012" cy="9715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endParaRPr lang="en-US"/>
          </a:p>
        </p:txBody>
      </p:sp>
      <p:sp>
        <p:nvSpPr>
          <p:cNvPr id="45059" name="Rectangle 3"/>
          <p:cNvSpPr>
            <a:spLocks noGrp="1" noChangeArrowheads="1"/>
          </p:cNvSpPr>
          <p:nvPr>
            <p:ph type="body" idx="1"/>
          </p:nvPr>
        </p:nvSpPr>
        <p:spPr/>
        <p:txBody>
          <a:bodyPr/>
          <a:lstStyle/>
          <a:p>
            <a:endParaRPr lang="en-US"/>
          </a:p>
        </p:txBody>
      </p:sp>
      <p:pic>
        <p:nvPicPr>
          <p:cNvPr id="45060" name="Picture 4" descr="cardocument3132"/>
          <p:cNvPicPr>
            <a:picLocks noChangeAspect="1" noChangeArrowheads="1"/>
          </p:cNvPicPr>
          <p:nvPr/>
        </p:nvPicPr>
        <p:blipFill>
          <a:blip r:embed="rId2" cstate="print"/>
          <a:srcRect/>
          <a:stretch>
            <a:fillRect/>
          </a:stretch>
        </p:blipFill>
        <p:spPr bwMode="auto">
          <a:xfrm>
            <a:off x="-1404938" y="-242888"/>
            <a:ext cx="10694988" cy="7562851"/>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endParaRPr lang="en-US"/>
          </a:p>
        </p:txBody>
      </p:sp>
      <p:sp>
        <p:nvSpPr>
          <p:cNvPr id="49155" name="Rectangle 3"/>
          <p:cNvSpPr>
            <a:spLocks noGrp="1" noChangeArrowheads="1"/>
          </p:cNvSpPr>
          <p:nvPr>
            <p:ph type="body" idx="1"/>
          </p:nvPr>
        </p:nvSpPr>
        <p:spPr/>
        <p:txBody>
          <a:bodyPr/>
          <a:lstStyle/>
          <a:p>
            <a:endParaRPr lang="en-US"/>
          </a:p>
        </p:txBody>
      </p:sp>
      <p:pic>
        <p:nvPicPr>
          <p:cNvPr id="49156" name="Picture 4" descr="cardocument3133"/>
          <p:cNvPicPr>
            <a:picLocks noChangeAspect="1" noChangeArrowheads="1"/>
          </p:cNvPicPr>
          <p:nvPr/>
        </p:nvPicPr>
        <p:blipFill>
          <a:blip r:embed="rId2" cstate="print"/>
          <a:srcRect/>
          <a:stretch>
            <a:fillRect/>
          </a:stretch>
        </p:blipFill>
        <p:spPr bwMode="auto">
          <a:xfrm>
            <a:off x="-1550988" y="-315913"/>
            <a:ext cx="10694988" cy="7562851"/>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endParaRPr lang="en-US"/>
          </a:p>
        </p:txBody>
      </p:sp>
      <p:sp>
        <p:nvSpPr>
          <p:cNvPr id="46083" name="Rectangle 3"/>
          <p:cNvSpPr>
            <a:spLocks noGrp="1" noChangeArrowheads="1"/>
          </p:cNvSpPr>
          <p:nvPr>
            <p:ph type="body" idx="1"/>
          </p:nvPr>
        </p:nvSpPr>
        <p:spPr/>
        <p:txBody>
          <a:bodyPr/>
          <a:lstStyle/>
          <a:p>
            <a:r>
              <a:rPr lang="en-GB">
                <a:hlinkClick r:id="rId2"/>
              </a:rPr>
              <a:t>http://www.cancergeneticsstorybank.co.uk/withthegenewevegot.htm</a:t>
            </a:r>
            <a:endParaRPr lang="en-GB"/>
          </a:p>
          <a:p>
            <a:endParaRPr lang="en-GB"/>
          </a:p>
          <a:p>
            <a:r>
              <a:rPr lang="en-GB">
                <a:hlinkClick r:id="rId3"/>
              </a:rPr>
              <a:t>http://www.cancergeneticsstorybank.co.uk/noteasythingtotellanybody.htm</a:t>
            </a:r>
            <a:endParaRPr lang="en-GB"/>
          </a:p>
          <a:p>
            <a:endParaRPr lang="en-GB"/>
          </a:p>
          <a:p>
            <a:pPr>
              <a:buFontTx/>
              <a:buNone/>
            </a:pPr>
            <a:endParaRPr lang="en-GB"/>
          </a:p>
          <a:p>
            <a:pPr>
              <a:buFontTx/>
              <a:buNone/>
            </a:pPr>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p:cNvSpPr>
            <a:spLocks noGrp="1" noChangeArrowheads="1"/>
          </p:cNvSpPr>
          <p:nvPr>
            <p:ph type="ctrTitle"/>
          </p:nvPr>
        </p:nvSpPr>
        <p:spPr>
          <a:xfrm>
            <a:off x="685800" y="1773238"/>
            <a:ext cx="7772400" cy="2232025"/>
          </a:xfrm>
        </p:spPr>
        <p:txBody>
          <a:bodyPr/>
          <a:lstStyle/>
          <a:p>
            <a:r>
              <a:rPr lang="en-GB" dirty="0" smtClean="0"/>
              <a:t>What do we really understand about genetics?</a:t>
            </a:r>
            <a:endParaRPr lang="en-GB" dirty="0"/>
          </a:p>
        </p:txBody>
      </p:sp>
    </p:spTree>
    <p:extLst>
      <p:ext uri="{BB962C8B-B14F-4D97-AF65-F5344CB8AC3E}">
        <p14:creationId xmlns:p14="http://schemas.microsoft.com/office/powerpoint/2010/main" val="24179655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457200" y="914400"/>
            <a:ext cx="7772400" cy="1470025"/>
          </a:xfrm>
        </p:spPr>
        <p:txBody>
          <a:bodyPr>
            <a:normAutofit fontScale="90000"/>
          </a:bodyPr>
          <a:lstStyle/>
          <a:p>
            <a:pPr eaLnBrk="1" hangingPunct="1"/>
            <a:r>
              <a:rPr lang="en-GB" altLang="en-US" sz="3200" b="1" smtClean="0"/>
              <a:t/>
            </a:r>
            <a:br>
              <a:rPr lang="en-GB" altLang="en-US" sz="3200" b="1" smtClean="0"/>
            </a:br>
            <a:r>
              <a:rPr lang="en-GB" altLang="en-US" sz="3200" b="1" smtClean="0"/>
              <a:t> </a:t>
            </a:r>
            <a:r>
              <a:rPr lang="en-GB" altLang="en-US" sz="2800" b="1" smtClean="0"/>
              <a:t/>
            </a:r>
            <a:br>
              <a:rPr lang="en-GB" altLang="en-US" sz="2800" b="1" smtClean="0"/>
            </a:br>
            <a:endParaRPr lang="en-GB" altLang="en-US" sz="4000" b="1" smtClean="0"/>
          </a:p>
        </p:txBody>
      </p:sp>
      <p:sp>
        <p:nvSpPr>
          <p:cNvPr id="3076" name="Text Box 9"/>
          <p:cNvSpPr txBox="1">
            <a:spLocks noChangeArrowheads="1"/>
          </p:cNvSpPr>
          <p:nvPr/>
        </p:nvSpPr>
        <p:spPr bwMode="auto">
          <a:xfrm>
            <a:off x="827584" y="2420888"/>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dirty="0">
                <a:latin typeface="Times New Roman" pitchFamily="18" charset="0"/>
              </a:rPr>
              <a:t>Genetic risk,  motivation and behaviour </a:t>
            </a:r>
          </a:p>
        </p:txBody>
      </p:sp>
    </p:spTree>
    <p:extLst>
      <p:ext uri="{BB962C8B-B14F-4D97-AF65-F5344CB8AC3E}">
        <p14:creationId xmlns:p14="http://schemas.microsoft.com/office/powerpoint/2010/main" val="836416498"/>
      </p:ext>
    </p:extLst>
  </p:cSld>
  <p:clrMapOvr>
    <a:masterClrMapping/>
  </p:clrMapOvr>
  <p:transition advTm="2352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3072146-4BB8-4C94-BA8F-57548B344627}" type="slidenum">
              <a:rPr lang="en-GB" altLang="en-US" sz="1400" smtClean="0"/>
              <a:pPr eaLnBrk="1" hangingPunct="1"/>
              <a:t>18</a:t>
            </a:fld>
            <a:endParaRPr lang="en-GB" altLang="en-US" sz="1400" smtClean="0"/>
          </a:p>
        </p:txBody>
      </p:sp>
      <p:sp>
        <p:nvSpPr>
          <p:cNvPr id="4099" name="AutoShape 4"/>
          <p:cNvSpPr>
            <a:spLocks noChangeArrowheads="1"/>
          </p:cNvSpPr>
          <p:nvPr/>
        </p:nvSpPr>
        <p:spPr bwMode="auto">
          <a:xfrm>
            <a:off x="414338" y="1125538"/>
            <a:ext cx="8243887" cy="4090987"/>
          </a:xfrm>
          <a:prstGeom prst="wedgeEllipseCallout">
            <a:avLst>
              <a:gd name="adj1" fmla="val -48102"/>
              <a:gd name="adj2" fmla="val 51639"/>
            </a:avLst>
          </a:prstGeom>
          <a:solidFill>
            <a:schemeClr val="accent1"/>
          </a:solidFill>
          <a:ln w="9525">
            <a:solidFill>
              <a:schemeClr val="tx1"/>
            </a:solidFill>
            <a:miter lim="800000"/>
            <a:headEnd/>
            <a:tailEnd/>
          </a:ln>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r>
              <a:rPr lang="en-GB" altLang="en-US" sz="2800" i="1"/>
              <a:t>“</a:t>
            </a:r>
            <a:r>
              <a:rPr lang="en-GB" altLang="en-US" sz="2400" i="1"/>
              <a:t>I have 4 children... I have 2 businesses and a bloody big mortgage… I have to stay healthy; I have to be able to work and to rear my children. I need to know my risk of developing cancer, how I can prevent it happening to me, how I can catch it early enough to cure it...Bottom line is I haven’t got time to die!”</a:t>
            </a:r>
            <a:endParaRPr lang="en-GB" altLang="en-US" sz="2400"/>
          </a:p>
        </p:txBody>
      </p:sp>
      <p:sp>
        <p:nvSpPr>
          <p:cNvPr id="4100" name="TextBox 1"/>
          <p:cNvSpPr txBox="1">
            <a:spLocks noChangeArrowheads="1"/>
          </p:cNvSpPr>
          <p:nvPr/>
        </p:nvSpPr>
        <p:spPr bwMode="auto">
          <a:xfrm>
            <a:off x="808038" y="5805488"/>
            <a:ext cx="78501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2400"/>
              <a:t>Cancer genetics patient/participant in CARIAD trial</a:t>
            </a:r>
          </a:p>
        </p:txBody>
      </p:sp>
      <p:sp>
        <p:nvSpPr>
          <p:cNvPr id="4101" name="Text Box 9"/>
          <p:cNvSpPr txBox="1">
            <a:spLocks noChangeArrowheads="1"/>
          </p:cNvSpPr>
          <p:nvPr/>
        </p:nvSpPr>
        <p:spPr bwMode="auto">
          <a:xfrm>
            <a:off x="250825" y="188913"/>
            <a:ext cx="87137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spTree>
    <p:extLst>
      <p:ext uri="{BB962C8B-B14F-4D97-AF65-F5344CB8AC3E}">
        <p14:creationId xmlns:p14="http://schemas.microsoft.com/office/powerpoint/2010/main" val="24474997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DFE124A-A777-46B4-844F-2F9BF2CBF279}" type="slidenum">
              <a:rPr lang="en-GB" altLang="en-US" sz="1400" smtClean="0"/>
              <a:pPr eaLnBrk="1" hangingPunct="1"/>
              <a:t>19</a:t>
            </a:fld>
            <a:endParaRPr lang="en-GB" altLang="en-US" sz="1400" smtClean="0"/>
          </a:p>
        </p:txBody>
      </p:sp>
      <p:sp>
        <p:nvSpPr>
          <p:cNvPr id="5123"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5124"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5"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6"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7"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8"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28325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4DCB5169-221B-4A9F-B4A7-D1013C30BFA6}" type="slidenum">
              <a:rPr lang="en-GB" altLang="en-US" sz="1400" smtClean="0"/>
              <a:pPr eaLnBrk="1" hangingPunct="1"/>
              <a:t>20</a:t>
            </a:fld>
            <a:endParaRPr lang="en-GB" altLang="en-US" sz="1400" smtClean="0"/>
          </a:p>
        </p:txBody>
      </p:sp>
      <p:sp>
        <p:nvSpPr>
          <p:cNvPr id="6147" name="Text Box 9"/>
          <p:cNvSpPr txBox="1">
            <a:spLocks noChangeArrowheads="1"/>
          </p:cNvSpPr>
          <p:nvPr/>
        </p:nvSpPr>
        <p:spPr bwMode="auto">
          <a:xfrm>
            <a:off x="539750" y="404813"/>
            <a:ext cx="75438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algn="ctr" eaLnBrk="1" hangingPunct="1">
              <a:spcBef>
                <a:spcPct val="50000"/>
              </a:spcBef>
            </a:pPr>
            <a:r>
              <a:rPr lang="en-GB" altLang="en-US" sz="3600" b="1">
                <a:latin typeface="Times New Roman" pitchFamily="18" charset="0"/>
              </a:rPr>
              <a:t>Genetic risk,  motivation and behaviour </a:t>
            </a:r>
          </a:p>
        </p:txBody>
      </p:sp>
      <p:pic>
        <p:nvPicPr>
          <p:cNvPr id="6148"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12684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9750" y="4321175"/>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1"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2"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099175" y="446881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Oval 1"/>
          <p:cNvSpPr/>
          <p:nvPr/>
        </p:nvSpPr>
        <p:spPr>
          <a:xfrm>
            <a:off x="1692275" y="1692275"/>
            <a:ext cx="6264275" cy="43053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800100" lvl="1" indent="-342900">
              <a:buFont typeface="Arial" pitchFamily="34" charset="0"/>
              <a:buChar char="•"/>
              <a:defRPr/>
            </a:pPr>
            <a:r>
              <a:rPr lang="en-GB" sz="2400" dirty="0">
                <a:solidFill>
                  <a:schemeClr val="tx1"/>
                </a:solidFill>
              </a:rPr>
              <a:t>Attitudes &amp; beliefs</a:t>
            </a:r>
          </a:p>
          <a:p>
            <a:pPr marL="800100" lvl="1" indent="-342900">
              <a:buFont typeface="Arial" pitchFamily="34" charset="0"/>
              <a:buChar char="•"/>
              <a:defRPr/>
            </a:pPr>
            <a:r>
              <a:rPr lang="en-GB" sz="2400" dirty="0">
                <a:solidFill>
                  <a:schemeClr val="tx1"/>
                </a:solidFill>
              </a:rPr>
              <a:t>Risk comprehension</a:t>
            </a:r>
          </a:p>
          <a:p>
            <a:pPr marL="800100" lvl="1" indent="-342900">
              <a:buFont typeface="Arial" pitchFamily="34" charset="0"/>
              <a:buChar char="•"/>
              <a:defRPr/>
            </a:pPr>
            <a:r>
              <a:rPr lang="en-GB" sz="2400" dirty="0">
                <a:solidFill>
                  <a:schemeClr val="tx1"/>
                </a:solidFill>
              </a:rPr>
              <a:t>Emotional responses</a:t>
            </a:r>
          </a:p>
          <a:p>
            <a:pPr marL="800100" lvl="1" indent="-342900">
              <a:buFont typeface="Arial" pitchFamily="34" charset="0"/>
              <a:buChar char="•"/>
              <a:defRPr/>
            </a:pPr>
            <a:r>
              <a:rPr lang="en-GB" sz="2400" dirty="0">
                <a:solidFill>
                  <a:schemeClr val="tx1"/>
                </a:solidFill>
              </a:rPr>
              <a:t>Delivery of genetic information</a:t>
            </a:r>
          </a:p>
          <a:p>
            <a:pPr marL="800100" lvl="1" indent="-342900">
              <a:buFont typeface="Arial" pitchFamily="34" charset="0"/>
              <a:buChar char="•"/>
              <a:defRPr/>
            </a:pPr>
            <a:endParaRPr lang="en-GB" sz="2400" dirty="0">
              <a:solidFill>
                <a:schemeClr val="tx1"/>
              </a:solidFill>
            </a:endParaRPr>
          </a:p>
          <a:p>
            <a:pPr marL="800100" lvl="1" indent="-342900">
              <a:buFont typeface="Arial" pitchFamily="34" charset="0"/>
              <a:buChar char="•"/>
              <a:defRPr/>
            </a:pPr>
            <a:r>
              <a:rPr lang="en-GB" sz="2400" dirty="0">
                <a:solidFill>
                  <a:schemeClr val="tx1"/>
                </a:solidFill>
              </a:rPr>
              <a:t>Individual differences</a:t>
            </a:r>
          </a:p>
        </p:txBody>
      </p:sp>
    </p:spTree>
    <p:extLst>
      <p:ext uri="{BB962C8B-B14F-4D97-AF65-F5344CB8AC3E}">
        <p14:creationId xmlns:p14="http://schemas.microsoft.com/office/powerpoint/2010/main" val="23260492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Oval 12"/>
          <p:cNvSpPr/>
          <p:nvPr/>
        </p:nvSpPr>
        <p:spPr>
          <a:xfrm>
            <a:off x="323850" y="3908425"/>
            <a:ext cx="2376488" cy="24479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1" name="Slide Number Placeholder 1"/>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EF7757DE-CD94-4140-9FD6-4FE791E98EED}" type="slidenum">
              <a:rPr lang="en-GB" altLang="en-US" sz="1400" smtClean="0"/>
              <a:pPr eaLnBrk="1" hangingPunct="1"/>
              <a:t>21</a:t>
            </a:fld>
            <a:endParaRPr lang="en-GB" altLang="en-US" sz="1400" smtClean="0"/>
          </a:p>
        </p:txBody>
      </p:sp>
      <p:pic>
        <p:nvPicPr>
          <p:cNvPr id="7172" name="Picture 2" descr="C:\Users\Advent\AppData\Local\Microsoft\Windows\Temporary Internet Files\Content.IE5\22UBZ6EY\MC90029199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75463" y="404813"/>
            <a:ext cx="1739900"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8" descr="C:\Users\Advent\AppData\Local\Microsoft\Windows\Temporary Internet Files\Content.IE5\22UBZ6EY\MC90005720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92138" y="4076700"/>
            <a:ext cx="1603375"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9" descr="C:\Users\Advent\AppData\Local\Microsoft\Windows\Temporary Internet Files\Content.IE5\OH3AWSIC\MP900386364[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35375" y="2060575"/>
            <a:ext cx="244475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11" descr="C:\Users\Advent\AppData\Local\Microsoft\Windows\Temporary Internet Files\Content.IE5\VP0973T0\MP900442472[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850" y="1692275"/>
            <a:ext cx="3009900"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6" name="Picture 13" descr="C:\Users\Advent\AppData\Local\Microsoft\Windows\Temporary Internet Files\Content.IE5\FTPHHYXL\MC900044834[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72225" y="4652963"/>
            <a:ext cx="2520950" cy="1528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Multiply 1"/>
          <p:cNvSpPr/>
          <p:nvPr/>
        </p:nvSpPr>
        <p:spPr>
          <a:xfrm>
            <a:off x="6732588" y="188913"/>
            <a:ext cx="1835150" cy="2152650"/>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Multiply 9"/>
          <p:cNvSpPr/>
          <p:nvPr/>
        </p:nvSpPr>
        <p:spPr>
          <a:xfrm>
            <a:off x="6804025" y="4365625"/>
            <a:ext cx="1835150" cy="2151063"/>
          </a:xfrm>
          <a:prstGeom prst="mathMultiply">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179" name="Rectangle 10"/>
          <p:cNvSpPr>
            <a:spLocks noChangeArrowheads="1"/>
          </p:cNvSpPr>
          <p:nvPr/>
        </p:nvSpPr>
        <p:spPr bwMode="auto">
          <a:xfrm>
            <a:off x="2195513" y="260350"/>
            <a:ext cx="3667125"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a:t>The future (is here)</a:t>
            </a:r>
          </a:p>
        </p:txBody>
      </p:sp>
      <p:pic>
        <p:nvPicPr>
          <p:cNvPr id="7180" name="Picture 11" descr="C:\Program Files\Microsoft Office\MEDIA\CAGCAT10\j0195384.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746625" y="1595438"/>
            <a:ext cx="2667000" cy="272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449162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180"/>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68313" y="1557338"/>
            <a:ext cx="8229600" cy="1143000"/>
          </a:xfrm>
        </p:spPr>
        <p:txBody>
          <a:bodyPr>
            <a:normAutofit fontScale="90000"/>
          </a:bodyPr>
          <a:lstStyle/>
          <a:p>
            <a:r>
              <a:rPr lang="en-GB" altLang="en-US" smtClean="0"/>
              <a:t>What we know #1</a:t>
            </a:r>
            <a:br>
              <a:rPr lang="en-GB" altLang="en-US" smtClean="0"/>
            </a:br>
            <a:r>
              <a:rPr lang="en-GB" altLang="en-US" smtClean="0"/>
              <a:t/>
            </a:r>
            <a:br>
              <a:rPr lang="en-GB" altLang="en-US" smtClean="0"/>
            </a:br>
            <a:r>
              <a:rPr lang="en-GB" altLang="en-US" smtClean="0"/>
              <a:t>Attitudes influence health behaviours.</a:t>
            </a:r>
          </a:p>
        </p:txBody>
      </p:sp>
      <p:sp>
        <p:nvSpPr>
          <p:cNvPr id="921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ABBD0694-47B5-4C4D-90CA-D1C50728103C}" type="slidenum">
              <a:rPr lang="en-GB" altLang="en-US" sz="1400" smtClean="0"/>
              <a:pPr eaLnBrk="1" hangingPunct="1"/>
              <a:t>22</a:t>
            </a:fld>
            <a:endParaRPr lang="en-GB" altLang="en-US" sz="1400" smtClean="0"/>
          </a:p>
        </p:txBody>
      </p:sp>
    </p:spTree>
    <p:extLst>
      <p:ext uri="{BB962C8B-B14F-4D97-AF65-F5344CB8AC3E}">
        <p14:creationId xmlns:p14="http://schemas.microsoft.com/office/powerpoint/2010/main" val="25446630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95288" y="115888"/>
            <a:ext cx="8229600" cy="1143000"/>
          </a:xfrm>
        </p:spPr>
        <p:txBody>
          <a:bodyPr/>
          <a:lstStyle/>
          <a:p>
            <a:r>
              <a:rPr lang="en-GB" altLang="en-US" sz="3200" smtClean="0"/>
              <a:t>How well do attitudes predict interest in genetic testing?</a:t>
            </a:r>
          </a:p>
        </p:txBody>
      </p:sp>
      <p:sp>
        <p:nvSpPr>
          <p:cNvPr id="10243" name="Content Placeholder 2"/>
          <p:cNvSpPr>
            <a:spLocks noGrp="1"/>
          </p:cNvSpPr>
          <p:nvPr>
            <p:ph idx="1"/>
          </p:nvPr>
        </p:nvSpPr>
        <p:spPr>
          <a:xfrm>
            <a:off x="323850" y="1484313"/>
            <a:ext cx="8496300" cy="4525962"/>
          </a:xfrm>
        </p:spPr>
        <p:txBody>
          <a:bodyPr/>
          <a:lstStyle/>
          <a:p>
            <a:r>
              <a:rPr lang="en-GB" altLang="en-US" smtClean="0"/>
              <a:t>Greater interest in genetic testing linked to:</a:t>
            </a:r>
          </a:p>
          <a:p>
            <a:pPr lvl="1"/>
            <a:r>
              <a:rPr lang="en-GB" altLang="en-US" smtClean="0"/>
              <a:t> more positive attitudes towards testing </a:t>
            </a:r>
          </a:p>
          <a:p>
            <a:pPr lvl="1"/>
            <a:r>
              <a:rPr lang="en-GB" altLang="en-US" smtClean="0"/>
              <a:t>positive beliefs about early diagnosis and treatment </a:t>
            </a:r>
          </a:p>
          <a:p>
            <a:pPr lvl="1"/>
            <a:endParaRPr lang="en-GB" altLang="en-US" smtClean="0"/>
          </a:p>
          <a:p>
            <a:r>
              <a:rPr lang="en-GB" altLang="en-US" smtClean="0"/>
              <a:t>BUT</a:t>
            </a:r>
          </a:p>
          <a:p>
            <a:pPr lvl="1"/>
            <a:r>
              <a:rPr lang="en-GB" altLang="en-US" smtClean="0"/>
              <a:t>Negative attitudes associated with concerns about confidentiality and discrimination </a:t>
            </a:r>
          </a:p>
          <a:p>
            <a:endParaRPr lang="en-GB" altLang="en-US" smtClean="0"/>
          </a:p>
        </p:txBody>
      </p:sp>
      <p:sp>
        <p:nvSpPr>
          <p:cNvPr id="1024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0325C65-B5E3-405C-ACA4-4C507202D66E}" type="slidenum">
              <a:rPr lang="en-GB" altLang="en-US" sz="1400" smtClean="0"/>
              <a:pPr eaLnBrk="1" hangingPunct="1"/>
              <a:t>23</a:t>
            </a:fld>
            <a:endParaRPr lang="en-GB" altLang="en-US" sz="1400" smtClean="0"/>
          </a:p>
        </p:txBody>
      </p:sp>
    </p:spTree>
    <p:extLst>
      <p:ext uri="{BB962C8B-B14F-4D97-AF65-F5344CB8AC3E}">
        <p14:creationId xmlns:p14="http://schemas.microsoft.com/office/powerpoint/2010/main" val="19039228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914400" y="412750"/>
            <a:ext cx="7315200" cy="838200"/>
          </a:xfrm>
        </p:spPr>
        <p:txBody>
          <a:bodyPr/>
          <a:lstStyle/>
          <a:p>
            <a:pPr eaLnBrk="1" hangingPunct="1"/>
            <a:r>
              <a:rPr lang="en-US" altLang="en-US" sz="3200" smtClean="0"/>
              <a:t>The Theory of Planned Behaviour</a:t>
            </a:r>
          </a:p>
        </p:txBody>
      </p:sp>
      <p:pic>
        <p:nvPicPr>
          <p:cNvPr id="11267" name="Picture 6" descr="C05NF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938" y="1568450"/>
            <a:ext cx="8285162"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Oval 2"/>
          <p:cNvSpPr/>
          <p:nvPr/>
        </p:nvSpPr>
        <p:spPr>
          <a:xfrm>
            <a:off x="4014788" y="1546225"/>
            <a:ext cx="1943100"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4083050" y="3008313"/>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Oval 7"/>
          <p:cNvSpPr/>
          <p:nvPr/>
        </p:nvSpPr>
        <p:spPr>
          <a:xfrm>
            <a:off x="3851275" y="4543425"/>
            <a:ext cx="1944688" cy="1152525"/>
          </a:xfrm>
          <a:prstGeom prst="ellipse">
            <a:avLst/>
          </a:prstGeom>
          <a:noFill/>
          <a:ln w="38100">
            <a:solidFill>
              <a:schemeClr val="accent2">
                <a:lumMod val="75000"/>
                <a:alpha val="4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9837298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268413"/>
            <a:ext cx="8229600" cy="4525962"/>
          </a:xfrm>
        </p:spPr>
        <p:txBody>
          <a:bodyPr/>
          <a:lstStyle/>
          <a:p>
            <a:pPr lvl="1">
              <a:defRPr/>
            </a:pPr>
            <a:endParaRPr lang="en-GB" sz="2000" dirty="0" smtClean="0">
              <a:cs typeface="Arial" charset="0"/>
            </a:endParaRPr>
          </a:p>
          <a:p>
            <a:pPr lvl="1">
              <a:defRPr/>
            </a:pPr>
            <a:endParaRPr lang="en-GB" sz="2000" dirty="0" smtClean="0">
              <a:cs typeface="Arial" charset="0"/>
            </a:endParaRPr>
          </a:p>
          <a:p>
            <a:pPr>
              <a:defRPr/>
            </a:pPr>
            <a:r>
              <a:rPr lang="en-GB" sz="2400" dirty="0" smtClean="0">
                <a:cs typeface="Arial" charset="0"/>
              </a:rPr>
              <a:t>What attitudes do the general population hold towards genetics and genetic testing?</a:t>
            </a:r>
          </a:p>
          <a:p>
            <a:pPr marL="457200" lvl="1" indent="0">
              <a:buFontTx/>
              <a:buNone/>
              <a:defRPr/>
            </a:pPr>
            <a:endParaRPr lang="en-GB" sz="2400" dirty="0" smtClean="0">
              <a:cs typeface="Arial" charset="0"/>
            </a:endParaRPr>
          </a:p>
          <a:p>
            <a:pPr marL="457200" lvl="1" indent="0">
              <a:buFontTx/>
              <a:buNone/>
              <a:defRPr/>
            </a:pPr>
            <a:endParaRPr lang="en-GB" sz="2000" dirty="0" smtClean="0">
              <a:cs typeface="Arial" charset="0"/>
            </a:endParaRPr>
          </a:p>
          <a:p>
            <a:pPr>
              <a:defRPr/>
            </a:pPr>
            <a:r>
              <a:rPr lang="en-GB" sz="2400" dirty="0" smtClean="0">
                <a:cs typeface="Arial" charset="0"/>
              </a:rPr>
              <a:t>How do these attitudes influence behavioural choices and interest in genetic testing?</a:t>
            </a:r>
            <a:endParaRPr lang="en-GB" sz="2400" dirty="0" smtClean="0"/>
          </a:p>
        </p:txBody>
      </p:sp>
      <p:sp>
        <p:nvSpPr>
          <p:cNvPr id="1229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A16F82E-0FA7-4581-A881-66AE18D447A6}" type="slidenum">
              <a:rPr lang="en-GB" altLang="en-US" sz="1400" smtClean="0"/>
              <a:pPr eaLnBrk="1" hangingPunct="1"/>
              <a:t>25</a:t>
            </a:fld>
            <a:endParaRPr lang="en-GB" altLang="en-US" sz="1400" smtClean="0"/>
          </a:p>
        </p:txBody>
      </p:sp>
    </p:spTree>
    <p:extLst>
      <p:ext uri="{BB962C8B-B14F-4D97-AF65-F5344CB8AC3E}">
        <p14:creationId xmlns:p14="http://schemas.microsoft.com/office/powerpoint/2010/main" val="31401735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250825" y="1268413"/>
            <a:ext cx="8229600" cy="4525962"/>
          </a:xfrm>
        </p:spPr>
        <p:txBody>
          <a:bodyPr/>
          <a:lstStyle/>
          <a:p>
            <a:pPr marL="57150" indent="0">
              <a:buFontTx/>
              <a:buNone/>
              <a:defRPr/>
            </a:pPr>
            <a:r>
              <a:rPr lang="en-GB" sz="2400" b="1" dirty="0" smtClean="0"/>
              <a:t>Hutchings, Fitzgerald &amp; Phelps (2013)</a:t>
            </a:r>
          </a:p>
          <a:p>
            <a:pPr marL="57150" indent="0">
              <a:buFontTx/>
              <a:buNone/>
              <a:defRPr/>
            </a:pPr>
            <a:endParaRPr lang="en-GB" sz="2400" b="1" dirty="0" smtClean="0"/>
          </a:p>
          <a:p>
            <a:pPr lvl="1">
              <a:buFont typeface="Arial" pitchFamily="34" charset="0"/>
              <a:buChar char="•"/>
              <a:defRPr/>
            </a:pPr>
            <a:r>
              <a:rPr lang="en-GB" sz="2400" dirty="0" smtClean="0"/>
              <a:t>Understanding attitudes through experimental social psychology paradigm</a:t>
            </a:r>
          </a:p>
          <a:p>
            <a:pPr lvl="1">
              <a:buFont typeface="Arial" pitchFamily="34" charset="0"/>
              <a:buChar char="•"/>
              <a:defRPr/>
            </a:pPr>
            <a:endParaRPr lang="en-GB" sz="2400" dirty="0"/>
          </a:p>
          <a:p>
            <a:pPr lvl="1">
              <a:buFont typeface="Arial" pitchFamily="34" charset="0"/>
              <a:buChar char="•"/>
              <a:defRPr/>
            </a:pPr>
            <a:r>
              <a:rPr lang="en-GB" sz="2400" dirty="0" smtClean="0"/>
              <a:t>Reaction time computerised response task</a:t>
            </a:r>
          </a:p>
          <a:p>
            <a:pPr lvl="2">
              <a:buFont typeface="Arial" pitchFamily="34" charset="0"/>
              <a:buChar char="•"/>
              <a:defRPr/>
            </a:pPr>
            <a:r>
              <a:rPr lang="en-GB" sz="2000" dirty="0" smtClean="0"/>
              <a:t>Faster reaction indicative of stronger attitudes</a:t>
            </a:r>
          </a:p>
          <a:p>
            <a:pPr lvl="2">
              <a:buFont typeface="Arial" pitchFamily="34" charset="0"/>
              <a:buChar char="•"/>
              <a:defRPr/>
            </a:pPr>
            <a:endParaRPr lang="en-GB" sz="2000" dirty="0"/>
          </a:p>
          <a:p>
            <a:pPr marL="457200" lvl="1" indent="0">
              <a:buFontTx/>
              <a:buAutoNum type="arabicPeriod"/>
              <a:defRPr/>
            </a:pPr>
            <a:endParaRPr lang="en-GB" sz="2400" dirty="0"/>
          </a:p>
        </p:txBody>
      </p:sp>
      <p:sp>
        <p:nvSpPr>
          <p:cNvPr id="1331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B13B7D8-59D9-497D-972F-230BB84CCDE3}" type="slidenum">
              <a:rPr lang="en-GB" altLang="en-US" sz="1400" smtClean="0"/>
              <a:pPr eaLnBrk="1" hangingPunct="1"/>
              <a:t>26</a:t>
            </a:fld>
            <a:endParaRPr lang="en-GB" altLang="en-US" sz="1400" smtClean="0"/>
          </a:p>
        </p:txBody>
      </p:sp>
    </p:spTree>
    <p:extLst>
      <p:ext uri="{BB962C8B-B14F-4D97-AF65-F5344CB8AC3E}">
        <p14:creationId xmlns:p14="http://schemas.microsoft.com/office/powerpoint/2010/main" val="28468674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04813" y="-100013"/>
            <a:ext cx="8229600" cy="1143001"/>
          </a:xfrm>
        </p:spPr>
        <p:txBody>
          <a:bodyPr/>
          <a:lstStyle/>
          <a:p>
            <a:r>
              <a:rPr lang="en-GB" altLang="en-US" sz="2400" smtClean="0"/>
              <a:t>Hutchings, Fitzgerald &amp; Phelps (2013)</a:t>
            </a:r>
          </a:p>
        </p:txBody>
      </p:sp>
      <p:sp>
        <p:nvSpPr>
          <p:cNvPr id="1433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C408842-DA16-45FE-9E9B-18E6B5D25A88}" type="slidenum">
              <a:rPr lang="en-GB" altLang="en-US" sz="1400" smtClean="0"/>
              <a:pPr eaLnBrk="1" hangingPunct="1"/>
              <a:t>27</a:t>
            </a:fld>
            <a:endParaRPr lang="en-GB" altLang="en-US" sz="1400" smtClean="0"/>
          </a:p>
        </p:txBody>
      </p:sp>
      <p:pic>
        <p:nvPicPr>
          <p:cNvPr id="1434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8950" y="819150"/>
            <a:ext cx="7632700" cy="5557838"/>
          </a:xfrm>
          <a:noFill/>
        </p:spPr>
      </p:pic>
      <p:sp>
        <p:nvSpPr>
          <p:cNvPr id="2" name="Oval 1"/>
          <p:cNvSpPr/>
          <p:nvPr/>
        </p:nvSpPr>
        <p:spPr>
          <a:xfrm>
            <a:off x="468313" y="191611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Oval 5"/>
          <p:cNvSpPr/>
          <p:nvPr/>
        </p:nvSpPr>
        <p:spPr>
          <a:xfrm>
            <a:off x="488950" y="26749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Oval 6"/>
          <p:cNvSpPr/>
          <p:nvPr/>
        </p:nvSpPr>
        <p:spPr>
          <a:xfrm>
            <a:off x="3563938" y="1897063"/>
            <a:ext cx="1439862"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 name="Oval 2"/>
          <p:cNvSpPr/>
          <p:nvPr/>
        </p:nvSpPr>
        <p:spPr>
          <a:xfrm>
            <a:off x="417513" y="40640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1" name="Oval 10"/>
          <p:cNvSpPr/>
          <p:nvPr/>
        </p:nvSpPr>
        <p:spPr>
          <a:xfrm>
            <a:off x="560388" y="4849813"/>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2" name="Oval 11"/>
          <p:cNvSpPr/>
          <p:nvPr/>
        </p:nvSpPr>
        <p:spPr>
          <a:xfrm>
            <a:off x="488950" y="5511800"/>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Oval 13"/>
          <p:cNvSpPr/>
          <p:nvPr/>
        </p:nvSpPr>
        <p:spPr>
          <a:xfrm>
            <a:off x="6588125" y="1900238"/>
            <a:ext cx="1439863"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7" name="Oval 16"/>
          <p:cNvSpPr/>
          <p:nvPr/>
        </p:nvSpPr>
        <p:spPr>
          <a:xfrm>
            <a:off x="3563938" y="2641600"/>
            <a:ext cx="1439862" cy="79216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8" name="Oval 17"/>
          <p:cNvSpPr/>
          <p:nvPr/>
        </p:nvSpPr>
        <p:spPr>
          <a:xfrm>
            <a:off x="6443663" y="2728913"/>
            <a:ext cx="1441450" cy="79216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Oval 19"/>
          <p:cNvSpPr/>
          <p:nvPr/>
        </p:nvSpPr>
        <p:spPr>
          <a:xfrm>
            <a:off x="2011363" y="4125913"/>
            <a:ext cx="1584325" cy="865187"/>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1" name="Oval 20"/>
          <p:cNvSpPr/>
          <p:nvPr/>
        </p:nvSpPr>
        <p:spPr>
          <a:xfrm>
            <a:off x="2001838" y="4724400"/>
            <a:ext cx="1584325" cy="865188"/>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2" name="Oval 21"/>
          <p:cNvSpPr/>
          <p:nvPr/>
        </p:nvSpPr>
        <p:spPr>
          <a:xfrm>
            <a:off x="1995488" y="5513388"/>
            <a:ext cx="1584325" cy="863600"/>
          </a:xfrm>
          <a:prstGeom prst="ellipse">
            <a:avLst/>
          </a:prstGeom>
          <a:noFill/>
          <a:ln>
            <a:solidFill>
              <a:schemeClr val="accent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21249386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1"/>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3" grpId="0" animBg="1"/>
      <p:bldP spid="11" grpId="0" animBg="1"/>
      <p:bldP spid="12" grpId="0" animBg="1"/>
      <p:bldP spid="14" grpId="0" animBg="1"/>
      <p:bldP spid="17" grpId="0" animBg="1"/>
      <p:bldP spid="18" grpId="0" animBg="1"/>
      <p:bldP spid="20" grpId="0" animBg="1"/>
      <p:bldP spid="21" grpId="0" animBg="1"/>
      <p:bldP spid="2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468313" y="1196975"/>
            <a:ext cx="8229600" cy="4525963"/>
          </a:xfrm>
        </p:spPr>
        <p:txBody>
          <a:bodyPr/>
          <a:lstStyle/>
          <a:p>
            <a:pPr lvl="1">
              <a:buFont typeface="Arial" charset="0"/>
              <a:buChar char="•"/>
            </a:pPr>
            <a:endParaRPr lang="en-GB" altLang="en-US" sz="2400" smtClean="0"/>
          </a:p>
          <a:p>
            <a:pPr lvl="1">
              <a:buFont typeface="Arial" charset="0"/>
              <a:buChar char="•"/>
            </a:pPr>
            <a:r>
              <a:rPr lang="en-GB" altLang="en-US" sz="2400" smtClean="0"/>
              <a:t>What you say (or how you say it) matters!</a:t>
            </a:r>
          </a:p>
          <a:p>
            <a:pPr lvl="1">
              <a:buFont typeface="Arial" charset="0"/>
              <a:buChar char="•"/>
            </a:pPr>
            <a:endParaRPr lang="en-GB" altLang="en-US" sz="2400" smtClean="0"/>
          </a:p>
          <a:p>
            <a:pPr lvl="1">
              <a:buFont typeface="Arial" charset="0"/>
              <a:buChar char="•"/>
            </a:pPr>
            <a:r>
              <a:rPr lang="en-GB" altLang="en-US" sz="2400" smtClean="0"/>
              <a:t>Certain words used by health professionals or in health literature may trigger automatic negative responses towards genetics/genomics</a:t>
            </a:r>
          </a:p>
          <a:p>
            <a:pPr lvl="1">
              <a:buFont typeface="Arial" charset="0"/>
              <a:buChar char="•"/>
            </a:pPr>
            <a:endParaRPr lang="en-GB" altLang="en-US" sz="2400" smtClean="0"/>
          </a:p>
          <a:p>
            <a:pPr lvl="1">
              <a:buFont typeface="Arial" charset="0"/>
              <a:buChar char="•"/>
            </a:pPr>
            <a:r>
              <a:rPr lang="en-GB" altLang="en-US" sz="2400" smtClean="0"/>
              <a:t>Awareness of certain words associated with negative attitudes may give insight into individual’s attitudes, beliefs and understanding of genetics/genomics </a:t>
            </a:r>
          </a:p>
        </p:txBody>
      </p:sp>
      <p:sp>
        <p:nvSpPr>
          <p:cNvPr id="15363"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D8D49E07-089D-4EFD-9404-498E24587497}" type="slidenum">
              <a:rPr lang="en-GB" altLang="en-US" sz="1400" smtClean="0"/>
              <a:pPr eaLnBrk="1" hangingPunct="1"/>
              <a:t>28</a:t>
            </a:fld>
            <a:endParaRPr lang="en-GB" altLang="en-US" sz="1400" smtClean="0"/>
          </a:p>
        </p:txBody>
      </p:sp>
      <p:sp>
        <p:nvSpPr>
          <p:cNvPr id="15364"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67440326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68313" y="0"/>
            <a:ext cx="8229600" cy="1143000"/>
          </a:xfrm>
        </p:spPr>
        <p:txBody>
          <a:bodyPr/>
          <a:lstStyle/>
          <a:p>
            <a:r>
              <a:rPr lang="en-GB" altLang="en-US" smtClean="0"/>
              <a:t>Future research…..</a:t>
            </a:r>
          </a:p>
        </p:txBody>
      </p:sp>
      <p:sp>
        <p:nvSpPr>
          <p:cNvPr id="16387" name="Content Placeholder 2"/>
          <p:cNvSpPr>
            <a:spLocks noGrp="1"/>
          </p:cNvSpPr>
          <p:nvPr>
            <p:ph idx="1"/>
          </p:nvPr>
        </p:nvSpPr>
        <p:spPr>
          <a:xfrm>
            <a:off x="468313" y="1412875"/>
            <a:ext cx="8229600" cy="4525963"/>
          </a:xfrm>
        </p:spPr>
        <p:txBody>
          <a:bodyPr/>
          <a:lstStyle/>
          <a:p>
            <a:r>
              <a:rPr lang="en-GB" altLang="en-US" sz="2800" smtClean="0"/>
              <a:t>What attitudes do non-genetic specialists hold towards genetics? </a:t>
            </a:r>
          </a:p>
          <a:p>
            <a:endParaRPr lang="en-GB" altLang="en-US" sz="2800" smtClean="0"/>
          </a:p>
          <a:p>
            <a:r>
              <a:rPr lang="en-GB" altLang="en-US" sz="2800" smtClean="0"/>
              <a:t>How well do these health professionals understand genetic information?</a:t>
            </a:r>
          </a:p>
          <a:p>
            <a:endParaRPr lang="en-GB" altLang="en-US" sz="2800" smtClean="0"/>
          </a:p>
          <a:p>
            <a:r>
              <a:rPr lang="en-GB" altLang="en-US" sz="2800" smtClean="0"/>
              <a:t>How well can they deliver this to patients?</a:t>
            </a:r>
          </a:p>
        </p:txBody>
      </p:sp>
      <p:sp>
        <p:nvSpPr>
          <p:cNvPr id="1638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BA16251-AF05-43A8-98E8-8414A394EE13}" type="slidenum">
              <a:rPr lang="en-GB" altLang="en-US" sz="1400" smtClean="0"/>
              <a:pPr eaLnBrk="1" hangingPunct="1"/>
              <a:t>29</a:t>
            </a:fld>
            <a:endParaRPr lang="en-GB" altLang="en-US" sz="1400" smtClean="0"/>
          </a:p>
        </p:txBody>
      </p:sp>
    </p:spTree>
    <p:extLst>
      <p:ext uri="{BB962C8B-B14F-4D97-AF65-F5344CB8AC3E}">
        <p14:creationId xmlns:p14="http://schemas.microsoft.com/office/powerpoint/2010/main" val="207273665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3315" name="Content Placeholder 2"/>
          <p:cNvSpPr>
            <a:spLocks noGrp="1"/>
          </p:cNvSpPr>
          <p:nvPr>
            <p:ph idx="1"/>
          </p:nvPr>
        </p:nvSpPr>
        <p:spPr>
          <a:xfrm>
            <a:off x="323850" y="1125538"/>
            <a:ext cx="8229600" cy="4524375"/>
          </a:xfrm>
        </p:spPr>
        <p:txBody>
          <a:bodyPr>
            <a:normAutofit lnSpcReduction="10000"/>
          </a:bodyPr>
          <a:lstStyle/>
          <a:p>
            <a:pPr marL="0" indent="0">
              <a:buFontTx/>
              <a:buNone/>
              <a:defRPr/>
            </a:pPr>
            <a:endParaRPr lang="en-GB" sz="2400" dirty="0" smtClean="0">
              <a:cs typeface="Arial" charset="0"/>
            </a:endParaRPr>
          </a:p>
          <a:p>
            <a:pPr marL="0" indent="0">
              <a:buFontTx/>
              <a:buNone/>
              <a:defRPr/>
            </a:pPr>
            <a:endParaRPr lang="en-GB" sz="2400" dirty="0">
              <a:cs typeface="Arial" charset="0"/>
            </a:endParaRPr>
          </a:p>
          <a:p>
            <a:pPr>
              <a:defRPr/>
            </a:pPr>
            <a:r>
              <a:rPr lang="en-GB" sz="2400" dirty="0" smtClean="0">
                <a:cs typeface="Arial" charset="0"/>
              </a:rPr>
              <a:t>What attitudes do people hold towards people with genetic conditions?</a:t>
            </a:r>
          </a:p>
          <a:p>
            <a:pPr marL="457200" lvl="1" indent="0">
              <a:buFontTx/>
              <a:buNone/>
              <a:defRPr/>
            </a:pPr>
            <a:endParaRPr lang="en-GB" sz="2000" dirty="0" smtClean="0">
              <a:cs typeface="Arial" charset="0"/>
            </a:endParaRPr>
          </a:p>
          <a:p>
            <a:pPr marL="457200" lvl="1" indent="0">
              <a:buFontTx/>
              <a:buNone/>
              <a:defRPr/>
            </a:pPr>
            <a:endParaRPr lang="en-GB" sz="2000" dirty="0" smtClean="0">
              <a:cs typeface="Arial" charset="0"/>
            </a:endParaRPr>
          </a:p>
          <a:p>
            <a:pPr marL="342900" lvl="1" indent="-342900">
              <a:buFontTx/>
              <a:buChar char="•"/>
              <a:defRPr/>
            </a:pPr>
            <a:r>
              <a:rPr lang="en-GB" sz="2400" dirty="0" smtClean="0">
                <a:cs typeface="Arial" charset="0"/>
              </a:rPr>
              <a:t>How do these attitudes influence behavioural choices?</a:t>
            </a:r>
          </a:p>
          <a:p>
            <a:pPr marL="342900" lvl="1" indent="-342900">
              <a:buFontTx/>
              <a:buChar char="•"/>
              <a:defRPr/>
            </a:pPr>
            <a:endParaRPr lang="en-GB" sz="2400" dirty="0" smtClean="0">
              <a:cs typeface="Arial" charset="0"/>
            </a:endParaRPr>
          </a:p>
          <a:p>
            <a:pPr marL="342900" lvl="1" indent="-342900">
              <a:buFontTx/>
              <a:buChar char="•"/>
              <a:defRPr/>
            </a:pPr>
            <a:endParaRPr lang="en-GB" sz="2400" dirty="0">
              <a:cs typeface="Arial" charset="0"/>
            </a:endParaRPr>
          </a:p>
          <a:p>
            <a:pPr marL="342900" lvl="1" indent="-342900">
              <a:buFontTx/>
              <a:buChar char="•"/>
              <a:defRPr/>
            </a:pPr>
            <a:r>
              <a:rPr lang="en-GB" sz="2400" dirty="0" smtClean="0"/>
              <a:t>Hypothetical </a:t>
            </a:r>
            <a:r>
              <a:rPr lang="en-GB" sz="2400" dirty="0"/>
              <a:t>dating scenarios manipulating severity of genetic condition in potential “mate”</a:t>
            </a:r>
          </a:p>
          <a:p>
            <a:pPr>
              <a:defRPr/>
            </a:pPr>
            <a:endParaRPr lang="en-GB" sz="2400" dirty="0" smtClean="0">
              <a:cs typeface="Arial" charset="0"/>
            </a:endParaRPr>
          </a:p>
          <a:p>
            <a:pPr>
              <a:defRPr/>
            </a:pPr>
            <a:endParaRPr lang="en-GB" sz="2400" dirty="0">
              <a:cs typeface="Arial" charset="0"/>
            </a:endParaRPr>
          </a:p>
          <a:p>
            <a:pPr>
              <a:defRPr/>
            </a:pPr>
            <a:endParaRPr lang="en-GB" sz="2400" dirty="0" smtClean="0"/>
          </a:p>
        </p:txBody>
      </p:sp>
      <p:sp>
        <p:nvSpPr>
          <p:cNvPr id="17412"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412541B-CD19-4B36-9A3C-EF48863D3A20}" type="slidenum">
              <a:rPr lang="en-GB" altLang="en-US" sz="1400" smtClean="0"/>
              <a:pPr eaLnBrk="1" hangingPunct="1"/>
              <a:t>30</a:t>
            </a:fld>
            <a:endParaRPr lang="en-GB" altLang="en-US" sz="1400" smtClean="0"/>
          </a:p>
        </p:txBody>
      </p:sp>
    </p:spTree>
    <p:extLst>
      <p:ext uri="{BB962C8B-B14F-4D97-AF65-F5344CB8AC3E}">
        <p14:creationId xmlns:p14="http://schemas.microsoft.com/office/powerpoint/2010/main" val="46598933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18435" name="Content Placeholder 2"/>
          <p:cNvSpPr>
            <a:spLocks noGrp="1"/>
          </p:cNvSpPr>
          <p:nvPr>
            <p:ph idx="1"/>
          </p:nvPr>
        </p:nvSpPr>
        <p:spPr>
          <a:xfrm>
            <a:off x="395288" y="1125538"/>
            <a:ext cx="8229600" cy="4524375"/>
          </a:xfrm>
        </p:spPr>
        <p:txBody>
          <a:bodyPr>
            <a:normAutofit lnSpcReduction="10000"/>
          </a:bodyPr>
          <a:lstStyle/>
          <a:p>
            <a:pPr marL="457200" lvl="1" indent="0">
              <a:buFontTx/>
              <a:buNone/>
            </a:pPr>
            <a:endParaRPr lang="en-GB" altLang="en-US" sz="2000" smtClean="0"/>
          </a:p>
          <a:p>
            <a:pPr marL="514350" indent="-457200"/>
            <a:r>
              <a:rPr lang="en-GB" altLang="en-US" sz="2400" smtClean="0"/>
              <a:t>Participants indicated less intention to invest in a relationship with potential mates with more serious genetic conditions </a:t>
            </a:r>
            <a:r>
              <a:rPr lang="en-GB" altLang="en-US" sz="2400" i="1" smtClean="0"/>
              <a:t>F</a:t>
            </a:r>
            <a:r>
              <a:rPr lang="en-GB" altLang="en-US" sz="2400" smtClean="0"/>
              <a:t> (1, 41)  = 4.28, </a:t>
            </a:r>
            <a:r>
              <a:rPr lang="en-GB" altLang="en-US" sz="2400" i="1" smtClean="0"/>
              <a:t>p</a:t>
            </a:r>
            <a:r>
              <a:rPr lang="en-GB" altLang="en-US" sz="2400" smtClean="0"/>
              <a:t> = .007.</a:t>
            </a:r>
          </a:p>
          <a:p>
            <a:pPr marL="514350" indent="-457200">
              <a:buFontTx/>
              <a:buAutoNum type="arabicPeriod" startAt="2"/>
            </a:pPr>
            <a:endParaRPr lang="en-GB" altLang="en-US" sz="2400" smtClean="0"/>
          </a:p>
          <a:p>
            <a:pPr marL="514350" indent="-457200"/>
            <a:r>
              <a:rPr lang="en-GB" altLang="en-US" sz="2400" smtClean="0"/>
              <a:t>Interaction between condition and positive-negative word valence for relationship investment. </a:t>
            </a:r>
          </a:p>
          <a:p>
            <a:pPr marL="514350" indent="-457200">
              <a:buFontTx/>
              <a:buAutoNum type="arabicPeriod" startAt="2"/>
            </a:pPr>
            <a:endParaRPr lang="en-GB" altLang="en-US" sz="2400" smtClean="0"/>
          </a:p>
          <a:p>
            <a:pPr marL="457200" lvl="1" indent="0">
              <a:buFontTx/>
              <a:buNone/>
            </a:pPr>
            <a:r>
              <a:rPr lang="en-GB" altLang="en-US" sz="2000" smtClean="0"/>
              <a:t>E.g. participants who reported “genetic test” as being “bad” significantly less likely to consider investing in a relationship with an individual in the non-treatable genetic  condition that those who saw “genetic test” as “good”.</a:t>
            </a:r>
          </a:p>
          <a:p>
            <a:pPr marL="514350" indent="-457200"/>
            <a:endParaRPr lang="en-GB" altLang="en-US" sz="2400" smtClean="0"/>
          </a:p>
          <a:p>
            <a:pPr marL="514350" indent="-457200">
              <a:buFontTx/>
              <a:buNone/>
            </a:pPr>
            <a:endParaRPr lang="en-GB" altLang="en-US" sz="2400" smtClean="0"/>
          </a:p>
          <a:p>
            <a:pPr marL="514350" indent="-457200">
              <a:buFontTx/>
              <a:buNone/>
            </a:pPr>
            <a:endParaRPr lang="en-GB" altLang="en-US" sz="2400" smtClean="0"/>
          </a:p>
          <a:p>
            <a:pPr marL="457200" lvl="1" indent="0">
              <a:buFontTx/>
              <a:buAutoNum type="arabicPeriod"/>
            </a:pPr>
            <a:endParaRPr lang="en-GB" altLang="en-US" sz="2000" smtClean="0">
              <a:cs typeface="Arial" charset="0"/>
            </a:endParaRPr>
          </a:p>
          <a:p>
            <a:pPr marL="457200" lvl="1" indent="0">
              <a:buFontTx/>
              <a:buAutoNum type="arabicPeriod"/>
            </a:pPr>
            <a:endParaRPr lang="en-GB" altLang="en-US" sz="2000" smtClean="0">
              <a:cs typeface="Arial" charset="0"/>
            </a:endParaRPr>
          </a:p>
        </p:txBody>
      </p:sp>
      <p:sp>
        <p:nvSpPr>
          <p:cNvPr id="1843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B712BE36-2F19-4C17-916F-1191E48EC930}" type="slidenum">
              <a:rPr lang="en-GB" altLang="en-US" sz="1400" smtClean="0"/>
              <a:pPr eaLnBrk="1" hangingPunct="1"/>
              <a:t>31</a:t>
            </a:fld>
            <a:endParaRPr lang="en-GB" altLang="en-US" sz="1400" smtClean="0"/>
          </a:p>
        </p:txBody>
      </p:sp>
    </p:spTree>
    <p:extLst>
      <p:ext uri="{BB962C8B-B14F-4D97-AF65-F5344CB8AC3E}">
        <p14:creationId xmlns:p14="http://schemas.microsoft.com/office/powerpoint/2010/main" val="9689454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a:xfrm>
            <a:off x="395288" y="1484313"/>
            <a:ext cx="8229600" cy="4525962"/>
          </a:xfrm>
        </p:spPr>
        <p:txBody>
          <a:bodyPr/>
          <a:lstStyle/>
          <a:p>
            <a:pPr>
              <a:defRPr/>
            </a:pPr>
            <a:r>
              <a:rPr lang="en-GB" sz="2800" dirty="0" smtClean="0"/>
              <a:t>Implications of negative attitudes towards genetics on wider lifestyle choices.</a:t>
            </a:r>
          </a:p>
          <a:p>
            <a:pPr marL="0" indent="0">
              <a:buFontTx/>
              <a:buNone/>
              <a:defRPr/>
            </a:pPr>
            <a:endParaRPr lang="en-GB" sz="2800" dirty="0" smtClean="0"/>
          </a:p>
          <a:p>
            <a:pPr>
              <a:defRPr/>
            </a:pPr>
            <a:r>
              <a:rPr lang="en-GB" sz="2800" dirty="0" smtClean="0"/>
              <a:t>A new form of “genetic discrimination”?</a:t>
            </a:r>
          </a:p>
          <a:p>
            <a:pPr lvl="1">
              <a:defRPr/>
            </a:pPr>
            <a:endParaRPr lang="en-GB" dirty="0" smtClean="0"/>
          </a:p>
          <a:p>
            <a:pPr>
              <a:defRPr/>
            </a:pPr>
            <a:r>
              <a:rPr lang="en-GB" sz="2800" dirty="0" smtClean="0"/>
              <a:t>NB: Modern prejudice cannot be captured explicitly</a:t>
            </a:r>
          </a:p>
          <a:p>
            <a:pPr>
              <a:buFontTx/>
              <a:buNone/>
              <a:defRPr/>
            </a:pPr>
            <a:endParaRPr lang="en-GB" dirty="0" smtClean="0"/>
          </a:p>
        </p:txBody>
      </p:sp>
      <p:sp>
        <p:nvSpPr>
          <p:cNvPr id="19459"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E4FF4D1-2460-43E0-8367-329CD47B161B}" type="slidenum">
              <a:rPr lang="en-GB" altLang="en-US" sz="1400" smtClean="0"/>
              <a:pPr eaLnBrk="1" hangingPunct="1"/>
              <a:t>32</a:t>
            </a:fld>
            <a:endParaRPr lang="en-GB" altLang="en-US" sz="1400" smtClean="0"/>
          </a:p>
        </p:txBody>
      </p:sp>
      <p:sp>
        <p:nvSpPr>
          <p:cNvPr id="19460"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Tree>
    <p:extLst>
      <p:ext uri="{BB962C8B-B14F-4D97-AF65-F5344CB8AC3E}">
        <p14:creationId xmlns:p14="http://schemas.microsoft.com/office/powerpoint/2010/main" val="46147127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23850" y="28575"/>
            <a:ext cx="8229600" cy="1143000"/>
          </a:xfrm>
        </p:spPr>
        <p:txBody>
          <a:bodyPr/>
          <a:lstStyle/>
          <a:p>
            <a:r>
              <a:rPr lang="en-GB" altLang="en-US" sz="3200" b="1" smtClean="0"/>
              <a:t>Attitudes towards genetics in the general population</a:t>
            </a:r>
          </a:p>
        </p:txBody>
      </p:sp>
      <p:sp>
        <p:nvSpPr>
          <p:cNvPr id="20483" name="Content Placeholder 2"/>
          <p:cNvSpPr>
            <a:spLocks noGrp="1"/>
          </p:cNvSpPr>
          <p:nvPr>
            <p:ph idx="1"/>
          </p:nvPr>
        </p:nvSpPr>
        <p:spPr>
          <a:xfrm>
            <a:off x="395288" y="1125538"/>
            <a:ext cx="8229600" cy="4524375"/>
          </a:xfrm>
        </p:spPr>
        <p:txBody>
          <a:bodyPr/>
          <a:lstStyle/>
          <a:p>
            <a:pPr marL="57150" indent="0">
              <a:buFontTx/>
              <a:buNone/>
            </a:pPr>
            <a:r>
              <a:rPr lang="en-GB" altLang="en-US" sz="2400" b="1" smtClean="0"/>
              <a:t>Intention to receive a hypothetical genetic test </a:t>
            </a:r>
          </a:p>
          <a:p>
            <a:pPr marL="57150" indent="0"/>
            <a:endParaRPr lang="en-GB" altLang="en-US" sz="2400" smtClean="0"/>
          </a:p>
          <a:p>
            <a:pPr marL="57150" indent="0">
              <a:buFontTx/>
              <a:buNone/>
            </a:pPr>
            <a:endParaRPr lang="en-GB" altLang="en-US" sz="2400" smtClean="0"/>
          </a:p>
          <a:p>
            <a:pPr marL="914400" lvl="1" indent="-457200">
              <a:buFontTx/>
              <a:buAutoNum type="arabicPeriod"/>
            </a:pPr>
            <a:endParaRPr lang="en-GB" altLang="en-US" sz="2000" smtClean="0">
              <a:cs typeface="Arial" charset="0"/>
            </a:endParaRPr>
          </a:p>
          <a:p>
            <a:pPr marL="914400" lvl="1" indent="-457200">
              <a:buFontTx/>
              <a:buAutoNum type="arabicPeriod"/>
            </a:pPr>
            <a:endParaRPr lang="en-GB" altLang="en-US" sz="2000" smtClean="0">
              <a:cs typeface="Arial" charset="0"/>
            </a:endParaRPr>
          </a:p>
        </p:txBody>
      </p:sp>
      <p:sp>
        <p:nvSpPr>
          <p:cNvPr id="2048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2454BFBC-BA0C-44E8-9185-63AEEA7E3011}" type="slidenum">
              <a:rPr lang="en-GB" altLang="en-US" sz="1400" smtClean="0"/>
              <a:pPr eaLnBrk="1" hangingPunct="1"/>
              <a:t>33</a:t>
            </a:fld>
            <a:endParaRPr lang="en-GB" altLang="en-US" sz="1400" smtClean="0"/>
          </a:p>
        </p:txBody>
      </p:sp>
      <p:graphicFrame>
        <p:nvGraphicFramePr>
          <p:cNvPr id="2" name="Table 1"/>
          <p:cNvGraphicFramePr>
            <a:graphicFrameLocks noGrp="1"/>
          </p:cNvGraphicFramePr>
          <p:nvPr/>
        </p:nvGraphicFramePr>
        <p:xfrm>
          <a:off x="395288" y="1628775"/>
          <a:ext cx="8424862" cy="4672011"/>
        </p:xfrm>
        <a:graphic>
          <a:graphicData uri="http://schemas.openxmlformats.org/drawingml/2006/table">
            <a:tbl>
              <a:tblPr firstRow="1" firstCol="1" bandRow="1"/>
              <a:tblGrid>
                <a:gridCol w="6408656"/>
                <a:gridCol w="1224125"/>
                <a:gridCol w="792081"/>
              </a:tblGrid>
              <a:tr h="365805">
                <a:tc>
                  <a:txBody>
                    <a:bodyPr/>
                    <a:lstStyle/>
                    <a:p>
                      <a:pPr>
                        <a:lnSpc>
                          <a:spcPct val="150000"/>
                        </a:lnSpc>
                        <a:spcAft>
                          <a:spcPts val="0"/>
                        </a:spcAft>
                      </a:pPr>
                      <a:r>
                        <a:rPr lang="en-GB" sz="1600" b="1" dirty="0">
                          <a:effectLst/>
                          <a:latin typeface="Times New Roman"/>
                          <a:ea typeface="Calibri"/>
                          <a:cs typeface="Times New Roman"/>
                        </a:rPr>
                        <a:t> </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Mean</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600" b="1">
                          <a:effectLst/>
                          <a:latin typeface="Times New Roman"/>
                          <a:ea typeface="Calibri"/>
                          <a:cs typeface="Times New Roman"/>
                        </a:rPr>
                        <a:t>SD</a:t>
                      </a:r>
                      <a:endParaRPr lang="en-GB" sz="14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65805">
                <a:tc gridSpan="3">
                  <a:txBody>
                    <a:bodyPr/>
                    <a:lstStyle/>
                    <a:p>
                      <a:pPr algn="ctr">
                        <a:lnSpc>
                          <a:spcPct val="150000"/>
                        </a:lnSpc>
                        <a:spcAft>
                          <a:spcPts val="0"/>
                        </a:spcAft>
                      </a:pPr>
                      <a:r>
                        <a:rPr lang="en-GB" sz="1600" b="1" dirty="0">
                          <a:effectLst/>
                          <a:latin typeface="Times New Roman"/>
                          <a:ea typeface="Calibri"/>
                          <a:cs typeface="Times New Roman"/>
                        </a:rPr>
                        <a:t>Higher scores reflect more positive responses (scale of 1-7)</a:t>
                      </a:r>
                      <a:endParaRPr lang="en-GB" sz="14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hMerge="1">
                  <a:txBody>
                    <a:bodyPr/>
                    <a:lstStyle/>
                    <a:p>
                      <a:endParaRPr lang="en-GB"/>
                    </a:p>
                  </a:txBody>
                  <a:tcPr/>
                </a:tc>
                <a:tc hMerge="1">
                  <a:txBody>
                    <a:bodyPr/>
                    <a:lstStyle/>
                    <a:p>
                      <a:endParaRPr lang="en-GB"/>
                    </a:p>
                  </a:txBody>
                  <a:tcPr/>
                </a:tc>
              </a:tr>
              <a:tr h="411531">
                <a:tc>
                  <a:txBody>
                    <a:bodyPr/>
                    <a:lstStyle/>
                    <a:p>
                      <a:pPr>
                        <a:lnSpc>
                          <a:spcPct val="150000"/>
                        </a:lnSpc>
                        <a:spcAft>
                          <a:spcPts val="0"/>
                        </a:spcAft>
                      </a:pPr>
                      <a:r>
                        <a:rPr lang="en-GB" sz="1800" dirty="0">
                          <a:effectLst/>
                          <a:latin typeface="+mj-lt"/>
                          <a:ea typeface="Calibri"/>
                          <a:cs typeface="Times New Roman"/>
                        </a:rPr>
                        <a:t>Intention: How likely would you be to have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5.59</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823062">
                <a:tc>
                  <a:txBody>
                    <a:bodyPr/>
                    <a:lstStyle/>
                    <a:p>
                      <a:pPr>
                        <a:lnSpc>
                          <a:spcPct val="150000"/>
                        </a:lnSpc>
                        <a:spcAft>
                          <a:spcPts val="0"/>
                        </a:spcAft>
                      </a:pPr>
                      <a:r>
                        <a:rPr lang="en-GB" sz="1800" dirty="0">
                          <a:effectLst/>
                          <a:latin typeface="+mj-lt"/>
                          <a:ea typeface="Calibri"/>
                          <a:cs typeface="Times New Roman"/>
                        </a:rPr>
                        <a:t>SN: Most people who are important to me would approve of me having a genetic test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5.91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1.40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823062">
                <a:tc>
                  <a:txBody>
                    <a:bodyPr/>
                    <a:lstStyle/>
                    <a:p>
                      <a:pPr>
                        <a:lnSpc>
                          <a:spcPct val="150000"/>
                        </a:lnSpc>
                        <a:spcAft>
                          <a:spcPts val="0"/>
                        </a:spcAft>
                      </a:pPr>
                      <a:r>
                        <a:rPr lang="en-GB" sz="1800" dirty="0">
                          <a:effectLst/>
                          <a:latin typeface="+mj-lt"/>
                          <a:ea typeface="Calibri"/>
                          <a:cs typeface="Times New Roman"/>
                        </a:rPr>
                        <a:t>SN: Having a genetic test may have implications for family members</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4.64</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2.10</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11531">
                <a:tc>
                  <a:txBody>
                    <a:bodyPr/>
                    <a:lstStyle/>
                    <a:p>
                      <a:pPr>
                        <a:lnSpc>
                          <a:spcPct val="150000"/>
                        </a:lnSpc>
                        <a:spcAft>
                          <a:spcPts val="0"/>
                        </a:spcAft>
                      </a:pPr>
                      <a:r>
                        <a:rPr lang="en-GB" sz="1800" dirty="0">
                          <a:effectLst/>
                          <a:latin typeface="+mj-lt"/>
                          <a:ea typeface="Calibri"/>
                          <a:cs typeface="Times New Roman"/>
                        </a:rPr>
                        <a:t>PBC: I could easily have a genetic test if I chose to do so</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4.87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1.61</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823062">
                <a:tc>
                  <a:txBody>
                    <a:bodyPr/>
                    <a:lstStyle/>
                    <a:p>
                      <a:pPr>
                        <a:lnSpc>
                          <a:spcPct val="150000"/>
                        </a:lnSpc>
                        <a:spcAft>
                          <a:spcPts val="0"/>
                        </a:spcAft>
                      </a:pPr>
                      <a:r>
                        <a:rPr lang="en-GB" sz="1800" dirty="0">
                          <a:effectLst/>
                          <a:latin typeface="+mj-lt"/>
                          <a:ea typeface="Calibri"/>
                          <a:cs typeface="Times New Roman"/>
                        </a:rPr>
                        <a:t>PBC: I would be concerned that other people could find out my genetic test result</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3.47</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a:effectLst/>
                          <a:latin typeface="Times New Roman"/>
                          <a:ea typeface="Calibri"/>
                          <a:cs typeface="Times New Roman"/>
                        </a:rPr>
                        <a:t>2.13</a:t>
                      </a:r>
                      <a:endParaRPr lang="en-GB" sz="160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648153">
                <a:tc>
                  <a:txBody>
                    <a:bodyPr/>
                    <a:lstStyle/>
                    <a:p>
                      <a:pPr>
                        <a:lnSpc>
                          <a:spcPct val="150000"/>
                        </a:lnSpc>
                        <a:spcAft>
                          <a:spcPts val="0"/>
                        </a:spcAft>
                      </a:pPr>
                      <a:r>
                        <a:rPr lang="en-GB" sz="1800" dirty="0">
                          <a:effectLst/>
                          <a:latin typeface="+mj-lt"/>
                          <a:ea typeface="Calibri"/>
                          <a:cs typeface="Times New Roman"/>
                        </a:rPr>
                        <a:t>AR: If I did not have a genetic test I would later wish I had</a:t>
                      </a:r>
                      <a:endParaRPr lang="en-GB" sz="1600" dirty="0">
                        <a:effectLst/>
                        <a:latin typeface="+mj-lt"/>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5.10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150000"/>
                        </a:lnSpc>
                        <a:spcAft>
                          <a:spcPts val="0"/>
                        </a:spcAft>
                      </a:pPr>
                      <a:r>
                        <a:rPr lang="en-GB" sz="1800" b="1" dirty="0">
                          <a:effectLst/>
                          <a:latin typeface="Times New Roman"/>
                          <a:ea typeface="Calibri"/>
                          <a:cs typeface="Times New Roman"/>
                        </a:rPr>
                        <a:t>1.80</a:t>
                      </a:r>
                      <a:endParaRPr lang="en-GB" sz="1600" dirty="0">
                        <a:effectLst/>
                        <a:latin typeface="Calibri"/>
                        <a:ea typeface="Calibri"/>
                        <a:cs typeface="Times New Roman"/>
                      </a:endParaRPr>
                    </a:p>
                  </a:txBody>
                  <a:tcPr marL="68579" marR="6857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extLst>
      <p:ext uri="{BB962C8B-B14F-4D97-AF65-F5344CB8AC3E}">
        <p14:creationId xmlns:p14="http://schemas.microsoft.com/office/powerpoint/2010/main" val="32084094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z="3200" b="1" smtClean="0"/>
              <a:t>Can we (or should we?) change attitudes?</a:t>
            </a:r>
          </a:p>
        </p:txBody>
      </p:sp>
      <p:sp>
        <p:nvSpPr>
          <p:cNvPr id="21507" name="Content Placeholder 2"/>
          <p:cNvSpPr>
            <a:spLocks noGrp="1"/>
          </p:cNvSpPr>
          <p:nvPr>
            <p:ph idx="1"/>
          </p:nvPr>
        </p:nvSpPr>
        <p:spPr>
          <a:xfrm>
            <a:off x="539750" y="1700213"/>
            <a:ext cx="8229600" cy="4525962"/>
          </a:xfrm>
        </p:spPr>
        <p:txBody>
          <a:bodyPr/>
          <a:lstStyle/>
          <a:p>
            <a:r>
              <a:rPr lang="en-GB" altLang="en-US" smtClean="0"/>
              <a:t>Information about genetics needs to tap into these key factors </a:t>
            </a:r>
          </a:p>
          <a:p>
            <a:endParaRPr lang="en-GB" altLang="en-US" smtClean="0"/>
          </a:p>
          <a:p>
            <a:r>
              <a:rPr lang="en-GB" altLang="en-US" smtClean="0"/>
              <a:t>BUT need to tap into implicit attitudes – asking people what they think may not be linked to behavioural choices… </a:t>
            </a:r>
          </a:p>
          <a:p>
            <a:endParaRPr lang="en-GB" altLang="en-US" smtClean="0"/>
          </a:p>
          <a:p>
            <a:r>
              <a:rPr lang="en-GB" altLang="en-US" smtClean="0"/>
              <a:t>Potential for attitude change intervention </a:t>
            </a:r>
          </a:p>
          <a:p>
            <a:endParaRPr lang="en-GB" altLang="en-US" smtClean="0"/>
          </a:p>
          <a:p>
            <a:endParaRPr lang="en-GB" altLang="en-US" smtClean="0"/>
          </a:p>
        </p:txBody>
      </p:sp>
      <p:sp>
        <p:nvSpPr>
          <p:cNvPr id="2150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97ACC6D3-2A1A-4650-9986-78F462E57CEB}" type="slidenum">
              <a:rPr lang="en-GB" altLang="en-US" sz="1400" smtClean="0"/>
              <a:pPr eaLnBrk="1" hangingPunct="1"/>
              <a:t>34</a:t>
            </a:fld>
            <a:endParaRPr lang="en-GB" altLang="en-US" sz="1400" smtClean="0"/>
          </a:p>
        </p:txBody>
      </p:sp>
    </p:spTree>
    <p:extLst>
      <p:ext uri="{BB962C8B-B14F-4D97-AF65-F5344CB8AC3E}">
        <p14:creationId xmlns:p14="http://schemas.microsoft.com/office/powerpoint/2010/main" val="88447962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39750" y="2349500"/>
            <a:ext cx="8229600" cy="1143000"/>
          </a:xfrm>
        </p:spPr>
        <p:txBody>
          <a:bodyPr>
            <a:normAutofit fontScale="90000"/>
          </a:bodyPr>
          <a:lstStyle/>
          <a:p>
            <a:r>
              <a:rPr lang="en-GB" altLang="en-US" smtClean="0"/>
              <a:t>What we know #2</a:t>
            </a:r>
            <a:br>
              <a:rPr lang="en-GB" altLang="en-US" smtClean="0"/>
            </a:br>
            <a:r>
              <a:rPr lang="en-GB" altLang="en-US" smtClean="0"/>
              <a:t/>
            </a:r>
            <a:br>
              <a:rPr lang="en-GB" altLang="en-US" smtClean="0"/>
            </a:br>
            <a:r>
              <a:rPr lang="en-GB" altLang="en-US" smtClean="0"/>
              <a:t>People’s understanding of genetic risk influences behaviour</a:t>
            </a:r>
          </a:p>
        </p:txBody>
      </p:sp>
      <p:sp>
        <p:nvSpPr>
          <p:cNvPr id="22531"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82D52E1-C0BE-4F42-8353-60C69D4C8F18}" type="slidenum">
              <a:rPr lang="en-GB" altLang="en-US" sz="1400" smtClean="0"/>
              <a:pPr eaLnBrk="1" hangingPunct="1"/>
              <a:t>35</a:t>
            </a:fld>
            <a:endParaRPr lang="en-GB" altLang="en-US" sz="1400" smtClean="0"/>
          </a:p>
        </p:txBody>
      </p:sp>
    </p:spTree>
    <p:extLst>
      <p:ext uri="{BB962C8B-B14F-4D97-AF65-F5344CB8AC3E}">
        <p14:creationId xmlns:p14="http://schemas.microsoft.com/office/powerpoint/2010/main" val="168651993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3555"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3556"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305CF345-28A4-44DE-B5D6-089CFC38BA6D}" type="slidenum">
              <a:rPr lang="en-GB" altLang="en-US" sz="1400" smtClean="0"/>
              <a:pPr eaLnBrk="1" hangingPunct="1"/>
              <a:t>36</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3558"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3" name="Rounded Rectangular Callout 2"/>
          <p:cNvSpPr/>
          <p:nvPr/>
        </p:nvSpPr>
        <p:spPr>
          <a:xfrm>
            <a:off x="777875" y="3068638"/>
            <a:ext cx="7272338" cy="2089150"/>
          </a:xfrm>
          <a:prstGeom prst="wedgeRoundRectCallout">
            <a:avLst>
              <a:gd name="adj1" fmla="val 23821"/>
              <a:gd name="adj2" fmla="val -8049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defTabSz="227013" eaLnBrk="0" hangingPunct="0">
              <a:defRPr/>
            </a:pPr>
            <a:r>
              <a:rPr lang="en-GB" i="1" dirty="0">
                <a:solidFill>
                  <a:schemeClr val="tx1"/>
                </a:solidFill>
              </a:rPr>
              <a:t> </a:t>
            </a:r>
            <a:r>
              <a:rPr lang="en-GB" sz="2400" i="1" dirty="0">
                <a:solidFill>
                  <a:schemeClr val="tx1"/>
                </a:solidFill>
                <a:cs typeface="Times New Roman" pitchFamily="18" charset="0"/>
              </a:rPr>
              <a:t>“I find it hard to understand that if so many people in my family have had breast cancer that they felt I was not at risk. I keep thinking ‘what if they got it wrong!?’</a:t>
            </a:r>
            <a:r>
              <a:rPr lang="en-GB" sz="2400" i="1" dirty="0">
                <a:solidFill>
                  <a:schemeClr val="tx1"/>
                </a:solidFill>
              </a:rPr>
              <a:t>  </a:t>
            </a:r>
            <a:r>
              <a:rPr lang="en-GB" sz="2000" i="1" dirty="0">
                <a:solidFill>
                  <a:schemeClr val="tx1"/>
                </a:solidFill>
              </a:rPr>
              <a:t>CARIAD trial participant</a:t>
            </a:r>
          </a:p>
        </p:txBody>
      </p:sp>
      <p:sp>
        <p:nvSpPr>
          <p:cNvPr id="23560" name="Rectangle 3"/>
          <p:cNvSpPr>
            <a:spLocks noChangeArrowheads="1"/>
          </p:cNvSpPr>
          <p:nvPr/>
        </p:nvSpPr>
        <p:spPr bwMode="auto">
          <a:xfrm>
            <a:off x="307975" y="5805488"/>
            <a:ext cx="8208963"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1400"/>
              <a:t>Hilgart , Phelps, Bennett et al (2010).  </a:t>
            </a:r>
            <a:r>
              <a:rPr lang="en-GB" altLang="en-US" sz="1400" i="1"/>
              <a:t>“I have always believed I was at high risk…”</a:t>
            </a:r>
            <a:r>
              <a:rPr lang="en-GB" altLang="en-US" sz="1400"/>
              <a:t> The role of expectation in emotional responses to the receipt of an average, moderate or high cancer genetic risk assessment result: A thematic analysis of free-text questionnaire comments.  </a:t>
            </a:r>
            <a:r>
              <a:rPr lang="en-GB" altLang="en-US" sz="1400" i="1"/>
              <a:t>Familial Cancer</a:t>
            </a:r>
            <a:r>
              <a:rPr lang="en-GB" altLang="en-US" sz="1400"/>
              <a:t>, 9, 3, 469-477.</a:t>
            </a:r>
          </a:p>
        </p:txBody>
      </p:sp>
    </p:spTree>
    <p:extLst>
      <p:ext uri="{BB962C8B-B14F-4D97-AF65-F5344CB8AC3E}">
        <p14:creationId xmlns:p14="http://schemas.microsoft.com/office/powerpoint/2010/main" val="349696674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250825" y="188913"/>
            <a:ext cx="8569325" cy="1143000"/>
          </a:xfrm>
        </p:spPr>
        <p:txBody>
          <a:bodyPr/>
          <a:lstStyle/>
          <a:p>
            <a:r>
              <a:rPr lang="en-GB" altLang="en-US" sz="3200" b="1" smtClean="0"/>
              <a:t>Understanding impact of genetic risk information</a:t>
            </a:r>
          </a:p>
        </p:txBody>
      </p:sp>
      <p:sp>
        <p:nvSpPr>
          <p:cNvPr id="24579" name="Content Placeholder 2"/>
          <p:cNvSpPr>
            <a:spLocks noGrp="1"/>
          </p:cNvSpPr>
          <p:nvPr>
            <p:ph idx="1"/>
          </p:nvPr>
        </p:nvSpPr>
        <p:spPr>
          <a:xfrm>
            <a:off x="457200" y="1600200"/>
            <a:ext cx="3683000" cy="1252538"/>
          </a:xfrm>
        </p:spPr>
        <p:txBody>
          <a:bodyPr/>
          <a:lstStyle/>
          <a:p>
            <a:r>
              <a:rPr lang="en-GB" altLang="en-US" sz="2800" smtClean="0"/>
              <a:t>Objective/Clinical risk status</a:t>
            </a:r>
          </a:p>
        </p:txBody>
      </p:sp>
      <p:sp>
        <p:nvSpPr>
          <p:cNvPr id="24580" name="Slide Number Placeholder 3"/>
          <p:cNvSpPr>
            <a:spLocks noGrp="1"/>
          </p:cNvSpPr>
          <p:nvPr>
            <p:ph type="sldNum" sz="quarter" idx="12"/>
          </p:nvPr>
        </p:nvSpPr>
        <p:spPr>
          <a:xfrm>
            <a:off x="6553200" y="6194425"/>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811F6E9E-6628-4CCD-8AF9-84CF3658A262}" type="slidenum">
              <a:rPr lang="en-GB" altLang="en-US" sz="1400" smtClean="0"/>
              <a:pPr eaLnBrk="1" hangingPunct="1"/>
              <a:t>37</a:t>
            </a:fld>
            <a:endParaRPr lang="en-GB" altLang="en-US" sz="1400" smtClean="0"/>
          </a:p>
        </p:txBody>
      </p:sp>
      <p:sp>
        <p:nvSpPr>
          <p:cNvPr id="5" name="Content Placeholder 2"/>
          <p:cNvSpPr txBox="1">
            <a:spLocks/>
          </p:cNvSpPr>
          <p:nvPr/>
        </p:nvSpPr>
        <p:spPr bwMode="auto">
          <a:xfrm>
            <a:off x="5003800" y="1557338"/>
            <a:ext cx="36830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defRPr/>
            </a:pPr>
            <a:r>
              <a:rPr lang="en-GB" sz="2800" kern="0" dirty="0" smtClean="0"/>
              <a:t>Subjective risk status</a:t>
            </a:r>
          </a:p>
        </p:txBody>
      </p:sp>
      <p:sp>
        <p:nvSpPr>
          <p:cNvPr id="24582" name="Rectangle 1"/>
          <p:cNvSpPr>
            <a:spLocks noChangeArrowheads="1"/>
          </p:cNvSpPr>
          <p:nvPr/>
        </p:nvSpPr>
        <p:spPr bwMode="auto">
          <a:xfrm>
            <a:off x="4067175" y="1547813"/>
            <a:ext cx="692150"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r>
              <a:rPr lang="en-GB" altLang="en-US" sz="7200"/>
              <a:t>≠</a:t>
            </a:r>
          </a:p>
        </p:txBody>
      </p:sp>
      <p:sp>
        <p:nvSpPr>
          <p:cNvPr id="24583" name="TextBox 7"/>
          <p:cNvSpPr txBox="1">
            <a:spLocks noChangeArrowheads="1"/>
          </p:cNvSpPr>
          <p:nvPr/>
        </p:nvSpPr>
        <p:spPr bwMode="auto">
          <a:xfrm>
            <a:off x="450850" y="2997200"/>
            <a:ext cx="82391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buFont typeface="Arial" charset="0"/>
              <a:buChar char="•"/>
            </a:pPr>
            <a:r>
              <a:rPr lang="en-GB" altLang="en-US" sz="2800"/>
              <a:t>Subjective risk better predicts subsequent health behaviours and distress</a:t>
            </a:r>
          </a:p>
          <a:p>
            <a:pPr eaLnBrk="1" hangingPunct="1">
              <a:buFont typeface="Arial" charset="0"/>
              <a:buChar char="•"/>
            </a:pPr>
            <a:endParaRPr lang="en-GB" altLang="en-US" sz="2800"/>
          </a:p>
          <a:p>
            <a:pPr eaLnBrk="1" hangingPunct="1">
              <a:buFont typeface="Arial" charset="0"/>
              <a:buChar char="•"/>
            </a:pPr>
            <a:r>
              <a:rPr lang="en-GB" altLang="en-US" sz="2800"/>
              <a:t>Need to explore the gap between the two in consultation/counselling to influence healthy behaviours</a:t>
            </a:r>
          </a:p>
        </p:txBody>
      </p:sp>
    </p:spTree>
    <p:extLst>
      <p:ext uri="{BB962C8B-B14F-4D97-AF65-F5344CB8AC3E}">
        <p14:creationId xmlns:p14="http://schemas.microsoft.com/office/powerpoint/2010/main" val="286389999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188913"/>
            <a:ext cx="8229600" cy="5689600"/>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dirty="0" smtClean="0">
              <a:cs typeface="Arial" pitchFamily="34" charset="0"/>
            </a:endParaRPr>
          </a:p>
          <a:p>
            <a:pPr lvl="1">
              <a:defRPr/>
            </a:pPr>
            <a:r>
              <a:rPr lang="en-GB" sz="2400" dirty="0" smtClean="0">
                <a:cs typeface="Arial" pitchFamily="34" charset="0"/>
              </a:rPr>
              <a:t>People are “common-sense scientists” </a:t>
            </a:r>
          </a:p>
          <a:p>
            <a:pPr lvl="1">
              <a:defRPr/>
            </a:pPr>
            <a:endParaRPr lang="en-GB" sz="2400" dirty="0">
              <a:cs typeface="Arial" pitchFamily="34" charset="0"/>
            </a:endParaRPr>
          </a:p>
          <a:p>
            <a:pPr lvl="1">
              <a:defRPr/>
            </a:pPr>
            <a:r>
              <a:rPr lang="en-GB" sz="2400" dirty="0" smtClean="0">
                <a:cs typeface="Arial" pitchFamily="34" charset="0"/>
              </a:rPr>
              <a:t>Actively process information about genetic risk or a genetic condition</a:t>
            </a:r>
          </a:p>
          <a:p>
            <a:pPr lvl="1">
              <a:defRPr/>
            </a:pPr>
            <a:endParaRPr lang="en-GB" sz="2400" dirty="0" smtClean="0">
              <a:cs typeface="Arial" pitchFamily="34" charset="0"/>
            </a:endParaRPr>
          </a:p>
          <a:p>
            <a:pPr lvl="1">
              <a:defRPr/>
            </a:pPr>
            <a:r>
              <a:rPr lang="en-GB" sz="2400" dirty="0">
                <a:cs typeface="Arial" pitchFamily="34" charset="0"/>
              </a:rPr>
              <a:t>F</a:t>
            </a:r>
            <a:r>
              <a:rPr lang="en-GB" sz="2400" dirty="0" smtClean="0">
                <a:cs typeface="Arial" pitchFamily="34" charset="0"/>
              </a:rPr>
              <a:t>orm a cognitive and emotional response  based upon beliefs about: </a:t>
            </a:r>
          </a:p>
          <a:p>
            <a:pPr lvl="1">
              <a:defRPr/>
            </a:pPr>
            <a:endParaRPr lang="en-GB" sz="2400" dirty="0" smtClean="0">
              <a:cs typeface="Arial" pitchFamily="34" charset="0"/>
            </a:endParaRPr>
          </a:p>
          <a:p>
            <a:pPr lvl="2">
              <a:defRPr/>
            </a:pPr>
            <a:r>
              <a:rPr lang="en-GB" sz="2000" dirty="0" smtClean="0">
                <a:cs typeface="Arial" pitchFamily="34" charset="0"/>
              </a:rPr>
              <a:t>Identity (label, signs &amp; symptoms)</a:t>
            </a:r>
          </a:p>
          <a:p>
            <a:pPr lvl="2">
              <a:defRPr/>
            </a:pPr>
            <a:r>
              <a:rPr lang="en-GB" sz="2000" dirty="0" smtClean="0">
                <a:cs typeface="Arial" pitchFamily="34" charset="0"/>
              </a:rPr>
              <a:t>Causes (genetic, psychological, environmental)</a:t>
            </a:r>
          </a:p>
          <a:p>
            <a:pPr lvl="2">
              <a:defRPr/>
            </a:pPr>
            <a:r>
              <a:rPr lang="en-GB" sz="2000" dirty="0" smtClean="0">
                <a:cs typeface="Arial" pitchFamily="34" charset="0"/>
              </a:rPr>
              <a:t>Consequences (e.g., emotional, financial, physical)</a:t>
            </a:r>
          </a:p>
          <a:p>
            <a:pPr lvl="2">
              <a:defRPr/>
            </a:pPr>
            <a:r>
              <a:rPr lang="en-GB" sz="2000" dirty="0" smtClean="0">
                <a:cs typeface="Arial" pitchFamily="34" charset="0"/>
              </a:rPr>
              <a:t>Timeline (acute, chronic, cyclical)</a:t>
            </a:r>
          </a:p>
          <a:p>
            <a:pPr lvl="2">
              <a:defRPr/>
            </a:pPr>
            <a:r>
              <a:rPr lang="en-GB" sz="2000" dirty="0" smtClean="0">
                <a:cs typeface="Arial" pitchFamily="34" charset="0"/>
              </a:rPr>
              <a:t>Curability/controllability</a:t>
            </a:r>
          </a:p>
          <a:p>
            <a:pPr lvl="2">
              <a:defRPr/>
            </a:pPr>
            <a:endParaRPr lang="en-GB" dirty="0">
              <a:cs typeface="Arial" pitchFamily="34" charset="0"/>
            </a:endParaRPr>
          </a:p>
          <a:p>
            <a:pPr>
              <a:defRPr/>
            </a:pPr>
            <a:endParaRPr lang="en-GB" sz="2400" dirty="0"/>
          </a:p>
        </p:txBody>
      </p:sp>
    </p:spTree>
    <p:extLst>
      <p:ext uri="{BB962C8B-B14F-4D97-AF65-F5344CB8AC3E}">
        <p14:creationId xmlns:p14="http://schemas.microsoft.com/office/powerpoint/2010/main" val="168666243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23813"/>
            <a:ext cx="8856662" cy="6284912"/>
          </a:xfrm>
        </p:spPr>
        <p:txBody>
          <a:bodyPr>
            <a:noAutofit/>
          </a:bodyPr>
          <a:lstStyle/>
          <a:p>
            <a:pPr marL="109728" indent="0">
              <a:buFontTx/>
              <a:buNone/>
              <a:defRPr/>
            </a:pPr>
            <a:r>
              <a:rPr lang="en-GB" sz="2400" b="1" dirty="0" smtClean="0">
                <a:cs typeface="Arial" pitchFamily="34" charset="0"/>
              </a:rPr>
              <a:t>Self-regulation model (</a:t>
            </a:r>
            <a:r>
              <a:rPr lang="en-GB" sz="2400" b="1" dirty="0" err="1" smtClean="0">
                <a:cs typeface="Arial" pitchFamily="34" charset="0"/>
              </a:rPr>
              <a:t>Leventhal</a:t>
            </a:r>
            <a:r>
              <a:rPr lang="en-GB" sz="2400" b="1" dirty="0" smtClean="0">
                <a:cs typeface="Arial" pitchFamily="34" charset="0"/>
              </a:rPr>
              <a:t> et al., 1992)</a:t>
            </a:r>
          </a:p>
          <a:p>
            <a:pPr marL="109728" indent="0">
              <a:buFontTx/>
              <a:buNone/>
              <a:defRPr/>
            </a:pPr>
            <a:endParaRPr lang="en-GB" sz="2400" b="1" dirty="0">
              <a:cs typeface="Arial" pitchFamily="34" charset="0"/>
            </a:endParaRPr>
          </a:p>
          <a:p>
            <a:pPr marL="109728" indent="0">
              <a:buFontTx/>
              <a:buNone/>
              <a:defRPr/>
            </a:pPr>
            <a:r>
              <a:rPr lang="en-GB" sz="2400" dirty="0" smtClean="0">
                <a:cs typeface="Arial" pitchFamily="34" charset="0"/>
              </a:rPr>
              <a:t>Representations of genetic risk based upon beliefs about: </a:t>
            </a:r>
          </a:p>
          <a:p>
            <a:pPr marL="914400" lvl="2" indent="0">
              <a:buFontTx/>
              <a:buNone/>
              <a:defRPr/>
            </a:pPr>
            <a:r>
              <a:rPr lang="en-GB" sz="2000" dirty="0" smtClean="0">
                <a:cs typeface="Arial" pitchFamily="34" charset="0"/>
              </a:rPr>
              <a:t>			</a:t>
            </a:r>
          </a:p>
          <a:p>
            <a:pPr marL="914400" lvl="2" indent="0">
              <a:buFontTx/>
              <a:buNone/>
              <a:defRPr/>
            </a:pPr>
            <a:r>
              <a:rPr lang="en-GB" sz="2000" dirty="0" smtClean="0">
                <a:cs typeface="Arial" pitchFamily="34" charset="0"/>
              </a:rPr>
              <a:t>			Identity </a:t>
            </a:r>
          </a:p>
          <a:p>
            <a:pPr marL="914400" lvl="2" indent="0">
              <a:buFontTx/>
              <a:buNone/>
              <a:defRPr/>
            </a:pPr>
            <a:endParaRPr lang="en-GB" sz="2000" dirty="0" smtClean="0">
              <a:cs typeface="Arial" pitchFamily="34" charset="0"/>
            </a:endParaRPr>
          </a:p>
          <a:p>
            <a:pPr marL="914400" lvl="2" indent="0">
              <a:buFontTx/>
              <a:buNone/>
              <a:defRPr/>
            </a:pPr>
            <a:endParaRPr lang="en-GB" sz="2000" dirty="0">
              <a:cs typeface="Arial" pitchFamily="34" charset="0"/>
            </a:endParaRPr>
          </a:p>
          <a:p>
            <a:pPr marL="914400" lvl="2" indent="0">
              <a:buFontTx/>
              <a:buNone/>
              <a:defRPr/>
            </a:pPr>
            <a:r>
              <a:rPr lang="en-GB" sz="2000" dirty="0" smtClean="0">
                <a:cs typeface="Arial" pitchFamily="34" charset="0"/>
              </a:rPr>
              <a:t>			Consequences</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Treatment control </a:t>
            </a:r>
          </a:p>
          <a:p>
            <a:pPr marL="914400" lvl="2" indent="0">
              <a:buFontTx/>
              <a:buNone/>
              <a:defRPr/>
            </a:pPr>
            <a:r>
              <a:rPr lang="en-GB" sz="2000" dirty="0" smtClean="0">
                <a:cs typeface="Arial" pitchFamily="34" charset="0"/>
              </a:rPr>
              <a:t> </a:t>
            </a:r>
            <a:endParaRPr lang="en-GB" sz="2000" dirty="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endParaRPr lang="en-GB" sz="2000" dirty="0" smtClean="0">
              <a:cs typeface="Arial" pitchFamily="34" charset="0"/>
            </a:endParaRPr>
          </a:p>
          <a:p>
            <a:pPr marL="914400" lvl="2" indent="0">
              <a:buFontTx/>
              <a:buNone/>
              <a:defRPr/>
            </a:pPr>
            <a:r>
              <a:rPr lang="en-GB" sz="2000" dirty="0" smtClean="0">
                <a:cs typeface="Arial" pitchFamily="34" charset="0"/>
              </a:rPr>
              <a:t> 				Personal control </a:t>
            </a:r>
          </a:p>
          <a:p>
            <a:pPr lvl="2">
              <a:defRPr/>
            </a:pPr>
            <a:endParaRPr lang="en-GB" dirty="0">
              <a:cs typeface="Arial" pitchFamily="34" charset="0"/>
            </a:endParaRPr>
          </a:p>
          <a:p>
            <a:pPr>
              <a:defRPr/>
            </a:pPr>
            <a:endParaRPr lang="en-GB" sz="2400" dirty="0"/>
          </a:p>
        </p:txBody>
      </p:sp>
      <p:sp>
        <p:nvSpPr>
          <p:cNvPr id="2" name="Cloud Callout 1"/>
          <p:cNvSpPr/>
          <p:nvPr/>
        </p:nvSpPr>
        <p:spPr>
          <a:xfrm>
            <a:off x="5724525" y="3587750"/>
            <a:ext cx="2808288" cy="1439863"/>
          </a:xfrm>
          <a:prstGeom prst="cloudCallout">
            <a:avLst>
              <a:gd name="adj1" fmla="val -92645"/>
              <a:gd name="adj2" fmla="val -1404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800" dirty="0">
                <a:solidFill>
                  <a:schemeClr val="tx1"/>
                </a:solidFill>
              </a:rPr>
              <a:t>Screening could help control my chances of getting cancer</a:t>
            </a:r>
          </a:p>
        </p:txBody>
      </p:sp>
      <p:sp>
        <p:nvSpPr>
          <p:cNvPr id="10" name="Cloud Callout 9"/>
          <p:cNvSpPr/>
          <p:nvPr/>
        </p:nvSpPr>
        <p:spPr>
          <a:xfrm>
            <a:off x="250825" y="2312988"/>
            <a:ext cx="2808288" cy="1639887"/>
          </a:xfrm>
          <a:prstGeom prst="cloudCallout">
            <a:avLst>
              <a:gd name="adj1" fmla="val 77739"/>
              <a:gd name="adj2" fmla="val -1150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Being at increased risk would be a serious issue for me</a:t>
            </a:r>
          </a:p>
        </p:txBody>
      </p:sp>
      <p:sp>
        <p:nvSpPr>
          <p:cNvPr id="12" name="Cloud Callout 11"/>
          <p:cNvSpPr/>
          <p:nvPr/>
        </p:nvSpPr>
        <p:spPr>
          <a:xfrm>
            <a:off x="6011863" y="1484313"/>
            <a:ext cx="2808287" cy="1639887"/>
          </a:xfrm>
          <a:prstGeom prst="cloudCallout">
            <a:avLst>
              <a:gd name="adj1" fmla="val -100229"/>
              <a:gd name="adj2" fmla="val -9210"/>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I have a clear picture or understanding of the genetic risks of cancer</a:t>
            </a:r>
          </a:p>
        </p:txBody>
      </p:sp>
      <p:sp>
        <p:nvSpPr>
          <p:cNvPr id="13" name="Cloud Callout 12"/>
          <p:cNvSpPr/>
          <p:nvPr/>
        </p:nvSpPr>
        <p:spPr>
          <a:xfrm>
            <a:off x="539750" y="4621213"/>
            <a:ext cx="2808288" cy="1638300"/>
          </a:xfrm>
          <a:prstGeom prst="cloudCallout">
            <a:avLst>
              <a:gd name="adj1" fmla="val 97811"/>
              <a:gd name="adj2" fmla="val 9135"/>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marL="38100" algn="ctr">
              <a:lnSpc>
                <a:spcPts val="1600"/>
              </a:lnSpc>
              <a:defRPr/>
            </a:pPr>
            <a:r>
              <a:rPr lang="en-GB" sz="1800">
                <a:solidFill>
                  <a:schemeClr val="tx1"/>
                </a:solidFill>
                <a:ea typeface="Calibri" pitchFamily="34" charset="0"/>
                <a:cs typeface="Arial" charset="0"/>
              </a:rPr>
              <a:t>There is a lot that I could do to control my chances of getting cancer</a:t>
            </a:r>
          </a:p>
        </p:txBody>
      </p:sp>
    </p:spTree>
    <p:extLst>
      <p:ext uri="{BB962C8B-B14F-4D97-AF65-F5344CB8AC3E}">
        <p14:creationId xmlns:p14="http://schemas.microsoft.com/office/powerpoint/2010/main" val="110906194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288" y="1268413"/>
            <a:ext cx="8229600" cy="4525962"/>
          </a:xfrm>
        </p:spPr>
        <p:txBody>
          <a:bodyPr>
            <a:normAutofit fontScale="92500" lnSpcReduction="20000"/>
          </a:bodyPr>
          <a:lstStyle/>
          <a:p>
            <a:pPr>
              <a:defRPr/>
            </a:pPr>
            <a:r>
              <a:rPr lang="en-GB" sz="2400" dirty="0" smtClean="0">
                <a:cs typeface="Arial" pitchFamily="34" charset="0"/>
              </a:rPr>
              <a:t>SRM suggests poorer psychological outcomes in those who believe that:</a:t>
            </a:r>
          </a:p>
          <a:p>
            <a:pPr>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being at genetic risk has serious emotional, physical or financial consequences</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they can do to control their chances of developing the illness </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little belief in treatment, screening or surgery controlling their chances of developing the disease</a:t>
            </a:r>
          </a:p>
          <a:p>
            <a:pPr lvl="1">
              <a:buFont typeface="Wingdings" pitchFamily="2" charset="2"/>
              <a:buChar char="Ø"/>
              <a:defRPr/>
            </a:pPr>
            <a:endParaRPr lang="en-GB" sz="2400" dirty="0" smtClean="0">
              <a:cs typeface="Arial" pitchFamily="34" charset="0"/>
            </a:endParaRPr>
          </a:p>
          <a:p>
            <a:pPr lvl="1">
              <a:buFont typeface="Wingdings" pitchFamily="2" charset="2"/>
              <a:buChar char="Ø"/>
              <a:defRPr/>
            </a:pPr>
            <a:r>
              <a:rPr lang="en-GB" sz="2400" dirty="0" smtClean="0">
                <a:cs typeface="Arial" pitchFamily="34" charset="0"/>
              </a:rPr>
              <a:t> do not understand their genetic risks</a:t>
            </a:r>
          </a:p>
          <a:p>
            <a:pPr>
              <a:defRPr/>
            </a:pPr>
            <a:endParaRPr lang="en-GB" dirty="0"/>
          </a:p>
        </p:txBody>
      </p:sp>
      <p:sp>
        <p:nvSpPr>
          <p:cNvPr id="27651"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19522914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388" y="765175"/>
            <a:ext cx="8229600" cy="5616575"/>
          </a:xfrm>
        </p:spPr>
        <p:txBody>
          <a:bodyPr>
            <a:normAutofit/>
          </a:bodyPr>
          <a:lstStyle/>
          <a:p>
            <a:pPr marL="0" indent="0">
              <a:buFontTx/>
              <a:buNone/>
              <a:defRPr/>
            </a:pPr>
            <a:endParaRPr lang="en-GB" sz="2000" dirty="0">
              <a:cs typeface="Arial" pitchFamily="34" charset="0"/>
            </a:endParaRPr>
          </a:p>
          <a:p>
            <a:pPr>
              <a:defRPr/>
            </a:pPr>
            <a:r>
              <a:rPr lang="en-GB" sz="2800" dirty="0">
                <a:cs typeface="Arial" pitchFamily="34" charset="0"/>
              </a:rPr>
              <a:t>May be inaccurate</a:t>
            </a:r>
            <a:r>
              <a:rPr lang="en-GB" sz="2800" dirty="0" smtClean="0">
                <a:cs typeface="Arial" pitchFamily="34" charset="0"/>
              </a:rPr>
              <a:t>!</a:t>
            </a:r>
          </a:p>
          <a:p>
            <a:pPr>
              <a:defRPr/>
            </a:pPr>
            <a:endParaRPr lang="en-GB" sz="2800" dirty="0">
              <a:cs typeface="Arial" pitchFamily="34" charset="0"/>
            </a:endParaRPr>
          </a:p>
          <a:p>
            <a:pPr>
              <a:defRPr/>
            </a:pPr>
            <a:r>
              <a:rPr lang="en-GB" sz="2800" dirty="0" smtClean="0">
                <a:cs typeface="Arial" pitchFamily="34" charset="0"/>
              </a:rPr>
              <a:t>Illness representations acquired through:</a:t>
            </a:r>
          </a:p>
          <a:p>
            <a:pPr>
              <a:defRPr/>
            </a:pPr>
            <a:endParaRPr lang="en-GB" sz="2400" dirty="0" smtClean="0">
              <a:cs typeface="Arial" pitchFamily="34" charset="0"/>
            </a:endParaRPr>
          </a:p>
          <a:p>
            <a:pPr lvl="1">
              <a:defRPr/>
            </a:pPr>
            <a:r>
              <a:rPr lang="en-GB" sz="2000" dirty="0" smtClean="0">
                <a:cs typeface="Arial" pitchFamily="34" charset="0"/>
              </a:rPr>
              <a:t>Media</a:t>
            </a:r>
          </a:p>
          <a:p>
            <a:pPr lvl="1">
              <a:defRPr/>
            </a:pPr>
            <a:endParaRPr lang="en-GB" sz="2000" dirty="0" smtClean="0">
              <a:cs typeface="Arial" pitchFamily="34" charset="0"/>
            </a:endParaRPr>
          </a:p>
          <a:p>
            <a:pPr lvl="1">
              <a:defRPr/>
            </a:pPr>
            <a:r>
              <a:rPr lang="en-GB" sz="2000" dirty="0" smtClean="0">
                <a:cs typeface="Arial" pitchFamily="34" charset="0"/>
              </a:rPr>
              <a:t>Personal experience</a:t>
            </a:r>
          </a:p>
          <a:p>
            <a:pPr lvl="1">
              <a:defRPr/>
            </a:pPr>
            <a:r>
              <a:rPr lang="en-GB" sz="2000" dirty="0" smtClean="0">
                <a:cs typeface="Arial" charset="0"/>
              </a:rPr>
              <a:t>Personal experience with a genetic disease is a major determinant of its representation and subsequent decisions (Shiloh, 1996) </a:t>
            </a:r>
          </a:p>
          <a:p>
            <a:pPr lvl="1">
              <a:defRPr/>
            </a:pPr>
            <a:endParaRPr lang="en-GB" sz="2000" dirty="0" smtClean="0">
              <a:cs typeface="Arial" pitchFamily="34" charset="0"/>
            </a:endParaRPr>
          </a:p>
          <a:p>
            <a:pPr lvl="1">
              <a:defRPr/>
            </a:pPr>
            <a:endParaRPr lang="en-GB" sz="2000" dirty="0" smtClean="0">
              <a:cs typeface="Arial" pitchFamily="34" charset="0"/>
            </a:endParaRPr>
          </a:p>
          <a:p>
            <a:pPr lvl="1">
              <a:defRPr/>
            </a:pPr>
            <a:r>
              <a:rPr lang="en-GB" sz="2000" dirty="0" smtClean="0">
                <a:cs typeface="Arial" pitchFamily="34" charset="0"/>
              </a:rPr>
              <a:t>Family &amp; Friends</a:t>
            </a:r>
          </a:p>
          <a:p>
            <a:pPr lvl="1">
              <a:defRPr/>
            </a:pPr>
            <a:endParaRPr lang="en-GB" sz="2400" dirty="0" smtClean="0">
              <a:cs typeface="Arial" pitchFamily="34" charset="0"/>
            </a:endParaRPr>
          </a:p>
          <a:p>
            <a:pPr lvl="1">
              <a:defRPr/>
            </a:pPr>
            <a:endParaRPr lang="en-GB" sz="2000" dirty="0">
              <a:cs typeface="Arial" pitchFamily="34" charset="0"/>
            </a:endParaRPr>
          </a:p>
          <a:p>
            <a:pPr>
              <a:defRPr/>
            </a:pPr>
            <a:endParaRPr lang="en-GB" sz="2000" dirty="0" smtClean="0">
              <a:cs typeface="Arial" pitchFamily="34" charset="0"/>
            </a:endParaRPr>
          </a:p>
          <a:p>
            <a:pPr>
              <a:defRPr/>
            </a:pPr>
            <a:endParaRPr lang="en-GB" sz="2000" dirty="0">
              <a:cs typeface="Arial" pitchFamily="34" charset="0"/>
            </a:endParaRPr>
          </a:p>
          <a:p>
            <a:pPr lvl="1">
              <a:defRPr/>
            </a:pPr>
            <a:endParaRPr lang="en-GB" sz="2000" dirty="0" smtClean="0">
              <a:cs typeface="Arial" pitchFamily="34" charset="0"/>
            </a:endParaRPr>
          </a:p>
          <a:p>
            <a:pPr lvl="1">
              <a:defRPr/>
            </a:pPr>
            <a:endParaRPr lang="en-GB" sz="2000" dirty="0">
              <a:cs typeface="Arial" pitchFamily="34" charset="0"/>
            </a:endParaRPr>
          </a:p>
        </p:txBody>
      </p:sp>
      <p:sp>
        <p:nvSpPr>
          <p:cNvPr id="28675"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and Genetic Risk </a:t>
            </a:r>
          </a:p>
        </p:txBody>
      </p:sp>
    </p:spTree>
    <p:extLst>
      <p:ext uri="{BB962C8B-B14F-4D97-AF65-F5344CB8AC3E}">
        <p14:creationId xmlns:p14="http://schemas.microsoft.com/office/powerpoint/2010/main" val="159485707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Content Placeholder 2"/>
          <p:cNvSpPr>
            <a:spLocks noGrp="1"/>
          </p:cNvSpPr>
          <p:nvPr>
            <p:ph idx="1"/>
          </p:nvPr>
        </p:nvSpPr>
        <p:spPr>
          <a:xfrm>
            <a:off x="179388" y="765175"/>
            <a:ext cx="8569325" cy="5616575"/>
          </a:xfrm>
        </p:spPr>
        <p:txBody>
          <a:bodyPr/>
          <a:lstStyle/>
          <a:p>
            <a:pPr lvl="1">
              <a:buFontTx/>
              <a:buNone/>
              <a:defRPr/>
            </a:pPr>
            <a:endParaRPr lang="en-GB" sz="2000" dirty="0" smtClean="0">
              <a:cs typeface="Arial" charset="0"/>
            </a:endParaRPr>
          </a:p>
          <a:p>
            <a:pPr>
              <a:defRPr/>
            </a:pPr>
            <a:r>
              <a:rPr lang="en-GB" sz="2400" b="1" dirty="0" smtClean="0">
                <a:cs typeface="Arial" charset="0"/>
              </a:rPr>
              <a:t>Influence preventive behaviour and coping responses:</a:t>
            </a:r>
          </a:p>
          <a:p>
            <a:pPr marL="0" indent="0">
              <a:buFontTx/>
              <a:buNone/>
              <a:defRPr/>
            </a:pPr>
            <a:endParaRPr lang="en-GB" sz="2000" dirty="0" smtClean="0">
              <a:cs typeface="Arial" charset="0"/>
            </a:endParaRPr>
          </a:p>
          <a:p>
            <a:pPr lvl="1">
              <a:defRPr/>
            </a:pPr>
            <a:r>
              <a:rPr lang="en-GB" sz="2400" dirty="0" smtClean="0">
                <a:cs typeface="Arial" charset="0"/>
              </a:rPr>
              <a:t>Seeking medical help (over or under-use)</a:t>
            </a:r>
          </a:p>
          <a:p>
            <a:pPr lvl="1">
              <a:defRPr/>
            </a:pPr>
            <a:endParaRPr lang="en-GB" sz="2400" dirty="0" smtClean="0">
              <a:cs typeface="Arial" charset="0"/>
            </a:endParaRPr>
          </a:p>
          <a:p>
            <a:pPr lvl="1">
              <a:defRPr/>
            </a:pPr>
            <a:r>
              <a:rPr lang="en-GB" sz="2400" dirty="0" smtClean="0">
                <a:cs typeface="Arial" charset="0"/>
              </a:rPr>
              <a:t>Adherence to treatment (e.g., screening, medication)</a:t>
            </a:r>
          </a:p>
          <a:p>
            <a:pPr lvl="1">
              <a:defRPr/>
            </a:pPr>
            <a:endParaRPr lang="en-GB" sz="2400" dirty="0" smtClean="0">
              <a:cs typeface="Arial" charset="0"/>
            </a:endParaRPr>
          </a:p>
          <a:p>
            <a:pPr lvl="1">
              <a:defRPr/>
            </a:pPr>
            <a:r>
              <a:rPr lang="en-GB" sz="2400" dirty="0" smtClean="0">
                <a:cs typeface="Arial" charset="0"/>
              </a:rPr>
              <a:t>Emotional reactions to risk/symptoms (e.g., avoidance, </a:t>
            </a:r>
            <a:r>
              <a:rPr lang="en-GB" sz="2400" dirty="0" err="1" smtClean="0">
                <a:cs typeface="Arial" charset="0"/>
              </a:rPr>
              <a:t>hypervigilance</a:t>
            </a:r>
            <a:r>
              <a:rPr lang="en-GB" sz="2400" dirty="0" smtClean="0">
                <a:cs typeface="Arial" charset="0"/>
              </a:rPr>
              <a:t>)</a:t>
            </a:r>
          </a:p>
          <a:p>
            <a:pPr lvl="1">
              <a:defRPr/>
            </a:pPr>
            <a:endParaRPr lang="en-GB" sz="2400" dirty="0" smtClean="0">
              <a:cs typeface="Arial" charset="0"/>
            </a:endParaRPr>
          </a:p>
          <a:p>
            <a:pPr lvl="1">
              <a:defRPr/>
            </a:pPr>
            <a:r>
              <a:rPr lang="en-GB" sz="2400" dirty="0" smtClean="0">
                <a:cs typeface="Arial" charset="0"/>
              </a:rPr>
              <a:t>Engagement in self-care behaviour (e.g., BSE, healthy lifestyle</a:t>
            </a:r>
            <a:r>
              <a:rPr lang="en-GB" sz="2000" dirty="0" smtClean="0">
                <a:cs typeface="Arial" charset="0"/>
              </a:rPr>
              <a:t>)</a:t>
            </a:r>
          </a:p>
          <a:p>
            <a:pPr lvl="1">
              <a:defRPr/>
            </a:pPr>
            <a:endParaRPr lang="en-GB" sz="2000" dirty="0">
              <a:cs typeface="Arial" charset="0"/>
            </a:endParaRPr>
          </a:p>
          <a:p>
            <a:pPr lvl="1">
              <a:defRPr/>
            </a:pPr>
            <a:endParaRPr lang="en-GB" sz="2000" dirty="0" smtClean="0">
              <a:cs typeface="Arial" charset="0"/>
            </a:endParaRPr>
          </a:p>
          <a:p>
            <a:pPr>
              <a:defRPr/>
            </a:pPr>
            <a:endParaRPr lang="en-GB" sz="2000" dirty="0" smtClean="0">
              <a:cs typeface="Arial" charset="0"/>
            </a:endParaRPr>
          </a:p>
          <a:p>
            <a:pPr>
              <a:defRPr/>
            </a:pPr>
            <a:endParaRPr lang="en-GB" sz="2000" dirty="0" smtClean="0">
              <a:cs typeface="Arial" charset="0"/>
            </a:endParaRPr>
          </a:p>
          <a:p>
            <a:pPr lvl="1">
              <a:defRPr/>
            </a:pPr>
            <a:endParaRPr lang="en-GB" sz="2000" dirty="0" smtClean="0">
              <a:cs typeface="Arial" charset="0"/>
            </a:endParaRPr>
          </a:p>
          <a:p>
            <a:pPr lvl="1">
              <a:defRPr/>
            </a:pPr>
            <a:endParaRPr lang="en-GB" sz="2000" dirty="0" smtClean="0">
              <a:cs typeface="Arial" charset="0"/>
            </a:endParaRPr>
          </a:p>
        </p:txBody>
      </p:sp>
      <p:sp>
        <p:nvSpPr>
          <p:cNvPr id="29699" name="Title 1"/>
          <p:cNvSpPr>
            <a:spLocks noGrp="1"/>
          </p:cNvSpPr>
          <p:nvPr>
            <p:ph type="title"/>
          </p:nvPr>
        </p:nvSpPr>
        <p:spPr>
          <a:xfrm>
            <a:off x="468313" y="0"/>
            <a:ext cx="8229600" cy="1143000"/>
          </a:xfrm>
        </p:spPr>
        <p:txBody>
          <a:bodyPr/>
          <a:lstStyle/>
          <a:p>
            <a:r>
              <a:rPr lang="en-GB" altLang="en-US" sz="2400" b="1" smtClean="0">
                <a:cs typeface="Arial" charset="0"/>
              </a:rPr>
              <a:t>Self Regulation Model of Genetic Risk </a:t>
            </a:r>
          </a:p>
        </p:txBody>
      </p:sp>
    </p:spTree>
    <p:extLst>
      <p:ext uri="{BB962C8B-B14F-4D97-AF65-F5344CB8AC3E}">
        <p14:creationId xmlns:p14="http://schemas.microsoft.com/office/powerpoint/2010/main" val="343410544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68313" y="0"/>
            <a:ext cx="8229600" cy="1143000"/>
          </a:xfrm>
        </p:spPr>
        <p:txBody>
          <a:bodyPr/>
          <a:lstStyle/>
          <a:p>
            <a:r>
              <a:rPr lang="en-GB" altLang="en-US" sz="3200" b="1" smtClean="0"/>
              <a:t>Implications for public health genomics</a:t>
            </a:r>
          </a:p>
        </p:txBody>
      </p:sp>
      <p:sp>
        <p:nvSpPr>
          <p:cNvPr id="30723" name="Content Placeholder 2"/>
          <p:cNvSpPr>
            <a:spLocks noGrp="1"/>
          </p:cNvSpPr>
          <p:nvPr>
            <p:ph idx="1"/>
          </p:nvPr>
        </p:nvSpPr>
        <p:spPr>
          <a:xfrm>
            <a:off x="468313" y="1341438"/>
            <a:ext cx="8229600" cy="4525962"/>
          </a:xfrm>
        </p:spPr>
        <p:txBody>
          <a:bodyPr/>
          <a:lstStyle/>
          <a:p>
            <a:r>
              <a:rPr lang="en-GB" altLang="en-US" sz="2400" smtClean="0"/>
              <a:t>Accurate information about causal factors if not solely genetic </a:t>
            </a:r>
          </a:p>
          <a:p>
            <a:endParaRPr lang="en-GB" altLang="en-US" sz="2400" smtClean="0"/>
          </a:p>
          <a:p>
            <a:r>
              <a:rPr lang="en-GB" altLang="en-US" sz="2400" smtClean="0"/>
              <a:t>Education about controlling/reducing symptoms/disease/genetic risk though health behaviours</a:t>
            </a:r>
          </a:p>
          <a:p>
            <a:endParaRPr lang="en-GB" altLang="en-US" sz="2400" smtClean="0"/>
          </a:p>
          <a:p>
            <a:r>
              <a:rPr lang="en-GB" altLang="en-US" sz="2400" smtClean="0"/>
              <a:t>Education about over-reliance on medical treatment/medication in controlling risk </a:t>
            </a:r>
          </a:p>
        </p:txBody>
      </p:sp>
      <p:sp>
        <p:nvSpPr>
          <p:cNvPr id="3072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609FD005-C6FA-4C70-A4FC-5395BF580286}" type="slidenum">
              <a:rPr lang="en-GB" altLang="en-US" sz="1400" smtClean="0"/>
              <a:pPr eaLnBrk="1" hangingPunct="1"/>
              <a:t>43</a:t>
            </a:fld>
            <a:endParaRPr lang="en-GB" altLang="en-US" sz="1400" smtClean="0"/>
          </a:p>
        </p:txBody>
      </p:sp>
    </p:spTree>
    <p:extLst>
      <p:ext uri="{BB962C8B-B14F-4D97-AF65-F5344CB8AC3E}">
        <p14:creationId xmlns:p14="http://schemas.microsoft.com/office/powerpoint/2010/main" val="221364555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468313" y="115888"/>
            <a:ext cx="8229600" cy="4884737"/>
          </a:xfrm>
        </p:spPr>
        <p:txBody>
          <a:bodyPr>
            <a:normAutofit fontScale="92500"/>
          </a:bodyPr>
          <a:lstStyle/>
          <a:p>
            <a:pPr marL="0" indent="0">
              <a:buFontTx/>
              <a:buNone/>
              <a:defRPr/>
            </a:pPr>
            <a:r>
              <a:rPr lang="en-GB" sz="2400" b="1" dirty="0" smtClean="0"/>
              <a:t>Future of psychological research in this area….</a:t>
            </a:r>
          </a:p>
          <a:p>
            <a:pPr>
              <a:defRPr/>
            </a:pPr>
            <a:endParaRPr lang="en-GB" sz="2400" dirty="0" smtClean="0"/>
          </a:p>
          <a:p>
            <a:pPr>
              <a:defRPr/>
            </a:pPr>
            <a:r>
              <a:rPr lang="en-GB" sz="2400" dirty="0"/>
              <a:t>R</a:t>
            </a:r>
            <a:r>
              <a:rPr lang="en-GB" sz="2400" dirty="0" smtClean="0"/>
              <a:t>esearch needs to move away from the focus on patients with recognised family histories who receive education and counselling about these issues as part of their NHS-based treatment</a:t>
            </a:r>
          </a:p>
          <a:p>
            <a:pPr>
              <a:defRPr/>
            </a:pPr>
            <a:endParaRPr lang="en-GB" sz="2400" dirty="0" smtClean="0"/>
          </a:p>
          <a:p>
            <a:pPr>
              <a:defRPr/>
            </a:pPr>
            <a:r>
              <a:rPr lang="en-GB" sz="2400" dirty="0" smtClean="0"/>
              <a:t>Need to consider the knowledge, understanding and attitudes of the general population in relation to genetic testing. </a:t>
            </a:r>
          </a:p>
          <a:p>
            <a:pPr lvl="1">
              <a:defRPr/>
            </a:pPr>
            <a:r>
              <a:rPr lang="en-GB" sz="2000" dirty="0" smtClean="0"/>
              <a:t>Role of decision-explorer support?</a:t>
            </a:r>
          </a:p>
          <a:p>
            <a:pPr lvl="1">
              <a:defRPr/>
            </a:pPr>
            <a:endParaRPr lang="en-GB" sz="2400" dirty="0" smtClean="0"/>
          </a:p>
          <a:p>
            <a:pPr>
              <a:defRPr/>
            </a:pPr>
            <a:r>
              <a:rPr lang="en-GB" sz="2400" dirty="0" smtClean="0"/>
              <a:t>Education/training of health professionals re: genetics? </a:t>
            </a:r>
          </a:p>
          <a:p>
            <a:pPr>
              <a:defRPr/>
            </a:pPr>
            <a:r>
              <a:rPr lang="en-GB" sz="2400" dirty="0" smtClean="0"/>
              <a:t>Attitude change interventions for health professionals?</a:t>
            </a:r>
          </a:p>
        </p:txBody>
      </p:sp>
      <p:sp>
        <p:nvSpPr>
          <p:cNvPr id="38915"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7C704D6F-53E2-458D-8A02-CE1122C3DAE7}" type="slidenum">
              <a:rPr lang="en-GB" altLang="en-US" sz="1400" smtClean="0"/>
              <a:pPr eaLnBrk="1" hangingPunct="1"/>
              <a:t>44</a:t>
            </a:fld>
            <a:endParaRPr lang="en-GB" altLang="en-US" sz="1400" smtClean="0"/>
          </a:p>
        </p:txBody>
      </p:sp>
    </p:spTree>
    <p:extLst>
      <p:ext uri="{BB962C8B-B14F-4D97-AF65-F5344CB8AC3E}">
        <p14:creationId xmlns:p14="http://schemas.microsoft.com/office/powerpoint/2010/main" val="47052102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200">
                <a:solidFill>
                  <a:schemeClr val="tx1"/>
                </a:solidFill>
                <a:latin typeface="Arial" charset="0"/>
              </a:defRPr>
            </a:lvl1pPr>
            <a:lvl2pPr marL="742950" indent="-285750" eaLnBrk="0" hangingPunct="0">
              <a:defRPr sz="3200">
                <a:solidFill>
                  <a:schemeClr val="tx1"/>
                </a:solidFill>
                <a:latin typeface="Arial" charset="0"/>
              </a:defRPr>
            </a:lvl2pPr>
            <a:lvl3pPr marL="1143000" indent="-228600" eaLnBrk="0" hangingPunct="0">
              <a:defRPr sz="3200">
                <a:solidFill>
                  <a:schemeClr val="tx1"/>
                </a:solidFill>
                <a:latin typeface="Arial" charset="0"/>
              </a:defRPr>
            </a:lvl3pPr>
            <a:lvl4pPr marL="1600200" indent="-228600" eaLnBrk="0" hangingPunct="0">
              <a:defRPr sz="3200">
                <a:solidFill>
                  <a:schemeClr val="tx1"/>
                </a:solidFill>
                <a:latin typeface="Arial" charset="0"/>
              </a:defRPr>
            </a:lvl4pPr>
            <a:lvl5pPr marL="2057400" indent="-228600" eaLnBrk="0" hangingPunct="0">
              <a:defRPr sz="3200">
                <a:solidFill>
                  <a:schemeClr val="tx1"/>
                </a:solidFill>
                <a:latin typeface="Arial" charset="0"/>
              </a:defRPr>
            </a:lvl5pPr>
            <a:lvl6pPr marL="2514600" indent="-228600" eaLnBrk="0" fontAlgn="base" hangingPunct="0">
              <a:spcBef>
                <a:spcPct val="0"/>
              </a:spcBef>
              <a:spcAft>
                <a:spcPct val="0"/>
              </a:spcAft>
              <a:defRPr sz="3200">
                <a:solidFill>
                  <a:schemeClr val="tx1"/>
                </a:solidFill>
                <a:latin typeface="Arial" charset="0"/>
              </a:defRPr>
            </a:lvl6pPr>
            <a:lvl7pPr marL="2971800" indent="-228600" eaLnBrk="0" fontAlgn="base" hangingPunct="0">
              <a:spcBef>
                <a:spcPct val="0"/>
              </a:spcBef>
              <a:spcAft>
                <a:spcPct val="0"/>
              </a:spcAft>
              <a:defRPr sz="3200">
                <a:solidFill>
                  <a:schemeClr val="tx1"/>
                </a:solidFill>
                <a:latin typeface="Arial" charset="0"/>
              </a:defRPr>
            </a:lvl7pPr>
            <a:lvl8pPr marL="3429000" indent="-228600" eaLnBrk="0" fontAlgn="base" hangingPunct="0">
              <a:spcBef>
                <a:spcPct val="0"/>
              </a:spcBef>
              <a:spcAft>
                <a:spcPct val="0"/>
              </a:spcAft>
              <a:defRPr sz="3200">
                <a:solidFill>
                  <a:schemeClr val="tx1"/>
                </a:solidFill>
                <a:latin typeface="Arial" charset="0"/>
              </a:defRPr>
            </a:lvl8pPr>
            <a:lvl9pPr marL="3886200" indent="-228600" eaLnBrk="0" fontAlgn="base" hangingPunct="0">
              <a:spcBef>
                <a:spcPct val="0"/>
              </a:spcBef>
              <a:spcAft>
                <a:spcPct val="0"/>
              </a:spcAft>
              <a:defRPr sz="3200">
                <a:solidFill>
                  <a:schemeClr val="tx1"/>
                </a:solidFill>
                <a:latin typeface="Arial" charset="0"/>
              </a:defRPr>
            </a:lvl9pPr>
          </a:lstStyle>
          <a:p>
            <a:pPr eaLnBrk="1" hangingPunct="1"/>
            <a:fld id="{50FF1EB6-22C8-4A10-831E-DB7C42B54A58}" type="slidenum">
              <a:rPr lang="en-GB" altLang="en-US" sz="1400" smtClean="0"/>
              <a:pPr eaLnBrk="1" hangingPunct="1"/>
              <a:t>45</a:t>
            </a:fld>
            <a:endParaRPr lang="en-GB" altLang="en-US" sz="1400" smtClean="0"/>
          </a:p>
        </p:txBody>
      </p:sp>
      <p:sp>
        <p:nvSpPr>
          <p:cNvPr id="39939" name="Content Placeholder 4"/>
          <p:cNvSpPr>
            <a:spLocks noGrp="1"/>
          </p:cNvSpPr>
          <p:nvPr>
            <p:ph idx="1"/>
          </p:nvPr>
        </p:nvSpPr>
        <p:spPr>
          <a:xfrm>
            <a:off x="323850" y="404813"/>
            <a:ext cx="8229600" cy="6192837"/>
          </a:xfrm>
        </p:spPr>
        <p:txBody>
          <a:bodyPr/>
          <a:lstStyle/>
          <a:p>
            <a:pPr>
              <a:buFontTx/>
              <a:buNone/>
            </a:pPr>
            <a:r>
              <a:rPr lang="en-GB" altLang="en-US" sz="2400" b="1" smtClean="0"/>
              <a:t>Conclusions</a:t>
            </a:r>
            <a:r>
              <a:rPr lang="en-GB" altLang="en-US" sz="2400" smtClean="0"/>
              <a:t> </a:t>
            </a:r>
          </a:p>
          <a:p>
            <a:endParaRPr lang="en-GB" altLang="en-US" sz="2400" smtClean="0"/>
          </a:p>
          <a:p>
            <a:r>
              <a:rPr lang="en-GB" altLang="en-US" sz="2400" smtClean="0"/>
              <a:t>Knowledge of genetic risk can influence decision-making and adoption of healthy behaviours in a positive or negative way</a:t>
            </a:r>
          </a:p>
          <a:p>
            <a:endParaRPr lang="en-GB" altLang="en-US" sz="2400" smtClean="0"/>
          </a:p>
          <a:p>
            <a:r>
              <a:rPr lang="en-GB" altLang="en-US" sz="2400" smtClean="0"/>
              <a:t>Depends upon: </a:t>
            </a:r>
          </a:p>
          <a:p>
            <a:pPr lvl="1"/>
            <a:r>
              <a:rPr lang="en-GB" altLang="en-US" sz="2400" smtClean="0"/>
              <a:t>Attitudes</a:t>
            </a:r>
          </a:p>
          <a:p>
            <a:pPr lvl="1"/>
            <a:r>
              <a:rPr lang="en-GB" altLang="en-US" sz="2400" smtClean="0"/>
              <a:t>Beliefs about causal factors, controllability and cure</a:t>
            </a:r>
          </a:p>
          <a:p>
            <a:pPr lvl="1"/>
            <a:r>
              <a:rPr lang="en-GB" altLang="en-US" sz="2400" smtClean="0"/>
              <a:t>Psychological distress</a:t>
            </a:r>
          </a:p>
          <a:p>
            <a:pPr lvl="1"/>
            <a:endParaRPr lang="en-GB" altLang="en-US" sz="2400" smtClean="0"/>
          </a:p>
          <a:p>
            <a:r>
              <a:rPr lang="en-GB" altLang="en-US" sz="2400" smtClean="0"/>
              <a:t>Health professionals need to be aware of their influence over all of these processes and help people to make the right decisions for them</a:t>
            </a:r>
          </a:p>
          <a:p>
            <a:pPr lvl="1"/>
            <a:endParaRPr lang="en-GB" altLang="en-US" sz="2400" smtClean="0"/>
          </a:p>
          <a:p>
            <a:pPr lvl="1"/>
            <a:endParaRPr lang="en-GB" altLang="en-US" sz="2400" smtClean="0"/>
          </a:p>
        </p:txBody>
      </p:sp>
    </p:spTree>
    <p:extLst>
      <p:ext uri="{BB962C8B-B14F-4D97-AF65-F5344CB8AC3E}">
        <p14:creationId xmlns:p14="http://schemas.microsoft.com/office/powerpoint/2010/main" val="28573574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852936"/>
            <a:ext cx="8229600" cy="1143000"/>
          </a:xfrm>
        </p:spPr>
        <p:txBody>
          <a:bodyPr>
            <a:normAutofit fontScale="90000"/>
          </a:bodyPr>
          <a:lstStyle/>
          <a:p>
            <a:r>
              <a:rPr lang="en-GB" dirty="0" smtClean="0"/>
              <a:t>Conclusion: </a:t>
            </a:r>
            <a:br>
              <a:rPr lang="en-GB" dirty="0" smtClean="0"/>
            </a:br>
            <a:r>
              <a:rPr lang="en-GB" dirty="0" smtClean="0"/>
              <a:t>Do we own our genes?</a:t>
            </a:r>
            <a:br>
              <a:rPr lang="en-GB" dirty="0" smtClean="0"/>
            </a:br>
            <a:r>
              <a:rPr lang="en-GB" dirty="0" smtClean="0"/>
              <a:t/>
            </a:r>
            <a:br>
              <a:rPr lang="en-GB" dirty="0" smtClean="0"/>
            </a:br>
            <a:endParaRPr lang="en-GB" dirty="0"/>
          </a:p>
        </p:txBody>
      </p:sp>
    </p:spTree>
    <p:extLst>
      <p:ext uri="{BB962C8B-B14F-4D97-AF65-F5344CB8AC3E}">
        <p14:creationId xmlns:p14="http://schemas.microsoft.com/office/powerpoint/2010/main" val="52494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35</TotalTime>
  <Words>3214</Words>
  <Application>Microsoft Office PowerPoint</Application>
  <PresentationFormat>On-screen Show (4:3)</PresentationFormat>
  <Paragraphs>424</Paragraphs>
  <Slides>46</Slides>
  <Notes>30</Notes>
  <HiddenSlides>0</HiddenSlides>
  <MMClips>0</MMClips>
  <ScaleCrop>false</ScaleCrop>
  <HeadingPairs>
    <vt:vector size="4" baseType="variant">
      <vt:variant>
        <vt:lpstr>Theme</vt:lpstr>
      </vt:variant>
      <vt:variant>
        <vt:i4>2</vt:i4>
      </vt:variant>
      <vt:variant>
        <vt:lpstr>Slide Titles</vt:lpstr>
      </vt:variant>
      <vt:variant>
        <vt:i4>46</vt:i4>
      </vt:variant>
    </vt:vector>
  </HeadingPairs>
  <TitlesOfParts>
    <vt:vector size="48" baseType="lpstr">
      <vt:lpstr>Office Theme</vt:lpstr>
      <vt:lpstr>1_Office Theme</vt:lpstr>
      <vt:lpstr>Current Debates:  Do we own our genes?  </vt:lpstr>
      <vt:lpstr>Current Debates: Do we own our genes?  </vt:lpstr>
      <vt:lpstr>PowerPoint Presentation</vt:lpstr>
      <vt:lpstr>PowerPoint Presentation</vt:lpstr>
      <vt:lpstr>What is DNA?</vt:lpstr>
      <vt:lpstr>How do we see our genes?</vt:lpstr>
      <vt:lpstr>Inheritance</vt:lpstr>
      <vt:lpstr>Clinical Genetics</vt:lpstr>
      <vt:lpstr>Genetic detectives</vt:lpstr>
      <vt:lpstr>Impact of Genetic Testing   The Cancer Perspective</vt:lpstr>
      <vt:lpstr>PowerPoint Presentation</vt:lpstr>
      <vt:lpstr>Importance of Verifying Family History</vt:lpstr>
      <vt:lpstr>PowerPoint Presentation</vt:lpstr>
      <vt:lpstr>PowerPoint Presentation</vt:lpstr>
      <vt:lpstr>PowerPoint Presentation</vt:lpstr>
      <vt:lpstr>What do we really understand about genetics?</vt:lpstr>
      <vt:lpstr>   </vt:lpstr>
      <vt:lpstr>PowerPoint Presentation</vt:lpstr>
      <vt:lpstr>PowerPoint Presentation</vt:lpstr>
      <vt:lpstr>PowerPoint Presentation</vt:lpstr>
      <vt:lpstr>PowerPoint Presentation</vt:lpstr>
      <vt:lpstr>What we know #1  Attitudes influence health behaviours.</vt:lpstr>
      <vt:lpstr>How well do attitudes predict interest in genetic testing?</vt:lpstr>
      <vt:lpstr>The Theory of Planned Behaviour</vt:lpstr>
      <vt:lpstr>Attitudes towards genetics in the general population</vt:lpstr>
      <vt:lpstr>Attitudes towards genetics in the general population</vt:lpstr>
      <vt:lpstr>Hutchings, Fitzgerald &amp; Phelps (2013)</vt:lpstr>
      <vt:lpstr>Implications for public health genomics</vt:lpstr>
      <vt:lpstr>Future research…..</vt:lpstr>
      <vt:lpstr>Attitudes towards genetics in the general population</vt:lpstr>
      <vt:lpstr>Attitudes towards genetics in the general population</vt:lpstr>
      <vt:lpstr>Implications for public health genomics</vt:lpstr>
      <vt:lpstr>Attitudes towards genetics in the general population</vt:lpstr>
      <vt:lpstr>Can we (or should we?) change attitudes?</vt:lpstr>
      <vt:lpstr>What we know #2  People’s understanding of genetic risk influences behaviour</vt:lpstr>
      <vt:lpstr>Understanding impact of genetic risk information</vt:lpstr>
      <vt:lpstr>Understanding impact of genetic risk information</vt:lpstr>
      <vt:lpstr>PowerPoint Presentation</vt:lpstr>
      <vt:lpstr>PowerPoint Presentation</vt:lpstr>
      <vt:lpstr>Self Regulation Model and Genetic Risk </vt:lpstr>
      <vt:lpstr>Self Regulation Model and Genetic Risk </vt:lpstr>
      <vt:lpstr>Self Regulation Model of Genetic Risk </vt:lpstr>
      <vt:lpstr>Implications for public health genomics</vt:lpstr>
      <vt:lpstr>PowerPoint Presentation</vt:lpstr>
      <vt:lpstr>PowerPoint Presentation</vt:lpstr>
      <vt:lpstr>Conclusion:  Do we own our genes?  </vt:lpstr>
    </vt:vector>
  </TitlesOfParts>
  <Company>ABMU NHS Trust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li007125</dc:creator>
  <cp:lastModifiedBy>Cez</cp:lastModifiedBy>
  <cp:revision>9</cp:revision>
  <dcterms:created xsi:type="dcterms:W3CDTF">2016-10-18T07:01:45Z</dcterms:created>
  <dcterms:modified xsi:type="dcterms:W3CDTF">2018-11-18T16:57:10Z</dcterms:modified>
</cp:coreProperties>
</file>