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19"/>
  </p:notesMasterIdLst>
  <p:sldIdLst>
    <p:sldId id="258" r:id="rId2"/>
    <p:sldId id="287" r:id="rId3"/>
    <p:sldId id="288" r:id="rId4"/>
    <p:sldId id="289" r:id="rId5"/>
    <p:sldId id="290" r:id="rId6"/>
    <p:sldId id="291" r:id="rId7"/>
    <p:sldId id="292" r:id="rId8"/>
    <p:sldId id="293" r:id="rId9"/>
    <p:sldId id="294" r:id="rId10"/>
    <p:sldId id="295" r:id="rId11"/>
    <p:sldId id="269" r:id="rId12"/>
    <p:sldId id="270" r:id="rId13"/>
    <p:sldId id="271" r:id="rId14"/>
    <p:sldId id="296" r:id="rId15"/>
    <p:sldId id="274" r:id="rId16"/>
    <p:sldId id="297" r:id="rId17"/>
    <p:sldId id="298"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93" d="100"/>
          <a:sy n="93" d="100"/>
        </p:scale>
        <p:origin x="216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05/10/2021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05/10/2021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05/10/2021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05/10/2021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05/10/2021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05/10/2021</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05/10/2021</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05/10/2021</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05/10/2021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05/10/2021</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05/10/2021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05/10/2021</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05/10/2021</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05/10/2021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solidFill>
                  <a:srgbClr val="FFFF00"/>
                </a:solidFill>
              </a:rPr>
              <a:t>Management Accounting</a:t>
            </a:r>
          </a:p>
        </p:txBody>
      </p:sp>
      <p:sp>
        <p:nvSpPr>
          <p:cNvPr id="3" name="Subtitle 2"/>
          <p:cNvSpPr>
            <a:spLocks noGrp="1"/>
          </p:cNvSpPr>
          <p:nvPr>
            <p:ph type="subTitle" idx="1"/>
          </p:nvPr>
        </p:nvSpPr>
        <p:spPr>
          <a:xfrm>
            <a:off x="611560" y="3744615"/>
            <a:ext cx="7920880" cy="1752600"/>
          </a:xfrm>
        </p:spPr>
        <p:txBody>
          <a:bodyPr>
            <a:normAutofit/>
          </a:bodyPr>
          <a:lstStyle/>
          <a:p>
            <a:r>
              <a:rPr lang="en-GB" sz="4000" dirty="0">
                <a:solidFill>
                  <a:schemeClr val="bg1"/>
                </a:solidFill>
              </a:rPr>
              <a:t>Marginal costing and break-even analysis</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404"/>
            <a:ext cx="8229600" cy="1143000"/>
          </a:xfrm>
        </p:spPr>
        <p:txBody>
          <a:bodyPr>
            <a:normAutofit/>
          </a:bodyPr>
          <a:lstStyle/>
          <a:p>
            <a:pPr algn="ctr"/>
            <a:r>
              <a:rPr lang="en-GB" sz="4000" dirty="0"/>
              <a:t>Types of cost</a:t>
            </a:r>
          </a:p>
        </p:txBody>
      </p:sp>
      <p:sp>
        <p:nvSpPr>
          <p:cNvPr id="3" name="Content Placeholder 2"/>
          <p:cNvSpPr>
            <a:spLocks noGrp="1"/>
          </p:cNvSpPr>
          <p:nvPr>
            <p:ph idx="1"/>
          </p:nvPr>
        </p:nvSpPr>
        <p:spPr>
          <a:xfrm>
            <a:off x="482869" y="1273404"/>
            <a:ext cx="8229600" cy="4315836"/>
          </a:xfrm>
        </p:spPr>
        <p:txBody>
          <a:bodyPr>
            <a:noAutofit/>
          </a:bodyPr>
          <a:lstStyle/>
          <a:p>
            <a:r>
              <a:rPr lang="en-GB" sz="2400" dirty="0">
                <a:latin typeface="Times New Roman" panose="02020603050405020304" pitchFamily="18" charset="0"/>
                <a:cs typeface="Times New Roman" panose="02020603050405020304" pitchFamily="18" charset="0"/>
              </a:rPr>
              <a:t>It is important to understand three types of cost</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Fixed costs are those costs that do not change with levels of sales activity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Variable costs are those cost that do change with sales activity – the more units sold, the more variable costs per unit incurred </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Semi-variable costs are those costs that are a mix of the two. However, we will not be using these for our calculations</a:t>
            </a:r>
          </a:p>
        </p:txBody>
      </p:sp>
      <p:sp>
        <p:nvSpPr>
          <p:cNvPr id="4" name="Slide Number Placeholder 3">
            <a:extLst>
              <a:ext uri="{FF2B5EF4-FFF2-40B4-BE49-F238E27FC236}">
                <a16:creationId xmlns:a16="http://schemas.microsoft.com/office/drawing/2014/main" id="{882AB201-B8C1-4280-9F8B-87A5FCC102CE}"/>
              </a:ext>
            </a:extLst>
          </p:cNvPr>
          <p:cNvSpPr>
            <a:spLocks noGrp="1"/>
          </p:cNvSpPr>
          <p:nvPr>
            <p:ph type="sldNum" sz="quarter" idx="12"/>
          </p:nvPr>
        </p:nvSpPr>
        <p:spPr/>
        <p:txBody>
          <a:bodyPr/>
          <a:lstStyle/>
          <a:p>
            <a:fld id="{63A33278-8D2C-46E9-9145-8061F8ED03C5}" type="slidenum">
              <a:rPr lang="en-GB" smtClean="0"/>
              <a:t>2</a:t>
            </a:fld>
            <a:endParaRPr lang="en-GB" dirty="0"/>
          </a:p>
        </p:txBody>
      </p:sp>
    </p:spTree>
    <p:custDataLst>
      <p:tags r:id="rId1"/>
    </p:custDataLst>
    <p:extLst>
      <p:ext uri="{BB962C8B-B14F-4D97-AF65-F5344CB8AC3E}">
        <p14:creationId xmlns:p14="http://schemas.microsoft.com/office/powerpoint/2010/main" val="370867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0103"/>
            <a:ext cx="8251061" cy="380247"/>
          </a:xfrm>
        </p:spPr>
        <p:txBody>
          <a:bodyPr>
            <a:normAutofit fontScale="90000"/>
          </a:bodyPr>
          <a:lstStyle/>
          <a:p>
            <a:pPr algn="ctr"/>
            <a:r>
              <a:rPr lang="en-GB" dirty="0"/>
              <a:t>The concept of marginal costing - 1</a:t>
            </a:r>
          </a:p>
        </p:txBody>
      </p:sp>
      <p:sp>
        <p:nvSpPr>
          <p:cNvPr id="5" name="Content Placeholder 4"/>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Marginal costing can also be referred to as variable or direct costing when we use it to make decisions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For example, how much to produce; is it better to buy in from external source; what are the risk levels; how much profit is targeted; how long can a loss be tolerated etc?</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At the centre of marginal costing lies the underpinning calculation of </a:t>
            </a:r>
            <a:r>
              <a:rPr lang="en-GB" b="1" dirty="0">
                <a:latin typeface="Times New Roman" panose="02020603050405020304" pitchFamily="18" charset="0"/>
                <a:cs typeface="Times New Roman" panose="02020603050405020304" pitchFamily="18" charset="0"/>
              </a:rPr>
              <a:t>contribution</a:t>
            </a:r>
          </a:p>
        </p:txBody>
      </p:sp>
      <p:sp>
        <p:nvSpPr>
          <p:cNvPr id="2" name="Slide Number Placeholder 1">
            <a:extLst>
              <a:ext uri="{FF2B5EF4-FFF2-40B4-BE49-F238E27FC236}">
                <a16:creationId xmlns:a16="http://schemas.microsoft.com/office/drawing/2014/main" id="{1D6A280E-0901-47D2-91BF-27C23A571E88}"/>
              </a:ext>
            </a:extLst>
          </p:cNvPr>
          <p:cNvSpPr>
            <a:spLocks noGrp="1"/>
          </p:cNvSpPr>
          <p:nvPr>
            <p:ph type="sldNum" sz="quarter" idx="12"/>
          </p:nvPr>
        </p:nvSpPr>
        <p:spPr/>
        <p:txBody>
          <a:bodyPr/>
          <a:lstStyle/>
          <a:p>
            <a:fld id="{63A33278-8D2C-46E9-9145-8061F8ED03C5}" type="slidenum">
              <a:rPr lang="en-GB" smtClean="0"/>
              <a:t>3</a:t>
            </a:fld>
            <a:endParaRPr lang="en-GB" dirty="0"/>
          </a:p>
        </p:txBody>
      </p:sp>
    </p:spTree>
    <p:custDataLst>
      <p:tags r:id="rId1"/>
    </p:custDataLst>
    <p:extLst>
      <p:ext uri="{BB962C8B-B14F-4D97-AF65-F5344CB8AC3E}">
        <p14:creationId xmlns:p14="http://schemas.microsoft.com/office/powerpoint/2010/main" val="2802989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338"/>
            <a:ext cx="8363272" cy="380247"/>
          </a:xfrm>
        </p:spPr>
        <p:txBody>
          <a:bodyPr>
            <a:normAutofit fontScale="90000"/>
          </a:bodyPr>
          <a:lstStyle/>
          <a:p>
            <a:pPr algn="ctr"/>
            <a:r>
              <a:rPr lang="en-GB" dirty="0"/>
              <a:t>The concept of marginal costing - 2</a:t>
            </a:r>
          </a:p>
        </p:txBody>
      </p:sp>
      <p:sp>
        <p:nvSpPr>
          <p:cNvPr id="3" name="Content Placeholder 2"/>
          <p:cNvSpPr>
            <a:spLocks noGrp="1"/>
          </p:cNvSpPr>
          <p:nvPr>
            <p:ph idx="1"/>
          </p:nvPr>
        </p:nvSpPr>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Contribution forms the basis for decision-making using marginal costing</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formula is   selling price – variable cost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Where the selling price is the unit price without VAT added, and the variable cost is the total cost of producing that unit, and can include materials, labour, and other specific costs to its production, but not </a:t>
            </a:r>
            <a:r>
              <a:rPr lang="en-GB" b="1" dirty="0">
                <a:latin typeface="Times New Roman" panose="02020603050405020304" pitchFamily="18" charset="0"/>
                <a:cs typeface="Times New Roman" panose="02020603050405020304" pitchFamily="18" charset="0"/>
              </a:rPr>
              <a:t>fixed costs</a:t>
            </a:r>
          </a:p>
        </p:txBody>
      </p:sp>
      <p:sp>
        <p:nvSpPr>
          <p:cNvPr id="4" name="Slide Number Placeholder 3">
            <a:extLst>
              <a:ext uri="{FF2B5EF4-FFF2-40B4-BE49-F238E27FC236}">
                <a16:creationId xmlns:a16="http://schemas.microsoft.com/office/drawing/2014/main" id="{B50D19D1-8DD1-4881-B23A-AE80BC2F1149}"/>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3092406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46338"/>
            <a:ext cx="8424936" cy="380247"/>
          </a:xfrm>
        </p:spPr>
        <p:txBody>
          <a:bodyPr>
            <a:normAutofit fontScale="90000"/>
          </a:bodyPr>
          <a:lstStyle/>
          <a:p>
            <a:pPr algn="ctr"/>
            <a:r>
              <a:rPr lang="en-GB" dirty="0"/>
              <a:t>The concept of marginal costing - 3</a:t>
            </a:r>
          </a:p>
        </p:txBody>
      </p:sp>
      <p:sp>
        <p:nvSpPr>
          <p:cNvPr id="3" name="Content Placeholder 2"/>
          <p:cNvSpPr>
            <a:spLocks noGrp="1"/>
          </p:cNvSpPr>
          <p:nvPr>
            <p:ph idx="1"/>
          </p:nvPr>
        </p:nvSpPr>
        <p:spPr>
          <a:xfrm>
            <a:off x="421196" y="1268760"/>
            <a:ext cx="8229600" cy="4104456"/>
          </a:xfrm>
        </p:spPr>
        <p:txBody>
          <a:bodyPr>
            <a:normAutofit fontScale="85000" lnSpcReduction="20000"/>
          </a:bodyPr>
          <a:lstStyle/>
          <a:p>
            <a:r>
              <a:rPr lang="en-GB" dirty="0">
                <a:latin typeface="Times New Roman" panose="02020603050405020304" pitchFamily="18" charset="0"/>
                <a:cs typeface="Times New Roman" panose="02020603050405020304" pitchFamily="18" charset="0"/>
              </a:rPr>
              <a:t>Note that in marginal costing, fixed costs are kept separate from variable costs and accounted for separately</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In other types of costing, especially Absorption or Full costing, fixed costs are included in production costs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This is one of the major differences between these two methods of costing, and we will return to it later in this module</a:t>
            </a:r>
          </a:p>
        </p:txBody>
      </p:sp>
      <p:sp>
        <p:nvSpPr>
          <p:cNvPr id="4" name="Slide Number Placeholder 3">
            <a:extLst>
              <a:ext uri="{FF2B5EF4-FFF2-40B4-BE49-F238E27FC236}">
                <a16:creationId xmlns:a16="http://schemas.microsoft.com/office/drawing/2014/main" id="{AA680EE0-9DCA-4132-9991-FE647A334D86}"/>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1908509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43233"/>
            <a:ext cx="8215943" cy="380247"/>
          </a:xfrm>
        </p:spPr>
        <p:txBody>
          <a:bodyPr>
            <a:normAutofit fontScale="90000"/>
          </a:bodyPr>
          <a:lstStyle/>
          <a:p>
            <a:pPr algn="l"/>
            <a:r>
              <a:rPr lang="en-GB" dirty="0"/>
              <a:t>The concept of marginal costing - 4</a:t>
            </a:r>
          </a:p>
        </p:txBody>
      </p:sp>
      <p:sp>
        <p:nvSpPr>
          <p:cNvPr id="3" name="Content Placeholder 2"/>
          <p:cNvSpPr>
            <a:spLocks noGrp="1"/>
          </p:cNvSpPr>
          <p:nvPr>
            <p:ph idx="1"/>
          </p:nvPr>
        </p:nvSpPr>
        <p:spPr>
          <a:xfrm>
            <a:off x="628650" y="1008205"/>
            <a:ext cx="8263830" cy="4988042"/>
          </a:xfrm>
        </p:spPr>
        <p:txBody>
          <a:bodyPr/>
          <a:lstStyle/>
          <a:p>
            <a:r>
              <a:rPr lang="en-GB" sz="2400" dirty="0">
                <a:latin typeface="Times New Roman" panose="02020603050405020304" pitchFamily="18" charset="0"/>
                <a:cs typeface="Times New Roman" panose="02020603050405020304" pitchFamily="18" charset="0"/>
              </a:rPr>
              <a:t>For example, the unit selling price including VAT is £114, the cost of materials for one unit is £19.10, the electrical components of each unit cost £13.50  and the labour cost is for one unit is £22.40</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selling price less VAT (SP) = £114/1.20 =  £95.00</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And the variable cost (VC) = £19.10 + £13.50 + £22.40 = £55</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So, the </a:t>
            </a:r>
            <a:r>
              <a:rPr lang="en-GB" sz="2400" b="1" dirty="0">
                <a:latin typeface="Times New Roman" panose="02020603050405020304" pitchFamily="18" charset="0"/>
                <a:cs typeface="Times New Roman" panose="02020603050405020304" pitchFamily="18" charset="0"/>
              </a:rPr>
              <a:t>contribution </a:t>
            </a:r>
            <a:r>
              <a:rPr lang="en-GB" sz="2400" dirty="0">
                <a:latin typeface="Times New Roman" panose="02020603050405020304" pitchFamily="18" charset="0"/>
                <a:cs typeface="Times New Roman" panose="02020603050405020304" pitchFamily="18" charset="0"/>
              </a:rPr>
              <a:t> = £95.00 - £55.00 = £40.00 per unit sold</a:t>
            </a:r>
            <a:r>
              <a:rPr lang="en-GB" sz="2400" b="1" dirty="0">
                <a:latin typeface="Times New Roman" panose="02020603050405020304" pitchFamily="18" charset="0"/>
                <a:cs typeface="Times New Roman" panose="02020603050405020304" pitchFamily="18" charset="0"/>
              </a:rPr>
              <a:t> </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A8DD1E5-B0CB-440B-99CC-7A138A132DE5}"/>
              </a:ext>
            </a:extLst>
          </p:cNvPr>
          <p:cNvSpPr>
            <a:spLocks noGrp="1"/>
          </p:cNvSpPr>
          <p:nvPr>
            <p:ph type="sldNum" sz="quarter" idx="12"/>
          </p:nvPr>
        </p:nvSpPr>
        <p:spPr/>
        <p:txBody>
          <a:bodyPr/>
          <a:lstStyle/>
          <a:p>
            <a:fld id="{63A33278-8D2C-46E9-9145-8061F8ED03C5}" type="slidenum">
              <a:rPr lang="en-GB" smtClean="0"/>
              <a:t>6</a:t>
            </a:fld>
            <a:endParaRPr lang="en-GB" dirty="0"/>
          </a:p>
        </p:txBody>
      </p:sp>
    </p:spTree>
    <p:custDataLst>
      <p:tags r:id="rId1"/>
    </p:custDataLst>
    <p:extLst>
      <p:ext uri="{BB962C8B-B14F-4D97-AF65-F5344CB8AC3E}">
        <p14:creationId xmlns:p14="http://schemas.microsoft.com/office/powerpoint/2010/main" val="1886410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1F0AC-E137-47D5-B6CD-F944520AFCE3}"/>
              </a:ext>
            </a:extLst>
          </p:cNvPr>
          <p:cNvSpPr>
            <a:spLocks noGrp="1"/>
          </p:cNvSpPr>
          <p:nvPr>
            <p:ph type="title"/>
          </p:nvPr>
        </p:nvSpPr>
        <p:spPr>
          <a:xfrm>
            <a:off x="539552" y="264606"/>
            <a:ext cx="8094332" cy="380247"/>
          </a:xfrm>
        </p:spPr>
        <p:txBody>
          <a:bodyPr>
            <a:normAutofit fontScale="90000"/>
          </a:bodyPr>
          <a:lstStyle/>
          <a:p>
            <a:r>
              <a:rPr lang="en-GB" dirty="0"/>
              <a:t>Break-even calculations - 1</a:t>
            </a:r>
          </a:p>
        </p:txBody>
      </p:sp>
      <p:sp>
        <p:nvSpPr>
          <p:cNvPr id="3" name="Content Placeholder 2">
            <a:extLst>
              <a:ext uri="{FF2B5EF4-FFF2-40B4-BE49-F238E27FC236}">
                <a16:creationId xmlns:a16="http://schemas.microsoft.com/office/drawing/2014/main" id="{50D62632-A69A-4073-A0EF-19472BD42A49}"/>
              </a:ext>
            </a:extLst>
          </p:cNvPr>
          <p:cNvSpPr>
            <a:spLocks noGrp="1"/>
          </p:cNvSpPr>
          <p:nvPr>
            <p:ph idx="1"/>
          </p:nvPr>
        </p:nvSpPr>
        <p:spPr>
          <a:xfrm>
            <a:off x="457200" y="836712"/>
            <a:ext cx="8229600" cy="4752528"/>
          </a:xfrm>
        </p:spPr>
        <p:txBody>
          <a:bodyPr>
            <a:normAutofit lnSpcReduction="10000"/>
          </a:bodyPr>
          <a:lstStyle/>
          <a:p>
            <a:r>
              <a:rPr lang="en-GB" sz="2600" dirty="0">
                <a:latin typeface="Times New Roman" panose="02020603050405020304" pitchFamily="18" charset="0"/>
                <a:cs typeface="Times New Roman" panose="02020603050405020304" pitchFamily="18" charset="0"/>
              </a:rPr>
              <a:t>We can use both mathematical formulae and graphical methods to calculate break-even quantities, and there are six basic estimates we are concerned with..</a:t>
            </a:r>
            <a:r>
              <a:rPr lang="en-GB" dirty="0">
                <a:latin typeface="Times New Roman" panose="02020603050405020304" pitchFamily="18" charset="0"/>
                <a:cs typeface="Times New Roman" panose="02020603050405020304" pitchFamily="18" charset="0"/>
              </a:rPr>
              <a:t>.</a:t>
            </a:r>
          </a:p>
          <a:p>
            <a:pPr marL="0" indent="0">
              <a:buNone/>
            </a:pPr>
            <a:endParaRPr lang="en-GB"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The contribution values</a:t>
            </a:r>
          </a:p>
          <a:p>
            <a:r>
              <a:rPr lang="en-GB" sz="2800" dirty="0">
                <a:latin typeface="Times New Roman" panose="02020603050405020304" pitchFamily="18" charset="0"/>
                <a:cs typeface="Times New Roman" panose="02020603050405020304" pitchFamily="18" charset="0"/>
              </a:rPr>
              <a:t>Break-even number of units (B/E)</a:t>
            </a:r>
          </a:p>
          <a:p>
            <a:r>
              <a:rPr lang="en-GB" sz="2800" dirty="0">
                <a:latin typeface="Times New Roman" panose="02020603050405020304" pitchFamily="18" charset="0"/>
                <a:cs typeface="Times New Roman" panose="02020603050405020304" pitchFamily="18" charset="0"/>
              </a:rPr>
              <a:t>Margin of safety in units (MoS)</a:t>
            </a:r>
          </a:p>
          <a:p>
            <a:r>
              <a:rPr lang="en-GB" sz="2800" dirty="0">
                <a:latin typeface="Times New Roman" panose="02020603050405020304" pitchFamily="18" charset="0"/>
                <a:cs typeface="Times New Roman" panose="02020603050405020304" pitchFamily="18" charset="0"/>
              </a:rPr>
              <a:t>MoS ratio</a:t>
            </a:r>
          </a:p>
          <a:p>
            <a:r>
              <a:rPr lang="en-GB" sz="2800" dirty="0">
                <a:latin typeface="Times New Roman" panose="02020603050405020304" pitchFamily="18" charset="0"/>
                <a:cs typeface="Times New Roman" panose="02020603050405020304" pitchFamily="18" charset="0"/>
              </a:rPr>
              <a:t>Profit target in units</a:t>
            </a:r>
          </a:p>
          <a:p>
            <a:r>
              <a:rPr lang="en-GB" sz="2800" dirty="0">
                <a:latin typeface="Times New Roman" panose="02020603050405020304" pitchFamily="18" charset="0"/>
                <a:cs typeface="Times New Roman" panose="02020603050405020304" pitchFamily="18" charset="0"/>
              </a:rPr>
              <a:t>Profit volume ratio (PV)</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5C1E4E4-8B14-4A62-A300-4BB6BA961999}"/>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165064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082E-E6CE-4DBE-8A78-7794BF1E54CA}"/>
              </a:ext>
            </a:extLst>
          </p:cNvPr>
          <p:cNvSpPr>
            <a:spLocks noGrp="1"/>
          </p:cNvSpPr>
          <p:nvPr>
            <p:ph type="title"/>
          </p:nvPr>
        </p:nvSpPr>
        <p:spPr>
          <a:xfrm>
            <a:off x="823738" y="243233"/>
            <a:ext cx="7684904" cy="380247"/>
          </a:xfrm>
        </p:spPr>
        <p:txBody>
          <a:bodyPr>
            <a:normAutofit fontScale="90000"/>
          </a:bodyPr>
          <a:lstStyle/>
          <a:p>
            <a:r>
              <a:rPr lang="en-GB" dirty="0"/>
              <a:t>Break-even calculations - 2</a:t>
            </a:r>
          </a:p>
        </p:txBody>
      </p:sp>
      <p:sp>
        <p:nvSpPr>
          <p:cNvPr id="3" name="Content Placeholder 2">
            <a:extLst>
              <a:ext uri="{FF2B5EF4-FFF2-40B4-BE49-F238E27FC236}">
                <a16:creationId xmlns:a16="http://schemas.microsoft.com/office/drawing/2014/main" id="{9D2B54A4-CD02-4B64-B88A-AC4F88F1F77E}"/>
              </a:ext>
            </a:extLst>
          </p:cNvPr>
          <p:cNvSpPr>
            <a:spLocks noGrp="1"/>
          </p:cNvSpPr>
          <p:nvPr>
            <p:ph idx="1"/>
          </p:nvPr>
        </p:nvSpPr>
        <p:spPr>
          <a:xfrm>
            <a:off x="628648" y="836712"/>
            <a:ext cx="8075083" cy="4988042"/>
          </a:xfrm>
        </p:spPr>
        <p:txBody>
          <a:bodyPr>
            <a:noAutofit/>
          </a:bodyPr>
          <a:lstStyle/>
          <a:p>
            <a:r>
              <a:rPr lang="en-GB" sz="2400" dirty="0">
                <a:latin typeface="Times New Roman" panose="02020603050405020304" pitchFamily="18" charset="0"/>
                <a:cs typeface="Times New Roman" panose="02020603050405020304" pitchFamily="18" charset="0"/>
              </a:rPr>
              <a:t>The contribution values are the most important, and central to most of marginal costing techniques</a:t>
            </a:r>
          </a:p>
          <a:p>
            <a:r>
              <a:rPr lang="en-GB" sz="2400" dirty="0">
                <a:latin typeface="Times New Roman" panose="02020603050405020304" pitchFamily="18" charset="0"/>
                <a:cs typeface="Times New Roman" panose="02020603050405020304" pitchFamily="18" charset="0"/>
              </a:rPr>
              <a:t>As seen previously, the contribution equation is the selling price net of VAT less variable cost</a:t>
            </a:r>
          </a:p>
          <a:p>
            <a:r>
              <a:rPr lang="en-GB" sz="2400" dirty="0">
                <a:latin typeface="Times New Roman" panose="02020603050405020304" pitchFamily="18" charset="0"/>
                <a:cs typeface="Times New Roman" panose="02020603050405020304" pitchFamily="18" charset="0"/>
              </a:rPr>
              <a:t>This can be calculated as either in units, or using an aggregate of sales and variable costs</a:t>
            </a:r>
          </a:p>
          <a:p>
            <a:r>
              <a:rPr lang="en-GB" sz="2400" dirty="0">
                <a:latin typeface="Times New Roman" panose="02020603050405020304" pitchFamily="18" charset="0"/>
                <a:cs typeface="Times New Roman" panose="02020603050405020304" pitchFamily="18" charset="0"/>
              </a:rPr>
              <a:t>In our worked example, the contribution in units is …</a:t>
            </a:r>
          </a:p>
          <a:p>
            <a:pPr marL="0" indent="0">
              <a:buNone/>
            </a:pPr>
            <a:r>
              <a:rPr lang="en-GB" sz="2400" dirty="0">
                <a:latin typeface="Times New Roman" panose="02020603050405020304" pitchFamily="18" charset="0"/>
                <a:cs typeface="Times New Roman" panose="02020603050405020304" pitchFamily="18" charset="0"/>
              </a:rPr>
              <a:t>contribution = SP - VC which is   £95.00 – £55.00 = £40.00 per unit</a:t>
            </a:r>
          </a:p>
          <a:p>
            <a:pPr marL="0" indent="0">
              <a:buNone/>
            </a:pPr>
            <a:r>
              <a:rPr lang="en-GB" sz="2400" dirty="0">
                <a:latin typeface="Times New Roman" panose="02020603050405020304" pitchFamily="18" charset="0"/>
                <a:cs typeface="Times New Roman" panose="02020603050405020304" pitchFamily="18" charset="0"/>
              </a:rPr>
              <a:t>If we sold 6,000 units @ £95, the aggregate sales would be </a:t>
            </a:r>
          </a:p>
          <a:p>
            <a:pPr marL="0" indent="0">
              <a:buNone/>
            </a:pPr>
            <a:r>
              <a:rPr lang="en-GB" sz="2400" dirty="0">
                <a:latin typeface="Times New Roman" panose="02020603050405020304" pitchFamily="18" charset="0"/>
                <a:cs typeface="Times New Roman" panose="02020603050405020304" pitchFamily="18" charset="0"/>
              </a:rPr>
              <a:t>6,000 x £95.00 = £570,000, and the total contribution would be 6,000 x £40.00 = £240,000  </a:t>
            </a:r>
          </a:p>
          <a:p>
            <a:pPr marL="0" indent="0">
              <a:buNone/>
            </a:pPr>
            <a:endParaRPr lang="en-GB"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9B66C4A7-B6A5-4A10-BC66-371D3751CBE8}"/>
              </a:ext>
            </a:extLst>
          </p:cNvPr>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417964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565FC-DBE8-459F-88AD-D80F390C0541}"/>
              </a:ext>
            </a:extLst>
          </p:cNvPr>
          <p:cNvSpPr>
            <a:spLocks noGrp="1"/>
          </p:cNvSpPr>
          <p:nvPr>
            <p:ph type="title"/>
          </p:nvPr>
        </p:nvSpPr>
        <p:spPr>
          <a:xfrm>
            <a:off x="457200" y="154540"/>
            <a:ext cx="8058150" cy="380247"/>
          </a:xfrm>
        </p:spPr>
        <p:txBody>
          <a:bodyPr>
            <a:normAutofit fontScale="90000"/>
          </a:bodyPr>
          <a:lstStyle/>
          <a:p>
            <a:r>
              <a:rPr lang="en-GB" dirty="0"/>
              <a:t>Break-even calculations - 3</a:t>
            </a:r>
          </a:p>
        </p:txBody>
      </p:sp>
      <p:sp>
        <p:nvSpPr>
          <p:cNvPr id="3" name="Content Placeholder 2">
            <a:extLst>
              <a:ext uri="{FF2B5EF4-FFF2-40B4-BE49-F238E27FC236}">
                <a16:creationId xmlns:a16="http://schemas.microsoft.com/office/drawing/2014/main" id="{CDF6EA20-6086-4201-B30F-CDF5857B6B7F}"/>
              </a:ext>
            </a:extLst>
          </p:cNvPr>
          <p:cNvSpPr>
            <a:spLocks noGrp="1"/>
          </p:cNvSpPr>
          <p:nvPr>
            <p:ph idx="1"/>
          </p:nvPr>
        </p:nvSpPr>
        <p:spPr>
          <a:xfrm>
            <a:off x="539552" y="692696"/>
            <a:ext cx="8229600" cy="4608512"/>
          </a:xfrm>
        </p:spPr>
        <p:txBody>
          <a:bodyPr>
            <a:normAutofit fontScale="25000" lnSpcReduction="20000"/>
          </a:bodyPr>
          <a:lstStyle/>
          <a:p>
            <a:endParaRPr lang="en-GB" dirty="0">
              <a:latin typeface="Times New Roman" panose="02020603050405020304" pitchFamily="18" charset="0"/>
              <a:cs typeface="Times New Roman" panose="02020603050405020304" pitchFamily="18" charset="0"/>
            </a:endParaRPr>
          </a:p>
          <a:p>
            <a:endParaRPr lang="en-GB" sz="5800" dirty="0">
              <a:latin typeface="Times New Roman" panose="02020603050405020304" pitchFamily="18" charset="0"/>
              <a:cs typeface="Times New Roman" panose="02020603050405020304" pitchFamily="18" charset="0"/>
            </a:endParaRPr>
          </a:p>
          <a:p>
            <a:r>
              <a:rPr lang="en-GB" sz="11200" dirty="0">
                <a:latin typeface="Times New Roman" panose="02020603050405020304" pitchFamily="18" charset="0"/>
                <a:cs typeface="Times New Roman" panose="02020603050405020304" pitchFamily="18" charset="0"/>
              </a:rPr>
              <a:t>The B/E number of units is the fixed costs divided by the contribution</a:t>
            </a:r>
          </a:p>
          <a:p>
            <a:pPr marL="0" indent="0">
              <a:buNone/>
            </a:pPr>
            <a:endParaRPr lang="en-GB" sz="7000" dirty="0">
              <a:latin typeface="Times New Roman" panose="02020603050405020304" pitchFamily="18" charset="0"/>
              <a:cs typeface="Times New Roman" panose="02020603050405020304" pitchFamily="18" charset="0"/>
            </a:endParaRPr>
          </a:p>
          <a:p>
            <a:r>
              <a:rPr lang="en-GB" sz="11200" dirty="0">
                <a:latin typeface="Times New Roman" panose="02020603050405020304" pitchFamily="18" charset="0"/>
                <a:cs typeface="Times New Roman" panose="02020603050405020304" pitchFamily="18" charset="0"/>
              </a:rPr>
              <a:t>So, if in our worked example, we have £200,000 of fixed costs (FC), the B/E number of units is calculated by…</a:t>
            </a:r>
          </a:p>
          <a:p>
            <a:pPr marL="0" indent="0">
              <a:buNone/>
            </a:pPr>
            <a:r>
              <a:rPr lang="en-GB" sz="8600" dirty="0">
                <a:latin typeface="Times New Roman" panose="02020603050405020304" pitchFamily="18" charset="0"/>
                <a:cs typeface="Times New Roman" panose="02020603050405020304" pitchFamily="18" charset="0"/>
              </a:rPr>
              <a:t>             </a:t>
            </a:r>
          </a:p>
          <a:p>
            <a:pPr marL="0" indent="0">
              <a:lnSpc>
                <a:spcPct val="100000"/>
              </a:lnSpc>
              <a:spcBef>
                <a:spcPts val="0"/>
              </a:spcBef>
              <a:buNone/>
            </a:pPr>
            <a:r>
              <a:rPr lang="en-GB" sz="8600" dirty="0">
                <a:latin typeface="Times New Roman" panose="02020603050405020304" pitchFamily="18" charset="0"/>
                <a:cs typeface="Times New Roman" panose="02020603050405020304" pitchFamily="18" charset="0"/>
              </a:rPr>
              <a:t>                       </a:t>
            </a:r>
            <a:r>
              <a:rPr lang="en-GB" sz="11200" dirty="0">
                <a:latin typeface="Times New Roman" panose="02020603050405020304" pitchFamily="18" charset="0"/>
                <a:cs typeface="Times New Roman" panose="02020603050405020304" pitchFamily="18" charset="0"/>
              </a:rPr>
              <a:t>FC/Contribution</a:t>
            </a:r>
          </a:p>
          <a:p>
            <a:pPr marL="0" indent="0">
              <a:lnSpc>
                <a:spcPct val="100000"/>
              </a:lnSpc>
              <a:spcBef>
                <a:spcPts val="0"/>
              </a:spcBef>
              <a:buNone/>
            </a:pPr>
            <a:endParaRPr lang="en-GB" sz="7000" dirty="0">
              <a:latin typeface="Times New Roman" panose="02020603050405020304" pitchFamily="18" charset="0"/>
              <a:cs typeface="Times New Roman" panose="02020603050405020304" pitchFamily="18" charset="0"/>
            </a:endParaRPr>
          </a:p>
          <a:p>
            <a:pPr marL="0" indent="0">
              <a:lnSpc>
                <a:spcPct val="100000"/>
              </a:lnSpc>
              <a:spcBef>
                <a:spcPts val="0"/>
              </a:spcBef>
              <a:buNone/>
            </a:pPr>
            <a:endParaRPr lang="en-GB" sz="7000" dirty="0">
              <a:latin typeface="Times New Roman" panose="02020603050405020304" pitchFamily="18" charset="0"/>
              <a:cs typeface="Times New Roman" panose="02020603050405020304" pitchFamily="18" charset="0"/>
            </a:endParaRPr>
          </a:p>
          <a:p>
            <a:pPr marL="0" indent="0">
              <a:lnSpc>
                <a:spcPct val="100000"/>
              </a:lnSpc>
              <a:spcBef>
                <a:spcPts val="0"/>
              </a:spcBef>
              <a:buNone/>
            </a:pPr>
            <a:r>
              <a:rPr lang="en-GB" sz="11200" dirty="0">
                <a:latin typeface="Times New Roman" panose="02020603050405020304" pitchFamily="18" charset="0"/>
                <a:cs typeface="Times New Roman" panose="02020603050405020304" pitchFamily="18" charset="0"/>
              </a:rPr>
              <a:t>Which is        200,000/40.00 = 5,000 units</a:t>
            </a:r>
          </a:p>
          <a:p>
            <a:pPr marL="0" indent="0">
              <a:lnSpc>
                <a:spcPct val="100000"/>
              </a:lnSpc>
              <a:spcBef>
                <a:spcPts val="0"/>
              </a:spcBef>
              <a:buNone/>
            </a:pPr>
            <a:r>
              <a:rPr lang="en-GB" sz="7000" dirty="0"/>
              <a:t>      </a:t>
            </a:r>
          </a:p>
          <a:p>
            <a:pPr marL="0" indent="0">
              <a:lnSpc>
                <a:spcPct val="100000"/>
              </a:lnSpc>
              <a:spcBef>
                <a:spcPts val="0"/>
              </a:spcBef>
              <a:buNone/>
            </a:pPr>
            <a:r>
              <a:rPr lang="en-GB" sz="5800" dirty="0"/>
              <a:t>                         </a:t>
            </a:r>
          </a:p>
          <a:p>
            <a:pPr marL="0" indent="0">
              <a:buNone/>
            </a:pPr>
            <a:r>
              <a:rPr lang="en-GB" dirty="0"/>
              <a:t>                               </a:t>
            </a:r>
          </a:p>
          <a:p>
            <a:pPr marL="0" indent="0">
              <a:buNone/>
            </a:pPr>
            <a:endParaRPr lang="en-GB" dirty="0"/>
          </a:p>
        </p:txBody>
      </p:sp>
      <p:sp>
        <p:nvSpPr>
          <p:cNvPr id="4" name="Slide Number Placeholder 3">
            <a:extLst>
              <a:ext uri="{FF2B5EF4-FFF2-40B4-BE49-F238E27FC236}">
                <a16:creationId xmlns:a16="http://schemas.microsoft.com/office/drawing/2014/main" id="{A0E8D14B-D8C4-4E16-A572-02B3AAE3B1C7}"/>
              </a:ext>
            </a:extLst>
          </p:cNvPr>
          <p:cNvSpPr>
            <a:spLocks noGrp="1"/>
          </p:cNvSpPr>
          <p:nvPr>
            <p:ph type="sldNum" sz="quarter" idx="12"/>
          </p:nvPr>
        </p:nvSpPr>
        <p:spPr/>
        <p:txBody>
          <a:bodyPr/>
          <a:lstStyle/>
          <a:p>
            <a:fld id="{63A33278-8D2C-46E9-9145-8061F8ED03C5}" type="slidenum">
              <a:rPr lang="en-GB" smtClean="0"/>
              <a:t>9</a:t>
            </a:fld>
            <a:endParaRPr lang="en-GB" dirty="0"/>
          </a:p>
        </p:txBody>
      </p:sp>
    </p:spTree>
    <p:custDataLst>
      <p:tags r:id="rId1"/>
    </p:custDataLst>
    <p:extLst>
      <p:ext uri="{BB962C8B-B14F-4D97-AF65-F5344CB8AC3E}">
        <p14:creationId xmlns:p14="http://schemas.microsoft.com/office/powerpoint/2010/main" val="3164104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5CB37-5EE8-4DF9-801C-A2797B4FD2E6}"/>
              </a:ext>
            </a:extLst>
          </p:cNvPr>
          <p:cNvSpPr>
            <a:spLocks noGrp="1"/>
          </p:cNvSpPr>
          <p:nvPr>
            <p:ph type="title"/>
          </p:nvPr>
        </p:nvSpPr>
        <p:spPr>
          <a:xfrm>
            <a:off x="539552" y="136525"/>
            <a:ext cx="8229600" cy="1143000"/>
          </a:xfrm>
        </p:spPr>
        <p:txBody>
          <a:bodyPr>
            <a:normAutofit/>
          </a:bodyPr>
          <a:lstStyle/>
          <a:p>
            <a:r>
              <a:rPr lang="en-GB" sz="4000" dirty="0"/>
              <a:t>Margin of safety (MoS)</a:t>
            </a:r>
          </a:p>
        </p:txBody>
      </p:sp>
      <p:sp>
        <p:nvSpPr>
          <p:cNvPr id="3" name="Content Placeholder 2">
            <a:extLst>
              <a:ext uri="{FF2B5EF4-FFF2-40B4-BE49-F238E27FC236}">
                <a16:creationId xmlns:a16="http://schemas.microsoft.com/office/drawing/2014/main" id="{6FF1AD2F-3A6B-44B6-8655-6CE0A5EFA629}"/>
              </a:ext>
            </a:extLst>
          </p:cNvPr>
          <p:cNvSpPr>
            <a:spLocks noGrp="1"/>
          </p:cNvSpPr>
          <p:nvPr>
            <p:ph idx="1"/>
          </p:nvPr>
        </p:nvSpPr>
        <p:spPr>
          <a:xfrm>
            <a:off x="473285" y="1124744"/>
            <a:ext cx="8229600" cy="4392488"/>
          </a:xfrm>
        </p:spPr>
        <p:txBody>
          <a:bodyPr>
            <a:normAutofit/>
          </a:bodyPr>
          <a:lstStyle/>
          <a:p>
            <a:r>
              <a:rPr lang="en-GB" sz="2500" dirty="0">
                <a:latin typeface="Times New Roman" panose="02020603050405020304" pitchFamily="18" charset="0"/>
                <a:cs typeface="Times New Roman" panose="02020603050405020304" pitchFamily="18" charset="0"/>
              </a:rPr>
              <a:t>The MoS in units is simply, the budgeted or actual number of sales in units less the break-even number of units</a:t>
            </a:r>
          </a:p>
          <a:p>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 In the worked example,  MoS = 6,000 – 5,000 = 1,000</a:t>
            </a:r>
          </a:p>
          <a:p>
            <a:endParaRPr lang="en-GB" sz="2500" dirty="0">
              <a:latin typeface="Times New Roman" panose="02020603050405020304" pitchFamily="18" charset="0"/>
              <a:cs typeface="Times New Roman" panose="02020603050405020304" pitchFamily="18" charset="0"/>
            </a:endParaRPr>
          </a:p>
          <a:p>
            <a:r>
              <a:rPr lang="en-GB" sz="2500" dirty="0">
                <a:latin typeface="Times New Roman" panose="02020603050405020304" pitchFamily="18" charset="0"/>
                <a:cs typeface="Times New Roman" panose="02020603050405020304" pitchFamily="18" charset="0"/>
              </a:rPr>
              <a:t>Therefore, the MoS ratio would be MoS/Budgeted or actual Sales x 100</a:t>
            </a:r>
          </a:p>
          <a:p>
            <a:pPr marL="0" indent="0">
              <a:buNone/>
            </a:pPr>
            <a:endParaRPr lang="en-GB" sz="2500" dirty="0">
              <a:latin typeface="Times New Roman" panose="02020603050405020304" pitchFamily="18" charset="0"/>
              <a:cs typeface="Times New Roman" panose="02020603050405020304" pitchFamily="18" charset="0"/>
            </a:endParaRPr>
          </a:p>
          <a:p>
            <a:pPr marL="0" indent="0">
              <a:buNone/>
            </a:pPr>
            <a:r>
              <a:rPr lang="en-GB" sz="2500" dirty="0">
                <a:latin typeface="Times New Roman" panose="02020603050405020304" pitchFamily="18" charset="0"/>
                <a:cs typeface="Times New Roman" panose="02020603050405020304" pitchFamily="18" charset="0"/>
              </a:rPr>
              <a:t>Which is        1,000/6,000 x 100 = 16.7%</a:t>
            </a:r>
          </a:p>
        </p:txBody>
      </p:sp>
      <p:sp>
        <p:nvSpPr>
          <p:cNvPr id="4" name="Slide Number Placeholder 3">
            <a:extLst>
              <a:ext uri="{FF2B5EF4-FFF2-40B4-BE49-F238E27FC236}">
                <a16:creationId xmlns:a16="http://schemas.microsoft.com/office/drawing/2014/main" id="{A8B2102D-BFD8-4B2A-8F55-35B068179479}"/>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4080618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1889C-A464-48CE-98D6-499604FC4978}"/>
              </a:ext>
            </a:extLst>
          </p:cNvPr>
          <p:cNvSpPr>
            <a:spLocks noGrp="1"/>
          </p:cNvSpPr>
          <p:nvPr>
            <p:ph type="title"/>
          </p:nvPr>
        </p:nvSpPr>
        <p:spPr>
          <a:xfrm>
            <a:off x="1043608" y="364174"/>
            <a:ext cx="6192688" cy="380247"/>
          </a:xfrm>
        </p:spPr>
        <p:txBody>
          <a:bodyPr>
            <a:normAutofit fontScale="90000"/>
          </a:bodyPr>
          <a:lstStyle/>
          <a:p>
            <a:r>
              <a:rPr lang="en-GB" dirty="0"/>
              <a:t>Profit target</a:t>
            </a:r>
          </a:p>
        </p:txBody>
      </p:sp>
      <p:sp>
        <p:nvSpPr>
          <p:cNvPr id="3" name="Content Placeholder 2">
            <a:extLst>
              <a:ext uri="{FF2B5EF4-FFF2-40B4-BE49-F238E27FC236}">
                <a16:creationId xmlns:a16="http://schemas.microsoft.com/office/drawing/2014/main" id="{5FD6481C-8546-4D8B-8AFA-D8A31E104786}"/>
              </a:ext>
            </a:extLst>
          </p:cNvPr>
          <p:cNvSpPr>
            <a:spLocks noGrp="1"/>
          </p:cNvSpPr>
          <p:nvPr>
            <p:ph idx="1"/>
          </p:nvPr>
        </p:nvSpPr>
        <p:spPr>
          <a:xfrm>
            <a:off x="611560" y="980728"/>
            <a:ext cx="8229600" cy="4464496"/>
          </a:xfrm>
        </p:spPr>
        <p:txBody>
          <a:bodyPr>
            <a:normAutofit/>
          </a:bodyPr>
          <a:lstStyle/>
          <a:p>
            <a:r>
              <a:rPr lang="en-GB" sz="2300" dirty="0">
                <a:latin typeface="Times New Roman" panose="02020603050405020304" pitchFamily="18" charset="0"/>
                <a:cs typeface="Times New Roman" panose="02020603050405020304" pitchFamily="18" charset="0"/>
              </a:rPr>
              <a:t>The profit target calculated in units</a:t>
            </a:r>
          </a:p>
          <a:p>
            <a:r>
              <a:rPr lang="en-GB" sz="2300" dirty="0">
                <a:latin typeface="Times New Roman" panose="02020603050405020304" pitchFamily="18" charset="0"/>
                <a:cs typeface="Times New Roman" panose="02020603050405020304" pitchFamily="18" charset="0"/>
              </a:rPr>
              <a:t>In our worked example, say we wish to budget for a profit of £100,000 in the budget period</a:t>
            </a:r>
          </a:p>
          <a:p>
            <a:r>
              <a:rPr lang="en-GB" sz="2300" dirty="0">
                <a:latin typeface="Times New Roman" panose="02020603050405020304" pitchFamily="18" charset="0"/>
                <a:cs typeface="Times New Roman" panose="02020603050405020304" pitchFamily="18" charset="0"/>
              </a:rPr>
              <a:t>Profit target in units is the fixed costs plus target profit divided by the contribution</a:t>
            </a:r>
          </a:p>
          <a:p>
            <a:r>
              <a:rPr lang="en-GB" sz="2300" dirty="0">
                <a:latin typeface="Times New Roman" panose="02020603050405020304" pitchFamily="18" charset="0"/>
                <a:cs typeface="Times New Roman" panose="02020603050405020304" pitchFamily="18" charset="0"/>
              </a:rPr>
              <a:t>   In the worked example this would be…</a:t>
            </a:r>
          </a:p>
          <a:p>
            <a:pPr marL="0" indent="0">
              <a:buNone/>
            </a:pPr>
            <a:r>
              <a:rPr lang="en-GB" sz="2300" dirty="0">
                <a:latin typeface="Times New Roman" panose="02020603050405020304" pitchFamily="18" charset="0"/>
                <a:cs typeface="Times New Roman" panose="02020603050405020304" pitchFamily="18" charset="0"/>
              </a:rPr>
              <a:t>         (200,000 + 100,000)/40 = 7,500 units </a:t>
            </a:r>
          </a:p>
          <a:p>
            <a:r>
              <a:rPr lang="en-GB" sz="2300" dirty="0">
                <a:latin typeface="Times New Roman" panose="02020603050405020304" pitchFamily="18" charset="0"/>
                <a:cs typeface="Times New Roman" panose="02020603050405020304" pitchFamily="18" charset="0"/>
              </a:rPr>
              <a:t>Note that this is 2,500 units over the B/E, and 2,500 multiplied by the contribution is 2,500 x 40 = 10,000 </a:t>
            </a:r>
          </a:p>
          <a:p>
            <a:r>
              <a:rPr lang="en-GB" sz="2300" dirty="0">
                <a:latin typeface="Times New Roman" panose="02020603050405020304" pitchFamily="18" charset="0"/>
                <a:cs typeface="Times New Roman" panose="02020603050405020304" pitchFamily="18" charset="0"/>
              </a:rPr>
              <a:t>So, every unit sold over break-even equals £40.00 profit, and every unit sold under break-even equals £40.00 loss</a:t>
            </a:r>
          </a:p>
          <a:p>
            <a:pPr marL="0" indent="0">
              <a:buNone/>
            </a:pPr>
            <a:endParaRPr lang="en-GB" dirty="0"/>
          </a:p>
        </p:txBody>
      </p:sp>
      <p:sp>
        <p:nvSpPr>
          <p:cNvPr id="4" name="Slide Number Placeholder 3">
            <a:extLst>
              <a:ext uri="{FF2B5EF4-FFF2-40B4-BE49-F238E27FC236}">
                <a16:creationId xmlns:a16="http://schemas.microsoft.com/office/drawing/2014/main" id="{F223D7F3-1106-4B91-90B3-94A02C6E7DB0}"/>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20603007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82B1-4DFD-48B6-8FF4-5C3077AC2B1E}"/>
              </a:ext>
            </a:extLst>
          </p:cNvPr>
          <p:cNvSpPr>
            <a:spLocks noGrp="1"/>
          </p:cNvSpPr>
          <p:nvPr>
            <p:ph type="title"/>
          </p:nvPr>
        </p:nvSpPr>
        <p:spPr>
          <a:xfrm>
            <a:off x="4696696" y="179940"/>
            <a:ext cx="3818654" cy="380247"/>
          </a:xfrm>
        </p:spPr>
        <p:txBody>
          <a:bodyPr>
            <a:normAutofit fontScale="90000"/>
          </a:bodyPr>
          <a:lstStyle/>
          <a:p>
            <a:r>
              <a:rPr lang="en-GB" dirty="0">
                <a:solidFill>
                  <a:prstClr val="white"/>
                </a:solidFill>
              </a:rPr>
              <a:t>Break-even calculations - 6</a:t>
            </a:r>
            <a:endParaRPr lang="en-GB" dirty="0"/>
          </a:p>
        </p:txBody>
      </p:sp>
      <p:sp>
        <p:nvSpPr>
          <p:cNvPr id="3" name="Content Placeholder 2">
            <a:extLst>
              <a:ext uri="{FF2B5EF4-FFF2-40B4-BE49-F238E27FC236}">
                <a16:creationId xmlns:a16="http://schemas.microsoft.com/office/drawing/2014/main" id="{E123FEE3-5191-4447-930D-08AAB54030C4}"/>
              </a:ext>
            </a:extLst>
          </p:cNvPr>
          <p:cNvSpPr>
            <a:spLocks noGrp="1"/>
          </p:cNvSpPr>
          <p:nvPr>
            <p:ph idx="1"/>
          </p:nvPr>
        </p:nvSpPr>
        <p:spPr>
          <a:xfrm>
            <a:off x="457200" y="560186"/>
            <a:ext cx="8229600" cy="4813029"/>
          </a:xfrm>
        </p:spPr>
        <p:txBody>
          <a:bodyPr>
            <a:normAutofit fontScale="92500" lnSpcReduction="20000"/>
          </a:bodyPr>
          <a:lstStyle/>
          <a:p>
            <a:pPr marL="0" indent="0">
              <a:buNone/>
            </a:pPr>
            <a:r>
              <a:rPr lang="en-GB" sz="3900" dirty="0">
                <a:latin typeface="Times New Roman" panose="02020603050405020304" pitchFamily="18" charset="0"/>
                <a:cs typeface="Times New Roman" panose="02020603050405020304" pitchFamily="18" charset="0"/>
              </a:rPr>
              <a:t>A few questions…</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How much of a loss would be incurred by a sales figure of £380,000?</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What would be the profit if 10,400 units were sold?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What would be the aggregate contribution if 8,500 units were sold?</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13E8F30A-A5EF-4475-A426-7701F2FBDE37}"/>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4056455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48FC-04CF-4B67-B2DD-C926591C5C38}"/>
              </a:ext>
            </a:extLst>
          </p:cNvPr>
          <p:cNvSpPr>
            <a:spLocks noGrp="1"/>
          </p:cNvSpPr>
          <p:nvPr>
            <p:ph type="title"/>
          </p:nvPr>
        </p:nvSpPr>
        <p:spPr>
          <a:xfrm>
            <a:off x="4696696" y="196873"/>
            <a:ext cx="3818654" cy="380247"/>
          </a:xfrm>
        </p:spPr>
        <p:txBody>
          <a:bodyPr>
            <a:normAutofit fontScale="90000"/>
          </a:bodyPr>
          <a:lstStyle/>
          <a:p>
            <a:r>
              <a:rPr lang="en-GB" dirty="0">
                <a:solidFill>
                  <a:prstClr val="white"/>
                </a:solidFill>
              </a:rPr>
              <a:t>Break-even calculations - 7</a:t>
            </a:r>
            <a:endParaRPr lang="en-GB" dirty="0"/>
          </a:p>
        </p:txBody>
      </p:sp>
      <p:sp>
        <p:nvSpPr>
          <p:cNvPr id="3" name="Content Placeholder 2">
            <a:extLst>
              <a:ext uri="{FF2B5EF4-FFF2-40B4-BE49-F238E27FC236}">
                <a16:creationId xmlns:a16="http://schemas.microsoft.com/office/drawing/2014/main" id="{D283221E-7E3E-4967-9EC9-09F73C7D69CE}"/>
              </a:ext>
            </a:extLst>
          </p:cNvPr>
          <p:cNvSpPr>
            <a:spLocks noGrp="1"/>
          </p:cNvSpPr>
          <p:nvPr>
            <p:ph idx="1"/>
          </p:nvPr>
        </p:nvSpPr>
        <p:spPr>
          <a:xfrm>
            <a:off x="323528" y="386996"/>
            <a:ext cx="7886700" cy="4988042"/>
          </a:xfrm>
        </p:spPr>
        <p:txBody>
          <a:bodyPr/>
          <a:lstStyle/>
          <a:p>
            <a:pPr marL="0" indent="0">
              <a:buNone/>
            </a:pPr>
            <a:r>
              <a:rPr lang="en-GB" sz="2400" dirty="0"/>
              <a:t>The budgeted profit statement for the worked example, assuming 6,000 units sold, would look like this…</a:t>
            </a:r>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EB0CBF4-F2D5-4555-900C-6D2EA0DE56C2}"/>
              </a:ext>
            </a:extLst>
          </p:cNvPr>
          <p:cNvGraphicFramePr>
            <a:graphicFrameLocks noGrp="1"/>
          </p:cNvGraphicFramePr>
          <p:nvPr>
            <p:extLst>
              <p:ext uri="{D42A27DB-BD31-4B8C-83A1-F6EECF244321}">
                <p14:modId xmlns:p14="http://schemas.microsoft.com/office/powerpoint/2010/main" val="3509994493"/>
              </p:ext>
            </p:extLst>
          </p:nvPr>
        </p:nvGraphicFramePr>
        <p:xfrm>
          <a:off x="1218878" y="1417718"/>
          <a:ext cx="6096000" cy="395732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529262433"/>
                    </a:ext>
                  </a:extLst>
                </a:gridCol>
                <a:gridCol w="1507066">
                  <a:extLst>
                    <a:ext uri="{9D8B030D-6E8A-4147-A177-3AD203B41FA5}">
                      <a16:colId xmlns:a16="http://schemas.microsoft.com/office/drawing/2014/main" val="3494807743"/>
                    </a:ext>
                  </a:extLst>
                </a:gridCol>
                <a:gridCol w="1540934">
                  <a:extLst>
                    <a:ext uri="{9D8B030D-6E8A-4147-A177-3AD203B41FA5}">
                      <a16:colId xmlns:a16="http://schemas.microsoft.com/office/drawing/2014/main" val="2628167409"/>
                    </a:ext>
                  </a:extLst>
                </a:gridCol>
              </a:tblGrid>
              <a:tr h="370840">
                <a:tc>
                  <a:txBody>
                    <a:bodyPr/>
                    <a:lstStyle/>
                    <a:p>
                      <a:r>
                        <a:rPr lang="en-GB" dirty="0"/>
                        <a:t>Profit and loss account</a:t>
                      </a:r>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189747277"/>
                  </a:ext>
                </a:extLst>
              </a:tr>
              <a:tr h="370840">
                <a:tc>
                  <a:txBody>
                    <a:bodyPr/>
                    <a:lstStyle/>
                    <a:p>
                      <a:r>
                        <a:rPr lang="en-GB" dirty="0"/>
                        <a:t>Budgeted sales (6,000 x 95.00)</a:t>
                      </a:r>
                    </a:p>
                  </a:txBody>
                  <a:tcPr/>
                </a:tc>
                <a:tc>
                  <a:txBody>
                    <a:bodyPr/>
                    <a:lstStyle/>
                    <a:p>
                      <a:pPr algn="r"/>
                      <a:endParaRPr lang="en-GB" dirty="0"/>
                    </a:p>
                  </a:txBody>
                  <a:tcPr/>
                </a:tc>
                <a:tc>
                  <a:txBody>
                    <a:bodyPr/>
                    <a:lstStyle/>
                    <a:p>
                      <a:pPr algn="r"/>
                      <a:r>
                        <a:rPr lang="en-GB" dirty="0"/>
                        <a:t>570,000.00</a:t>
                      </a:r>
                    </a:p>
                  </a:txBody>
                  <a:tcPr/>
                </a:tc>
                <a:extLst>
                  <a:ext uri="{0D108BD9-81ED-4DB2-BD59-A6C34878D82A}">
                    <a16:rowId xmlns:a16="http://schemas.microsoft.com/office/drawing/2014/main" val="730756887"/>
                  </a:ext>
                </a:extLst>
              </a:tr>
              <a:tr h="370840">
                <a:tc>
                  <a:txBody>
                    <a:bodyPr/>
                    <a:lstStyle/>
                    <a:p>
                      <a:r>
                        <a:rPr lang="en-GB" dirty="0"/>
                        <a:t>Cost of sales: </a:t>
                      </a:r>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09369264"/>
                  </a:ext>
                </a:extLst>
              </a:tr>
              <a:tr h="370840">
                <a:tc>
                  <a:txBody>
                    <a:bodyPr/>
                    <a:lstStyle/>
                    <a:p>
                      <a:r>
                        <a:rPr lang="en-GB" dirty="0"/>
                        <a:t>Opening stock</a:t>
                      </a:r>
                    </a:p>
                  </a:txBody>
                  <a:tcPr/>
                </a:tc>
                <a:tc>
                  <a:txBody>
                    <a:bodyPr/>
                    <a:lstStyle/>
                    <a:p>
                      <a:pPr algn="r"/>
                      <a:r>
                        <a:rPr lang="en-GB" dirty="0"/>
                        <a:t>0.00</a:t>
                      </a:r>
                    </a:p>
                  </a:txBody>
                  <a:tcPr/>
                </a:tc>
                <a:tc>
                  <a:txBody>
                    <a:bodyPr/>
                    <a:lstStyle/>
                    <a:p>
                      <a:pPr algn="r"/>
                      <a:endParaRPr lang="en-GB" dirty="0"/>
                    </a:p>
                  </a:txBody>
                  <a:tcPr/>
                </a:tc>
                <a:extLst>
                  <a:ext uri="{0D108BD9-81ED-4DB2-BD59-A6C34878D82A}">
                    <a16:rowId xmlns:a16="http://schemas.microsoft.com/office/drawing/2014/main" val="514616013"/>
                  </a:ext>
                </a:extLst>
              </a:tr>
              <a:tr h="370840">
                <a:tc>
                  <a:txBody>
                    <a:bodyPr/>
                    <a:lstStyle/>
                    <a:p>
                      <a:r>
                        <a:rPr lang="en-GB" dirty="0"/>
                        <a:t>Purchases (6,000 x 55.00)</a:t>
                      </a:r>
                    </a:p>
                  </a:txBody>
                  <a:tcPr/>
                </a:tc>
                <a:tc>
                  <a:txBody>
                    <a:bodyPr/>
                    <a:lstStyle/>
                    <a:p>
                      <a:pPr algn="r"/>
                      <a:r>
                        <a:rPr lang="en-GB" u="sng" dirty="0"/>
                        <a:t>330,000.00</a:t>
                      </a:r>
                    </a:p>
                  </a:txBody>
                  <a:tcPr/>
                </a:tc>
                <a:tc>
                  <a:txBody>
                    <a:bodyPr/>
                    <a:lstStyle/>
                    <a:p>
                      <a:pPr algn="r"/>
                      <a:endParaRPr lang="en-GB" u="sng" dirty="0"/>
                    </a:p>
                  </a:txBody>
                  <a:tcPr/>
                </a:tc>
                <a:extLst>
                  <a:ext uri="{0D108BD9-81ED-4DB2-BD59-A6C34878D82A}">
                    <a16:rowId xmlns:a16="http://schemas.microsoft.com/office/drawing/2014/main" val="3932896478"/>
                  </a:ext>
                </a:extLst>
              </a:tr>
              <a:tr h="370840">
                <a:tc>
                  <a:txBody>
                    <a:bodyPr/>
                    <a:lstStyle/>
                    <a:p>
                      <a:endParaRPr lang="en-GB" dirty="0"/>
                    </a:p>
                  </a:txBody>
                  <a:tcPr/>
                </a:tc>
                <a:tc>
                  <a:txBody>
                    <a:bodyPr/>
                    <a:lstStyle/>
                    <a:p>
                      <a:pPr algn="r"/>
                      <a:r>
                        <a:rPr lang="en-GB" u="none" dirty="0"/>
                        <a:t>330,000.00</a:t>
                      </a:r>
                    </a:p>
                  </a:txBody>
                  <a:tcPr/>
                </a:tc>
                <a:tc>
                  <a:txBody>
                    <a:bodyPr/>
                    <a:lstStyle/>
                    <a:p>
                      <a:pPr algn="r"/>
                      <a:endParaRPr lang="en-GB" u="none" dirty="0"/>
                    </a:p>
                  </a:txBody>
                  <a:tcPr/>
                </a:tc>
                <a:extLst>
                  <a:ext uri="{0D108BD9-81ED-4DB2-BD59-A6C34878D82A}">
                    <a16:rowId xmlns:a16="http://schemas.microsoft.com/office/drawing/2014/main" val="245005587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Closing stock</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330,000.00</a:t>
                      </a:r>
                    </a:p>
                  </a:txBody>
                  <a:tcPr/>
                </a:tc>
                <a:extLst>
                  <a:ext uri="{0D108BD9-81ED-4DB2-BD59-A6C34878D82A}">
                    <a16:rowId xmlns:a16="http://schemas.microsoft.com/office/drawing/2014/main" val="2858842344"/>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240,000.00</a:t>
                      </a:r>
                    </a:p>
                  </a:txBody>
                  <a:tcPr/>
                </a:tc>
                <a:extLst>
                  <a:ext uri="{0D108BD9-81ED-4DB2-BD59-A6C34878D82A}">
                    <a16:rowId xmlns:a16="http://schemas.microsoft.com/office/drawing/2014/main" val="298202405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fixed costs</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200,000.00</a:t>
                      </a:r>
                    </a:p>
                  </a:txBody>
                  <a:tcPr/>
                </a:tc>
                <a:extLst>
                  <a:ext uri="{0D108BD9-81ED-4DB2-BD59-A6C34878D82A}">
                    <a16:rowId xmlns:a16="http://schemas.microsoft.com/office/drawing/2014/main" val="58665976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Profit ( 1,000 x 40.00)</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40,000.00</a:t>
                      </a:r>
                    </a:p>
                  </a:txBody>
                  <a:tcPr/>
                </a:tc>
                <a:extLst>
                  <a:ext uri="{0D108BD9-81ED-4DB2-BD59-A6C34878D82A}">
                    <a16:rowId xmlns:a16="http://schemas.microsoft.com/office/drawing/2014/main" val="1584577898"/>
                  </a:ext>
                </a:extLst>
              </a:tr>
            </a:tbl>
          </a:graphicData>
        </a:graphic>
      </p:graphicFrame>
      <p:sp>
        <p:nvSpPr>
          <p:cNvPr id="5" name="Slide Number Placeholder 4">
            <a:extLst>
              <a:ext uri="{FF2B5EF4-FFF2-40B4-BE49-F238E27FC236}">
                <a16:creationId xmlns:a16="http://schemas.microsoft.com/office/drawing/2014/main" id="{812300BA-EA2D-4B40-83DE-CD3212A7A529}"/>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2311547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348FC-04CF-4B67-B2DD-C926591C5C38}"/>
              </a:ext>
            </a:extLst>
          </p:cNvPr>
          <p:cNvSpPr>
            <a:spLocks noGrp="1"/>
          </p:cNvSpPr>
          <p:nvPr>
            <p:ph type="title"/>
          </p:nvPr>
        </p:nvSpPr>
        <p:spPr>
          <a:xfrm>
            <a:off x="4696696" y="196873"/>
            <a:ext cx="3818654" cy="380247"/>
          </a:xfrm>
        </p:spPr>
        <p:txBody>
          <a:bodyPr>
            <a:normAutofit fontScale="90000"/>
          </a:bodyPr>
          <a:lstStyle/>
          <a:p>
            <a:r>
              <a:rPr lang="en-GB" dirty="0">
                <a:solidFill>
                  <a:prstClr val="white"/>
                </a:solidFill>
              </a:rPr>
              <a:t>Break-even calculations - 8</a:t>
            </a:r>
            <a:endParaRPr lang="en-GB" dirty="0"/>
          </a:p>
        </p:txBody>
      </p:sp>
      <p:sp>
        <p:nvSpPr>
          <p:cNvPr id="3" name="Content Placeholder 2">
            <a:extLst>
              <a:ext uri="{FF2B5EF4-FFF2-40B4-BE49-F238E27FC236}">
                <a16:creationId xmlns:a16="http://schemas.microsoft.com/office/drawing/2014/main" id="{D283221E-7E3E-4967-9EC9-09F73C7D69CE}"/>
              </a:ext>
            </a:extLst>
          </p:cNvPr>
          <p:cNvSpPr>
            <a:spLocks noGrp="1"/>
          </p:cNvSpPr>
          <p:nvPr>
            <p:ph idx="1"/>
          </p:nvPr>
        </p:nvSpPr>
        <p:spPr>
          <a:xfrm>
            <a:off x="395536" y="363511"/>
            <a:ext cx="7886700" cy="5288021"/>
          </a:xfrm>
        </p:spPr>
        <p:txBody>
          <a:bodyPr/>
          <a:lstStyle/>
          <a:p>
            <a:pPr marL="0" indent="0">
              <a:buNone/>
            </a:pPr>
            <a:r>
              <a:rPr lang="en-GB" sz="2400" dirty="0"/>
              <a:t>However, if the actual sales turn out to be 5,800 units, when 6,000 had been expected, there would be a stock surplus…</a:t>
            </a:r>
          </a:p>
          <a:p>
            <a:pPr marL="0" indent="0">
              <a:buNone/>
            </a:pPr>
            <a:endParaRPr lang="en-GB" dirty="0"/>
          </a:p>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5EB0CBF4-F2D5-4555-900C-6D2EA0DE56C2}"/>
              </a:ext>
            </a:extLst>
          </p:cNvPr>
          <p:cNvGraphicFramePr>
            <a:graphicFrameLocks noGrp="1"/>
          </p:cNvGraphicFramePr>
          <p:nvPr>
            <p:extLst>
              <p:ext uri="{D42A27DB-BD31-4B8C-83A1-F6EECF244321}">
                <p14:modId xmlns:p14="http://schemas.microsoft.com/office/powerpoint/2010/main" val="656267667"/>
              </p:ext>
            </p:extLst>
          </p:nvPr>
        </p:nvGraphicFramePr>
        <p:xfrm>
          <a:off x="1290886" y="1700808"/>
          <a:ext cx="6096000" cy="3688080"/>
        </p:xfrm>
        <a:graphic>
          <a:graphicData uri="http://schemas.openxmlformats.org/drawingml/2006/table">
            <a:tbl>
              <a:tblPr firstRow="1" bandRow="1">
                <a:tableStyleId>{5C22544A-7EE6-4342-B048-85BDC9FD1C3A}</a:tableStyleId>
              </a:tblPr>
              <a:tblGrid>
                <a:gridCol w="3060658">
                  <a:extLst>
                    <a:ext uri="{9D8B030D-6E8A-4147-A177-3AD203B41FA5}">
                      <a16:colId xmlns:a16="http://schemas.microsoft.com/office/drawing/2014/main" val="529262433"/>
                    </a:ext>
                  </a:extLst>
                </a:gridCol>
                <a:gridCol w="1494408">
                  <a:extLst>
                    <a:ext uri="{9D8B030D-6E8A-4147-A177-3AD203B41FA5}">
                      <a16:colId xmlns:a16="http://schemas.microsoft.com/office/drawing/2014/main" val="3494807743"/>
                    </a:ext>
                  </a:extLst>
                </a:gridCol>
                <a:gridCol w="1540934">
                  <a:extLst>
                    <a:ext uri="{9D8B030D-6E8A-4147-A177-3AD203B41FA5}">
                      <a16:colId xmlns:a16="http://schemas.microsoft.com/office/drawing/2014/main" val="2628167409"/>
                    </a:ext>
                  </a:extLst>
                </a:gridCol>
              </a:tblGrid>
              <a:tr h="370840">
                <a:tc>
                  <a:txBody>
                    <a:bodyPr/>
                    <a:lstStyle/>
                    <a:p>
                      <a:r>
                        <a:rPr lang="en-GB" dirty="0"/>
                        <a:t>Profit and loss account</a:t>
                      </a:r>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189747277"/>
                  </a:ext>
                </a:extLst>
              </a:tr>
              <a:tr h="370840">
                <a:tc>
                  <a:txBody>
                    <a:bodyPr/>
                    <a:lstStyle/>
                    <a:p>
                      <a:r>
                        <a:rPr lang="en-GB" dirty="0"/>
                        <a:t>Actual sales (5,800 x 95.00)</a:t>
                      </a:r>
                    </a:p>
                  </a:txBody>
                  <a:tcPr/>
                </a:tc>
                <a:tc>
                  <a:txBody>
                    <a:bodyPr/>
                    <a:lstStyle/>
                    <a:p>
                      <a:pPr algn="r"/>
                      <a:endParaRPr lang="en-GB" dirty="0"/>
                    </a:p>
                  </a:txBody>
                  <a:tcPr/>
                </a:tc>
                <a:tc>
                  <a:txBody>
                    <a:bodyPr/>
                    <a:lstStyle/>
                    <a:p>
                      <a:pPr algn="r"/>
                      <a:r>
                        <a:rPr lang="en-GB" dirty="0"/>
                        <a:t>551,000.00</a:t>
                      </a:r>
                    </a:p>
                  </a:txBody>
                  <a:tcPr/>
                </a:tc>
                <a:extLst>
                  <a:ext uri="{0D108BD9-81ED-4DB2-BD59-A6C34878D82A}">
                    <a16:rowId xmlns:a16="http://schemas.microsoft.com/office/drawing/2014/main" val="730756887"/>
                  </a:ext>
                </a:extLst>
              </a:tr>
              <a:tr h="370840">
                <a:tc>
                  <a:txBody>
                    <a:bodyPr/>
                    <a:lstStyle/>
                    <a:p>
                      <a:r>
                        <a:rPr lang="en-GB" dirty="0"/>
                        <a:t>Cost of sales: </a:t>
                      </a:r>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09369264"/>
                  </a:ext>
                </a:extLst>
              </a:tr>
              <a:tr h="370840">
                <a:tc>
                  <a:txBody>
                    <a:bodyPr/>
                    <a:lstStyle/>
                    <a:p>
                      <a:r>
                        <a:rPr lang="en-GB" dirty="0"/>
                        <a:t>Opening stock</a:t>
                      </a:r>
                    </a:p>
                  </a:txBody>
                  <a:tcPr/>
                </a:tc>
                <a:tc>
                  <a:txBody>
                    <a:bodyPr/>
                    <a:lstStyle/>
                    <a:p>
                      <a:pPr algn="r"/>
                      <a:r>
                        <a:rPr lang="en-GB" dirty="0"/>
                        <a:t>0.00</a:t>
                      </a:r>
                    </a:p>
                  </a:txBody>
                  <a:tcPr/>
                </a:tc>
                <a:tc>
                  <a:txBody>
                    <a:bodyPr/>
                    <a:lstStyle/>
                    <a:p>
                      <a:pPr algn="r"/>
                      <a:endParaRPr lang="en-GB" dirty="0"/>
                    </a:p>
                  </a:txBody>
                  <a:tcPr/>
                </a:tc>
                <a:extLst>
                  <a:ext uri="{0D108BD9-81ED-4DB2-BD59-A6C34878D82A}">
                    <a16:rowId xmlns:a16="http://schemas.microsoft.com/office/drawing/2014/main" val="514616013"/>
                  </a:ext>
                </a:extLst>
              </a:tr>
              <a:tr h="370840">
                <a:tc>
                  <a:txBody>
                    <a:bodyPr/>
                    <a:lstStyle/>
                    <a:p>
                      <a:r>
                        <a:rPr lang="en-GB" dirty="0"/>
                        <a:t>Purchases (6,000 x 55.00)</a:t>
                      </a:r>
                    </a:p>
                  </a:txBody>
                  <a:tcPr/>
                </a:tc>
                <a:tc>
                  <a:txBody>
                    <a:bodyPr/>
                    <a:lstStyle/>
                    <a:p>
                      <a:pPr algn="r"/>
                      <a:r>
                        <a:rPr lang="en-GB" u="sng" dirty="0"/>
                        <a:t>330,000.00</a:t>
                      </a:r>
                    </a:p>
                  </a:txBody>
                  <a:tcPr/>
                </a:tc>
                <a:tc>
                  <a:txBody>
                    <a:bodyPr/>
                    <a:lstStyle/>
                    <a:p>
                      <a:pPr algn="r"/>
                      <a:endParaRPr lang="en-GB" u="sng" dirty="0"/>
                    </a:p>
                  </a:txBody>
                  <a:tcPr/>
                </a:tc>
                <a:extLst>
                  <a:ext uri="{0D108BD9-81ED-4DB2-BD59-A6C34878D82A}">
                    <a16:rowId xmlns:a16="http://schemas.microsoft.com/office/drawing/2014/main" val="3932896478"/>
                  </a:ext>
                </a:extLst>
              </a:tr>
              <a:tr h="370840">
                <a:tc>
                  <a:txBody>
                    <a:bodyPr/>
                    <a:lstStyle/>
                    <a:p>
                      <a:endParaRPr lang="en-GB" dirty="0"/>
                    </a:p>
                  </a:txBody>
                  <a:tcPr/>
                </a:tc>
                <a:tc>
                  <a:txBody>
                    <a:bodyPr/>
                    <a:lstStyle/>
                    <a:p>
                      <a:pPr algn="r"/>
                      <a:r>
                        <a:rPr lang="en-GB" u="none" dirty="0"/>
                        <a:t>330,000.00</a:t>
                      </a:r>
                    </a:p>
                  </a:txBody>
                  <a:tcPr/>
                </a:tc>
                <a:tc>
                  <a:txBody>
                    <a:bodyPr/>
                    <a:lstStyle/>
                    <a:p>
                      <a:pPr algn="r"/>
                      <a:endParaRPr lang="en-GB" u="none" dirty="0"/>
                    </a:p>
                  </a:txBody>
                  <a:tcPr/>
                </a:tc>
                <a:extLst>
                  <a:ext uri="{0D108BD9-81ED-4DB2-BD59-A6C34878D82A}">
                    <a16:rowId xmlns:a16="http://schemas.microsoft.com/office/drawing/2014/main" val="2450055879"/>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Closing stock (200 x 55.00)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11,000.00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319,000.00</a:t>
                      </a:r>
                    </a:p>
                  </a:txBody>
                  <a:tcPr/>
                </a:tc>
                <a:extLst>
                  <a:ext uri="{0D108BD9-81ED-4DB2-BD59-A6C34878D82A}">
                    <a16:rowId xmlns:a16="http://schemas.microsoft.com/office/drawing/2014/main" val="2858842344"/>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232,000.00</a:t>
                      </a:r>
                    </a:p>
                  </a:txBody>
                  <a:tcPr/>
                </a:tc>
                <a:extLst>
                  <a:ext uri="{0D108BD9-81ED-4DB2-BD59-A6C34878D82A}">
                    <a16:rowId xmlns:a16="http://schemas.microsoft.com/office/drawing/2014/main" val="298202405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fixed costs</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sng" dirty="0"/>
                        <a:t>200,000.00</a:t>
                      </a:r>
                    </a:p>
                  </a:txBody>
                  <a:tcPr/>
                </a:tc>
                <a:extLst>
                  <a:ext uri="{0D108BD9-81ED-4DB2-BD59-A6C34878D82A}">
                    <a16:rowId xmlns:a16="http://schemas.microsoft.com/office/drawing/2014/main" val="58665976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Profit (800 x 40.00)</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u="none" dirty="0"/>
                        <a:t>32,000.00</a:t>
                      </a:r>
                    </a:p>
                  </a:txBody>
                  <a:tcPr/>
                </a:tc>
                <a:extLst>
                  <a:ext uri="{0D108BD9-81ED-4DB2-BD59-A6C34878D82A}">
                    <a16:rowId xmlns:a16="http://schemas.microsoft.com/office/drawing/2014/main" val="1584577898"/>
                  </a:ext>
                </a:extLst>
              </a:tr>
            </a:tbl>
          </a:graphicData>
        </a:graphic>
      </p:graphicFrame>
      <p:sp>
        <p:nvSpPr>
          <p:cNvPr id="5" name="Slide Number Placeholder 4">
            <a:extLst>
              <a:ext uri="{FF2B5EF4-FFF2-40B4-BE49-F238E27FC236}">
                <a16:creationId xmlns:a16="http://schemas.microsoft.com/office/drawing/2014/main" id="{9D9941A3-475B-45D5-9E2F-70C7ED1D8322}"/>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3642761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F89F8-0AD0-42F3-991E-D3414566130A}"/>
              </a:ext>
            </a:extLst>
          </p:cNvPr>
          <p:cNvSpPr>
            <a:spLocks noGrp="1"/>
          </p:cNvSpPr>
          <p:nvPr>
            <p:ph type="title"/>
          </p:nvPr>
        </p:nvSpPr>
        <p:spPr>
          <a:xfrm>
            <a:off x="1187624" y="546338"/>
            <a:ext cx="5616624" cy="380247"/>
          </a:xfrm>
        </p:spPr>
        <p:txBody>
          <a:bodyPr>
            <a:normAutofit fontScale="90000"/>
          </a:bodyPr>
          <a:lstStyle/>
          <a:p>
            <a:r>
              <a:rPr lang="en-GB" dirty="0"/>
              <a:t>The relevant range</a:t>
            </a:r>
          </a:p>
        </p:txBody>
      </p:sp>
      <p:sp>
        <p:nvSpPr>
          <p:cNvPr id="3" name="Content Placeholder 2">
            <a:extLst>
              <a:ext uri="{FF2B5EF4-FFF2-40B4-BE49-F238E27FC236}">
                <a16:creationId xmlns:a16="http://schemas.microsoft.com/office/drawing/2014/main" id="{098B2B41-8BD6-4E29-9600-0202E96D6DDD}"/>
              </a:ext>
            </a:extLst>
          </p:cNvPr>
          <p:cNvSpPr>
            <a:spLocks noGrp="1"/>
          </p:cNvSpPr>
          <p:nvPr>
            <p:ph idx="1"/>
          </p:nvPr>
        </p:nvSpPr>
        <p:spPr>
          <a:xfrm>
            <a:off x="457200" y="1196752"/>
            <a:ext cx="8229600" cy="4320481"/>
          </a:xfrm>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This highlights the need for budgeting  within a predetermined relevant range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If, in the worked example, where the relevant range is between 5,000 and 6,000 units, the actual sales exceeded the 6,000 units or £570,00.00, the firm may not necessarily be able to service the surplus, if the material, components, or labour were not available, or had increased in price</a:t>
            </a:r>
          </a:p>
          <a:p>
            <a:pPr marL="0" indent="0">
              <a:buNone/>
            </a:pP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Therefore, setting a relevant range is an integral part of budgeting and for being able to set realistic break-even analysis opportunities</a:t>
            </a:r>
          </a:p>
          <a:p>
            <a:endParaRPr lang="en-GB" dirty="0"/>
          </a:p>
        </p:txBody>
      </p:sp>
      <p:sp>
        <p:nvSpPr>
          <p:cNvPr id="4" name="Slide Number Placeholder 3">
            <a:extLst>
              <a:ext uri="{FF2B5EF4-FFF2-40B4-BE49-F238E27FC236}">
                <a16:creationId xmlns:a16="http://schemas.microsoft.com/office/drawing/2014/main" id="{25B9AC83-8CCC-45F9-AF06-34FDBC398505}"/>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423682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4D86-A79E-47FE-B6C8-3808BFC86EFF}"/>
              </a:ext>
            </a:extLst>
          </p:cNvPr>
          <p:cNvSpPr>
            <a:spLocks noGrp="1"/>
          </p:cNvSpPr>
          <p:nvPr>
            <p:ph type="title"/>
          </p:nvPr>
        </p:nvSpPr>
        <p:spPr>
          <a:xfrm>
            <a:off x="300559" y="323102"/>
            <a:ext cx="8519912" cy="380247"/>
          </a:xfrm>
        </p:spPr>
        <p:txBody>
          <a:bodyPr>
            <a:noAutofit/>
          </a:bodyPr>
          <a:lstStyle/>
          <a:p>
            <a:r>
              <a:rPr lang="en-GB" sz="2600" dirty="0"/>
              <a:t>Graphical illustrations of break-even analysis basic layout</a:t>
            </a:r>
          </a:p>
        </p:txBody>
      </p:sp>
      <p:sp>
        <p:nvSpPr>
          <p:cNvPr id="3" name="Content Placeholder 2">
            <a:extLst>
              <a:ext uri="{FF2B5EF4-FFF2-40B4-BE49-F238E27FC236}">
                <a16:creationId xmlns:a16="http://schemas.microsoft.com/office/drawing/2014/main" id="{34226079-4126-47FE-99C6-20724A4A3A26}"/>
              </a:ext>
            </a:extLst>
          </p:cNvPr>
          <p:cNvSpPr>
            <a:spLocks noGrp="1"/>
          </p:cNvSpPr>
          <p:nvPr>
            <p:ph idx="1"/>
          </p:nvPr>
        </p:nvSpPr>
        <p:spPr>
          <a:xfrm>
            <a:off x="269620" y="882985"/>
            <a:ext cx="8568951" cy="4742590"/>
          </a:xfrm>
          <a:solidFill>
            <a:schemeClr val="bg1"/>
          </a:solidFill>
        </p:spPr>
        <p:txBody>
          <a:bodyPr/>
          <a:lstStyle/>
          <a:p>
            <a:pPr marL="0" indent="0">
              <a:buNone/>
            </a:pPr>
            <a:endParaRPr lang="en-GB" dirty="0"/>
          </a:p>
        </p:txBody>
      </p:sp>
      <p:cxnSp>
        <p:nvCxnSpPr>
          <p:cNvPr id="5" name="Straight Connector 4">
            <a:extLst>
              <a:ext uri="{FF2B5EF4-FFF2-40B4-BE49-F238E27FC236}">
                <a16:creationId xmlns:a16="http://schemas.microsoft.com/office/drawing/2014/main" id="{8B9ECDA8-09DB-4556-9E5E-8062BB70B884}"/>
              </a:ext>
            </a:extLst>
          </p:cNvPr>
          <p:cNvCxnSpPr/>
          <p:nvPr/>
        </p:nvCxnSpPr>
        <p:spPr>
          <a:xfrm>
            <a:off x="1964267" y="1549400"/>
            <a:ext cx="0" cy="37168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9F70804-72F3-43A3-8268-70B459211F65}"/>
              </a:ext>
            </a:extLst>
          </p:cNvPr>
          <p:cNvCxnSpPr/>
          <p:nvPr/>
        </p:nvCxnSpPr>
        <p:spPr>
          <a:xfrm>
            <a:off x="1964267" y="5266267"/>
            <a:ext cx="58674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CC45123-271E-4A85-9F2B-B37DDB2E62F9}"/>
              </a:ext>
            </a:extLst>
          </p:cNvPr>
          <p:cNvCxnSpPr>
            <a:cxnSpLocks/>
          </p:cNvCxnSpPr>
          <p:nvPr/>
        </p:nvCxnSpPr>
        <p:spPr>
          <a:xfrm>
            <a:off x="1964267" y="3928533"/>
            <a:ext cx="4267200" cy="0"/>
          </a:xfrm>
          <a:prstGeom prst="straightConnector1">
            <a:avLst/>
          </a:prstGeom>
          <a:ln w="19050">
            <a:solidFill>
              <a:srgbClr val="00B05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BDAFA8-BA0F-4D17-9C51-E6B0321B5C0E}"/>
              </a:ext>
            </a:extLst>
          </p:cNvPr>
          <p:cNvCxnSpPr>
            <a:cxnSpLocks/>
          </p:cNvCxnSpPr>
          <p:nvPr/>
        </p:nvCxnSpPr>
        <p:spPr>
          <a:xfrm flipV="1">
            <a:off x="1960020" y="2238793"/>
            <a:ext cx="4203732" cy="169632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E45A21-468D-42E8-BE7D-78D3D93BD799}"/>
              </a:ext>
            </a:extLst>
          </p:cNvPr>
          <p:cNvSpPr txBox="1"/>
          <p:nvPr/>
        </p:nvSpPr>
        <p:spPr>
          <a:xfrm>
            <a:off x="394827" y="1285674"/>
            <a:ext cx="1535603" cy="923330"/>
          </a:xfrm>
          <a:prstGeom prst="rect">
            <a:avLst/>
          </a:prstGeom>
          <a:noFill/>
        </p:spPr>
        <p:txBody>
          <a:bodyPr wrap="square" rtlCol="0">
            <a:spAutoFit/>
          </a:bodyPr>
          <a:lstStyle/>
          <a:p>
            <a:r>
              <a:rPr lang="en-GB" dirty="0"/>
              <a:t>Sales revenues, and costs</a:t>
            </a:r>
          </a:p>
        </p:txBody>
      </p:sp>
      <p:sp>
        <p:nvSpPr>
          <p:cNvPr id="13" name="TextBox 12">
            <a:extLst>
              <a:ext uri="{FF2B5EF4-FFF2-40B4-BE49-F238E27FC236}">
                <a16:creationId xmlns:a16="http://schemas.microsoft.com/office/drawing/2014/main" id="{38CC7CB0-614E-44F0-8C6A-02DE5450A921}"/>
              </a:ext>
            </a:extLst>
          </p:cNvPr>
          <p:cNvSpPr txBox="1"/>
          <p:nvPr/>
        </p:nvSpPr>
        <p:spPr>
          <a:xfrm>
            <a:off x="7247467" y="5343153"/>
            <a:ext cx="1419450" cy="369332"/>
          </a:xfrm>
          <a:prstGeom prst="rect">
            <a:avLst/>
          </a:prstGeom>
          <a:noFill/>
        </p:spPr>
        <p:txBody>
          <a:bodyPr wrap="square" rtlCol="0">
            <a:spAutoFit/>
          </a:bodyPr>
          <a:lstStyle/>
          <a:p>
            <a:r>
              <a:rPr lang="en-GB" dirty="0"/>
              <a:t>Quantities </a:t>
            </a:r>
          </a:p>
        </p:txBody>
      </p:sp>
      <p:sp>
        <p:nvSpPr>
          <p:cNvPr id="14" name="TextBox 13">
            <a:extLst>
              <a:ext uri="{FF2B5EF4-FFF2-40B4-BE49-F238E27FC236}">
                <a16:creationId xmlns:a16="http://schemas.microsoft.com/office/drawing/2014/main" id="{C3EBF6D6-D7A4-4FFC-B1A0-94317B87FB29}"/>
              </a:ext>
            </a:extLst>
          </p:cNvPr>
          <p:cNvSpPr txBox="1"/>
          <p:nvPr/>
        </p:nvSpPr>
        <p:spPr>
          <a:xfrm>
            <a:off x="6126151" y="2024338"/>
            <a:ext cx="1524000" cy="369332"/>
          </a:xfrm>
          <a:prstGeom prst="rect">
            <a:avLst/>
          </a:prstGeom>
          <a:noFill/>
        </p:spPr>
        <p:txBody>
          <a:bodyPr wrap="square" rtlCol="0">
            <a:spAutoFit/>
          </a:bodyPr>
          <a:lstStyle/>
          <a:p>
            <a:r>
              <a:rPr lang="en-GB" dirty="0"/>
              <a:t>Total costs</a:t>
            </a:r>
          </a:p>
        </p:txBody>
      </p:sp>
      <p:sp>
        <p:nvSpPr>
          <p:cNvPr id="15" name="TextBox 14">
            <a:extLst>
              <a:ext uri="{FF2B5EF4-FFF2-40B4-BE49-F238E27FC236}">
                <a16:creationId xmlns:a16="http://schemas.microsoft.com/office/drawing/2014/main" id="{1DFD6702-602D-4F2B-94F6-8113CEFE4F1F}"/>
              </a:ext>
            </a:extLst>
          </p:cNvPr>
          <p:cNvSpPr txBox="1"/>
          <p:nvPr/>
        </p:nvSpPr>
        <p:spPr>
          <a:xfrm>
            <a:off x="6934589" y="4287648"/>
            <a:ext cx="903813" cy="646331"/>
          </a:xfrm>
          <a:prstGeom prst="rect">
            <a:avLst/>
          </a:prstGeom>
          <a:noFill/>
        </p:spPr>
        <p:txBody>
          <a:bodyPr wrap="square" rtlCol="0">
            <a:spAutoFit/>
          </a:bodyPr>
          <a:lstStyle/>
          <a:p>
            <a:pPr algn="ctr"/>
            <a:r>
              <a:rPr lang="en-GB" dirty="0"/>
              <a:t>Fixed costs</a:t>
            </a:r>
          </a:p>
        </p:txBody>
      </p:sp>
      <p:sp>
        <p:nvSpPr>
          <p:cNvPr id="16" name="TextBox 15">
            <a:extLst>
              <a:ext uri="{FF2B5EF4-FFF2-40B4-BE49-F238E27FC236}">
                <a16:creationId xmlns:a16="http://schemas.microsoft.com/office/drawing/2014/main" id="{8E972538-4F4C-4A92-8CFE-0DAB842876D4}"/>
              </a:ext>
            </a:extLst>
          </p:cNvPr>
          <p:cNvSpPr txBox="1"/>
          <p:nvPr/>
        </p:nvSpPr>
        <p:spPr>
          <a:xfrm>
            <a:off x="1795314" y="5308600"/>
            <a:ext cx="337897" cy="369332"/>
          </a:xfrm>
          <a:prstGeom prst="rect">
            <a:avLst/>
          </a:prstGeom>
          <a:noFill/>
        </p:spPr>
        <p:txBody>
          <a:bodyPr wrap="square" rtlCol="0">
            <a:spAutoFit/>
          </a:bodyPr>
          <a:lstStyle/>
          <a:p>
            <a:r>
              <a:rPr lang="en-GB" dirty="0"/>
              <a:t>0</a:t>
            </a:r>
          </a:p>
        </p:txBody>
      </p:sp>
      <p:sp>
        <p:nvSpPr>
          <p:cNvPr id="20" name="TextBox 19">
            <a:extLst>
              <a:ext uri="{FF2B5EF4-FFF2-40B4-BE49-F238E27FC236}">
                <a16:creationId xmlns:a16="http://schemas.microsoft.com/office/drawing/2014/main" id="{9714A59D-3E22-4DE1-9A10-D0C4CE28A5D0}"/>
              </a:ext>
            </a:extLst>
          </p:cNvPr>
          <p:cNvSpPr txBox="1"/>
          <p:nvPr/>
        </p:nvSpPr>
        <p:spPr>
          <a:xfrm>
            <a:off x="3826938" y="5268843"/>
            <a:ext cx="2977309" cy="369332"/>
          </a:xfrm>
          <a:prstGeom prst="rect">
            <a:avLst/>
          </a:prstGeom>
          <a:noFill/>
        </p:spPr>
        <p:txBody>
          <a:bodyPr wrap="square" rtlCol="0">
            <a:spAutoFit/>
          </a:bodyPr>
          <a:lstStyle/>
          <a:p>
            <a:r>
              <a:rPr lang="en-GB" dirty="0"/>
              <a:t>Q1 (costs = sales revenues)</a:t>
            </a:r>
          </a:p>
        </p:txBody>
      </p:sp>
      <p:sp>
        <p:nvSpPr>
          <p:cNvPr id="21" name="TextBox 20">
            <a:extLst>
              <a:ext uri="{FF2B5EF4-FFF2-40B4-BE49-F238E27FC236}">
                <a16:creationId xmlns:a16="http://schemas.microsoft.com/office/drawing/2014/main" id="{BA8A8594-29CA-45A1-ADAD-05E5F8988896}"/>
              </a:ext>
            </a:extLst>
          </p:cNvPr>
          <p:cNvSpPr txBox="1"/>
          <p:nvPr/>
        </p:nvSpPr>
        <p:spPr>
          <a:xfrm>
            <a:off x="3455485" y="1767235"/>
            <a:ext cx="1337722" cy="646331"/>
          </a:xfrm>
          <a:prstGeom prst="rect">
            <a:avLst/>
          </a:prstGeom>
          <a:noFill/>
        </p:spPr>
        <p:txBody>
          <a:bodyPr wrap="square" rtlCol="0">
            <a:spAutoFit/>
          </a:bodyPr>
          <a:lstStyle/>
          <a:p>
            <a:pPr algn="ctr"/>
            <a:r>
              <a:rPr lang="en-GB" dirty="0"/>
              <a:t>Break-even point</a:t>
            </a:r>
          </a:p>
        </p:txBody>
      </p:sp>
      <p:sp>
        <p:nvSpPr>
          <p:cNvPr id="22" name="TextBox 21">
            <a:extLst>
              <a:ext uri="{FF2B5EF4-FFF2-40B4-BE49-F238E27FC236}">
                <a16:creationId xmlns:a16="http://schemas.microsoft.com/office/drawing/2014/main" id="{BE854DA4-E124-4551-ADAF-67E8C7C14307}"/>
              </a:ext>
            </a:extLst>
          </p:cNvPr>
          <p:cNvSpPr txBox="1"/>
          <p:nvPr/>
        </p:nvSpPr>
        <p:spPr>
          <a:xfrm>
            <a:off x="4880035" y="1991701"/>
            <a:ext cx="1337722" cy="369332"/>
          </a:xfrm>
          <a:prstGeom prst="rect">
            <a:avLst/>
          </a:prstGeom>
          <a:noFill/>
        </p:spPr>
        <p:txBody>
          <a:bodyPr wrap="square" rtlCol="0">
            <a:spAutoFit/>
          </a:bodyPr>
          <a:lstStyle/>
          <a:p>
            <a:pPr algn="ctr"/>
            <a:r>
              <a:rPr lang="en-GB" dirty="0"/>
              <a:t>Profit area</a:t>
            </a:r>
          </a:p>
        </p:txBody>
      </p:sp>
      <p:sp>
        <p:nvSpPr>
          <p:cNvPr id="23" name="TextBox 22">
            <a:extLst>
              <a:ext uri="{FF2B5EF4-FFF2-40B4-BE49-F238E27FC236}">
                <a16:creationId xmlns:a16="http://schemas.microsoft.com/office/drawing/2014/main" id="{F6C8DD40-31ED-4F87-B9F6-F6B95AB1FA31}"/>
              </a:ext>
            </a:extLst>
          </p:cNvPr>
          <p:cNvSpPr txBox="1"/>
          <p:nvPr/>
        </p:nvSpPr>
        <p:spPr>
          <a:xfrm>
            <a:off x="1879577" y="3898846"/>
            <a:ext cx="1337722" cy="369332"/>
          </a:xfrm>
          <a:prstGeom prst="rect">
            <a:avLst/>
          </a:prstGeom>
          <a:noFill/>
        </p:spPr>
        <p:txBody>
          <a:bodyPr wrap="square" rtlCol="0">
            <a:spAutoFit/>
          </a:bodyPr>
          <a:lstStyle/>
          <a:p>
            <a:pPr algn="ctr"/>
            <a:r>
              <a:rPr lang="en-GB" dirty="0"/>
              <a:t>Loss area</a:t>
            </a:r>
          </a:p>
        </p:txBody>
      </p:sp>
      <p:cxnSp>
        <p:nvCxnSpPr>
          <p:cNvPr id="27" name="Straight Arrow Connector 26">
            <a:extLst>
              <a:ext uri="{FF2B5EF4-FFF2-40B4-BE49-F238E27FC236}">
                <a16:creationId xmlns:a16="http://schemas.microsoft.com/office/drawing/2014/main" id="{316FAA08-9FB2-418E-964A-ECF2B4EB0E35}"/>
              </a:ext>
            </a:extLst>
          </p:cNvPr>
          <p:cNvCxnSpPr>
            <a:cxnSpLocks/>
          </p:cNvCxnSpPr>
          <p:nvPr/>
        </p:nvCxnSpPr>
        <p:spPr>
          <a:xfrm>
            <a:off x="4148666" y="3022600"/>
            <a:ext cx="0" cy="2237082"/>
          </a:xfrm>
          <a:prstGeom prst="straightConnector1">
            <a:avLst/>
          </a:prstGeom>
          <a:ln w="19050">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F82AAA9-A51A-4562-928F-1C38770175A5}"/>
              </a:ext>
            </a:extLst>
          </p:cNvPr>
          <p:cNvCxnSpPr/>
          <p:nvPr/>
        </p:nvCxnSpPr>
        <p:spPr>
          <a:xfrm flipV="1">
            <a:off x="1964262" y="1082172"/>
            <a:ext cx="4114805" cy="4177510"/>
          </a:xfrm>
          <a:prstGeom prst="straightConnector1">
            <a:avLst/>
          </a:prstGeom>
          <a:ln w="1905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F7C172B8-F454-46ED-9B72-B4A48A30B237}"/>
              </a:ext>
            </a:extLst>
          </p:cNvPr>
          <p:cNvSpPr txBox="1"/>
          <p:nvPr/>
        </p:nvSpPr>
        <p:spPr>
          <a:xfrm>
            <a:off x="6068486" y="964862"/>
            <a:ext cx="1524000" cy="369332"/>
          </a:xfrm>
          <a:prstGeom prst="rect">
            <a:avLst/>
          </a:prstGeom>
          <a:noFill/>
        </p:spPr>
        <p:txBody>
          <a:bodyPr wrap="square" rtlCol="0">
            <a:spAutoFit/>
          </a:bodyPr>
          <a:lstStyle/>
          <a:p>
            <a:r>
              <a:rPr lang="en-GB" dirty="0"/>
              <a:t>Sales revenue</a:t>
            </a:r>
          </a:p>
        </p:txBody>
      </p:sp>
      <p:sp>
        <p:nvSpPr>
          <p:cNvPr id="36" name="TextBox 35">
            <a:extLst>
              <a:ext uri="{FF2B5EF4-FFF2-40B4-BE49-F238E27FC236}">
                <a16:creationId xmlns:a16="http://schemas.microsoft.com/office/drawing/2014/main" id="{51B7A5FB-5960-49F7-B286-7B94F5D49C03}"/>
              </a:ext>
            </a:extLst>
          </p:cNvPr>
          <p:cNvSpPr txBox="1"/>
          <p:nvPr/>
        </p:nvSpPr>
        <p:spPr>
          <a:xfrm>
            <a:off x="7037334" y="2782669"/>
            <a:ext cx="1135066" cy="646331"/>
          </a:xfrm>
          <a:prstGeom prst="rect">
            <a:avLst/>
          </a:prstGeom>
          <a:noFill/>
        </p:spPr>
        <p:txBody>
          <a:bodyPr wrap="square" rtlCol="0">
            <a:spAutoFit/>
          </a:bodyPr>
          <a:lstStyle/>
          <a:p>
            <a:pPr algn="ctr"/>
            <a:r>
              <a:rPr lang="en-GB" dirty="0"/>
              <a:t>Variable costs</a:t>
            </a:r>
          </a:p>
        </p:txBody>
      </p:sp>
      <p:cxnSp>
        <p:nvCxnSpPr>
          <p:cNvPr id="57" name="Straight Connector 56">
            <a:extLst>
              <a:ext uri="{FF2B5EF4-FFF2-40B4-BE49-F238E27FC236}">
                <a16:creationId xmlns:a16="http://schemas.microsoft.com/office/drawing/2014/main" id="{83606495-C419-44B8-AB55-9048ABE5D16C}"/>
              </a:ext>
            </a:extLst>
          </p:cNvPr>
          <p:cNvCxnSpPr>
            <a:cxnSpLocks/>
          </p:cNvCxnSpPr>
          <p:nvPr/>
        </p:nvCxnSpPr>
        <p:spPr>
          <a:xfrm>
            <a:off x="2209411" y="3855570"/>
            <a:ext cx="0" cy="1156697"/>
          </a:xfrm>
          <a:prstGeom prst="line">
            <a:avLst/>
          </a:prstGeom>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C5EE27C-06D4-45B6-A115-6B397860C400}"/>
              </a:ext>
            </a:extLst>
          </p:cNvPr>
          <p:cNvCxnSpPr>
            <a:cxnSpLocks/>
          </p:cNvCxnSpPr>
          <p:nvPr/>
        </p:nvCxnSpPr>
        <p:spPr>
          <a:xfrm>
            <a:off x="2434835" y="3716278"/>
            <a:ext cx="0" cy="1037186"/>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3123A15-DD55-4F9B-BBBD-53B594736278}"/>
              </a:ext>
            </a:extLst>
          </p:cNvPr>
          <p:cNvCxnSpPr>
            <a:cxnSpLocks/>
          </p:cNvCxnSpPr>
          <p:nvPr/>
        </p:nvCxnSpPr>
        <p:spPr>
          <a:xfrm>
            <a:off x="2666611" y="3650038"/>
            <a:ext cx="0" cy="879629"/>
          </a:xfrm>
          <a:prstGeom prst="line">
            <a:avLst/>
          </a:prstGeom>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6F5862F-15BA-40B7-BA54-0C9A257B1576}"/>
              </a:ext>
            </a:extLst>
          </p:cNvPr>
          <p:cNvCxnSpPr>
            <a:cxnSpLocks/>
          </p:cNvCxnSpPr>
          <p:nvPr/>
        </p:nvCxnSpPr>
        <p:spPr>
          <a:xfrm>
            <a:off x="2903677" y="3550647"/>
            <a:ext cx="0" cy="739539"/>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36E85A5-9C4B-4083-B6C3-BEF8F582F938}"/>
              </a:ext>
            </a:extLst>
          </p:cNvPr>
          <p:cNvCxnSpPr>
            <a:cxnSpLocks/>
          </p:cNvCxnSpPr>
          <p:nvPr/>
        </p:nvCxnSpPr>
        <p:spPr>
          <a:xfrm>
            <a:off x="3123810" y="3476882"/>
            <a:ext cx="0" cy="606630"/>
          </a:xfrm>
          <a:prstGeom prst="line">
            <a:avLst/>
          </a:prstGeom>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2669000B-0D25-4189-B3BB-32BA91194C1B}"/>
              </a:ext>
            </a:extLst>
          </p:cNvPr>
          <p:cNvCxnSpPr>
            <a:cxnSpLocks/>
          </p:cNvCxnSpPr>
          <p:nvPr/>
        </p:nvCxnSpPr>
        <p:spPr>
          <a:xfrm>
            <a:off x="3310472" y="3371766"/>
            <a:ext cx="0" cy="527080"/>
          </a:xfrm>
          <a:prstGeom prst="line">
            <a:avLst/>
          </a:prstGeom>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5CCE7F4-3A90-4C8B-9E40-165F26812BC4}"/>
              </a:ext>
            </a:extLst>
          </p:cNvPr>
          <p:cNvCxnSpPr>
            <a:cxnSpLocks/>
          </p:cNvCxnSpPr>
          <p:nvPr/>
        </p:nvCxnSpPr>
        <p:spPr>
          <a:xfrm>
            <a:off x="3505205" y="3287107"/>
            <a:ext cx="0" cy="362931"/>
          </a:xfrm>
          <a:prstGeom prst="line">
            <a:avLst/>
          </a:prstGeom>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1627A8C-2035-4317-B921-1D52A3E5E8AA}"/>
              </a:ext>
            </a:extLst>
          </p:cNvPr>
          <p:cNvCxnSpPr>
            <a:cxnSpLocks/>
          </p:cNvCxnSpPr>
          <p:nvPr/>
        </p:nvCxnSpPr>
        <p:spPr>
          <a:xfrm>
            <a:off x="3683005" y="3226366"/>
            <a:ext cx="0" cy="275859"/>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9302A335-A107-4603-BF15-894A307FE784}"/>
              </a:ext>
            </a:extLst>
          </p:cNvPr>
          <p:cNvCxnSpPr>
            <a:cxnSpLocks/>
          </p:cNvCxnSpPr>
          <p:nvPr/>
        </p:nvCxnSpPr>
        <p:spPr>
          <a:xfrm>
            <a:off x="3826939" y="3170927"/>
            <a:ext cx="1" cy="193369"/>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6A12193D-1CC0-44E8-96AC-3506B280CB61}"/>
              </a:ext>
            </a:extLst>
          </p:cNvPr>
          <p:cNvCxnSpPr/>
          <p:nvPr/>
        </p:nvCxnSpPr>
        <p:spPr>
          <a:xfrm>
            <a:off x="4148666" y="2371597"/>
            <a:ext cx="0" cy="60521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456E091-8DC7-4840-AF83-088CCAF17EF3}"/>
              </a:ext>
            </a:extLst>
          </p:cNvPr>
          <p:cNvCxnSpPr/>
          <p:nvPr/>
        </p:nvCxnSpPr>
        <p:spPr>
          <a:xfrm flipV="1">
            <a:off x="4453467" y="2717800"/>
            <a:ext cx="0" cy="177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FF7AC68-CAF0-40EE-ABE7-A5A0C1ECC9D8}"/>
              </a:ext>
            </a:extLst>
          </p:cNvPr>
          <p:cNvCxnSpPr>
            <a:cxnSpLocks/>
          </p:cNvCxnSpPr>
          <p:nvPr/>
        </p:nvCxnSpPr>
        <p:spPr>
          <a:xfrm flipV="1">
            <a:off x="4588933" y="2595033"/>
            <a:ext cx="0" cy="266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E24B95B5-F7A6-4590-A1BA-E0FD5C0D2981}"/>
              </a:ext>
            </a:extLst>
          </p:cNvPr>
          <p:cNvCxnSpPr/>
          <p:nvPr/>
        </p:nvCxnSpPr>
        <p:spPr>
          <a:xfrm>
            <a:off x="4732866" y="2435024"/>
            <a:ext cx="0" cy="370818"/>
          </a:xfrm>
          <a:prstGeom prst="line">
            <a:avLst/>
          </a:prstGeom>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36C5F9A9-94AD-49F2-927D-33C6F8DF778E}"/>
              </a:ext>
            </a:extLst>
          </p:cNvPr>
          <p:cNvCxnSpPr>
            <a:cxnSpLocks/>
          </p:cNvCxnSpPr>
          <p:nvPr/>
        </p:nvCxnSpPr>
        <p:spPr>
          <a:xfrm>
            <a:off x="4880021" y="2311400"/>
            <a:ext cx="0" cy="406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0A319BC7-A9BB-4918-916D-626551DBB634}"/>
              </a:ext>
            </a:extLst>
          </p:cNvPr>
          <p:cNvCxnSpPr>
            <a:cxnSpLocks/>
          </p:cNvCxnSpPr>
          <p:nvPr/>
        </p:nvCxnSpPr>
        <p:spPr>
          <a:xfrm>
            <a:off x="5057821" y="2170066"/>
            <a:ext cx="0" cy="487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4F03F967-8AED-4F42-91D0-81FCD9CCFBD4}"/>
              </a:ext>
            </a:extLst>
          </p:cNvPr>
          <p:cNvCxnSpPr/>
          <p:nvPr/>
        </p:nvCxnSpPr>
        <p:spPr>
          <a:xfrm>
            <a:off x="6034653" y="1150548"/>
            <a:ext cx="0" cy="1131332"/>
          </a:xfrm>
          <a:prstGeom prst="line">
            <a:avLst/>
          </a:prstGeom>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54D70B05-57A3-4452-BCC7-648E5E8DB915}"/>
              </a:ext>
            </a:extLst>
          </p:cNvPr>
          <p:cNvCxnSpPr>
            <a:cxnSpLocks/>
          </p:cNvCxnSpPr>
          <p:nvPr/>
        </p:nvCxnSpPr>
        <p:spPr>
          <a:xfrm>
            <a:off x="5831453" y="1334194"/>
            <a:ext cx="0" cy="103740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9131909-CF13-4314-906E-35927B770A40}"/>
              </a:ext>
            </a:extLst>
          </p:cNvPr>
          <p:cNvCxnSpPr>
            <a:cxnSpLocks/>
          </p:cNvCxnSpPr>
          <p:nvPr/>
        </p:nvCxnSpPr>
        <p:spPr>
          <a:xfrm>
            <a:off x="5623005" y="1515587"/>
            <a:ext cx="0" cy="919437"/>
          </a:xfrm>
          <a:prstGeom prst="line">
            <a:avLst/>
          </a:prstGeom>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2D0CFEAC-7063-4739-ABF4-FA84A50B3F20}"/>
              </a:ext>
            </a:extLst>
          </p:cNvPr>
          <p:cNvCxnSpPr>
            <a:cxnSpLocks/>
          </p:cNvCxnSpPr>
          <p:nvPr/>
        </p:nvCxnSpPr>
        <p:spPr>
          <a:xfrm>
            <a:off x="5419805" y="1716214"/>
            <a:ext cx="0" cy="806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7D23573F-EABE-4E22-B8E8-7E3A7F17E6FB}"/>
              </a:ext>
            </a:extLst>
          </p:cNvPr>
          <p:cNvCxnSpPr>
            <a:cxnSpLocks/>
          </p:cNvCxnSpPr>
          <p:nvPr/>
        </p:nvCxnSpPr>
        <p:spPr>
          <a:xfrm>
            <a:off x="5233539" y="1972733"/>
            <a:ext cx="0" cy="622300"/>
          </a:xfrm>
          <a:prstGeom prst="line">
            <a:avLst/>
          </a:prstGeom>
        </p:spPr>
        <p:style>
          <a:lnRef idx="1">
            <a:schemeClr val="accent1"/>
          </a:lnRef>
          <a:fillRef idx="0">
            <a:schemeClr val="accent1"/>
          </a:fillRef>
          <a:effectRef idx="0">
            <a:schemeClr val="accent1"/>
          </a:effectRef>
          <a:fontRef idx="minor">
            <a:schemeClr val="tx1"/>
          </a:fontRef>
        </p:style>
      </p:cxnSp>
      <p:sp>
        <p:nvSpPr>
          <p:cNvPr id="120" name="Right Brace 119">
            <a:extLst>
              <a:ext uri="{FF2B5EF4-FFF2-40B4-BE49-F238E27FC236}">
                <a16:creationId xmlns:a16="http://schemas.microsoft.com/office/drawing/2014/main" id="{BB56F38D-56D0-4EEB-9D34-609B053DB8B1}"/>
              </a:ext>
            </a:extLst>
          </p:cNvPr>
          <p:cNvSpPr/>
          <p:nvPr/>
        </p:nvSpPr>
        <p:spPr>
          <a:xfrm>
            <a:off x="6163753" y="3941705"/>
            <a:ext cx="903814" cy="1317976"/>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1" name="Right Brace 120">
            <a:extLst>
              <a:ext uri="{FF2B5EF4-FFF2-40B4-BE49-F238E27FC236}">
                <a16:creationId xmlns:a16="http://schemas.microsoft.com/office/drawing/2014/main" id="{B1AD45F9-30FB-4CCA-A3F0-EFEDBAC8CB2B}"/>
              </a:ext>
            </a:extLst>
          </p:cNvPr>
          <p:cNvSpPr/>
          <p:nvPr/>
        </p:nvSpPr>
        <p:spPr>
          <a:xfrm>
            <a:off x="6122148" y="2281880"/>
            <a:ext cx="1021129" cy="1616966"/>
          </a:xfrm>
          <a:prstGeom prst="rightBrace">
            <a:avLst>
              <a:gd name="adj1" fmla="val 8333"/>
              <a:gd name="adj2" fmla="val 50554"/>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122" name="Slide Number Placeholder 121">
            <a:extLst>
              <a:ext uri="{FF2B5EF4-FFF2-40B4-BE49-F238E27FC236}">
                <a16:creationId xmlns:a16="http://schemas.microsoft.com/office/drawing/2014/main" id="{C14D940D-F0C8-456D-A0EA-F35B8A44A792}"/>
              </a:ext>
            </a:extLst>
          </p:cNvPr>
          <p:cNvSpPr>
            <a:spLocks noGrp="1"/>
          </p:cNvSpPr>
          <p:nvPr>
            <p:ph type="sldNum" sz="quarter" idx="12"/>
          </p:nvPr>
        </p:nvSpPr>
        <p:spPr/>
        <p:txBody>
          <a:bodyPr/>
          <a:lstStyle/>
          <a:p>
            <a:fld id="{63A33278-8D2C-46E9-9145-8061F8ED03C5}" type="slidenum">
              <a:rPr lang="en-GB" smtClean="0"/>
              <a:t>16</a:t>
            </a:fld>
            <a:endParaRPr lang="en-GB" dirty="0"/>
          </a:p>
        </p:txBody>
      </p:sp>
      <p:cxnSp>
        <p:nvCxnSpPr>
          <p:cNvPr id="6" name="Straight Connector 5">
            <a:extLst>
              <a:ext uri="{FF2B5EF4-FFF2-40B4-BE49-F238E27FC236}">
                <a16:creationId xmlns:a16="http://schemas.microsoft.com/office/drawing/2014/main" id="{E72F45FD-1D5D-4E0E-9412-142D68A50F35}"/>
              </a:ext>
            </a:extLst>
          </p:cNvPr>
          <p:cNvCxnSpPr/>
          <p:nvPr/>
        </p:nvCxnSpPr>
        <p:spPr>
          <a:xfrm flipH="1">
            <a:off x="1945728" y="3022600"/>
            <a:ext cx="2202938" cy="0"/>
          </a:xfrm>
          <a:prstGeom prst="line">
            <a:avLst/>
          </a:prstGeom>
          <a:ln w="15875">
            <a:solidFill>
              <a:schemeClr val="tx2"/>
            </a:solidFill>
            <a:prstDash val="lgDash"/>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F7987E00-86D0-4FA1-9450-7970AF85A851}"/>
              </a:ext>
            </a:extLst>
          </p:cNvPr>
          <p:cNvSpPr txBox="1"/>
          <p:nvPr/>
        </p:nvSpPr>
        <p:spPr>
          <a:xfrm>
            <a:off x="377830" y="2553552"/>
            <a:ext cx="1535603" cy="923330"/>
          </a:xfrm>
          <a:prstGeom prst="rect">
            <a:avLst/>
          </a:prstGeom>
          <a:noFill/>
        </p:spPr>
        <p:txBody>
          <a:bodyPr wrap="square" rtlCol="0">
            <a:spAutoFit/>
          </a:bodyPr>
          <a:lstStyle/>
          <a:p>
            <a:r>
              <a:rPr lang="en-GB" dirty="0"/>
              <a:t>Sales revenues at break-even</a:t>
            </a:r>
          </a:p>
        </p:txBody>
      </p:sp>
    </p:spTree>
    <p:custDataLst>
      <p:tags r:id="rId1"/>
    </p:custDataLst>
    <p:extLst>
      <p:ext uri="{BB962C8B-B14F-4D97-AF65-F5344CB8AC3E}">
        <p14:creationId xmlns:p14="http://schemas.microsoft.com/office/powerpoint/2010/main" val="61984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34D86-A79E-47FE-B6C8-3808BFC86EFF}"/>
              </a:ext>
            </a:extLst>
          </p:cNvPr>
          <p:cNvSpPr>
            <a:spLocks noGrp="1"/>
          </p:cNvSpPr>
          <p:nvPr>
            <p:ph type="title"/>
          </p:nvPr>
        </p:nvSpPr>
        <p:spPr>
          <a:xfrm>
            <a:off x="13150" y="153320"/>
            <a:ext cx="8871526" cy="380247"/>
          </a:xfrm>
        </p:spPr>
        <p:txBody>
          <a:bodyPr>
            <a:noAutofit/>
          </a:bodyPr>
          <a:lstStyle/>
          <a:p>
            <a:r>
              <a:rPr lang="en-GB" sz="2400" dirty="0"/>
              <a:t>Graphical illustrations of break-even analysis – worked example</a:t>
            </a:r>
          </a:p>
        </p:txBody>
      </p:sp>
      <p:sp>
        <p:nvSpPr>
          <p:cNvPr id="3" name="Content Placeholder 2">
            <a:extLst>
              <a:ext uri="{FF2B5EF4-FFF2-40B4-BE49-F238E27FC236}">
                <a16:creationId xmlns:a16="http://schemas.microsoft.com/office/drawing/2014/main" id="{34226079-4126-47FE-99C6-20724A4A3A26}"/>
              </a:ext>
            </a:extLst>
          </p:cNvPr>
          <p:cNvSpPr>
            <a:spLocks noGrp="1"/>
          </p:cNvSpPr>
          <p:nvPr>
            <p:ph idx="1"/>
          </p:nvPr>
        </p:nvSpPr>
        <p:spPr>
          <a:xfrm>
            <a:off x="457200" y="825534"/>
            <a:ext cx="8229600" cy="4950294"/>
          </a:xfrm>
          <a:solidFill>
            <a:schemeClr val="bg1"/>
          </a:solidFill>
        </p:spPr>
        <p:txBody>
          <a:bodyPr/>
          <a:lstStyle/>
          <a:p>
            <a:pPr marL="0" indent="0">
              <a:buNone/>
            </a:pPr>
            <a:endParaRPr lang="en-GB" dirty="0"/>
          </a:p>
        </p:txBody>
      </p:sp>
      <p:cxnSp>
        <p:nvCxnSpPr>
          <p:cNvPr id="5" name="Straight Connector 4">
            <a:extLst>
              <a:ext uri="{FF2B5EF4-FFF2-40B4-BE49-F238E27FC236}">
                <a16:creationId xmlns:a16="http://schemas.microsoft.com/office/drawing/2014/main" id="{8B9ECDA8-09DB-4556-9E5E-8062BB70B884}"/>
              </a:ext>
            </a:extLst>
          </p:cNvPr>
          <p:cNvCxnSpPr/>
          <p:nvPr/>
        </p:nvCxnSpPr>
        <p:spPr>
          <a:xfrm>
            <a:off x="1964267" y="1549400"/>
            <a:ext cx="0" cy="3716867"/>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9F70804-72F3-43A3-8268-70B459211F65}"/>
              </a:ext>
            </a:extLst>
          </p:cNvPr>
          <p:cNvCxnSpPr/>
          <p:nvPr/>
        </p:nvCxnSpPr>
        <p:spPr>
          <a:xfrm>
            <a:off x="1964267" y="5266267"/>
            <a:ext cx="5867400" cy="0"/>
          </a:xfrm>
          <a:prstGeom prst="line">
            <a:avLst/>
          </a:prstGeom>
          <a:ln w="19050"/>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5CC45123-271E-4A85-9F2B-B37DDB2E62F9}"/>
              </a:ext>
            </a:extLst>
          </p:cNvPr>
          <p:cNvCxnSpPr>
            <a:cxnSpLocks/>
          </p:cNvCxnSpPr>
          <p:nvPr/>
        </p:nvCxnSpPr>
        <p:spPr>
          <a:xfrm>
            <a:off x="1964267" y="3928533"/>
            <a:ext cx="4267200" cy="0"/>
          </a:xfrm>
          <a:prstGeom prst="straightConnector1">
            <a:avLst/>
          </a:prstGeom>
          <a:ln w="19050">
            <a:solidFill>
              <a:srgbClr val="00B050"/>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BDAFA8-BA0F-4D17-9C51-E6B0321B5C0E}"/>
              </a:ext>
            </a:extLst>
          </p:cNvPr>
          <p:cNvCxnSpPr>
            <a:cxnSpLocks/>
          </p:cNvCxnSpPr>
          <p:nvPr/>
        </p:nvCxnSpPr>
        <p:spPr>
          <a:xfrm flipV="1">
            <a:off x="1960020" y="2238793"/>
            <a:ext cx="4203732" cy="1696327"/>
          </a:xfrm>
          <a:prstGeom prst="straightConnector1">
            <a:avLst/>
          </a:prstGeom>
          <a:ln w="190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63E45A21-468D-42E8-BE7D-78D3D93BD799}"/>
              </a:ext>
            </a:extLst>
          </p:cNvPr>
          <p:cNvSpPr txBox="1"/>
          <p:nvPr/>
        </p:nvSpPr>
        <p:spPr>
          <a:xfrm>
            <a:off x="623913" y="888498"/>
            <a:ext cx="1236126" cy="923330"/>
          </a:xfrm>
          <a:prstGeom prst="rect">
            <a:avLst/>
          </a:prstGeom>
          <a:noFill/>
        </p:spPr>
        <p:txBody>
          <a:bodyPr wrap="square" rtlCol="0">
            <a:spAutoFit/>
          </a:bodyPr>
          <a:lstStyle/>
          <a:p>
            <a:r>
              <a:rPr lang="en-GB" dirty="0"/>
              <a:t>Sales, revenues, and costs</a:t>
            </a:r>
          </a:p>
        </p:txBody>
      </p:sp>
      <p:sp>
        <p:nvSpPr>
          <p:cNvPr id="13" name="TextBox 12">
            <a:extLst>
              <a:ext uri="{FF2B5EF4-FFF2-40B4-BE49-F238E27FC236}">
                <a16:creationId xmlns:a16="http://schemas.microsoft.com/office/drawing/2014/main" id="{38CC7CB0-614E-44F0-8C6A-02DE5450A921}"/>
              </a:ext>
            </a:extLst>
          </p:cNvPr>
          <p:cNvSpPr txBox="1"/>
          <p:nvPr/>
        </p:nvSpPr>
        <p:spPr>
          <a:xfrm>
            <a:off x="7247466" y="5343153"/>
            <a:ext cx="1356981" cy="369332"/>
          </a:xfrm>
          <a:prstGeom prst="rect">
            <a:avLst/>
          </a:prstGeom>
          <a:noFill/>
        </p:spPr>
        <p:txBody>
          <a:bodyPr wrap="square" rtlCol="0">
            <a:spAutoFit/>
          </a:bodyPr>
          <a:lstStyle/>
          <a:p>
            <a:r>
              <a:rPr lang="en-GB" dirty="0"/>
              <a:t>Quantities </a:t>
            </a:r>
          </a:p>
        </p:txBody>
      </p:sp>
      <p:sp>
        <p:nvSpPr>
          <p:cNvPr id="16" name="TextBox 15">
            <a:extLst>
              <a:ext uri="{FF2B5EF4-FFF2-40B4-BE49-F238E27FC236}">
                <a16:creationId xmlns:a16="http://schemas.microsoft.com/office/drawing/2014/main" id="{8E972538-4F4C-4A92-8CFE-0DAB842876D4}"/>
              </a:ext>
            </a:extLst>
          </p:cNvPr>
          <p:cNvSpPr txBox="1"/>
          <p:nvPr/>
        </p:nvSpPr>
        <p:spPr>
          <a:xfrm>
            <a:off x="1795314" y="5308600"/>
            <a:ext cx="337897" cy="369332"/>
          </a:xfrm>
          <a:prstGeom prst="rect">
            <a:avLst/>
          </a:prstGeom>
          <a:noFill/>
        </p:spPr>
        <p:txBody>
          <a:bodyPr wrap="square" rtlCol="0">
            <a:spAutoFit/>
          </a:bodyPr>
          <a:lstStyle/>
          <a:p>
            <a:r>
              <a:rPr lang="en-GB" dirty="0"/>
              <a:t>0</a:t>
            </a:r>
          </a:p>
        </p:txBody>
      </p:sp>
      <p:cxnSp>
        <p:nvCxnSpPr>
          <p:cNvPr id="27" name="Straight Arrow Connector 26">
            <a:extLst>
              <a:ext uri="{FF2B5EF4-FFF2-40B4-BE49-F238E27FC236}">
                <a16:creationId xmlns:a16="http://schemas.microsoft.com/office/drawing/2014/main" id="{316FAA08-9FB2-418E-964A-ECF2B4EB0E35}"/>
              </a:ext>
            </a:extLst>
          </p:cNvPr>
          <p:cNvCxnSpPr>
            <a:cxnSpLocks/>
          </p:cNvCxnSpPr>
          <p:nvPr/>
        </p:nvCxnSpPr>
        <p:spPr>
          <a:xfrm>
            <a:off x="4148666" y="3022600"/>
            <a:ext cx="0" cy="2237082"/>
          </a:xfrm>
          <a:prstGeom prst="straightConnector1">
            <a:avLst/>
          </a:prstGeom>
          <a:ln w="19050">
            <a:solidFill>
              <a:schemeClr val="tx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7F82AAA9-A51A-4562-928F-1C38770175A5}"/>
              </a:ext>
            </a:extLst>
          </p:cNvPr>
          <p:cNvCxnSpPr/>
          <p:nvPr/>
        </p:nvCxnSpPr>
        <p:spPr>
          <a:xfrm flipV="1">
            <a:off x="1964262" y="1082172"/>
            <a:ext cx="4114805" cy="4177510"/>
          </a:xfrm>
          <a:prstGeom prst="straightConnector1">
            <a:avLst/>
          </a:prstGeom>
          <a:ln w="1905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27342BD-73F6-4FFB-B86C-9FDF24FB8DC4}"/>
              </a:ext>
            </a:extLst>
          </p:cNvPr>
          <p:cNvSpPr txBox="1"/>
          <p:nvPr/>
        </p:nvSpPr>
        <p:spPr>
          <a:xfrm>
            <a:off x="895859" y="3735750"/>
            <a:ext cx="1020852" cy="369332"/>
          </a:xfrm>
          <a:prstGeom prst="rect">
            <a:avLst/>
          </a:prstGeom>
          <a:noFill/>
        </p:spPr>
        <p:txBody>
          <a:bodyPr wrap="square" rtlCol="0">
            <a:spAutoFit/>
          </a:bodyPr>
          <a:lstStyle/>
          <a:p>
            <a:r>
              <a:rPr lang="en-GB" dirty="0"/>
              <a:t>200,000</a:t>
            </a:r>
          </a:p>
        </p:txBody>
      </p:sp>
      <p:sp>
        <p:nvSpPr>
          <p:cNvPr id="44" name="TextBox 43">
            <a:extLst>
              <a:ext uri="{FF2B5EF4-FFF2-40B4-BE49-F238E27FC236}">
                <a16:creationId xmlns:a16="http://schemas.microsoft.com/office/drawing/2014/main" id="{E9F4A88A-45F6-47CE-A8ED-C852D45FE9FD}"/>
              </a:ext>
            </a:extLst>
          </p:cNvPr>
          <p:cNvSpPr txBox="1"/>
          <p:nvPr/>
        </p:nvSpPr>
        <p:spPr>
          <a:xfrm>
            <a:off x="937047" y="2929246"/>
            <a:ext cx="1020852" cy="369332"/>
          </a:xfrm>
          <a:prstGeom prst="rect">
            <a:avLst/>
          </a:prstGeom>
          <a:noFill/>
        </p:spPr>
        <p:txBody>
          <a:bodyPr wrap="square" rtlCol="0">
            <a:spAutoFit/>
          </a:bodyPr>
          <a:lstStyle/>
          <a:p>
            <a:r>
              <a:rPr lang="en-GB" dirty="0"/>
              <a:t>475,000</a:t>
            </a:r>
          </a:p>
        </p:txBody>
      </p:sp>
      <p:cxnSp>
        <p:nvCxnSpPr>
          <p:cNvPr id="8" name="Straight Connector 7">
            <a:extLst>
              <a:ext uri="{FF2B5EF4-FFF2-40B4-BE49-F238E27FC236}">
                <a16:creationId xmlns:a16="http://schemas.microsoft.com/office/drawing/2014/main" id="{90EA9E43-C4C9-4BAC-9FC4-AE26078AD488}"/>
              </a:ext>
            </a:extLst>
          </p:cNvPr>
          <p:cNvCxnSpPr>
            <a:cxnSpLocks/>
          </p:cNvCxnSpPr>
          <p:nvPr/>
        </p:nvCxnSpPr>
        <p:spPr>
          <a:xfrm flipV="1">
            <a:off x="1964866" y="3074669"/>
            <a:ext cx="2166447" cy="27065"/>
          </a:xfrm>
          <a:prstGeom prst="line">
            <a:avLst/>
          </a:prstGeom>
          <a:ln w="19050">
            <a:solidFill>
              <a:srgbClr val="00B050"/>
            </a:solidFill>
            <a:prstDash val="lg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49DAAFE-D25B-4538-B06F-050660B6A796}"/>
              </a:ext>
            </a:extLst>
          </p:cNvPr>
          <p:cNvCxnSpPr>
            <a:cxnSpLocks/>
          </p:cNvCxnSpPr>
          <p:nvPr/>
        </p:nvCxnSpPr>
        <p:spPr>
          <a:xfrm>
            <a:off x="1957299" y="2290920"/>
            <a:ext cx="2949727" cy="9500"/>
          </a:xfrm>
          <a:prstGeom prst="line">
            <a:avLst/>
          </a:prstGeom>
          <a:ln w="19050">
            <a:solidFill>
              <a:srgbClr val="00B050"/>
            </a:solidFill>
            <a:prstDash val="lg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EC0B479-AE2B-47C3-A209-57335F17E573}"/>
              </a:ext>
            </a:extLst>
          </p:cNvPr>
          <p:cNvCxnSpPr/>
          <p:nvPr/>
        </p:nvCxnSpPr>
        <p:spPr>
          <a:xfrm>
            <a:off x="4897967" y="2290920"/>
            <a:ext cx="0" cy="2975347"/>
          </a:xfrm>
          <a:prstGeom prst="line">
            <a:avLst/>
          </a:prstGeom>
          <a:ln w="19050">
            <a:solidFill>
              <a:srgbClr val="00B050"/>
            </a:solidFill>
            <a:prstDash val="lgDash"/>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7AFA7DA1-9A3E-4AE5-A6B5-367460349F83}"/>
              </a:ext>
            </a:extLst>
          </p:cNvPr>
          <p:cNvSpPr txBox="1"/>
          <p:nvPr/>
        </p:nvSpPr>
        <p:spPr>
          <a:xfrm>
            <a:off x="946876" y="2074256"/>
            <a:ext cx="1020852" cy="369332"/>
          </a:xfrm>
          <a:prstGeom prst="rect">
            <a:avLst/>
          </a:prstGeom>
          <a:noFill/>
        </p:spPr>
        <p:txBody>
          <a:bodyPr wrap="square" rtlCol="0">
            <a:spAutoFit/>
          </a:bodyPr>
          <a:lstStyle/>
          <a:p>
            <a:r>
              <a:rPr lang="en-GB" dirty="0"/>
              <a:t>570,000</a:t>
            </a:r>
          </a:p>
        </p:txBody>
      </p:sp>
      <p:sp>
        <p:nvSpPr>
          <p:cNvPr id="24" name="TextBox 23">
            <a:extLst>
              <a:ext uri="{FF2B5EF4-FFF2-40B4-BE49-F238E27FC236}">
                <a16:creationId xmlns:a16="http://schemas.microsoft.com/office/drawing/2014/main" id="{2AAC14C0-4EB5-4DFE-94D5-630A87BFDA9B}"/>
              </a:ext>
            </a:extLst>
          </p:cNvPr>
          <p:cNvSpPr txBox="1"/>
          <p:nvPr/>
        </p:nvSpPr>
        <p:spPr>
          <a:xfrm>
            <a:off x="3538094" y="5386135"/>
            <a:ext cx="2251070" cy="646331"/>
          </a:xfrm>
          <a:prstGeom prst="rect">
            <a:avLst/>
          </a:prstGeom>
          <a:noFill/>
        </p:spPr>
        <p:txBody>
          <a:bodyPr wrap="square" rtlCol="0">
            <a:spAutoFit/>
          </a:bodyPr>
          <a:lstStyle/>
          <a:p>
            <a:r>
              <a:rPr lang="en-GB" dirty="0"/>
              <a:t>     5,000     6,000  </a:t>
            </a:r>
          </a:p>
          <a:p>
            <a:r>
              <a:rPr lang="en-GB" dirty="0"/>
              <a:t>       </a:t>
            </a:r>
          </a:p>
        </p:txBody>
      </p:sp>
      <p:sp>
        <p:nvSpPr>
          <p:cNvPr id="26" name="Slide Number Placeholder 25">
            <a:extLst>
              <a:ext uri="{FF2B5EF4-FFF2-40B4-BE49-F238E27FC236}">
                <a16:creationId xmlns:a16="http://schemas.microsoft.com/office/drawing/2014/main" id="{AF1EB6A7-709D-47D2-9D5B-71F37195F98C}"/>
              </a:ext>
            </a:extLst>
          </p:cNvPr>
          <p:cNvSpPr>
            <a:spLocks noGrp="1"/>
          </p:cNvSpPr>
          <p:nvPr>
            <p:ph type="sldNum" sz="quarter" idx="12"/>
          </p:nvPr>
        </p:nvSpPr>
        <p:spPr/>
        <p:txBody>
          <a:bodyPr/>
          <a:lstStyle/>
          <a:p>
            <a:fld id="{63A33278-8D2C-46E9-9145-8061F8ED03C5}" type="slidenum">
              <a:rPr lang="en-GB" smtClean="0"/>
              <a:t>17</a:t>
            </a:fld>
            <a:endParaRPr lang="en-GB" dirty="0"/>
          </a:p>
        </p:txBody>
      </p:sp>
    </p:spTree>
    <p:custDataLst>
      <p:tags r:id="rId1"/>
    </p:custDataLst>
    <p:extLst>
      <p:ext uri="{BB962C8B-B14F-4D97-AF65-F5344CB8AC3E}">
        <p14:creationId xmlns:p14="http://schemas.microsoft.com/office/powerpoint/2010/main" val="29930927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5954</TotalTime>
  <Words>1175</Words>
  <Application>Microsoft Office PowerPoint</Application>
  <PresentationFormat>On-screen Show (4:3)</PresentationFormat>
  <Paragraphs>183</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Times New Roman</vt:lpstr>
      <vt:lpstr>20140311PresentationUWTSDTemplate</vt:lpstr>
      <vt:lpstr>Management Accounting</vt:lpstr>
      <vt:lpstr>Types of cost</vt:lpstr>
      <vt:lpstr>The concept of marginal costing - 1</vt:lpstr>
      <vt:lpstr>The concept of marginal costing - 2</vt:lpstr>
      <vt:lpstr>The concept of marginal costing - 3</vt:lpstr>
      <vt:lpstr>The concept of marginal costing - 4</vt:lpstr>
      <vt:lpstr>Break-even calculations - 1</vt:lpstr>
      <vt:lpstr>Break-even calculations - 2</vt:lpstr>
      <vt:lpstr>Break-even calculations - 3</vt:lpstr>
      <vt:lpstr>Margin of safety (MoS)</vt:lpstr>
      <vt:lpstr>Profit target</vt:lpstr>
      <vt:lpstr>Break-even calculations - 6</vt:lpstr>
      <vt:lpstr>Break-even calculations - 7</vt:lpstr>
      <vt:lpstr>Break-even calculations - 8</vt:lpstr>
      <vt:lpstr>The relevant range</vt:lpstr>
      <vt:lpstr>Graphical illustrations of break-even analysis basic layout</vt:lpstr>
      <vt:lpstr>Graphical illustrations of break-even analysis – worked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269</cp:revision>
  <dcterms:created xsi:type="dcterms:W3CDTF">2013-10-11T12:05:37Z</dcterms:created>
  <dcterms:modified xsi:type="dcterms:W3CDTF">2021-10-05T06:55:44Z</dcterms:modified>
</cp:coreProperties>
</file>