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94660"/>
  </p:normalViewPr>
  <p:slideViewPr>
    <p:cSldViewPr snapToGrid="0">
      <p:cViewPr>
        <p:scale>
          <a:sx n="92" d="100"/>
          <a:sy n="92" d="100"/>
        </p:scale>
        <p:origin x="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4AB822-0E0D-4A4F-935E-46323EF70AD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17B8B5D-C65E-4ABE-AE7D-27D62A7C49DB}">
      <dgm:prSet/>
      <dgm:spPr/>
      <dgm:t>
        <a:bodyPr/>
        <a:lstStyle/>
        <a:p>
          <a:r>
            <a:rPr lang="en-GB"/>
            <a:t>Secondary sources explain and interpret the law but are not law themselves and should not be cited as authority. </a:t>
          </a:r>
          <a:endParaRPr lang="en-US"/>
        </a:p>
      </dgm:t>
    </dgm:pt>
    <dgm:pt modelId="{3E1B9EAA-A2EB-479B-9050-272C28A34982}" type="parTrans" cxnId="{820EE9A4-EFCE-48B0-A2B4-FE4F02465491}">
      <dgm:prSet/>
      <dgm:spPr/>
      <dgm:t>
        <a:bodyPr/>
        <a:lstStyle/>
        <a:p>
          <a:endParaRPr lang="en-US"/>
        </a:p>
      </dgm:t>
    </dgm:pt>
    <dgm:pt modelId="{3DF4356C-1FD2-4F74-9B83-57CA2E575E90}" type="sibTrans" cxnId="{820EE9A4-EFCE-48B0-A2B4-FE4F02465491}">
      <dgm:prSet/>
      <dgm:spPr/>
      <dgm:t>
        <a:bodyPr/>
        <a:lstStyle/>
        <a:p>
          <a:endParaRPr lang="en-US"/>
        </a:p>
      </dgm:t>
    </dgm:pt>
    <dgm:pt modelId="{7B4B82B6-D096-4E86-92F7-54CBB018E764}">
      <dgm:prSet/>
      <dgm:spPr/>
      <dgm:t>
        <a:bodyPr/>
        <a:lstStyle/>
        <a:p>
          <a:r>
            <a:rPr lang="en-GB"/>
            <a:t>EG: Text books, journals, legal websites</a:t>
          </a:r>
          <a:endParaRPr lang="en-US"/>
        </a:p>
      </dgm:t>
    </dgm:pt>
    <dgm:pt modelId="{BABD5064-A34D-4CB4-8FE6-AB7437099FA4}" type="parTrans" cxnId="{88BDEDF6-4215-47A2-881F-75DD6DE555AD}">
      <dgm:prSet/>
      <dgm:spPr/>
      <dgm:t>
        <a:bodyPr/>
        <a:lstStyle/>
        <a:p>
          <a:endParaRPr lang="en-US"/>
        </a:p>
      </dgm:t>
    </dgm:pt>
    <dgm:pt modelId="{EDEEEB6A-D0CA-4585-9C7C-0B8BA5C00778}" type="sibTrans" cxnId="{88BDEDF6-4215-47A2-881F-75DD6DE555AD}">
      <dgm:prSet/>
      <dgm:spPr/>
      <dgm:t>
        <a:bodyPr/>
        <a:lstStyle/>
        <a:p>
          <a:endParaRPr lang="en-US"/>
        </a:p>
      </dgm:t>
    </dgm:pt>
    <dgm:pt modelId="{83FF2219-D145-4C78-8F5A-4DA01F5FE543}">
      <dgm:prSet/>
      <dgm:spPr/>
      <dgm:t>
        <a:bodyPr/>
        <a:lstStyle/>
        <a:p>
          <a:r>
            <a:rPr lang="en-GB"/>
            <a:t>They are a valuable starting point, especially in unfamiliar areas, as they provide context and guide researchers to the relevant primary sources.</a:t>
          </a:r>
          <a:endParaRPr lang="en-US"/>
        </a:p>
      </dgm:t>
    </dgm:pt>
    <dgm:pt modelId="{0236A4A8-4E07-4DCD-B72E-0AC239A1AC18}" type="parTrans" cxnId="{8D88E173-7FA5-45D7-B32A-E89CD6C71518}">
      <dgm:prSet/>
      <dgm:spPr/>
      <dgm:t>
        <a:bodyPr/>
        <a:lstStyle/>
        <a:p>
          <a:endParaRPr lang="en-US"/>
        </a:p>
      </dgm:t>
    </dgm:pt>
    <dgm:pt modelId="{D1DF364D-8E13-4F89-BA66-3B620746999B}" type="sibTrans" cxnId="{8D88E173-7FA5-45D7-B32A-E89CD6C71518}">
      <dgm:prSet/>
      <dgm:spPr/>
      <dgm:t>
        <a:bodyPr/>
        <a:lstStyle/>
        <a:p>
          <a:endParaRPr lang="en-US"/>
        </a:p>
      </dgm:t>
    </dgm:pt>
    <dgm:pt modelId="{340D4AEA-70D9-46DE-AF3F-0991052CAD98}">
      <dgm:prSet/>
      <dgm:spPr/>
      <dgm:t>
        <a:bodyPr/>
        <a:lstStyle/>
        <a:p>
          <a:r>
            <a:rPr lang="en-GB"/>
            <a:t>However, secondary sources must always be checked against legislation and cases, as they may be selective, interpretive, or occasionally inaccurate.</a:t>
          </a:r>
          <a:endParaRPr lang="en-US"/>
        </a:p>
      </dgm:t>
    </dgm:pt>
    <dgm:pt modelId="{5EDFC9D4-70B4-4CC4-A563-81D3F76A11A1}" type="parTrans" cxnId="{1D14487C-5107-4B3B-8FE1-8B6E24CA92CB}">
      <dgm:prSet/>
      <dgm:spPr/>
      <dgm:t>
        <a:bodyPr/>
        <a:lstStyle/>
        <a:p>
          <a:endParaRPr lang="en-US"/>
        </a:p>
      </dgm:t>
    </dgm:pt>
    <dgm:pt modelId="{E78F3888-A002-4C99-8231-A42C107D0833}" type="sibTrans" cxnId="{1D14487C-5107-4B3B-8FE1-8B6E24CA92CB}">
      <dgm:prSet/>
      <dgm:spPr/>
      <dgm:t>
        <a:bodyPr/>
        <a:lstStyle/>
        <a:p>
          <a:endParaRPr lang="en-US"/>
        </a:p>
      </dgm:t>
    </dgm:pt>
    <dgm:pt modelId="{BDF238F6-C792-4519-88FA-928DEA867819}" type="pres">
      <dgm:prSet presAssocID="{7F4AB822-0E0D-4A4F-935E-46323EF70AD5}" presName="linear" presStyleCnt="0">
        <dgm:presLayoutVars>
          <dgm:animLvl val="lvl"/>
          <dgm:resizeHandles val="exact"/>
        </dgm:presLayoutVars>
      </dgm:prSet>
      <dgm:spPr/>
    </dgm:pt>
    <dgm:pt modelId="{6E30AEE3-7376-44F1-B923-443A1D73E49E}" type="pres">
      <dgm:prSet presAssocID="{B17B8B5D-C65E-4ABE-AE7D-27D62A7C49DB}" presName="parentText" presStyleLbl="node1" presStyleIdx="0" presStyleCnt="4">
        <dgm:presLayoutVars>
          <dgm:chMax val="0"/>
          <dgm:bulletEnabled val="1"/>
        </dgm:presLayoutVars>
      </dgm:prSet>
      <dgm:spPr/>
    </dgm:pt>
    <dgm:pt modelId="{C09DA524-C9A5-4005-88DF-F119EF250C03}" type="pres">
      <dgm:prSet presAssocID="{3DF4356C-1FD2-4F74-9B83-57CA2E575E90}" presName="spacer" presStyleCnt="0"/>
      <dgm:spPr/>
    </dgm:pt>
    <dgm:pt modelId="{D260AC23-3149-4F2C-AFE9-F7FE39D0A928}" type="pres">
      <dgm:prSet presAssocID="{7B4B82B6-D096-4E86-92F7-54CBB018E764}" presName="parentText" presStyleLbl="node1" presStyleIdx="1" presStyleCnt="4">
        <dgm:presLayoutVars>
          <dgm:chMax val="0"/>
          <dgm:bulletEnabled val="1"/>
        </dgm:presLayoutVars>
      </dgm:prSet>
      <dgm:spPr/>
    </dgm:pt>
    <dgm:pt modelId="{A8DA1CC5-B89D-4873-A0F1-CF35F7C330B0}" type="pres">
      <dgm:prSet presAssocID="{EDEEEB6A-D0CA-4585-9C7C-0B8BA5C00778}" presName="spacer" presStyleCnt="0"/>
      <dgm:spPr/>
    </dgm:pt>
    <dgm:pt modelId="{8FCAE0AD-2530-48E2-A532-059A621ECC59}" type="pres">
      <dgm:prSet presAssocID="{83FF2219-D145-4C78-8F5A-4DA01F5FE543}" presName="parentText" presStyleLbl="node1" presStyleIdx="2" presStyleCnt="4">
        <dgm:presLayoutVars>
          <dgm:chMax val="0"/>
          <dgm:bulletEnabled val="1"/>
        </dgm:presLayoutVars>
      </dgm:prSet>
      <dgm:spPr/>
    </dgm:pt>
    <dgm:pt modelId="{F94322D5-F175-4DF8-A696-671C37775B60}" type="pres">
      <dgm:prSet presAssocID="{D1DF364D-8E13-4F89-BA66-3B620746999B}" presName="spacer" presStyleCnt="0"/>
      <dgm:spPr/>
    </dgm:pt>
    <dgm:pt modelId="{883697AD-4D98-4DC2-97C9-F840057223D4}" type="pres">
      <dgm:prSet presAssocID="{340D4AEA-70D9-46DE-AF3F-0991052CAD98}" presName="parentText" presStyleLbl="node1" presStyleIdx="3" presStyleCnt="4">
        <dgm:presLayoutVars>
          <dgm:chMax val="0"/>
          <dgm:bulletEnabled val="1"/>
        </dgm:presLayoutVars>
      </dgm:prSet>
      <dgm:spPr/>
    </dgm:pt>
  </dgm:ptLst>
  <dgm:cxnLst>
    <dgm:cxn modelId="{43442A1D-BF9B-4F79-9A7F-5F0F9CD2EA6B}" type="presOf" srcId="{83FF2219-D145-4C78-8F5A-4DA01F5FE543}" destId="{8FCAE0AD-2530-48E2-A532-059A621ECC59}" srcOrd="0" destOrd="0" presId="urn:microsoft.com/office/officeart/2005/8/layout/vList2"/>
    <dgm:cxn modelId="{C54A722C-11F9-4727-8D67-ED7D7AF37093}" type="presOf" srcId="{7B4B82B6-D096-4E86-92F7-54CBB018E764}" destId="{D260AC23-3149-4F2C-AFE9-F7FE39D0A928}" srcOrd="0" destOrd="0" presId="urn:microsoft.com/office/officeart/2005/8/layout/vList2"/>
    <dgm:cxn modelId="{2C224241-855A-44E5-B204-0C0A9B2D8A36}" type="presOf" srcId="{7F4AB822-0E0D-4A4F-935E-46323EF70AD5}" destId="{BDF238F6-C792-4519-88FA-928DEA867819}" srcOrd="0" destOrd="0" presId="urn:microsoft.com/office/officeart/2005/8/layout/vList2"/>
    <dgm:cxn modelId="{49BB2D6F-F1CD-40BE-B439-13346F673D77}" type="presOf" srcId="{340D4AEA-70D9-46DE-AF3F-0991052CAD98}" destId="{883697AD-4D98-4DC2-97C9-F840057223D4}" srcOrd="0" destOrd="0" presId="urn:microsoft.com/office/officeart/2005/8/layout/vList2"/>
    <dgm:cxn modelId="{8D88E173-7FA5-45D7-B32A-E89CD6C71518}" srcId="{7F4AB822-0E0D-4A4F-935E-46323EF70AD5}" destId="{83FF2219-D145-4C78-8F5A-4DA01F5FE543}" srcOrd="2" destOrd="0" parTransId="{0236A4A8-4E07-4DCD-B72E-0AC239A1AC18}" sibTransId="{D1DF364D-8E13-4F89-BA66-3B620746999B}"/>
    <dgm:cxn modelId="{1D14487C-5107-4B3B-8FE1-8B6E24CA92CB}" srcId="{7F4AB822-0E0D-4A4F-935E-46323EF70AD5}" destId="{340D4AEA-70D9-46DE-AF3F-0991052CAD98}" srcOrd="3" destOrd="0" parTransId="{5EDFC9D4-70B4-4CC4-A563-81D3F76A11A1}" sibTransId="{E78F3888-A002-4C99-8231-A42C107D0833}"/>
    <dgm:cxn modelId="{820EE9A4-EFCE-48B0-A2B4-FE4F02465491}" srcId="{7F4AB822-0E0D-4A4F-935E-46323EF70AD5}" destId="{B17B8B5D-C65E-4ABE-AE7D-27D62A7C49DB}" srcOrd="0" destOrd="0" parTransId="{3E1B9EAA-A2EB-479B-9050-272C28A34982}" sibTransId="{3DF4356C-1FD2-4F74-9B83-57CA2E575E90}"/>
    <dgm:cxn modelId="{80A4BEE8-6E5E-4F4F-BA4C-662749C674B3}" type="presOf" srcId="{B17B8B5D-C65E-4ABE-AE7D-27D62A7C49DB}" destId="{6E30AEE3-7376-44F1-B923-443A1D73E49E}" srcOrd="0" destOrd="0" presId="urn:microsoft.com/office/officeart/2005/8/layout/vList2"/>
    <dgm:cxn modelId="{88BDEDF6-4215-47A2-881F-75DD6DE555AD}" srcId="{7F4AB822-0E0D-4A4F-935E-46323EF70AD5}" destId="{7B4B82B6-D096-4E86-92F7-54CBB018E764}" srcOrd="1" destOrd="0" parTransId="{BABD5064-A34D-4CB4-8FE6-AB7437099FA4}" sibTransId="{EDEEEB6A-D0CA-4585-9C7C-0B8BA5C00778}"/>
    <dgm:cxn modelId="{7CD0805A-6505-4703-9DD2-0AFFBC430E0B}" type="presParOf" srcId="{BDF238F6-C792-4519-88FA-928DEA867819}" destId="{6E30AEE3-7376-44F1-B923-443A1D73E49E}" srcOrd="0" destOrd="0" presId="urn:microsoft.com/office/officeart/2005/8/layout/vList2"/>
    <dgm:cxn modelId="{247C0F83-AF4E-4689-8063-C2A57BA8ABDD}" type="presParOf" srcId="{BDF238F6-C792-4519-88FA-928DEA867819}" destId="{C09DA524-C9A5-4005-88DF-F119EF250C03}" srcOrd="1" destOrd="0" presId="urn:microsoft.com/office/officeart/2005/8/layout/vList2"/>
    <dgm:cxn modelId="{3D7B64B7-2318-41CE-8167-AE5FB1516C93}" type="presParOf" srcId="{BDF238F6-C792-4519-88FA-928DEA867819}" destId="{D260AC23-3149-4F2C-AFE9-F7FE39D0A928}" srcOrd="2" destOrd="0" presId="urn:microsoft.com/office/officeart/2005/8/layout/vList2"/>
    <dgm:cxn modelId="{F1DB6494-89F2-4884-870A-E48DB0B72B13}" type="presParOf" srcId="{BDF238F6-C792-4519-88FA-928DEA867819}" destId="{A8DA1CC5-B89D-4873-A0F1-CF35F7C330B0}" srcOrd="3" destOrd="0" presId="urn:microsoft.com/office/officeart/2005/8/layout/vList2"/>
    <dgm:cxn modelId="{337F1307-DB43-4B19-A561-67D2BCB9120B}" type="presParOf" srcId="{BDF238F6-C792-4519-88FA-928DEA867819}" destId="{8FCAE0AD-2530-48E2-A532-059A621ECC59}" srcOrd="4" destOrd="0" presId="urn:microsoft.com/office/officeart/2005/8/layout/vList2"/>
    <dgm:cxn modelId="{44B98BDE-F818-4FB1-8E9E-256BFFA4402F}" type="presParOf" srcId="{BDF238F6-C792-4519-88FA-928DEA867819}" destId="{F94322D5-F175-4DF8-A696-671C37775B60}" srcOrd="5" destOrd="0" presId="urn:microsoft.com/office/officeart/2005/8/layout/vList2"/>
    <dgm:cxn modelId="{730D6620-5966-415C-85BB-67DB793909D5}" type="presParOf" srcId="{BDF238F6-C792-4519-88FA-928DEA867819}" destId="{883697AD-4D98-4DC2-97C9-F840057223D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7D46E0-B666-47E8-A9AD-1B18B5FB942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F6B1A1-986E-4221-9AC8-3A9F94D4FEB1}">
      <dgm:prSet/>
      <dgm:spPr/>
      <dgm:t>
        <a:bodyPr/>
        <a:lstStyle/>
        <a:p>
          <a:r>
            <a:rPr lang="en-GB"/>
            <a:t>Text books </a:t>
          </a:r>
          <a:endParaRPr lang="en-US"/>
        </a:p>
      </dgm:t>
    </dgm:pt>
    <dgm:pt modelId="{4F13A179-32A8-4C6A-8DE4-ABF1F67B7A95}" type="parTrans" cxnId="{F4AE0FB6-6FA4-4A6B-82A6-393F7B303436}">
      <dgm:prSet/>
      <dgm:spPr/>
      <dgm:t>
        <a:bodyPr/>
        <a:lstStyle/>
        <a:p>
          <a:endParaRPr lang="en-US"/>
        </a:p>
      </dgm:t>
    </dgm:pt>
    <dgm:pt modelId="{A912387E-AB21-406D-92C0-15C13C253831}" type="sibTrans" cxnId="{F4AE0FB6-6FA4-4A6B-82A6-393F7B303436}">
      <dgm:prSet/>
      <dgm:spPr/>
      <dgm:t>
        <a:bodyPr/>
        <a:lstStyle/>
        <a:p>
          <a:endParaRPr lang="en-US"/>
        </a:p>
      </dgm:t>
    </dgm:pt>
    <dgm:pt modelId="{B7A20640-92F7-4B43-A7ED-6009E5516A87}">
      <dgm:prSet/>
      <dgm:spPr/>
      <dgm:t>
        <a:bodyPr/>
        <a:lstStyle/>
        <a:p>
          <a:r>
            <a:rPr lang="en-GB"/>
            <a:t>Case reports</a:t>
          </a:r>
          <a:endParaRPr lang="en-US"/>
        </a:p>
      </dgm:t>
    </dgm:pt>
    <dgm:pt modelId="{3541EC24-809E-49B8-A29D-DF23F0326AE1}" type="parTrans" cxnId="{3D9A2C6B-DDB9-49C5-B14A-3A62DB43B60F}">
      <dgm:prSet/>
      <dgm:spPr/>
      <dgm:t>
        <a:bodyPr/>
        <a:lstStyle/>
        <a:p>
          <a:endParaRPr lang="en-US"/>
        </a:p>
      </dgm:t>
    </dgm:pt>
    <dgm:pt modelId="{57DA2BDF-1041-47F6-A93A-0C14BE9095F3}" type="sibTrans" cxnId="{3D9A2C6B-DDB9-49C5-B14A-3A62DB43B60F}">
      <dgm:prSet/>
      <dgm:spPr/>
      <dgm:t>
        <a:bodyPr/>
        <a:lstStyle/>
        <a:p>
          <a:endParaRPr lang="en-US"/>
        </a:p>
      </dgm:t>
    </dgm:pt>
    <dgm:pt modelId="{8B17C707-834E-4F13-8050-1ADCBDD6DC11}">
      <dgm:prSet/>
      <dgm:spPr/>
      <dgm:t>
        <a:bodyPr/>
        <a:lstStyle/>
        <a:p>
          <a:r>
            <a:rPr lang="en-GB"/>
            <a:t>Journals and articles </a:t>
          </a:r>
          <a:endParaRPr lang="en-US"/>
        </a:p>
      </dgm:t>
    </dgm:pt>
    <dgm:pt modelId="{CFBF9B10-12AA-473A-B6EB-29326662A590}" type="parTrans" cxnId="{CE80AF76-5E37-4EA5-B47A-BEF517E8DC80}">
      <dgm:prSet/>
      <dgm:spPr/>
      <dgm:t>
        <a:bodyPr/>
        <a:lstStyle/>
        <a:p>
          <a:endParaRPr lang="en-US"/>
        </a:p>
      </dgm:t>
    </dgm:pt>
    <dgm:pt modelId="{0EAF1A67-BF76-4EF0-948E-C87CE39F9208}" type="sibTrans" cxnId="{CE80AF76-5E37-4EA5-B47A-BEF517E8DC80}">
      <dgm:prSet/>
      <dgm:spPr/>
      <dgm:t>
        <a:bodyPr/>
        <a:lstStyle/>
        <a:p>
          <a:endParaRPr lang="en-US"/>
        </a:p>
      </dgm:t>
    </dgm:pt>
    <dgm:pt modelId="{AFF95299-9A71-42BD-8834-EEB59BC4FA37}">
      <dgm:prSet/>
      <dgm:spPr/>
      <dgm:t>
        <a:bodyPr/>
        <a:lstStyle/>
        <a:p>
          <a:r>
            <a:rPr lang="en-GB"/>
            <a:t>Legal Dictionaries </a:t>
          </a:r>
          <a:endParaRPr lang="en-US"/>
        </a:p>
      </dgm:t>
    </dgm:pt>
    <dgm:pt modelId="{E5899413-B2F8-40A8-BAC9-FF93E7EF7A2E}" type="parTrans" cxnId="{DEACC58A-22D2-4801-A3E6-EFEE57E7B645}">
      <dgm:prSet/>
      <dgm:spPr/>
      <dgm:t>
        <a:bodyPr/>
        <a:lstStyle/>
        <a:p>
          <a:endParaRPr lang="en-US"/>
        </a:p>
      </dgm:t>
    </dgm:pt>
    <dgm:pt modelId="{7CA54946-8ABB-4E6A-8AA4-46BE719FAE48}" type="sibTrans" cxnId="{DEACC58A-22D2-4801-A3E6-EFEE57E7B645}">
      <dgm:prSet/>
      <dgm:spPr/>
      <dgm:t>
        <a:bodyPr/>
        <a:lstStyle/>
        <a:p>
          <a:endParaRPr lang="en-US"/>
        </a:p>
      </dgm:t>
    </dgm:pt>
    <dgm:pt modelId="{BD0B60CA-0A91-4A48-AE2D-22FEF114D578}">
      <dgm:prSet/>
      <dgm:spPr/>
      <dgm:t>
        <a:bodyPr/>
        <a:lstStyle/>
        <a:p>
          <a:r>
            <a:rPr lang="en-GB"/>
            <a:t>Practitioner's texts</a:t>
          </a:r>
          <a:endParaRPr lang="en-US"/>
        </a:p>
      </dgm:t>
    </dgm:pt>
    <dgm:pt modelId="{67DAFCFC-AD20-48E6-A353-4322637BD198}" type="parTrans" cxnId="{A1C2D718-71EF-4EE6-823D-09BAA0E57369}">
      <dgm:prSet/>
      <dgm:spPr/>
      <dgm:t>
        <a:bodyPr/>
        <a:lstStyle/>
        <a:p>
          <a:endParaRPr lang="en-US"/>
        </a:p>
      </dgm:t>
    </dgm:pt>
    <dgm:pt modelId="{B934EAC3-CF02-4855-9A7A-A61F62561578}" type="sibTrans" cxnId="{A1C2D718-71EF-4EE6-823D-09BAA0E57369}">
      <dgm:prSet/>
      <dgm:spPr/>
      <dgm:t>
        <a:bodyPr/>
        <a:lstStyle/>
        <a:p>
          <a:endParaRPr lang="en-US"/>
        </a:p>
      </dgm:t>
    </dgm:pt>
    <dgm:pt modelId="{CE8D16E8-C5AB-4F26-A1C1-0807AF1E747B}" type="pres">
      <dgm:prSet presAssocID="{6B7D46E0-B666-47E8-A9AD-1B18B5FB942D}" presName="linear" presStyleCnt="0">
        <dgm:presLayoutVars>
          <dgm:animLvl val="lvl"/>
          <dgm:resizeHandles val="exact"/>
        </dgm:presLayoutVars>
      </dgm:prSet>
      <dgm:spPr/>
    </dgm:pt>
    <dgm:pt modelId="{A95C022E-DC51-4131-AC2D-7DF3AD6F39DE}" type="pres">
      <dgm:prSet presAssocID="{E6F6B1A1-986E-4221-9AC8-3A9F94D4FEB1}" presName="parentText" presStyleLbl="node1" presStyleIdx="0" presStyleCnt="5">
        <dgm:presLayoutVars>
          <dgm:chMax val="0"/>
          <dgm:bulletEnabled val="1"/>
        </dgm:presLayoutVars>
      </dgm:prSet>
      <dgm:spPr/>
    </dgm:pt>
    <dgm:pt modelId="{E8FB2869-F9C3-4970-A433-C862AF4AF635}" type="pres">
      <dgm:prSet presAssocID="{A912387E-AB21-406D-92C0-15C13C253831}" presName="spacer" presStyleCnt="0"/>
      <dgm:spPr/>
    </dgm:pt>
    <dgm:pt modelId="{88A9CB25-D5CA-44D9-80F4-E6981DC007BD}" type="pres">
      <dgm:prSet presAssocID="{B7A20640-92F7-4B43-A7ED-6009E5516A87}" presName="parentText" presStyleLbl="node1" presStyleIdx="1" presStyleCnt="5">
        <dgm:presLayoutVars>
          <dgm:chMax val="0"/>
          <dgm:bulletEnabled val="1"/>
        </dgm:presLayoutVars>
      </dgm:prSet>
      <dgm:spPr/>
    </dgm:pt>
    <dgm:pt modelId="{6BF0200E-9A72-4610-86B7-869031805780}" type="pres">
      <dgm:prSet presAssocID="{57DA2BDF-1041-47F6-A93A-0C14BE9095F3}" presName="spacer" presStyleCnt="0"/>
      <dgm:spPr/>
    </dgm:pt>
    <dgm:pt modelId="{622E529D-669C-426B-8938-961036C57C42}" type="pres">
      <dgm:prSet presAssocID="{8B17C707-834E-4F13-8050-1ADCBDD6DC11}" presName="parentText" presStyleLbl="node1" presStyleIdx="2" presStyleCnt="5">
        <dgm:presLayoutVars>
          <dgm:chMax val="0"/>
          <dgm:bulletEnabled val="1"/>
        </dgm:presLayoutVars>
      </dgm:prSet>
      <dgm:spPr/>
    </dgm:pt>
    <dgm:pt modelId="{747C8E16-AF99-47FA-A93D-0BA992D49C3F}" type="pres">
      <dgm:prSet presAssocID="{0EAF1A67-BF76-4EF0-948E-C87CE39F9208}" presName="spacer" presStyleCnt="0"/>
      <dgm:spPr/>
    </dgm:pt>
    <dgm:pt modelId="{CD4876A7-026D-498A-BBCD-8F9A2D61DA87}" type="pres">
      <dgm:prSet presAssocID="{AFF95299-9A71-42BD-8834-EEB59BC4FA37}" presName="parentText" presStyleLbl="node1" presStyleIdx="3" presStyleCnt="5">
        <dgm:presLayoutVars>
          <dgm:chMax val="0"/>
          <dgm:bulletEnabled val="1"/>
        </dgm:presLayoutVars>
      </dgm:prSet>
      <dgm:spPr/>
    </dgm:pt>
    <dgm:pt modelId="{28D83B82-169B-41D0-8D13-747F40B0B1AB}" type="pres">
      <dgm:prSet presAssocID="{7CA54946-8ABB-4E6A-8AA4-46BE719FAE48}" presName="spacer" presStyleCnt="0"/>
      <dgm:spPr/>
    </dgm:pt>
    <dgm:pt modelId="{625CA59D-55D9-42BE-8BAA-49243EA2D8B1}" type="pres">
      <dgm:prSet presAssocID="{BD0B60CA-0A91-4A48-AE2D-22FEF114D578}" presName="parentText" presStyleLbl="node1" presStyleIdx="4" presStyleCnt="5">
        <dgm:presLayoutVars>
          <dgm:chMax val="0"/>
          <dgm:bulletEnabled val="1"/>
        </dgm:presLayoutVars>
      </dgm:prSet>
      <dgm:spPr/>
    </dgm:pt>
  </dgm:ptLst>
  <dgm:cxnLst>
    <dgm:cxn modelId="{47BFA216-04E3-4032-85D6-DA7C2588CD6F}" type="presOf" srcId="{6B7D46E0-B666-47E8-A9AD-1B18B5FB942D}" destId="{CE8D16E8-C5AB-4F26-A1C1-0807AF1E747B}" srcOrd="0" destOrd="0" presId="urn:microsoft.com/office/officeart/2005/8/layout/vList2"/>
    <dgm:cxn modelId="{A1C2D718-71EF-4EE6-823D-09BAA0E57369}" srcId="{6B7D46E0-B666-47E8-A9AD-1B18B5FB942D}" destId="{BD0B60CA-0A91-4A48-AE2D-22FEF114D578}" srcOrd="4" destOrd="0" parTransId="{67DAFCFC-AD20-48E6-A353-4322637BD198}" sibTransId="{B934EAC3-CF02-4855-9A7A-A61F62561578}"/>
    <dgm:cxn modelId="{C392283A-BB18-4CB6-AEFD-97C28F844727}" type="presOf" srcId="{E6F6B1A1-986E-4221-9AC8-3A9F94D4FEB1}" destId="{A95C022E-DC51-4131-AC2D-7DF3AD6F39DE}" srcOrd="0" destOrd="0" presId="urn:microsoft.com/office/officeart/2005/8/layout/vList2"/>
    <dgm:cxn modelId="{D7D3F23B-C536-4AA6-BA3A-BE1BBDED71C5}" type="presOf" srcId="{8B17C707-834E-4F13-8050-1ADCBDD6DC11}" destId="{622E529D-669C-426B-8938-961036C57C42}" srcOrd="0" destOrd="0" presId="urn:microsoft.com/office/officeart/2005/8/layout/vList2"/>
    <dgm:cxn modelId="{3D9A2C6B-DDB9-49C5-B14A-3A62DB43B60F}" srcId="{6B7D46E0-B666-47E8-A9AD-1B18B5FB942D}" destId="{B7A20640-92F7-4B43-A7ED-6009E5516A87}" srcOrd="1" destOrd="0" parTransId="{3541EC24-809E-49B8-A29D-DF23F0326AE1}" sibTransId="{57DA2BDF-1041-47F6-A93A-0C14BE9095F3}"/>
    <dgm:cxn modelId="{BDA8CD52-5D16-4812-9044-7F72F56973D4}" type="presOf" srcId="{AFF95299-9A71-42BD-8834-EEB59BC4FA37}" destId="{CD4876A7-026D-498A-BBCD-8F9A2D61DA87}" srcOrd="0" destOrd="0" presId="urn:microsoft.com/office/officeart/2005/8/layout/vList2"/>
    <dgm:cxn modelId="{CE80AF76-5E37-4EA5-B47A-BEF517E8DC80}" srcId="{6B7D46E0-B666-47E8-A9AD-1B18B5FB942D}" destId="{8B17C707-834E-4F13-8050-1ADCBDD6DC11}" srcOrd="2" destOrd="0" parTransId="{CFBF9B10-12AA-473A-B6EB-29326662A590}" sibTransId="{0EAF1A67-BF76-4EF0-948E-C87CE39F9208}"/>
    <dgm:cxn modelId="{7881BC89-E0D4-465E-8F43-AD90E01FD40C}" type="presOf" srcId="{B7A20640-92F7-4B43-A7ED-6009E5516A87}" destId="{88A9CB25-D5CA-44D9-80F4-E6981DC007BD}" srcOrd="0" destOrd="0" presId="urn:microsoft.com/office/officeart/2005/8/layout/vList2"/>
    <dgm:cxn modelId="{DEACC58A-22D2-4801-A3E6-EFEE57E7B645}" srcId="{6B7D46E0-B666-47E8-A9AD-1B18B5FB942D}" destId="{AFF95299-9A71-42BD-8834-EEB59BC4FA37}" srcOrd="3" destOrd="0" parTransId="{E5899413-B2F8-40A8-BAC9-FF93E7EF7A2E}" sibTransId="{7CA54946-8ABB-4E6A-8AA4-46BE719FAE48}"/>
    <dgm:cxn modelId="{AE07B18E-E37D-494A-925F-25A0F60041D6}" type="presOf" srcId="{BD0B60CA-0A91-4A48-AE2D-22FEF114D578}" destId="{625CA59D-55D9-42BE-8BAA-49243EA2D8B1}" srcOrd="0" destOrd="0" presId="urn:microsoft.com/office/officeart/2005/8/layout/vList2"/>
    <dgm:cxn modelId="{F4AE0FB6-6FA4-4A6B-82A6-393F7B303436}" srcId="{6B7D46E0-B666-47E8-A9AD-1B18B5FB942D}" destId="{E6F6B1A1-986E-4221-9AC8-3A9F94D4FEB1}" srcOrd="0" destOrd="0" parTransId="{4F13A179-32A8-4C6A-8DE4-ABF1F67B7A95}" sibTransId="{A912387E-AB21-406D-92C0-15C13C253831}"/>
    <dgm:cxn modelId="{C49D5233-FF64-4FAF-AE7B-527975476751}" type="presParOf" srcId="{CE8D16E8-C5AB-4F26-A1C1-0807AF1E747B}" destId="{A95C022E-DC51-4131-AC2D-7DF3AD6F39DE}" srcOrd="0" destOrd="0" presId="urn:microsoft.com/office/officeart/2005/8/layout/vList2"/>
    <dgm:cxn modelId="{400786B3-0DC6-43CC-B1C9-0067DEBDD40B}" type="presParOf" srcId="{CE8D16E8-C5AB-4F26-A1C1-0807AF1E747B}" destId="{E8FB2869-F9C3-4970-A433-C862AF4AF635}" srcOrd="1" destOrd="0" presId="urn:microsoft.com/office/officeart/2005/8/layout/vList2"/>
    <dgm:cxn modelId="{1F84269D-047C-4101-81B1-A57EE9179BC9}" type="presParOf" srcId="{CE8D16E8-C5AB-4F26-A1C1-0807AF1E747B}" destId="{88A9CB25-D5CA-44D9-80F4-E6981DC007BD}" srcOrd="2" destOrd="0" presId="urn:microsoft.com/office/officeart/2005/8/layout/vList2"/>
    <dgm:cxn modelId="{FE8A86AC-3625-45D5-90CD-B88BE413B20D}" type="presParOf" srcId="{CE8D16E8-C5AB-4F26-A1C1-0807AF1E747B}" destId="{6BF0200E-9A72-4610-86B7-869031805780}" srcOrd="3" destOrd="0" presId="urn:microsoft.com/office/officeart/2005/8/layout/vList2"/>
    <dgm:cxn modelId="{619A0811-14EE-4D0C-A091-539EE20FF014}" type="presParOf" srcId="{CE8D16E8-C5AB-4F26-A1C1-0807AF1E747B}" destId="{622E529D-669C-426B-8938-961036C57C42}" srcOrd="4" destOrd="0" presId="urn:microsoft.com/office/officeart/2005/8/layout/vList2"/>
    <dgm:cxn modelId="{F9CA67A6-05F7-447E-8B2C-C8E74990F570}" type="presParOf" srcId="{CE8D16E8-C5AB-4F26-A1C1-0807AF1E747B}" destId="{747C8E16-AF99-47FA-A93D-0BA992D49C3F}" srcOrd="5" destOrd="0" presId="urn:microsoft.com/office/officeart/2005/8/layout/vList2"/>
    <dgm:cxn modelId="{246B59A9-FE8E-48F3-96D8-2885484CB68F}" type="presParOf" srcId="{CE8D16E8-C5AB-4F26-A1C1-0807AF1E747B}" destId="{CD4876A7-026D-498A-BBCD-8F9A2D61DA87}" srcOrd="6" destOrd="0" presId="urn:microsoft.com/office/officeart/2005/8/layout/vList2"/>
    <dgm:cxn modelId="{FFC58675-B2B3-4F14-AC47-1FAE33E2A31E}" type="presParOf" srcId="{CE8D16E8-C5AB-4F26-A1C1-0807AF1E747B}" destId="{28D83B82-169B-41D0-8D13-747F40B0B1AB}" srcOrd="7" destOrd="0" presId="urn:microsoft.com/office/officeart/2005/8/layout/vList2"/>
    <dgm:cxn modelId="{1D50EAF9-C12E-4A9D-B451-DAD75E4F6586}" type="presParOf" srcId="{CE8D16E8-C5AB-4F26-A1C1-0807AF1E747B}" destId="{625CA59D-55D9-42BE-8BAA-49243EA2D8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0AEE3-7376-44F1-B923-443A1D73E49E}">
      <dsp:nvSpPr>
        <dsp:cNvPr id="0" name=""/>
        <dsp:cNvSpPr/>
      </dsp:nvSpPr>
      <dsp:spPr>
        <a:xfrm>
          <a:off x="0" y="212359"/>
          <a:ext cx="6666833" cy="12097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Secondary sources explain and interpret the law but are not law themselves and should not be cited as authority. </a:t>
          </a:r>
          <a:endParaRPr lang="en-US" sz="2200" kern="1200"/>
        </a:p>
      </dsp:txBody>
      <dsp:txXfrm>
        <a:off x="59057" y="271416"/>
        <a:ext cx="6548719" cy="1091666"/>
      </dsp:txXfrm>
    </dsp:sp>
    <dsp:sp modelId="{D260AC23-3149-4F2C-AFE9-F7FE39D0A928}">
      <dsp:nvSpPr>
        <dsp:cNvPr id="0" name=""/>
        <dsp:cNvSpPr/>
      </dsp:nvSpPr>
      <dsp:spPr>
        <a:xfrm>
          <a:off x="0" y="1485499"/>
          <a:ext cx="6666833" cy="120978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EG: Text books, journals, legal websites</a:t>
          </a:r>
          <a:endParaRPr lang="en-US" sz="2200" kern="1200"/>
        </a:p>
      </dsp:txBody>
      <dsp:txXfrm>
        <a:off x="59057" y="1544556"/>
        <a:ext cx="6548719" cy="1091666"/>
      </dsp:txXfrm>
    </dsp:sp>
    <dsp:sp modelId="{8FCAE0AD-2530-48E2-A532-059A621ECC59}">
      <dsp:nvSpPr>
        <dsp:cNvPr id="0" name=""/>
        <dsp:cNvSpPr/>
      </dsp:nvSpPr>
      <dsp:spPr>
        <a:xfrm>
          <a:off x="0" y="2758640"/>
          <a:ext cx="6666833" cy="120978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They are a valuable starting point, especially in unfamiliar areas, as they provide context and guide researchers to the relevant primary sources.</a:t>
          </a:r>
          <a:endParaRPr lang="en-US" sz="2200" kern="1200"/>
        </a:p>
      </dsp:txBody>
      <dsp:txXfrm>
        <a:off x="59057" y="2817697"/>
        <a:ext cx="6548719" cy="1091666"/>
      </dsp:txXfrm>
    </dsp:sp>
    <dsp:sp modelId="{883697AD-4D98-4DC2-97C9-F840057223D4}">
      <dsp:nvSpPr>
        <dsp:cNvPr id="0" name=""/>
        <dsp:cNvSpPr/>
      </dsp:nvSpPr>
      <dsp:spPr>
        <a:xfrm>
          <a:off x="0" y="4031780"/>
          <a:ext cx="6666833" cy="12097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However, secondary sources must always be checked against legislation and cases, as they may be selective, interpretive, or occasionally inaccurate.</a:t>
          </a:r>
          <a:endParaRPr lang="en-US" sz="2200" kern="1200"/>
        </a:p>
      </dsp:txBody>
      <dsp:txXfrm>
        <a:off x="59057" y="4090837"/>
        <a:ext cx="6548719" cy="1091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C022E-DC51-4131-AC2D-7DF3AD6F39DE}">
      <dsp:nvSpPr>
        <dsp:cNvPr id="0" name=""/>
        <dsp:cNvSpPr/>
      </dsp:nvSpPr>
      <dsp:spPr>
        <a:xfrm>
          <a:off x="0" y="39559"/>
          <a:ext cx="6666833" cy="982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Text books </a:t>
          </a:r>
          <a:endParaRPr lang="en-US" sz="4000" kern="1200"/>
        </a:p>
      </dsp:txBody>
      <dsp:txXfrm>
        <a:off x="47976" y="87535"/>
        <a:ext cx="6570881" cy="886848"/>
      </dsp:txXfrm>
    </dsp:sp>
    <dsp:sp modelId="{88A9CB25-D5CA-44D9-80F4-E6981DC007BD}">
      <dsp:nvSpPr>
        <dsp:cNvPr id="0" name=""/>
        <dsp:cNvSpPr/>
      </dsp:nvSpPr>
      <dsp:spPr>
        <a:xfrm>
          <a:off x="0" y="1137559"/>
          <a:ext cx="6666833" cy="98280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Case reports</a:t>
          </a:r>
          <a:endParaRPr lang="en-US" sz="4000" kern="1200"/>
        </a:p>
      </dsp:txBody>
      <dsp:txXfrm>
        <a:off x="47976" y="1185535"/>
        <a:ext cx="6570881" cy="886848"/>
      </dsp:txXfrm>
    </dsp:sp>
    <dsp:sp modelId="{622E529D-669C-426B-8938-961036C57C42}">
      <dsp:nvSpPr>
        <dsp:cNvPr id="0" name=""/>
        <dsp:cNvSpPr/>
      </dsp:nvSpPr>
      <dsp:spPr>
        <a:xfrm>
          <a:off x="0" y="2235560"/>
          <a:ext cx="6666833" cy="9828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Journals and articles </a:t>
          </a:r>
          <a:endParaRPr lang="en-US" sz="4000" kern="1200"/>
        </a:p>
      </dsp:txBody>
      <dsp:txXfrm>
        <a:off x="47976" y="2283536"/>
        <a:ext cx="6570881" cy="886848"/>
      </dsp:txXfrm>
    </dsp:sp>
    <dsp:sp modelId="{CD4876A7-026D-498A-BBCD-8F9A2D61DA87}">
      <dsp:nvSpPr>
        <dsp:cNvPr id="0" name=""/>
        <dsp:cNvSpPr/>
      </dsp:nvSpPr>
      <dsp:spPr>
        <a:xfrm>
          <a:off x="0" y="3333560"/>
          <a:ext cx="6666833" cy="98280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Legal Dictionaries </a:t>
          </a:r>
          <a:endParaRPr lang="en-US" sz="4000" kern="1200"/>
        </a:p>
      </dsp:txBody>
      <dsp:txXfrm>
        <a:off x="47976" y="3381536"/>
        <a:ext cx="6570881" cy="886848"/>
      </dsp:txXfrm>
    </dsp:sp>
    <dsp:sp modelId="{625CA59D-55D9-42BE-8BAA-49243EA2D8B1}">
      <dsp:nvSpPr>
        <dsp:cNvPr id="0" name=""/>
        <dsp:cNvSpPr/>
      </dsp:nvSpPr>
      <dsp:spPr>
        <a:xfrm>
          <a:off x="0" y="4431560"/>
          <a:ext cx="6666833" cy="982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Practitioner's texts</a:t>
          </a:r>
          <a:endParaRPr lang="en-US" sz="4000" kern="1200"/>
        </a:p>
      </dsp:txBody>
      <dsp:txXfrm>
        <a:off x="47976" y="4479536"/>
        <a:ext cx="6570881" cy="8868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32B41-6767-8E9F-FE91-6A615A908D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403C4A-DC39-046C-33F7-45AC918B5E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07D72E-6FB4-E274-1E4D-B3748C36FB5E}"/>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219C0A25-847A-A5A6-948E-0932BD1E6B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62793C-13D7-8BDA-CFA8-669BE6FD1DDE}"/>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350709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994AD-20B5-6067-C54F-21B71A88CD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BEF90-94C7-BA97-388F-5B5BE685A5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86C02-561F-E65C-1E58-AB2BFE442B33}"/>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82EE8FB4-3155-C67A-B651-68EC6259B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14D44-F162-F766-0816-D26BC5AB0012}"/>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3314549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6E48-750F-590C-38C6-F0B49E4B6F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456EAC-BF5F-0416-68B8-15024CD348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4026F3-A7E5-0C4C-7AD9-4C0B3C99E737}"/>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83165345-920B-27F2-32BD-A17D871FAC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BCBAFD-8D3F-733B-C25A-F80133A517CA}"/>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2820965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4B59-91F0-8BE2-132F-C49FBEA89F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B6ACBC-52AC-AE7A-E142-2B84D0AB14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0DB402-F742-7FF6-089C-963446370D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FBFADF-FB0F-F85A-A1CE-4802AC369758}"/>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6" name="Footer Placeholder 5">
            <a:extLst>
              <a:ext uri="{FF2B5EF4-FFF2-40B4-BE49-F238E27FC236}">
                <a16:creationId xmlns:a16="http://schemas.microsoft.com/office/drawing/2014/main" id="{FB988BBC-988B-3B49-230F-E0E368612A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49321-C954-9CCF-A360-384E14221930}"/>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1881160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8B154-3819-2406-72B7-B9C1A40487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2B5F7-1D29-64AA-9DC3-528796D985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CC9DE1-9D09-46D2-E852-F3E232F740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215B19-C82C-2798-5956-C5135C15C5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9D7359-3463-C273-1559-B1782C0E17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C25DF2-1E14-F378-D8A5-71AAE3245CDD}"/>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8" name="Footer Placeholder 7">
            <a:extLst>
              <a:ext uri="{FF2B5EF4-FFF2-40B4-BE49-F238E27FC236}">
                <a16:creationId xmlns:a16="http://schemas.microsoft.com/office/drawing/2014/main" id="{F23CE213-74CD-8EB7-7B8D-C1AA1C9600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BA132D-D459-5F9F-8D47-88FB5F0D26BE}"/>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423268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CE27-9974-F14F-D9A2-8A202B10FE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8B0461-224E-6DBF-16A8-49AFCCF94C5D}"/>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4" name="Footer Placeholder 3">
            <a:extLst>
              <a:ext uri="{FF2B5EF4-FFF2-40B4-BE49-F238E27FC236}">
                <a16:creationId xmlns:a16="http://schemas.microsoft.com/office/drawing/2014/main" id="{FCA75881-A357-3761-293E-621FE4D2B3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E6D669-BE38-4BE9-C7CC-E8D54E5A90A9}"/>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3674600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631B35-59B5-2672-970E-6184D24EF438}"/>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3" name="Footer Placeholder 2">
            <a:extLst>
              <a:ext uri="{FF2B5EF4-FFF2-40B4-BE49-F238E27FC236}">
                <a16:creationId xmlns:a16="http://schemas.microsoft.com/office/drawing/2014/main" id="{DD3166EB-7815-A931-60D6-C7C21D5BB0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CFB27A-DC88-BF77-53E5-B492047B0FC3}"/>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3549375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81834-059F-EF96-083D-317E63F2A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E6C58C-5070-CAC1-3BA1-C7548258B7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E1D596-4688-B5AB-8630-762A3EDBAC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95261-2C51-9A2F-0594-2D5E2CDCB98B}"/>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6" name="Footer Placeholder 5">
            <a:extLst>
              <a:ext uri="{FF2B5EF4-FFF2-40B4-BE49-F238E27FC236}">
                <a16:creationId xmlns:a16="http://schemas.microsoft.com/office/drawing/2014/main" id="{E143806C-D334-B300-68F5-97A417D6BD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38B266-09CA-CA06-964F-D1C3038FD312}"/>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1999298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E3F75-F530-CDEC-33E6-129D7715A5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081DFF-DFA4-9E42-DD1D-18242D428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BE57BF-B8F4-74BE-C285-AED34A94D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8DB53-F83C-AD25-CBDB-93740B20EA2C}"/>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6" name="Footer Placeholder 5">
            <a:extLst>
              <a:ext uri="{FF2B5EF4-FFF2-40B4-BE49-F238E27FC236}">
                <a16:creationId xmlns:a16="http://schemas.microsoft.com/office/drawing/2014/main" id="{A42D330B-C099-48B8-5959-6B07DDF6E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02E1DA-8DAA-295E-93F6-09E5ED15130C}"/>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3007023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7F949-52F6-2898-2DBD-879B7F378B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8C288C-8629-F72A-4152-1D93ABB6CA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58F48-8D0D-1F97-51BC-7C34CB20E028}"/>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F5C84B35-9885-843A-A3E6-B8B2898B03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C1324C-FB6A-0A1C-C510-12940B0C4B06}"/>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4275459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1C788C-4068-4722-649F-AB49342D38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0CFA75-B402-0A76-A69D-8E0C368C62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48734A-999B-2231-ABAF-A70EA8574531}"/>
              </a:ext>
            </a:extLst>
          </p:cNvPr>
          <p:cNvSpPr>
            <a:spLocks noGrp="1"/>
          </p:cNvSpPr>
          <p:nvPr>
            <p:ph type="dt" sz="half" idx="10"/>
          </p:nvPr>
        </p:nvSpPr>
        <p:spPr/>
        <p:txBody>
          <a:body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67A3F4A3-879D-9657-A2A9-36C74B993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EA2F27-970F-5F4E-DB8B-4CF2320D7C1D}"/>
              </a:ext>
            </a:extLst>
          </p:cNvPr>
          <p:cNvSpPr>
            <a:spLocks noGrp="1"/>
          </p:cNvSpPr>
          <p:nvPr>
            <p:ph type="sldNum" sz="quarter" idx="12"/>
          </p:nvPr>
        </p:nvSpPr>
        <p:spPr/>
        <p:txBody>
          <a:bodyPr/>
          <a:lstStyle/>
          <a:p>
            <a:fld id="{CCA3CAB3-0D2C-4A4A-AD38-5EE3EE068F51}" type="slidenum">
              <a:rPr lang="en-GB" smtClean="0"/>
              <a:t>‹#›</a:t>
            </a:fld>
            <a:endParaRPr lang="en-GB"/>
          </a:p>
        </p:txBody>
      </p:sp>
    </p:spTree>
    <p:extLst>
      <p:ext uri="{BB962C8B-B14F-4D97-AF65-F5344CB8AC3E}">
        <p14:creationId xmlns:p14="http://schemas.microsoft.com/office/powerpoint/2010/main" val="206419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5BB582-DA99-4265-F99B-E008AEA23B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A5AEBB-FB21-0828-0FCE-BD3E2EA9F2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2FA846-5F03-E286-D268-39C2CCE243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6BF413D-91A7-46F7-B523-8B0EF5DF7F87}" type="datetimeFigureOut">
              <a:rPr lang="en-GB" smtClean="0"/>
              <a:t>22/04/2026</a:t>
            </a:fld>
            <a:endParaRPr lang="en-GB"/>
          </a:p>
        </p:txBody>
      </p:sp>
      <p:sp>
        <p:nvSpPr>
          <p:cNvPr id="5" name="Footer Placeholder 4">
            <a:extLst>
              <a:ext uri="{FF2B5EF4-FFF2-40B4-BE49-F238E27FC236}">
                <a16:creationId xmlns:a16="http://schemas.microsoft.com/office/drawing/2014/main" id="{95318534-C175-0958-F887-5CDBDC6189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CE5E95-F7BF-B0A8-86C8-72FE006AAC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A3CAB3-0D2C-4A4A-AD38-5EE3EE068F51}" type="slidenum">
              <a:rPr lang="en-GB" smtClean="0"/>
              <a:t>‹#›</a:t>
            </a:fld>
            <a:endParaRPr lang="en-GB"/>
          </a:p>
        </p:txBody>
      </p:sp>
    </p:spTree>
    <p:extLst>
      <p:ext uri="{BB962C8B-B14F-4D97-AF65-F5344CB8AC3E}">
        <p14:creationId xmlns:p14="http://schemas.microsoft.com/office/powerpoint/2010/main" val="1826693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https://www.cps.gov.uk/legal-guidance/theft-act-offenc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egislation.gov.uk/help#aboutRevDate" TargetMode="External"/><Relationship Id="rId7" Type="http://schemas.openxmlformats.org/officeDocument/2006/relationships/hyperlink" Target="https://resolution.org.uk/" TargetMode="External"/><Relationship Id="rId2" Type="http://schemas.openxmlformats.org/officeDocument/2006/relationships/hyperlink" Target="https://www.legislation.gov.uk/" TargetMode="External"/><Relationship Id="rId1" Type="http://schemas.openxmlformats.org/officeDocument/2006/relationships/slideLayout" Target="../slideLayouts/slideLayout2.xml"/><Relationship Id="rId6" Type="http://schemas.openxmlformats.org/officeDocument/2006/relationships/hyperlink" Target="https://www.amnesty.org.uk/" TargetMode="External"/><Relationship Id="rId5" Type="http://schemas.openxmlformats.org/officeDocument/2006/relationships/hyperlink" Target="https://www.lexisnexis.co.uk/products/lexis-library.html" TargetMode="External"/><Relationship Id="rId4"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291ED2-071E-8E55-9BCC-A09A9D5CC0D5}"/>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Sources of Legal Research</a:t>
            </a:r>
          </a:p>
        </p:txBody>
      </p:sp>
      <p:sp>
        <p:nvSpPr>
          <p:cNvPr id="3" name="Subtitle 2">
            <a:extLst>
              <a:ext uri="{FF2B5EF4-FFF2-40B4-BE49-F238E27FC236}">
                <a16:creationId xmlns:a16="http://schemas.microsoft.com/office/drawing/2014/main" id="{8D19BB7D-6765-83C0-C0BA-7F050845EA0E}"/>
              </a:ext>
            </a:extLst>
          </p:cNvPr>
          <p:cNvSpPr>
            <a:spLocks noGrp="1"/>
          </p:cNvSpPr>
          <p:nvPr>
            <p:ph type="subTitle" idx="1"/>
          </p:nvPr>
        </p:nvSpPr>
        <p:spPr>
          <a:xfrm>
            <a:off x="1350682" y="4870824"/>
            <a:ext cx="10005951" cy="1458258"/>
          </a:xfrm>
        </p:spPr>
        <p:txBody>
          <a:bodyPr anchor="ctr">
            <a:normAutofit/>
          </a:bodyPr>
          <a:lstStyle/>
          <a:p>
            <a:pPr algn="l"/>
            <a:endParaRPr lang="en-GB"/>
          </a:p>
        </p:txBody>
      </p:sp>
    </p:spTree>
    <p:extLst>
      <p:ext uri="{BB962C8B-B14F-4D97-AF65-F5344CB8AC3E}">
        <p14:creationId xmlns:p14="http://schemas.microsoft.com/office/powerpoint/2010/main" val="39082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65E72-DF56-FA1A-1F74-7380F0BD74FE}"/>
              </a:ext>
            </a:extLst>
          </p:cNvPr>
          <p:cNvSpPr>
            <a:spLocks noGrp="1"/>
          </p:cNvSpPr>
          <p:nvPr>
            <p:ph type="title"/>
          </p:nvPr>
        </p:nvSpPr>
        <p:spPr>
          <a:xfrm>
            <a:off x="466722" y="586855"/>
            <a:ext cx="3201366" cy="3387497"/>
          </a:xfrm>
        </p:spPr>
        <p:txBody>
          <a:bodyPr anchor="b">
            <a:normAutofit/>
          </a:bodyPr>
          <a:lstStyle/>
          <a:p>
            <a:pPr algn="r"/>
            <a:r>
              <a:rPr lang="en-US" altLang="en-US" sz="4000" b="1">
                <a:solidFill>
                  <a:srgbClr val="FFFFFF"/>
                </a:solidFill>
                <a:latin typeface="Arial" panose="020B0604020202020204" pitchFamily="34" charset="0"/>
                <a:ea typeface="inherit"/>
                <a:cs typeface="Arial" panose="020B0604020202020204" pitchFamily="34" charset="0"/>
              </a:rPr>
              <a:t>Primary sources - Legislation</a:t>
            </a:r>
            <a:br>
              <a:rPr lang="en-US" altLang="en-US" sz="4000" b="1">
                <a:solidFill>
                  <a:srgbClr val="FFFFFF"/>
                </a:solidFill>
                <a:latin typeface="Lato" panose="020F0502020204030203" pitchFamily="34" charset="0"/>
                <a:ea typeface="Inter"/>
              </a:rPr>
            </a:br>
            <a:endParaRPr lang="en-GB" sz="4000">
              <a:solidFill>
                <a:srgbClr val="FFFFFF"/>
              </a:solidFill>
            </a:endParaRPr>
          </a:p>
        </p:txBody>
      </p:sp>
      <p:sp>
        <p:nvSpPr>
          <p:cNvPr id="4" name="Rectangle 1">
            <a:extLst>
              <a:ext uri="{FF2B5EF4-FFF2-40B4-BE49-F238E27FC236}">
                <a16:creationId xmlns:a16="http://schemas.microsoft.com/office/drawing/2014/main" id="{70F6BD90-5501-19DE-71BF-F1F951BCE327}"/>
              </a:ext>
            </a:extLst>
          </p:cNvPr>
          <p:cNvSpPr>
            <a:spLocks noGrp="1" noChangeArrowheads="1"/>
          </p:cNvSpPr>
          <p:nvPr>
            <p:ph idx="1"/>
          </p:nvPr>
        </p:nvSpPr>
        <p:spPr bwMode="auto">
          <a:xfrm>
            <a:off x="4810259" y="649480"/>
            <a:ext cx="6555347" cy="554604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ea typeface="inherit"/>
                <a:cs typeface="Arial" panose="020B0604020202020204" pitchFamily="34" charset="0"/>
              </a:rPr>
              <a:t>Primary sources cover the legislation made by Parliament and decided cases.</a:t>
            </a:r>
            <a:endParaRPr kumimoji="0" lang="en-US" altLang="en-US" sz="1400" b="0" i="0" u="none" strike="noStrike" cap="none" normalizeH="0" baseline="0">
              <a:ln>
                <a:noFill/>
              </a:ln>
              <a:effectLst/>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ea typeface="inherit"/>
                <a:cs typeface="Arial" panose="020B0604020202020204" pitchFamily="34" charset="0"/>
              </a:rPr>
              <a:t>Legislation</a:t>
            </a:r>
            <a:endParaRPr kumimoji="0" lang="en-US" altLang="en-US" sz="1400" b="1" i="0" u="none" strike="noStrike" cap="none" normalizeH="0" baseline="0">
              <a:ln>
                <a:noFill/>
              </a:ln>
              <a:effectLst/>
              <a:ea typeface="Inter"/>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ea typeface="inherit"/>
                <a:cs typeface="Arial" panose="020B0604020202020204" pitchFamily="34" charset="0"/>
              </a:rPr>
              <a:t>Legislation can be divided into primary legislation and secondary legislation (sometimes called “delegated legislation”, as Parliament has delegated the power to make legislation to someone else). Do not be fooled by the reference to primary and secondary legislation – they are both primary sources!</a:t>
            </a:r>
            <a:endParaRPr kumimoji="0" lang="en-US" altLang="en-US" sz="1400" b="0" i="0" u="none" strike="noStrike" cap="none" normalizeH="0" baseline="0">
              <a:ln>
                <a:noFill/>
              </a:ln>
              <a:effectLst/>
              <a:ea typeface="Inter"/>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a:ln>
                <a:noFill/>
              </a:ln>
              <a:effectLst/>
              <a:ea typeface="inherit"/>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ea typeface="inherit"/>
                <a:cs typeface="Arial" panose="020B0604020202020204" pitchFamily="34" charset="0"/>
              </a:rPr>
              <a:t>Primary legislation includes Acts of Parliament, for example:</a:t>
            </a:r>
            <a:endParaRPr kumimoji="0" lang="en-US" altLang="en-US" sz="1400" b="0" i="0" u="none" strike="noStrike" cap="none" normalizeH="0" baseline="0">
              <a:ln>
                <a:noFill/>
              </a:ln>
              <a:effectLst/>
              <a:cs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400" b="0" i="0" u="none" strike="noStrike" cap="none" normalizeH="0" baseline="0">
              <a:ln>
                <a:noFill/>
              </a:ln>
              <a:effectLst/>
              <a:cs typeface="Arial" panose="020B0604020202020204" pitchFamily="34" charset="0"/>
            </a:endParaRPr>
          </a:p>
          <a:p>
            <a:pPr>
              <a:spcAft>
                <a:spcPts val="600"/>
              </a:spcAft>
            </a:pPr>
            <a:r>
              <a:rPr kumimoji="0" lang="en-US" altLang="en-US" sz="1400" b="1" i="0" u="none" strike="noStrike" cap="none" normalizeH="0" baseline="0">
                <a:ln>
                  <a:noFill/>
                </a:ln>
                <a:effectLst/>
                <a:ea typeface="inherit"/>
                <a:cs typeface="Arial" panose="020B0604020202020204" pitchFamily="34" charset="0"/>
              </a:rPr>
              <a:t>Criminal Justice and Public Order Act 1994</a:t>
            </a:r>
            <a:endParaRPr kumimoji="0" lang="en-US" altLang="en-US" sz="1400" b="0" i="0" u="none" strike="noStrike" cap="none" normalizeH="0" baseline="0">
              <a:ln>
                <a:noFill/>
              </a:ln>
              <a:effectLst/>
              <a:cs typeface="Arial" panose="020B0604020202020204" pitchFamily="34" charset="0"/>
            </a:endParaRPr>
          </a:p>
          <a:p>
            <a:pPr>
              <a:spcAft>
                <a:spcPts val="600"/>
              </a:spcAft>
            </a:pPr>
            <a:endParaRPr kumimoji="0" lang="en-US" altLang="en-US" sz="1400" b="0" i="0" u="none" strike="noStrike" cap="none" normalizeH="0" baseline="0">
              <a:ln>
                <a:noFill/>
              </a:ln>
              <a:effectLst/>
              <a:cs typeface="Arial" panose="020B0604020202020204" pitchFamily="34" charset="0"/>
            </a:endParaRPr>
          </a:p>
          <a:p>
            <a:pPr>
              <a:spcAft>
                <a:spcPts val="600"/>
              </a:spcAft>
            </a:pPr>
            <a:r>
              <a:rPr kumimoji="0" lang="en-US" altLang="en-US" sz="1400" b="1" i="0" u="none" strike="noStrike" cap="none" normalizeH="0" baseline="0">
                <a:ln>
                  <a:noFill/>
                </a:ln>
                <a:effectLst/>
                <a:ea typeface="inherit"/>
                <a:cs typeface="Arial" panose="020B0604020202020204" pitchFamily="34" charset="0"/>
              </a:rPr>
              <a:t>Employment Rights Act 1996</a:t>
            </a:r>
            <a:endParaRPr kumimoji="0" lang="en-US" altLang="en-US" sz="1400" b="0" i="0" u="none" strike="noStrike" cap="none" normalizeH="0" baseline="0">
              <a:ln>
                <a:noFill/>
              </a:ln>
              <a:effectLst/>
              <a:cs typeface="Arial" panose="020B0604020202020204" pitchFamily="34" charset="0"/>
            </a:endParaRPr>
          </a:p>
          <a:p>
            <a:pPr>
              <a:spcAft>
                <a:spcPts val="600"/>
              </a:spcAft>
            </a:pPr>
            <a:endParaRPr kumimoji="0" lang="en-US" altLang="en-US" sz="1400" b="0" i="0" u="none" strike="noStrike" cap="none" normalizeH="0" baseline="0">
              <a:ln>
                <a:noFill/>
              </a:ln>
              <a:effectLst/>
              <a:cs typeface="Arial" panose="020B0604020202020204" pitchFamily="34" charset="0"/>
            </a:endParaRPr>
          </a:p>
          <a:p>
            <a:pPr>
              <a:spcAft>
                <a:spcPts val="600"/>
              </a:spcAft>
            </a:pPr>
            <a:r>
              <a:rPr kumimoji="0" lang="en-US" altLang="en-US" sz="1400" b="1" i="0" u="none" strike="noStrike" cap="none" normalizeH="0" baseline="0">
                <a:ln>
                  <a:noFill/>
                </a:ln>
                <a:effectLst/>
                <a:ea typeface="inherit"/>
                <a:cs typeface="Arial" panose="020B0604020202020204" pitchFamily="34" charset="0"/>
              </a:rPr>
              <a:t>Wills Act 1837</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a:ln>
                <a:noFill/>
              </a:ln>
              <a:effectLst/>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1" i="0" u="none" strike="noStrike" cap="none" normalizeH="0" baseline="0">
                <a:ln>
                  <a:noFill/>
                </a:ln>
                <a:effectLst/>
                <a:ea typeface="inherit"/>
                <a:cs typeface="Arial" panose="020B0604020202020204" pitchFamily="34" charset="0"/>
              </a:rPr>
              <a:t>Secondary legislation </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ea typeface="inherit"/>
                <a:cs typeface="Arial" panose="020B0604020202020204" pitchFamily="34" charset="0"/>
              </a:rPr>
              <a:t>Statutory Instruments (SIs) and they are used to add detail to the primary legislation. </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a:ln>
                  <a:noFill/>
                </a:ln>
                <a:effectLst/>
                <a:ea typeface="inherit"/>
                <a:cs typeface="Arial" panose="020B0604020202020204" pitchFamily="34" charset="0"/>
              </a:rPr>
              <a:t>For example, the right to shared parental leave comes from </a:t>
            </a:r>
            <a:r>
              <a:rPr kumimoji="0" lang="en-US" altLang="en-US" sz="1400" b="1" i="0" u="none" strike="noStrike" cap="none" normalizeH="0" baseline="0">
                <a:ln>
                  <a:noFill/>
                </a:ln>
                <a:effectLst/>
                <a:ea typeface="inherit"/>
                <a:cs typeface="Arial" panose="020B0604020202020204" pitchFamily="34" charset="0"/>
              </a:rPr>
              <a:t>s75E</a:t>
            </a:r>
            <a:r>
              <a:rPr kumimoji="0" lang="en-US" altLang="en-US" sz="1400" b="0" i="0" u="none" strike="noStrike" cap="none" normalizeH="0" baseline="0">
                <a:ln>
                  <a:noFill/>
                </a:ln>
                <a:effectLst/>
                <a:ea typeface="inherit"/>
                <a:cs typeface="Arial" panose="020B0604020202020204" pitchFamily="34" charset="0"/>
              </a:rPr>
              <a:t> of the </a:t>
            </a:r>
            <a:r>
              <a:rPr kumimoji="0" lang="en-US" altLang="en-US" sz="1400" b="1" i="0" u="none" strike="noStrike" cap="none" normalizeH="0" baseline="0">
                <a:ln>
                  <a:noFill/>
                </a:ln>
                <a:effectLst/>
                <a:ea typeface="inherit"/>
                <a:cs typeface="Arial" panose="020B0604020202020204" pitchFamily="34" charset="0"/>
              </a:rPr>
              <a:t>Employment Rights Act 1996</a:t>
            </a:r>
            <a:r>
              <a:rPr kumimoji="0" lang="en-US" altLang="en-US" sz="1400" b="0" i="0" u="none" strike="noStrike" cap="none" normalizeH="0" baseline="0">
                <a:ln>
                  <a:noFill/>
                </a:ln>
                <a:effectLst/>
                <a:ea typeface="inherit"/>
                <a:cs typeface="Arial" panose="020B0604020202020204" pitchFamily="34" charset="0"/>
              </a:rPr>
              <a:t>, but the detail on eligibility, notice requirements and protections is found in the </a:t>
            </a:r>
            <a:r>
              <a:rPr kumimoji="0" lang="en-US" altLang="en-US" sz="1400" b="1" i="0" u="none" strike="noStrike" cap="none" normalizeH="0" baseline="0">
                <a:ln>
                  <a:noFill/>
                </a:ln>
                <a:effectLst/>
                <a:ea typeface="inherit"/>
                <a:cs typeface="Arial" panose="020B0604020202020204" pitchFamily="34" charset="0"/>
              </a:rPr>
              <a:t>Shared Parental Leave Regulations 2014</a:t>
            </a:r>
            <a:r>
              <a:rPr kumimoji="0" lang="en-US" altLang="en-US" sz="1400" b="0" i="0" u="none" strike="noStrike" cap="none" normalizeH="0" baseline="0">
                <a:ln>
                  <a:noFill/>
                </a:ln>
                <a:effectLst/>
                <a:ea typeface="inherit"/>
                <a:cs typeface="Arial" panose="020B0604020202020204" pitchFamily="34" charset="0"/>
              </a:rPr>
              <a:t>.</a:t>
            </a:r>
            <a:endParaRPr kumimoji="0" lang="en-US" altLang="en-US" sz="1400" b="0" i="0" u="none" strike="noStrike" cap="none" normalizeH="0" baseline="0">
              <a:ln>
                <a:noFill/>
              </a:ln>
              <a:effectLst/>
              <a:cs typeface="Arial" panose="020B0604020202020204" pitchFamily="34" charset="0"/>
            </a:endParaRPr>
          </a:p>
        </p:txBody>
      </p:sp>
    </p:spTree>
    <p:extLst>
      <p:ext uri="{BB962C8B-B14F-4D97-AF65-F5344CB8AC3E}">
        <p14:creationId xmlns:p14="http://schemas.microsoft.com/office/powerpoint/2010/main" val="1934504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06C22-FEAA-6339-696C-8B8F054F9312}"/>
              </a:ext>
            </a:extLst>
          </p:cNvPr>
          <p:cNvSpPr>
            <a:spLocks noGrp="1"/>
          </p:cNvSpPr>
          <p:nvPr>
            <p:ph type="title"/>
          </p:nvPr>
        </p:nvSpPr>
        <p:spPr>
          <a:xfrm>
            <a:off x="466722" y="586855"/>
            <a:ext cx="3201366" cy="3387497"/>
          </a:xfrm>
        </p:spPr>
        <p:txBody>
          <a:bodyPr anchor="b">
            <a:normAutofit/>
          </a:bodyPr>
          <a:lstStyle/>
          <a:p>
            <a:pPr algn="r"/>
            <a:r>
              <a:rPr lang="en-US" altLang="en-US" sz="4000" b="1">
                <a:solidFill>
                  <a:srgbClr val="FFFFFF"/>
                </a:solidFill>
                <a:latin typeface="Arial" panose="020B0604020202020204" pitchFamily="34" charset="0"/>
                <a:ea typeface="inherit"/>
                <a:cs typeface="Arial" panose="020B0604020202020204" pitchFamily="34" charset="0"/>
              </a:rPr>
              <a:t>Primary sources – Case Law </a:t>
            </a:r>
            <a:endParaRPr lang="en-GB" sz="4000">
              <a:solidFill>
                <a:srgbClr val="FFFFFF"/>
              </a:solidFill>
            </a:endParaRPr>
          </a:p>
        </p:txBody>
      </p:sp>
      <p:sp>
        <p:nvSpPr>
          <p:cNvPr id="3" name="Content Placeholder 2">
            <a:extLst>
              <a:ext uri="{FF2B5EF4-FFF2-40B4-BE49-F238E27FC236}">
                <a16:creationId xmlns:a16="http://schemas.microsoft.com/office/drawing/2014/main" id="{03B8A3A4-9EE3-C084-1FF6-45116E9F8474}"/>
              </a:ext>
            </a:extLst>
          </p:cNvPr>
          <p:cNvSpPr>
            <a:spLocks noGrp="1"/>
          </p:cNvSpPr>
          <p:nvPr>
            <p:ph idx="1"/>
          </p:nvPr>
        </p:nvSpPr>
        <p:spPr>
          <a:xfrm>
            <a:off x="4810259" y="649480"/>
            <a:ext cx="6555347" cy="5546047"/>
          </a:xfrm>
        </p:spPr>
        <p:txBody>
          <a:bodyPr anchor="ctr">
            <a:normAutofit/>
          </a:bodyPr>
          <a:lstStyle/>
          <a:p>
            <a:pPr fontAlgn="base"/>
            <a:r>
              <a:rPr lang="en-GB" sz="1400" b="1">
                <a:latin typeface="Arial" panose="020B0604020202020204" pitchFamily="34" charset="0"/>
                <a:cs typeface="Arial" panose="020B0604020202020204" pitchFamily="34" charset="0"/>
              </a:rPr>
              <a:t>Case law and practice directions</a:t>
            </a:r>
          </a:p>
          <a:p>
            <a:pPr fontAlgn="base"/>
            <a:r>
              <a:rPr lang="en-GB" sz="1400">
                <a:latin typeface="Arial" panose="020B0604020202020204" pitchFamily="34" charset="0"/>
                <a:cs typeface="Arial" panose="020B0604020202020204" pitchFamily="34" charset="0"/>
              </a:rPr>
              <a:t>Only a very small proportion of all decided cases are reported in case reports. In legal research, cases can be used to find out how the courts have treated a particular piece of legislation and to help to predict the likely outcome of a particular issue for a client.</a:t>
            </a:r>
          </a:p>
          <a:p>
            <a:pPr fontAlgn="base"/>
            <a:r>
              <a:rPr lang="en-GB" sz="1400">
                <a:latin typeface="Arial" panose="020B0604020202020204" pitchFamily="34" charset="0"/>
                <a:cs typeface="Arial" panose="020B0604020202020204" pitchFamily="34" charset="0"/>
              </a:rPr>
              <a:t>Cases must be read in full to cite them authoritatively. Most reported cases have a “headnote”, which summarises the case and the decision of the court. Do not be tempted to read only this as it is simply a summary and a researcher risks missing important parts of the judgment.</a:t>
            </a:r>
          </a:p>
          <a:p>
            <a:pPr fontAlgn="base"/>
            <a:r>
              <a:rPr lang="en-GB" sz="1400">
                <a:latin typeface="Arial" panose="020B0604020202020204" pitchFamily="34" charset="0"/>
                <a:cs typeface="Arial" panose="020B0604020202020204" pitchFamily="34" charset="0"/>
              </a:rPr>
              <a:t>Practice Directions are a form of guidance produced by the judiciary on issues coming before the courts on a particular topic or piece of legislation and can be considered alongside case law. Practice Directions support relevant rules. They set out procedures that are intended to achieve uniformity in practice. In addition, they tell parties what the courts expect of them and what the parties can expect of the courts if, for example, they do not comply with the courts’ directions.</a:t>
            </a:r>
          </a:p>
          <a:p>
            <a:pPr fontAlgn="base"/>
            <a:r>
              <a:rPr lang="en-GB" sz="1400">
                <a:latin typeface="Arial" panose="020B0604020202020204" pitchFamily="34" charset="0"/>
                <a:cs typeface="Arial" panose="020B0604020202020204" pitchFamily="34" charset="0"/>
              </a:rPr>
              <a:t>Some examples:</a:t>
            </a:r>
          </a:p>
          <a:p>
            <a:pPr fontAlgn="base"/>
            <a:r>
              <a:rPr lang="en-GB" sz="1400">
                <a:latin typeface="Arial" panose="020B0604020202020204" pitchFamily="34" charset="0"/>
                <a:cs typeface="Arial" panose="020B0604020202020204" pitchFamily="34" charset="0"/>
              </a:rPr>
              <a:t>Director’s Disqualification Proceedings</a:t>
            </a:r>
          </a:p>
          <a:p>
            <a:pPr fontAlgn="base"/>
            <a:r>
              <a:rPr lang="en-GB" sz="1400">
                <a:latin typeface="Arial" panose="020B0604020202020204" pitchFamily="34" charset="0"/>
                <a:cs typeface="Arial" panose="020B0604020202020204" pitchFamily="34" charset="0"/>
              </a:rPr>
              <a:t>Fixed Costs in the Court of Protection</a:t>
            </a:r>
          </a:p>
          <a:p>
            <a:pPr fontAlgn="base"/>
            <a:r>
              <a:rPr lang="en-GB" sz="1400">
                <a:latin typeface="Arial" panose="020B0604020202020204" pitchFamily="34" charset="0"/>
                <a:cs typeface="Arial" panose="020B0604020202020204" pitchFamily="34" charset="0"/>
              </a:rPr>
              <a:t>Pre-action Protocol for Judicial Review Cases.</a:t>
            </a:r>
          </a:p>
          <a:p>
            <a:endParaRPr lang="en-GB" sz="1400"/>
          </a:p>
        </p:txBody>
      </p:sp>
    </p:spTree>
    <p:extLst>
      <p:ext uri="{BB962C8B-B14F-4D97-AF65-F5344CB8AC3E}">
        <p14:creationId xmlns:p14="http://schemas.microsoft.com/office/powerpoint/2010/main" val="3987883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E10F5-5B13-81F8-673A-1AB05F7EB03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Secondary Sources</a:t>
            </a:r>
          </a:p>
        </p:txBody>
      </p:sp>
      <p:graphicFrame>
        <p:nvGraphicFramePr>
          <p:cNvPr id="5" name="Content Placeholder 2">
            <a:extLst>
              <a:ext uri="{FF2B5EF4-FFF2-40B4-BE49-F238E27FC236}">
                <a16:creationId xmlns:a16="http://schemas.microsoft.com/office/drawing/2014/main" id="{6C0688EA-BCC1-47BE-36EF-4B072E211D0D}"/>
              </a:ext>
            </a:extLst>
          </p:cNvPr>
          <p:cNvGraphicFramePr>
            <a:graphicFrameLocks noGrp="1"/>
          </p:cNvGraphicFramePr>
          <p:nvPr>
            <p:ph idx="1"/>
            <p:extLst>
              <p:ext uri="{D42A27DB-BD31-4B8C-83A1-F6EECF244321}">
                <p14:modId xmlns:p14="http://schemas.microsoft.com/office/powerpoint/2010/main" val="20062200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2929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D1DA9-7AF6-1EC9-4C8E-6F426AFC7A0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Legal Research in context</a:t>
            </a:r>
          </a:p>
        </p:txBody>
      </p:sp>
      <p:sp>
        <p:nvSpPr>
          <p:cNvPr id="3" name="Content Placeholder 2">
            <a:extLst>
              <a:ext uri="{FF2B5EF4-FFF2-40B4-BE49-F238E27FC236}">
                <a16:creationId xmlns:a16="http://schemas.microsoft.com/office/drawing/2014/main" id="{2E9162BA-F785-4B66-8BD9-1EFCF6BE6884}"/>
              </a:ext>
            </a:extLst>
          </p:cNvPr>
          <p:cNvSpPr>
            <a:spLocks noGrp="1"/>
          </p:cNvSpPr>
          <p:nvPr>
            <p:ph idx="1"/>
          </p:nvPr>
        </p:nvSpPr>
        <p:spPr>
          <a:xfrm>
            <a:off x="4810259" y="649480"/>
            <a:ext cx="6555347" cy="5546047"/>
          </a:xfrm>
        </p:spPr>
        <p:txBody>
          <a:bodyPr anchor="ctr">
            <a:normAutofit/>
          </a:bodyPr>
          <a:lstStyle/>
          <a:p>
            <a:pPr fontAlgn="base"/>
            <a:r>
              <a:rPr lang="en-GB" sz="1100"/>
              <a:t>The offence of theft as defined in </a:t>
            </a:r>
            <a:r>
              <a:rPr lang="en-GB" sz="1100" b="1"/>
              <a:t>s1 Theft Act 1968 </a:t>
            </a:r>
            <a:r>
              <a:rPr lang="en-GB" sz="1100"/>
              <a:t>requires that a person “</a:t>
            </a:r>
            <a:r>
              <a:rPr lang="en-GB" sz="1100" i="1"/>
              <a:t>dishonestly appropriates property belonging to another with the intention of permanently depriving the other of it</a:t>
            </a:r>
            <a:r>
              <a:rPr lang="en-GB" sz="1100"/>
              <a:t>”. Your client is charged with this offence, but argues that they just intended to borrow it.</a:t>
            </a:r>
          </a:p>
          <a:p>
            <a:pPr fontAlgn="base"/>
            <a:r>
              <a:rPr lang="en-GB" sz="1100" b="1"/>
              <a:t>s5</a:t>
            </a:r>
            <a:r>
              <a:rPr lang="en-GB" sz="1100"/>
              <a:t> of the </a:t>
            </a:r>
            <a:r>
              <a:rPr lang="en-GB" sz="1100" b="1"/>
              <a:t>Theft Act</a:t>
            </a:r>
            <a:r>
              <a:rPr lang="en-GB" sz="1100"/>
              <a:t> defines intention to permanently deprive as:</a:t>
            </a:r>
          </a:p>
          <a:p>
            <a:pPr fontAlgn="base"/>
            <a:r>
              <a:rPr lang="en-GB" sz="1100"/>
              <a:t>“(1) A person appropriating property belonging to another without meaning the other permanently to lose the thing itself is nevertheless to be regarded as having the intention of permanently depriving the other of it if his intention is to treat the thing as his own to dispose of regardless of the other’s rights; and a borrowing or lending of it may amount to so treating it if, but only if, the borrowing or lending is for a period and in circumstances making it equivalent to an outright taking or disposal.</a:t>
            </a:r>
          </a:p>
          <a:p>
            <a:pPr fontAlgn="base"/>
            <a:r>
              <a:rPr lang="en-GB" sz="1100"/>
              <a:t>(2) Without prejudice to the generality of subsection (1) above, where a person, having possession or control (lawfully or not) of property belonging to another, parts with the property under a condition as to its return which he may not be able to perform, this (if done for purposes of his own and without the other’s authority) amounts to treating the property as his own to dispose of regardless of the other’s rights”.</a:t>
            </a:r>
          </a:p>
          <a:p>
            <a:pPr fontAlgn="base"/>
            <a:r>
              <a:rPr lang="en-GB" sz="1100"/>
              <a:t>Nice and clear, right?</a:t>
            </a:r>
          </a:p>
          <a:p>
            <a:pPr fontAlgn="base"/>
            <a:r>
              <a:rPr lang="en-GB" sz="1100"/>
              <a:t>Going directly to the primary source is often not the best thing. Sometimes the wording is clear and easy to understand. At other times it is not.</a:t>
            </a:r>
          </a:p>
          <a:p>
            <a:pPr fontAlgn="base"/>
            <a:r>
              <a:rPr lang="en-GB" sz="1100"/>
              <a:t>So instead of starting with the primary sources, let’s look at a secondary source instead. The CPS website is often a useful online secondary source for criminal matters. Visit the </a:t>
            </a:r>
            <a:r>
              <a:rPr lang="en-GB" sz="1100">
                <a:hlinkClick r:id="rId2"/>
              </a:rPr>
              <a:t>CPS Theft Act Offences page(opens in a new tab)</a:t>
            </a:r>
            <a:r>
              <a:rPr lang="en-GB" sz="1100"/>
              <a:t> and in the table of contents click on “Intending to permanently deprive”. Read this section.</a:t>
            </a:r>
          </a:p>
          <a:p>
            <a:pPr fontAlgn="base"/>
            <a:r>
              <a:rPr lang="en-GB" sz="1100"/>
              <a:t>You will find that it is written in more everyday language than the legislation itself, and it helpfully points us towards relevant case law as. If we had started with this, the legislation itself may have made more sense to us when we read it (and remember – you must always check the primary source).</a:t>
            </a:r>
          </a:p>
          <a:p>
            <a:endParaRPr lang="en-GB" sz="1100"/>
          </a:p>
        </p:txBody>
      </p:sp>
    </p:spTree>
    <p:extLst>
      <p:ext uri="{BB962C8B-B14F-4D97-AF65-F5344CB8AC3E}">
        <p14:creationId xmlns:p14="http://schemas.microsoft.com/office/powerpoint/2010/main" val="398619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FB755-839D-41C6-F74F-B92E58CD817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Resources </a:t>
            </a:r>
          </a:p>
        </p:txBody>
      </p:sp>
      <p:graphicFrame>
        <p:nvGraphicFramePr>
          <p:cNvPr id="5" name="Content Placeholder 2">
            <a:extLst>
              <a:ext uri="{FF2B5EF4-FFF2-40B4-BE49-F238E27FC236}">
                <a16:creationId xmlns:a16="http://schemas.microsoft.com/office/drawing/2014/main" id="{9A74FE9C-AA6F-3C18-892A-5F2D93AD3BF7}"/>
              </a:ext>
            </a:extLst>
          </p:cNvPr>
          <p:cNvGraphicFramePr>
            <a:graphicFrameLocks noGrp="1"/>
          </p:cNvGraphicFramePr>
          <p:nvPr>
            <p:ph idx="1"/>
            <p:extLst>
              <p:ext uri="{D42A27DB-BD31-4B8C-83A1-F6EECF244321}">
                <p14:modId xmlns:p14="http://schemas.microsoft.com/office/powerpoint/2010/main" val="16007912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2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B0533-AE92-449A-7FCB-199EE228ABC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Reliability </a:t>
            </a:r>
          </a:p>
        </p:txBody>
      </p:sp>
      <p:sp>
        <p:nvSpPr>
          <p:cNvPr id="3" name="Content Placeholder 2">
            <a:extLst>
              <a:ext uri="{FF2B5EF4-FFF2-40B4-BE49-F238E27FC236}">
                <a16:creationId xmlns:a16="http://schemas.microsoft.com/office/drawing/2014/main" id="{DAAB306B-AFC8-9D7C-539A-DCAF0A573EF1}"/>
              </a:ext>
            </a:extLst>
          </p:cNvPr>
          <p:cNvSpPr>
            <a:spLocks noGrp="1"/>
          </p:cNvSpPr>
          <p:nvPr>
            <p:ph idx="1"/>
          </p:nvPr>
        </p:nvSpPr>
        <p:spPr>
          <a:xfrm>
            <a:off x="4810259" y="649480"/>
            <a:ext cx="6555347" cy="5546047"/>
          </a:xfrm>
        </p:spPr>
        <p:txBody>
          <a:bodyPr anchor="ctr">
            <a:normAutofit/>
          </a:bodyPr>
          <a:lstStyle/>
          <a:p>
            <a:r>
              <a:rPr lang="en-GB" sz="1400">
                <a:latin typeface="Arial" panose="020B0604020202020204" pitchFamily="34" charset="0"/>
                <a:cs typeface="Arial" panose="020B0604020202020204" pitchFamily="34" charset="0"/>
              </a:rPr>
              <a:t>Hard copy sources published by reputable publishers are generally reliable but care must be taken to ensure updating is done. Similarly, electronic sources published with a subscription are reliable, with the advantage that updating is done regularly, so they are current. Websites tend not to contain information going back much beyond the last 10 years and so other (probably hard copy) sources will have to be used.</a:t>
            </a: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More problematic are resources found online. For example, Wikipedia is written by members of the public. It is not possible to know who these people are or their qualifications, so the reliability of the information is doubtful. This applies to most websites or forums where advice is offered.</a:t>
            </a: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Many firms and organisations offer factsheets, but these should be checked to find out when they were last updated as the material can often be left on a website when it is out of date.</a:t>
            </a: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The tabs below sets out some general considerations when evaluating resources. However, each resource should be considered on its own merits. It is recommended that you think specifically about the author of the material (for example, a government website is to be trusted over a blog posting) and how frequently it is updated.</a:t>
            </a:r>
          </a:p>
        </p:txBody>
      </p:sp>
    </p:spTree>
    <p:extLst>
      <p:ext uri="{BB962C8B-B14F-4D97-AF65-F5344CB8AC3E}">
        <p14:creationId xmlns:p14="http://schemas.microsoft.com/office/powerpoint/2010/main" val="74471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E2AB9-C7F9-E6A5-D4D7-E142A18D559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Home Acitivity</a:t>
            </a:r>
          </a:p>
        </p:txBody>
      </p:sp>
      <p:sp>
        <p:nvSpPr>
          <p:cNvPr id="3" name="Content Placeholder 2">
            <a:extLst>
              <a:ext uri="{FF2B5EF4-FFF2-40B4-BE49-F238E27FC236}">
                <a16:creationId xmlns:a16="http://schemas.microsoft.com/office/drawing/2014/main" id="{B82136BD-79C2-A9BB-4BF1-DE339C8E9E1C}"/>
              </a:ext>
            </a:extLst>
          </p:cNvPr>
          <p:cNvSpPr>
            <a:spLocks noGrp="1"/>
          </p:cNvSpPr>
          <p:nvPr>
            <p:ph idx="1"/>
          </p:nvPr>
        </p:nvSpPr>
        <p:spPr>
          <a:xfrm>
            <a:off x="4810259" y="649480"/>
            <a:ext cx="6555347" cy="5546047"/>
          </a:xfrm>
        </p:spPr>
        <p:txBody>
          <a:bodyPr anchor="ctr">
            <a:normAutofit/>
          </a:bodyPr>
          <a:lstStyle/>
          <a:p>
            <a:pPr fontAlgn="base"/>
            <a:r>
              <a:rPr lang="en-GB" sz="2000" b="1"/>
              <a:t>Activity</a:t>
            </a:r>
          </a:p>
          <a:p>
            <a:pPr fontAlgn="base"/>
            <a:r>
              <a:rPr lang="en-GB" sz="2000"/>
              <a:t>Visit the following web pages and create a table stating what areas of law or type of research it might be useful for and how reliable it might be for legal research.</a:t>
            </a:r>
          </a:p>
          <a:p>
            <a:pPr fontAlgn="base"/>
            <a:r>
              <a:rPr lang="en-GB" sz="2000"/>
              <a:t>When considering reliability, think about the author and how often it is updated.</a:t>
            </a:r>
          </a:p>
          <a:p>
            <a:pPr fontAlgn="base"/>
            <a:r>
              <a:rPr lang="en-GB" sz="2000">
                <a:hlinkClick r:id="rId2"/>
              </a:rPr>
              <a:t>legislation.gov.uk(opens in a new tab)</a:t>
            </a:r>
            <a:r>
              <a:rPr lang="en-GB" sz="2000"/>
              <a:t> (and see </a:t>
            </a:r>
            <a:r>
              <a:rPr lang="en-GB" sz="2000">
                <a:hlinkClick r:id="rId3"/>
              </a:rPr>
              <a:t>the section on how up to date the revised content is(opens in a new tab)</a:t>
            </a:r>
            <a:r>
              <a:rPr lang="en-GB" sz="2000"/>
              <a:t>)</a:t>
            </a:r>
          </a:p>
          <a:p>
            <a:pPr fontAlgn="base"/>
            <a:r>
              <a:rPr lang="en-GB" sz="2000">
                <a:hlinkClick r:id="rId4"/>
              </a:rPr>
              <a:t>gov.uk(opens in a new tab)</a:t>
            </a:r>
            <a:endParaRPr lang="en-GB" sz="2000"/>
          </a:p>
          <a:p>
            <a:pPr fontAlgn="base"/>
            <a:r>
              <a:rPr lang="en-GB" sz="2000">
                <a:hlinkClick r:id="rId5"/>
              </a:rPr>
              <a:t>LexisNexis(opens in a new tab)</a:t>
            </a:r>
            <a:endParaRPr lang="en-GB" sz="2000"/>
          </a:p>
          <a:p>
            <a:pPr fontAlgn="base"/>
            <a:r>
              <a:rPr lang="en-GB" sz="2000">
                <a:hlinkClick r:id="rId6"/>
              </a:rPr>
              <a:t>Amnesty(opens in a new tab)</a:t>
            </a:r>
            <a:endParaRPr lang="en-GB" sz="2000"/>
          </a:p>
          <a:p>
            <a:pPr fontAlgn="base"/>
            <a:r>
              <a:rPr lang="en-GB" sz="2000">
                <a:hlinkClick r:id="rId7"/>
              </a:rPr>
              <a:t>Resolution</a:t>
            </a:r>
            <a:endParaRPr lang="en-GB" sz="2000"/>
          </a:p>
          <a:p>
            <a:endParaRPr lang="en-GB" sz="2000"/>
          </a:p>
        </p:txBody>
      </p:sp>
    </p:spTree>
    <p:extLst>
      <p:ext uri="{BB962C8B-B14F-4D97-AF65-F5344CB8AC3E}">
        <p14:creationId xmlns:p14="http://schemas.microsoft.com/office/powerpoint/2010/main" val="3900972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B0578F415ACF4C85FA40830180FBBA" ma:contentTypeVersion="3" ma:contentTypeDescription="Create a new document." ma:contentTypeScope="" ma:versionID="803cda408a02df8db9b8f8b1cc2a19c3">
  <xsd:schema xmlns:xsd="http://www.w3.org/2001/XMLSchema" xmlns:xs="http://www.w3.org/2001/XMLSchema" xmlns:p="http://schemas.microsoft.com/office/2006/metadata/properties" xmlns:ns2="8328cd71-1bad-4f0b-ad18-deafa42aa993" targetNamespace="http://schemas.microsoft.com/office/2006/metadata/properties" ma:root="true" ma:fieldsID="ef40676fadb7a28a39d9106eb1de821c" ns2:_="">
    <xsd:import namespace="8328cd71-1bad-4f0b-ad18-deafa42aa993"/>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28cd71-1bad-4f0b-ad18-deafa42aa9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A90A47A-5EA5-4310-AB0B-AF7A430433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28cd71-1bad-4f0b-ad18-deafa42aa99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93A54B-0599-409B-B06C-2EF8A186AA40}">
  <ds:schemaRefs>
    <ds:schemaRef ds:uri="http://schemas.microsoft.com/sharepoint/v3/contenttype/forms"/>
  </ds:schemaRefs>
</ds:datastoreItem>
</file>

<file path=customXml/itemProps3.xml><?xml version="1.0" encoding="utf-8"?>
<ds:datastoreItem xmlns:ds="http://schemas.openxmlformats.org/officeDocument/2006/customXml" ds:itemID="{93F2C051-1A3D-4542-BB09-16B13F2F2874}">
  <ds:schemaRefs>
    <ds:schemaRef ds:uri="http://schemas.microsoft.com/office/infopath/2007/PartnerControls"/>
    <ds:schemaRef ds:uri="http://schemas.openxmlformats.org/package/2006/metadata/core-properties"/>
    <ds:schemaRef ds:uri="http://purl.org/dc/terms/"/>
    <ds:schemaRef ds:uri="http://www.w3.org/XML/1998/namespace"/>
    <ds:schemaRef ds:uri="http://purl.org/dc/dcmitype/"/>
    <ds:schemaRef ds:uri="http://purl.org/dc/elements/1.1/"/>
    <ds:schemaRef ds:uri="http://schemas.microsoft.com/office/2006/documentManagement/types"/>
    <ds:schemaRef ds:uri="http://schemas.microsoft.com/office/2006/metadata/properties"/>
    <ds:schemaRef ds:uri="8328cd71-1bad-4f0b-ad18-deafa42aa993"/>
  </ds:schemaRefs>
</ds:datastoreItem>
</file>

<file path=docProps/app.xml><?xml version="1.0" encoding="utf-8"?>
<Properties xmlns="http://schemas.openxmlformats.org/officeDocument/2006/extended-properties" xmlns:vt="http://schemas.openxmlformats.org/officeDocument/2006/docPropsVTypes">
  <TotalTime>0</TotalTime>
  <Words>1217</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inherit</vt:lpstr>
      <vt:lpstr>Inter</vt:lpstr>
      <vt:lpstr>Aptos</vt:lpstr>
      <vt:lpstr>Aptos Display</vt:lpstr>
      <vt:lpstr>Arial</vt:lpstr>
      <vt:lpstr>Lato</vt:lpstr>
      <vt:lpstr>Office Theme</vt:lpstr>
      <vt:lpstr>Sources of Legal Research</vt:lpstr>
      <vt:lpstr>Primary sources - Legislation </vt:lpstr>
      <vt:lpstr>Primary sources – Case Law </vt:lpstr>
      <vt:lpstr>Secondary Sources</vt:lpstr>
      <vt:lpstr>Legal Research in context</vt:lpstr>
      <vt:lpstr>Resources </vt:lpstr>
      <vt:lpstr>Reliability </vt:lpstr>
      <vt:lpstr>Home Acitivity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Bronwen Williams</dc:creator>
  <cp:lastModifiedBy>Bronwen Williams</cp:lastModifiedBy>
  <cp:revision>1</cp:revision>
  <dcterms:created xsi:type="dcterms:W3CDTF">2026-04-22T13:15:56Z</dcterms:created>
  <dcterms:modified xsi:type="dcterms:W3CDTF">2026-04-22T14:24:34Z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0x0101006FB0578F415ACF4C85FA40830180FBBA</vt:lpwstr>
  </property>
</Properties>
</file>