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9" r:id="rId2"/>
    <p:sldId id="257" r:id="rId3"/>
    <p:sldId id="267" r:id="rId4"/>
    <p:sldId id="268" r:id="rId5"/>
    <p:sldId id="269" r:id="rId6"/>
    <p:sldId id="256" r:id="rId7"/>
    <p:sldId id="258" r:id="rId8"/>
    <p:sldId id="271" r:id="rId9"/>
    <p:sldId id="272" r:id="rId10"/>
    <p:sldId id="263" r:id="rId11"/>
    <p:sldId id="270" r:id="rId12"/>
    <p:sldId id="273" r:id="rId13"/>
    <p:sldId id="266" r:id="rId14"/>
    <p:sldId id="27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921" autoAdjust="0"/>
  </p:normalViewPr>
  <p:slideViewPr>
    <p:cSldViewPr>
      <p:cViewPr>
        <p:scale>
          <a:sx n="66" d="100"/>
          <a:sy n="66" d="100"/>
        </p:scale>
        <p:origin x="-869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FAD62D-FCFB-4A27-B00A-F7D0FD23564B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9F59F-7732-4603-8307-FE257C98BF7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B6974-260E-4C7B-AD22-5CC64AFBCB50}" type="datetimeFigureOut">
              <a:rPr lang="en-GB" smtClean="0"/>
              <a:pPr/>
              <a:t>13/11/2014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BDB9C-0076-4EBD-9F54-D4214676C2D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gif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gif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saissac.com/site/saissac/images/cathar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4260"/>
            <a:ext cx="1872208" cy="1712520"/>
          </a:xfrm>
          <a:prstGeom prst="rect">
            <a:avLst/>
          </a:prstGeom>
          <a:noFill/>
        </p:spPr>
      </p:pic>
      <p:pic>
        <p:nvPicPr>
          <p:cNvPr id="5" name="Picture 2" descr="monk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052736"/>
            <a:ext cx="190267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http://upload.wikimedia.org/wikipedia/commons/thumb/d/d2/Robert_de_Normandie_at_the_Siege_of_Antioch_1097-1098.JPG/300px-Robert_de_Normandie_at_the_Siege_of_Antioch_1097-10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420888"/>
            <a:ext cx="1997482" cy="1944216"/>
          </a:xfrm>
          <a:prstGeom prst="rect">
            <a:avLst/>
          </a:prstGeom>
          <a:noFill/>
        </p:spPr>
      </p:pic>
      <p:pic>
        <p:nvPicPr>
          <p:cNvPr id="16388" name="Picture 4" descr="http://media-2.web.britannica.com/eb-media/17/19617-003-A0CEF82E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3068960"/>
            <a:ext cx="1558936" cy="151216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91680" y="0"/>
            <a:ext cx="568863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2"/>
                </a:solidFill>
              </a:rPr>
              <a:t>	</a:t>
            </a:r>
            <a:r>
              <a:rPr lang="en-GB" sz="3600" i="1" dirty="0" smtClean="0">
                <a:solidFill>
                  <a:schemeClr val="tx2"/>
                </a:solidFill>
              </a:rPr>
              <a:t>The Twelfth Century</a:t>
            </a:r>
          </a:p>
          <a:p>
            <a:pPr algn="ctr"/>
            <a:r>
              <a:rPr lang="en-GB" sz="2500" dirty="0" smtClean="0">
                <a:solidFill>
                  <a:schemeClr val="tx2"/>
                </a:solidFill>
              </a:rPr>
              <a:t>1073 x 1095? – 1215?</a:t>
            </a:r>
            <a:endParaRPr lang="en-GB" sz="25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91683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Heresy  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483768" y="30689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 monasticism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67544" y="436510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Crusading zeal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092280" y="458112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Church reform</a:t>
            </a:r>
            <a:endParaRPr lang="en-GB" dirty="0"/>
          </a:p>
        </p:txBody>
      </p:sp>
      <p:pic>
        <p:nvPicPr>
          <p:cNvPr id="16390" name="Picture 6" descr="http://farm1.static.flickr.com/178/425747478_9143f174d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332656"/>
            <a:ext cx="1674186" cy="223224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479704" y="263691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Architectural innovation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203848" y="551723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 learning</a:t>
            </a:r>
            <a:endParaRPr lang="en-GB" dirty="0"/>
          </a:p>
        </p:txBody>
      </p:sp>
      <p:pic>
        <p:nvPicPr>
          <p:cNvPr id="16394" name="Picture 10" descr="http://godzdogz.op.org/uploaded_images/quodlib-7079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3573016"/>
            <a:ext cx="2134015" cy="1965540"/>
          </a:xfrm>
          <a:prstGeom prst="rect">
            <a:avLst/>
          </a:prstGeom>
          <a:noFill/>
        </p:spPr>
      </p:pic>
      <p:pic>
        <p:nvPicPr>
          <p:cNvPr id="16396" name="Picture 12" descr="http://3.bp.blogspot.com/_TahXQ2WiF0s/Shvj6c7EeZI/AAAAAAAAQ4I/oJttJDTZEFs/s400/World+Ghost+Town+04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869160"/>
            <a:ext cx="2589052" cy="1728192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2699792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Urban expansion</a:t>
            </a:r>
            <a:endParaRPr lang="en-GB" dirty="0"/>
          </a:p>
        </p:txBody>
      </p:sp>
      <p:pic>
        <p:nvPicPr>
          <p:cNvPr id="16398" name="Picture 14" descr="http://www.eg.bucknell.edu/~lwittie/sca/originals/italian.12th.bliaut.pntg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196752"/>
            <a:ext cx="1947938" cy="1577062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6016" y="278092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Textiles, trade &amp;   manufacturing</a:t>
            </a:r>
            <a:endParaRPr lang="en-GB" dirty="0"/>
          </a:p>
        </p:txBody>
      </p:sp>
      <p:pic>
        <p:nvPicPr>
          <p:cNvPr id="16400" name="Picture 16" descr="http://www.ganoksin.com/borisat/nenam/nenamart/GZ/GZ-FEB05-P76-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3573016"/>
            <a:ext cx="1584176" cy="2295907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5220072" y="5805264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Material wealth  &amp;</a:t>
            </a:r>
          </a:p>
          <a:p>
            <a:r>
              <a:rPr lang="en-GB" dirty="0" smtClean="0"/>
              <a:t>            	         culture</a:t>
            </a:r>
            <a:endParaRPr lang="en-GB" dirty="0"/>
          </a:p>
        </p:txBody>
      </p:sp>
      <p:pic>
        <p:nvPicPr>
          <p:cNvPr id="6150" name="Picture 6" descr="http://t3.gstatic.com/images?q=tbn:ANd9GcT82YOGvXKq2zCoy3YC3SQBfzjh0rhyIjV0unM6y-IDc8qtkjIkO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2320" y="5013175"/>
            <a:ext cx="1080120" cy="1723337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3131840" y="6211669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solidFill>
                  <a:schemeClr val="tx2"/>
                </a:solidFill>
              </a:rPr>
              <a:t> A Renaissance</a:t>
            </a:r>
            <a:r>
              <a:rPr lang="en-GB" sz="3000" i="1" dirty="0" smtClean="0">
                <a:solidFill>
                  <a:schemeClr val="tx2"/>
                </a:solidFill>
              </a:rPr>
              <a:t>?</a:t>
            </a:r>
            <a:endParaRPr lang="en-GB" sz="3000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0.gstatic.com/images?q=tbn:ANd9GcTHObesqpBhFeA6CHpNBRkRAqtU4OgkaXkjpKd29vYzIqW34lIoG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0688"/>
            <a:ext cx="3744416" cy="5063694"/>
          </a:xfrm>
          <a:prstGeom prst="rect">
            <a:avLst/>
          </a:prstGeom>
          <a:noFill/>
        </p:spPr>
      </p:pic>
      <p:pic>
        <p:nvPicPr>
          <p:cNvPr id="4100" name="Picture 4" descr="http://t3.gstatic.com/images?q=tbn:ANd9GcQJjQjvIi7RgUrHGGGvE-nTQ4QuJwC93lxk56_UQgCMfQa0-VcSUQ&amp;t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76672"/>
            <a:ext cx="3312368" cy="53334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3568" y="594928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Charles Homer Haskins, 1870- 1937</a:t>
            </a:r>
          </a:p>
          <a:p>
            <a:r>
              <a:rPr lang="en-GB" i="1" dirty="0" smtClean="0"/>
              <a:t>‘America’s first medieval historian’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5949280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	His path-breaking work</a:t>
            </a:r>
          </a:p>
          <a:p>
            <a:r>
              <a:rPr lang="en-GB" dirty="0"/>
              <a:t>	</a:t>
            </a:r>
            <a:r>
              <a:rPr lang="en-GB" dirty="0" smtClean="0"/>
              <a:t>              1927</a:t>
            </a:r>
            <a:endParaRPr lang="en-GB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000" smtClean="0"/>
              <a:t>The Concept of the Twelfth-Century Renaissance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Introduced by an eminent American historian Charles Homer Haskins (1870-1937), in his book </a:t>
            </a:r>
            <a:r>
              <a:rPr kumimoji="0" lang="en-GB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Renaissance of the Twelfth Century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(1927)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Challenged the assumption of a more or less complete cultural decline between the fall of Rome and the Italian Renaissance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Since then historians and art historians have suggested that there were other ‘renaissances’ in medieval period (e.g. in the Carolingian and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Ottonian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periods)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 therefore this idea over-used?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smtClean="0"/>
              <a:t> Characteristics</a:t>
            </a:r>
            <a:endParaRPr lang="en-US" sz="4000" b="1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23850" y="1196975"/>
            <a:ext cx="8569325" cy="525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   </a:t>
            </a:r>
            <a:r>
              <a:rPr kumimoji="0" lang="en-GB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Expansion and systematisation of learning: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ultimately led to foundation of universities from late 12C. But also development of more basic education.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   </a:t>
            </a:r>
            <a:r>
              <a:rPr kumimoji="0" lang="en-GB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Growth of concern for the ‘Individual’: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reflected in theology, religious devotion, history writing, &amp; autobiographies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   </a:t>
            </a:r>
            <a:r>
              <a:rPr kumimoji="0" lang="en-GB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Quest for definition:</a:t>
            </a: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both ideas and law (especially theology and canon law), but also in secular government.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   </a:t>
            </a:r>
            <a:r>
              <a:rPr kumimoji="0" lang="en-GB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Growth of a literate mentality:</a:t>
            </a: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probably the major impact upon society as a whole. Very important in the development of law and government; also led to the emergence of vernacular literature.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    Took place within the context of an </a:t>
            </a:r>
            <a:r>
              <a:rPr kumimoji="0" lang="en-GB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expanding society</a:t>
            </a:r>
            <a:r>
              <a:rPr kumimoji="0" lang="en-GB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growing population, developing economy, &amp; increasing contact with Byzantium &amp; the Muslim world.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000" b="1" dirty="0" smtClean="0"/>
              <a:t>Fields in which the 12</a:t>
            </a:r>
            <a:r>
              <a:rPr lang="en-GB" sz="4000" b="1" baseline="30000" dirty="0" smtClean="0"/>
              <a:t>th</a:t>
            </a:r>
            <a:r>
              <a:rPr lang="en-GB" sz="4000" b="1" dirty="0" smtClean="0"/>
              <a:t> Century Renaissance was important</a:t>
            </a:r>
            <a:endParaRPr lang="en-US" sz="4000" b="1" dirty="0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1989138"/>
            <a:ext cx="8229600" cy="41417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Theology </a:t>
            </a:r>
            <a:endParaRPr kumimoji="0" lang="en-GB" sz="3200" b="0" i="0" u="sng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Canon Law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Revival of Latin Classics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History Writing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Education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Vernacular literature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‘Gothic’ Architecture 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2.gstatic.com/images?q=tbn:ANd9GcQBQsqPJanJc6mO_TO0asu8RY6E4laiUoexs9mMSQ07aBS9ZR_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908720"/>
            <a:ext cx="2801807" cy="5328592"/>
          </a:xfrm>
          <a:prstGeom prst="rect">
            <a:avLst/>
          </a:prstGeom>
          <a:noFill/>
        </p:spPr>
      </p:pic>
      <p:pic>
        <p:nvPicPr>
          <p:cNvPr id="1028" name="Picture 4" descr="http://cache2.artprintimages.com/p/LRG/40/4010/XOIWF00Z/art-print/saint-denis-cathedral-gothic-founded-1137-by-abbot-sug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3" y="188640"/>
            <a:ext cx="3082903" cy="4104456"/>
          </a:xfrm>
          <a:prstGeom prst="rect">
            <a:avLst/>
          </a:prstGeom>
          <a:noFill/>
        </p:spPr>
      </p:pic>
      <p:pic>
        <p:nvPicPr>
          <p:cNvPr id="1030" name="Picture 6" descr="http://t3.gstatic.com/images?q=tbn:ANd9GcQVCVve7mloqONZ-HFdYDjvO0PY39PwHZEYbpOS0F7Wim11_7fz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068960"/>
            <a:ext cx="2700439" cy="360522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084168" y="332656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Abbot </a:t>
            </a:r>
            <a:r>
              <a:rPr lang="en-GB" sz="2000" dirty="0" err="1" smtClean="0"/>
              <a:t>Suger</a:t>
            </a:r>
            <a:r>
              <a:rPr lang="en-GB" sz="2000" dirty="0" smtClean="0"/>
              <a:t> and St Denis</a:t>
            </a:r>
            <a:endParaRPr lang="en-GB" sz="2000" dirty="0"/>
          </a:p>
        </p:txBody>
      </p:sp>
      <p:pic>
        <p:nvPicPr>
          <p:cNvPr id="3074" name="Picture 2" descr="http://t1.gstatic.com/images?q=tbn:ANd9GcT2i8Uk2B499fPLvuVB3x0njQtLT1Bl5vnGyJapGveRe3VYxeE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457699"/>
            <a:ext cx="1800200" cy="2268252"/>
          </a:xfrm>
          <a:prstGeom prst="rect">
            <a:avLst/>
          </a:prstGeom>
          <a:noFill/>
        </p:spPr>
      </p:pic>
      <p:pic>
        <p:nvPicPr>
          <p:cNvPr id="3076" name="Picture 4" descr="http://upload.wikimedia.org/wikipedia/commons/4/4d/StDenis_Chorumgan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88640"/>
            <a:ext cx="1763688" cy="2762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newnhamonsevern.co.uk/wp-content/2009/10/normanAR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2050837" cy="2016224"/>
          </a:xfrm>
          <a:prstGeom prst="rect">
            <a:avLst/>
          </a:prstGeom>
          <a:noFill/>
        </p:spPr>
      </p:pic>
      <p:sp>
        <p:nvSpPr>
          <p:cNvPr id="15366" name="AutoShape 6" descr="data:image/jpg;base64,/9j/4AAQSkZJRgABAQAAAQABAAD/2wCEAAkGBhQSERUUExQVFRUWFRgXGBUYGBwYGBgXHB8cFhcaFB0aHSceFxwjGh4XIC8gIycpLCwtGCAxNTAqNSYrLCkBCQoKDgwOGg8PGiwkHyUqLi8sLCwsLCwsLCwsLywsLCwqLCwsLC8sLCwsLCwsLCwsLCwsLCwsLCwsLCwsLCwsLP/AABEIALQBGAMBIgACEQEDEQH/xAAcAAABBQEBAQAAAAAAAAAAAAAFAgMEBgcAAQj/xABCEAACAQMDAgMGAgcGBQQDAAABAhEAAyEEEjEFQSJRYQYTMnGBkaGxByNCUsHR8BQzYoKi4RVDcrLxFiRTkiV0wv/EABoBAAIDAQEAAAAAAAAAAAAAAAEDAgQFAAb/xAAyEQACAgEEAAIJAwMFAAAAAAAAAQIRAwQSITETQQUiMlFhcZGhsUKB0RTB8CMzcuHx/9oADAMBAAIRAxEAPwCnV6KVFegV6CjIEgUoClBaUFonCAKUBSwtKC1KgWIAr2KdCUr3dGgWMRSSK91TkYHIEnuQOxjJ59Dx9adfJpEcqlkcF5DHBqKk/MYiuindteFabRCxmvDTpWvNtCg2NV1OFaSRQOEV5S4rw0AnW+R8xSriQSJ4JH2xSBT+rH6x/wDrb8zQ8w+QzXtegUoLUgCK8NOba8IrqOGjSTTpFIIqIRs0k04RSSKBIQaSaXFeFaiEbmvKdFuvfdeorqCM15TrW4pEUKOE11exXUDglFegV7FegVZEWeBaWFrgKcVaKQLPAtLVKUq06iVNRItiUt0tyFHqcAeZ/rNO4AJOABJPkKjaRy77sA+R5VPl2JOSe2BVfV51ghx2+v5HafF4suekRNX01SxZH/WqN0dz6x+z6Dyiu0WtF3B8NwfEvAPqv8RUrS6Vff3M8qhJjO5skduYqH1TpLE71neM4GSJww9cj5isHDnljlaNTJiU40wxp+klhTOo6Yy9qR0X2hIADQGAg9vqP5ef3MvUaskkgyDmt/BqMebhcP3GVlxSx8+XvBhSkm3UxbcmiWnsoFlhPpVjYJ3FeKUhhRa9YBM0Mu3AWgHOcTnGaXNKPbJxt9DMV4y0gauG+BtoMFzhQO5zzXt3ddJNtwqDExJJ7x2qnPVYop89FiOCcvI8NPa+6oe4QZUM2Rnv6c1AuupIFyFAHBaWJ4yFplrqyNgfaDIUAIs+pOT9qqy1q3eqiwtNxyydp9QXMKjn1iPXE5PyqcEodptXqLlxVtBVaRt8/ucenFGEUkbjABdl24BRhnYR8jj5eRFS0urcp7Mnn0DPp0o7oeXZGK0gipLrTLCtVxKCYyRSDTjCkEVBokmNmkkUsivUtE4GfSo0SsXpdIXNGL3TrS2Ynxd2/riivs37PuUO5SPnUnX+yBz5HtS3JX2NjF0UG6BOK63aJMAEnyFWNvZBpx+NWj2e6MllQCAW5JNCU0ujlFg/o/sB7zT7mwzDHnQzqHsQ6TBHzrULepAWBUHX294pKmxm1GTa3oRTvP0ivKs/tF00+6c7tsCZmPx7Cva6WdR8jlisqsUoCvYpQFaaiULOUU4q1yrTyLTFAg5HIlPIlKt2681N3bCr8bTHoByx9B+JIHepT244OcukRjc5KKIOt1gkr2WJ9W5APoME/QededOs/ExPinOOP4eVNf8ADHLQe0Hkd5OT3Pc1F6t1AadQi5fJicAdiT5fj95rx+ozvNNyZ6HFiWOO1BrTWwJIksRk/LiI/rFTV3T4hwIk8jHl/Gs7tdbvbgZkTxED6d/rVsv69jpBdRfE5ClowJk/UwCTzxkZpDdDKIXtLpUt3AVceLMYUhpOQCcCR+BpOg17HEgP5dn9R5N6d6rjoS0mSTOY3sfXPAo10zpvvLbQRuXxBR8UdyP3SD5/SmxkQaD+k1AcYIny9PMedPtcPFV23qSzQSA44YmN3PHk3rRGz1FzCkBmmPmeIx3rX0/pHb6ub6/yUMuj3etj+hI1V4IhLmF4P1x9KBtfRvDatv6xCk/M5aPpVj1NsruS6jI4GVbuDgFTwwPn+Ap3QdFYoDb2qdy5IyADuEQY5Uc8zSfSWWEnCUXaaGaLHKKkpKnZXE019lChVRRGCJPBYfFzgE8dqXa6A91oZ2gRJkgZAYbRjsR2FEb6+7fYxcgQJB28A/CABugluSJHoZqWgtWLriQF2oQTAmZP15rKt+ReoEv0i3bbaFZiNuNp5nxL2/YiDPJpwadirFUgbTLdwC0qcDkAbefOrDrb1q9aIRgWFsMQByFHcx5Ex5z3HNW9m+qtdt3IULKsGWfDEAhpPcTHH51GLbRJqgx0sTctuY3MUkgeo49Kk9VVd73is7Cy3k4LIJAuL/jUGfUEHygfotM+y22/b8JG1cj6nH4VYmtn38tG5bgRsSGVvT5tImeSM80ubp8E49FdKGBuEEqG5mQcgiPt9KYcVL1tpLZ3BTsc+Eif1bTLWzj4TJZft2ERSwPGa9Xoc/8AUYrl2uH/ACYWqxeFOl0xoWyTApR0D+RqZ0u1Lz5Va9G6ucxirE3tFQVlRs9AdhIH0o17K9PCOS6/I1aLty2sERIqK3UkHEVWlkviiwoJclr0e0DgUvVlI7VVf+PY5qM/WvXFI2tjbDGsdRQ+/rVXg0H6h1SRzQy9cOCWpkcdkXMst/rXABpS9fA5NVP+0gZqPp3e9dKL2Ek8wMnA4nj70ZQUVyBTvoLdZ68GkEAieCJFeVC/9PFiu8TPiLE4AA3Rnj1jFdUPU8w+t5A/bSwtK20pVraUTLs5FqRbSkolSLaU6MBcpChCgk4AEmqx1vqj2yYj3rQT5Ig+Eev8Se/AM6zVTLASlvgD9u5xyOAp7+ee1QPabRKbdq6oyUXfBkbswfv5815n0prVOfhR6X3f/Rs6LTOMfEl2/wAAn2e1903QpbdiYMCD2nuB6U97VdKa3fYHIMEevED7yYod0HSF9VsABA2yCY5ZVJMZPMxVx9rdGptW3AghmwCSAs7QBPYEY+dYU3U0asVcWZrqdVDkAAwck8nzjyrSOg9OZtHdV3thcBLceInbukNxIVh24PasxuHxt8zW4dNQe7VT++wPb4LKJn7fKjqWoxQMK3NmS9cO1TGJP4DgVaPZS+VWckgRH0UmTz51VvaJI8MzDkfn51bPZW0QhJ4PHrH9CmP2Rfme9Z6VvLXEEEZIH4lfXihem1jJtuOhKgkC4MweJYCSO2aPa2+o/aVf+ogUE1OpU22a2QQly2CqnaCD2J8jMYop2qYOmXjqVu9qkULsf3cwreEvxIDcBhAMHnzFMLYu2EQb7YR13IxXxSMlXUNAYT2kH8KkdBtXGsBsi47km2W3bbeNpmJbP1z8qUNCl0C3eDwJ2MphlbiVPBjuDPORVe0uBqvsqHtsp/tmkJILG2CWEQTJzj0j7UYTTq124No8ItgZ3HvmTnPNM+1PRbM2biK6Nb/vNolARGSMC3uJJMQs9hOR2t6ndtXn3W9pYLz5RgiJ3A+YxTFzFJEX3ZbRG1sAxYb/ALlGKz/2NuAWrsx8LHP/AEg/wqW/Wr7GFPYjCxiZzP8AKoadKIEKNk5jI+8AV2OO1P4hk7LDpupILVuWAwOT5GrJfQ3LrvbfH6l17pllJYxz2zWf6bQDcNx8+wGeQZ5Iq6W9R7t2MYZV3BcifC+5fmZJUfTggxmvcGL94rX2AwuHYFDK+5OYZGUyDxnv6+WaAsKsly1va6yPID3VCnKlWF1pU9pgZ9KAMteg9C845L4mV6R9qL+B7ptTsp2x1MqSfOo2yu93Wy8aZnKbRIvdWY1HXUt3JpQs0tdNQWFe4LyMk6VtzALJJqVrOkXZH4UQ9lNMoeW+lG+r9bs7/dlWG0qDcI8O4gsAvduO341UzTjilyWcac0UvTdLZjBJFT36Itu073XCADwk58XOB+19KF6nWXfeOyOCvi7cIpMwCQQQPNcfWhgv3dx3F5XcwZnkEDG1hBHG/I53ccVRz69VUV2Ox4OeQrptdaGkZrysomFeJLTg7fOCDJ8owMChWg6oq2ytj3rO5UxJCzEsDtaRmTzkcwOXupdeu3FANpAiZjhF58WFILbpIny9cQLPWndVUWZRA0iRkbSGmIJ7jHAjHaqDyOdc9FlRS6Fv1u8bezdICgHe26Jkgfwzk8diB1I/sOqvldtki0Y2kgWlgCCA7ESPPPma6kuM31ZLgNe7pa26k+5pS2a90onm9w0iVG6nrNoCKYZu/wC6vdvn2HqfSia2KE9e1CoyhmAMTHcg/wDiqmvyyxaeUoumP0sFkzJSXAjRAEhQIUDaFB9MT5zRL2gtj+z3xiAyxiII3CRGJ/nVRue0fuzCKxM4YiB+PAx5VGu9c1F4FScM+QASD5nHhP1FeGlByaZ6iMkkSvY2+tvVXLrkKqsgk8d2gTzwPvRrq/X7D2vd7/F7tRxA3b9xmSBx86qzdMvPAO7LY4WAPMDzxTun0qqx221cjJckqnl4e5HrIntUpRUnZGMmuAPa0KhizNuAYE7AT9JiKtr+190tsVdkbmkkKPH8WQO/zqR006a4Rau2xZLQFuozOgPYOrEg/MGas+j/AEVqJHvLczJlTPpt8x9ahPNH9YYxf6TMLzXLgLRDM0gQWx3MnipXT9Jce6AXdRGZMAwCf2e2BWlP7CKP+cvlBtlSMTxP8aD9R6fbtai2igmLZLHzM7ZxwK5Zk+EDY1ywc/szaTJh5E/u/jkmkDS213ALAm3653Kc0X6mcccfhQxlhPOblsf60/r60YSb7OaosnXfaJtHbtuoU/rAsR8QIPAznjypfQPaEXN6EhWhy1q5jPBXzVomDj6051foX9qsAAwUuBlYEgnsZB7xMZ58qo3W/ZzUWWYmWDXpN1RNxgcGZMjnjzHequOcJLa+yxOElyaB09UlmZiB3zzPPIyOZn09aE3umm8d7OYQKpU97cwYIyreRyOxHeqn0L2mv2dkn3niYQPE8KM7h5bZE1bekdWtOu+2EaTO3naBBM5jM/6foX010J+YA6rpRbuvbRjcVBu3bYO0xBYDyJgniZ4odcfzAMdyAPp9avlz+7llA3e8TEbgrjlQePywKruv9nF8C2gxbxKWOFMn9WTztJkqWELIExNMjJAYH0OXHJzyD+fY/L+VWfXLFyR+5bP+hfxiqtpVZbgUjIMQT8x8gZEVZbiwV5P6u3yJ/ZA+sUJ92GJJ0GsWyRP92zDcf3TDCR6eMyPr50O2U7tiDPBB9P6xNP37UOw8mPHHPat70I+Zr5f3Mr0n1F/MiC1TiWKk27NSrWmr0yiYrkRLelpaBd23vMcEwYnJGBgj70Ws6P0qL1dGUAAhFOHYCWWcLHbJx6AE9qRnzLFG1/n3Qcfry2gtdU9u/AurtzuJgKpAkqPX9rnymuv6trh8KXLrGIukK2GxFvEW12hjx5UU0nsYrsrvvBH7BKkZmfhGJBjERmpPUfYy5EWW2WyVDhbYZzkCWLcqMkyQABgGsTNvcbl1d92/v0XceaG7bF8/b7FcsXXu3mUlUxIMK9y4OGyveC07Qf2o9Y1rost4dRZPgIliVaBCgKkFtwG7J7NJgEGiF/pumBRQ7odiKzjwBrjSXgFjsgHIjnHhnAlkUs4Nti7AhGDQFEGQu0+JPrgecEVjZ8u/hmljjR7o9C+ouLZttZJYkBPeH4hGZMAkjv8AKPMI0+jC3hYI3sbhRlBDB1Acq263G4E7THcfOKbs2nO6FC+AYHg8UhecQ3Y/5s+UXQdS92SS5VlCFQVJa4pgEBuF2pPePFicUrHKkTZfOsahQEGs0pt6dVNtArbjcDeFLarIZTIkiD2zKrPVn/U7rRuXwgwBmd05IAYnHJ7dpzXU1Z78jqNNudDIpA6Qai+1HtsbTlLSSytDBseXHofOo3tD7Z+7s29g23XALCfhPcRnn516J+lFG0/Iy/6K6a8wl/w5h2oP1zpqswwN20gE5jPl3op0H2stXEQXc3Gbb4R+f3p/rulC6nbHCgffNVddr45tM9vwHaXSvHnV/EqOt9jsK1vc5DqCCBHiDmfTijPSPZJebuI7LE/VuPtNHrQItMQD/eqvI7LP/wDVRS8CZwPPkRXlFlk+DfcIrkida6cjW/d2wLdufGwElgM7SfLuZ/2rLfaDWgvAEAYROMD9pz3J/rArXem2/ff2Uf8AyBrhnzLSB5eQrFuu6RkvOG/ZIGPlTsD3TcX5EMi2xsT07XEOFMQxjGPlW8dD13vdHZZjk2wp7kkY/ICvn/Q2t1xQPOfoviJ+wrbOjg29NZSYISSPUmaOsilVHYW3YQ1V7t/Gqj1RgdWDiPdD/vHnVg1F8SCRVU1onVkHgIsH5mf6iq+FE8hI6i31/rmoiBjaBjHv7c4/xLH5U9rrn5cUzau+C3GJ1CjHHIOasw8vmKkX7SoVQHMkZG7wiRgysZmmtbr3gi3bQxyWJBPGBEx9j8sTTd+6620NpN+4ncNwXwkRKbvPyJB9az72p15vaxgpIKDwQTyBvIj7/UVmwxPKy9LIoIPar2etage8t7rTbn3Zhgzcg9oBz8jzFVnXdJvWCOxCWlD2+F8RB3KPjPIn5VcOh6k3UW5gl1G9R++p2z6Eialau0eMdo8hGQR2mY9cUyGaUHQJY4yRWNB7VeEC/BXJF1ey7igNwfsTgwfMVY+mavduA8aHxCfL4jtM/WPShGq9nkZpTwMCDI9GLSQcN9fIUCuae9px3UbclcqcOx3DsSYEgwAKtRyRmVZY3Etus9nrZEoyqVcs5Bk+T7JnBgNHBM8TNQg9xwu9dsKFE99kiYOV4HpxBPZfTOsI5AYw4AABOG5XwOOeDHfw1P12je4k29nvVdYLiZnwFZiVBMcemOKm2RXDIEg4+fPb5/Wp+oSbjGOTP3zUY28nsZOOc8elFxpCzScSqH/StbPoTIo5JX7v7md6Tg3BV7yPb05FK1+tTT2jcftwO7N2A/rirDoejbok4rPf0gdQNw3LawEsOQV8KmfhzLbjJmDEYxPNbmq1uyFR7MjFpXOfPQI1HtnqLzgK/u8/CuB3/wAzHtGZ7CiGi9pbnvZvguFO0+8ExEFioIABkT9gIiaoosjezKdwUyNpPAMAknIHf61ZOjsVslVA94YJOcTgRHBHHnn7eUy5sie7c/qa/hQSqka90T2st3GedO5CruXYd5buARAifPIyKP3PbXSrp/fbwuGhWB3FlGRtGW+nOaxS31u7ayHdCRDKGG3PPIkgiMcVEt+0JYOHIRCSQNufCPCq9wOJzGBPFQeqyzBjwY8fsosXtf7cnUXbcoB7s7lUpBW5wxHIYMf+weZkRe1V8kKPCzbd+VK7BEbyTKncdsMYztgRFI6sLKFTtIKMRgkrtPjJtmJIkkjEdp7lfTrwW+kOFG0SAqKzIzMpTg7iQTLMSRJwcVXnK3Y2+QZ10gI8XA03ICtJbw5lYhSG3Z3AkEcwZMXe0KSCCoG07iZxMxJgxx9MRRXrHS0kMrSiyBu8IKyB4STDsZX4RByexFDdabWCEYApxI+IzBn08JyOeAIBroSuKRxB1l9m5ByRE87YhY+h5/o+V5ZVZBZiojJ5HYCByeeP5Y6nLgKbDi22vXCxLbWcgtIJ2gmSB9jTdwi+CbjgbVwe5gYHmJij2quW7Vu0u0hgCTz3napnvuLGflQa7dsqp3KQGJiPikAiM9pac+VOntTo5dFq9g7VpHt72jOAud7M3g3QJkHPpjzNWbrKzqWPqFz6ACs66P19VvWSn6u5klyRtknaMRxj/Ua0V7pm4zEEksZHfMT8qVnyf6W34jcEbybhdxYsD1uMT9Ai/XvQfX2v1Lwc7W/I0z1D2rtoiIWBYF5BPmxMYHlFDf8A1ZbIOTHkqk/jMVRx45LlluckTvZ7qu21p7nJsMVYd9vMxyYw30NQvbX2HOoc6jSMjI/iI3RHeDQfT9XtWyTbF0NEQSu1vwBEDv8AnSG9qwAYsJJM7iR9ccE+sTTtjjPfFkHLdHaxro3swLBl4uO+AF4ifhXzmDJ4AB9auzanaPGQMfL7ekVTrXW7sb0tDy96TvInsCBCYHGDFRrmpvsSSVH+UV04ubtsKkoqqLPqepoSfEPv/Kg5ffqGZZgKgnI8+MZqv6jUXCYa8V8tzBZHmPIetH+k6Yra+Ilpkg8DjbBGCCMyOfpRqMAcyHtc2JH2rzTowt2QRg6hf4n+FMa1jkD0qXpSSmnBGDfGe/DUY8ID7Lm9wFUx4lJz38siOcjHp980ur/+Unn9cvOZwOY5rTHvDYsSfEYn1juD6d/96zeyA3UxB/5w8v4VV0v6v+JYzfp+ZZel6AtZi2xtEOdsBfrg8j7U6buot4ZRdHc2/C/1VsH6E1X+rW1FtbpZvCWEBmXyMgqQQYpOg9qXX4b25fK4N4PkN6w33mujilJWufmGU0nTD2n6labG+D/8b+AzmfC0f6ak29IDIJVUzuJMKBxJkQB+c96H/wDH7d5Yv2ZHmv6xftG8f/WmOvaK2tgLbZwlwryxK4yqw3E/L9ntQ8N3TVB8Ti1yN6jpFq4SbDiCxkx4W7NKmIwSZEGGGc1J6I91W93cJ2wGUEzJDKCEbB8zB+nFDfZhLtqSVcqYBUCTlQ6kDk4J47HvFHL+pV9hRg3xggcg7Qcg5HBwfKpNyi9vaIKpKx3TKGYkGfGRM+R85+dN2vaY29RLqVtOqGCCdnhUbk/eUiDAz6AyCK0drffc2D7p1uwcSryYllJzkGe/rmpPtHpNQbGne0guBNyuAQIyqAgz4R4YzirWHK8M1JMRkh4kaaLNqvbtLaAhgWD7WA8UjbuDJHIIqgdU6JavS4ueNyzEniSdwJBnjj4iYmT2A3qALRb8du4DJtt4WHbH7yz3ExHlwrQa8iUJbkAnAHM4Pbv9zVrPqMkymsccbBWp6detHa2Qxg8ScDdjn0keVHOndIKMvvdyqYY2zAG3Bl9xAKkRic+fEndNF1kLDAZoONswecSDOY+XNM3unlLRueMMi7ctkNDL4yckcfMkCAMVTeZy48zmvcA+v2hZZChW4g8e3O0kHuVAA+55rulhLn615Kkwy4AxngGQI2/COCcAComn1D5LkuSAoVvENp8ju8OT2ptdaFbbcWPFBMDwqQQQABBnBB8geeanTqjgz1LqVm+Tcdwl/cWZQCAS0x+8p2z3I75mvdJ0k3ABcAt2yWYFk926krwGAyWWCOQ2I7157NaG3/aReKo1sXHkltyPM7AywCs5ntngdjFzqC3iqLcVAq/E6swS4vibaFmZbgmfmBgJnLa6j/4Rb5B/WLNtVAthtmfd5kDcM7Vk/jMERODQ73gI/WMzMFgCAV2wYCzEbSTAyOaM6i4iWwQxa5IxG0G1yGk/4ox9z2ELq912Cm6NxMz+9ClpQ7T4QOcARM98CDbBYFOkDAnAMgDsPX5Dng/Ka6vXQKPCPixEeRmM5jjPyrqejjS/0kaizbZrboPe+J1PZizeH7Sx8vqcZlqtQ7ldxJhY+38TT/XOsG/euXWxLkxzCgwg+wH2qJbT7Dz9IH45p+Se52RjwhFuzn58T6xBrcgnghYBggYxPGfSc1jPStOW1FhTHiu2hj5wR95rdLWnIIkd/wCoOapal1Gy/pV2Y/7RdONi8UEO3xOxlRnie5J59KsPs/0HTPpzduM4xMAjgSGBJHYqcmMEUa/SD7KFD/aOUK2wxkSCFCTEcY/Go3Q7EaS2FAAJdrjTBgMxjkAduTikSytwTssY4RbZQ+p3lZyyjagPhXyHqeSfnQu9qiOBA9TR32nX9exKxgYHqAee5yO30oBftxPn3ParceUKfDJXReuPYuB1gE4ZTlHXurjgg+v51qVkW7yI2ntALdAIAHwknayNHJBBHrA86xkalZiQT9jWp/on1Jce6Odl5HHyfBj6rP1qvqY1HeNxPmiganTeJmceJiTntRj2aLbOJVSVB8gYcD6Nu/8Auaf9vOmi1fJUyrFontk4+0U17PD9T/nP5Cm7lKFi6akP6sfF9KIC2QujwM3STnM+OP40M1xPNENPMaTufeEgfR6K9kHmWzVajaqyDljkiTHHIXPH41nlnS3G6gGCttN3Dx28yQIFaBdZWtrkEzBkYJgRAb0qsavpY97u9RxjAB7AxzVbTyjG0/ND8qk6fxI6Dw2AQT+tJII7SOZP8BT/ALR9G0wUMERHMHeDsCDuWKx3xXanSR/ZxkxcPi57Cf6mgvtlq2e4LaGIBcr5hZH4eMxU4e0trBLrlC9F0I3Lm21eA3glG+JHIgkDMgj5mi7aO7b0ypeI3e9XAMgAg4nvz+NAPZlirqVwDF0Dsrodrx81J/Crn7UgALwP1ifXJ4E/Kp75b1FkNqUW0OdLMquB/c6Y8TjYUMeXA+1SOpWz+qxne4nuRsP4Yn61F6TeARP/ANazGO4Zx51Nv6o7LRVs+8gx6ow4PFVpr17Hw9kHjpBS7ce0AxLK53GBD5MEAkZUmYNOakXEsqkAb7zo0GYk3SA3ZpIifIfYg0+8YiDut2uIiP1k0Q0Ojt3feSMLfePKTugwc/tfjR38cg2+4p/Tuk6fUac2ryzdDnawJ3JAZgV8jj6/iKNrtB7nVNb3EoAIYD4gVDTz6/7dq0v2R6YCdS5+JUMc4kRxgHB5NVD2l0Uot7AAubSZyeW+hiYM+lW4TuTVlXNH1BHS+qGVQjj9qDM7ZBEDvHBmaJ9W977h2W5vDEKygbSQfEpg8wMR86q/T789iSAWVhMRzHMHtz5/Sitjqi2baPcRjDNC4nnuSJB9fXntUZwp2ijdFc1SEZBMgmR5H5+uf9+yOnKLl1VulgpgbvLyJnt/vUqxfV95OA2dk5kGcTnPz794r1eqpce2Lq4UkbgBMGYmI3c5nn61Zt0cyV/ZLmmkiChPxThh+yfIjnPr2o3pupBkVgWQgSpEDxfFHGfEJnn86r2n1exwA023xAn6fjtifx5p2/tDL7zK7vCoJmOdwIwD29IpE47uyNBLWLcvXxMKSQAqweT6/s58zEcxFde0Sk5lQBAMGP8AEMGJyMcQfWo+n14uFgEZAMAcxiBExmO/efUy9dUggmFTxbZIIniOTnDCZPHaKgrXAGQ7iALngyDtAzOREjGZmDkdo56lajUbgwUj4YBMCR/A85r2rEOuQpIB2tTO0+ZAI5xBn+FSUuxzt47HufPyxUMKpXw4JjBI/D1gz96Va2gbcSPC0+WQPrxgU1pBaLD7JW9+t0yyP73/ALZMjPA/nW3rYHu/E0D97zj86xP9H1zdrreRAW43I/dIjgHuPwrZhdJQA8EgR25FUNW6SNDSLgT7eMF01zuNiqPQkgVWPZ++raHaAy+NLZL7ArFmM7NzAEdhmfSaK/pI1yi06+ZVY9QQ0j6CoPRl26XTCSC16yP+YJ8O4j9XkzPeF5mqEP8AZT+JbXf7Fd/SH0sJqmdTztkeHB244YtBAPKgfOqF1CYP9cf1+FbF7baU3LeqK592bDbQzttG0gkqVCjDdiT8uKyHqU7TPka0NJPdBWVcqplYJ71r/wCiC4ffgKjEkeJ5gCBuUEecz/QrIDxW3folteFfCT4n49EAp+vdYmQ06uRA/SG3hX1f+dB+iJFkH1b84qf7ft8HzPn+X19Kg9CP6pR/1fmarYuMSH5PbYrVekRROyni0cR8R/I/hQfV89iPOjOjabmkHYbicT+yM/7U5+z9fwLXtFn1JHulMBYeDkgEx3j0xnyoRqiCexA/ryx/X1LXsrJmZiI9J8QPH8KHag4xP4DAgdiZBrNiy80C+rFv/bhFEbmnsARH8O9AuqaUDV2WY7WkAqSCCM8RnMnBFWy9bDDT8f3j8cffvVZ61aP9vOe9rkxyrHFWsTf2YidX+450F7G5FBb+8uIoCn9pc5EzGO1WzrGkR7QLFl2svi2GTBnAbaYJ/hVY6L0xTeTmA1x+TEgmPyFaZ1fpi/CxEfMR+IniRSpzUciaGKNxor3QFtgAJc3stpUgrEw7sSBJjwsPxoqdECBKjw3EM9+GHYACo2k6UtshlPb6jmYxzj71Iug7RsLKfe257TLDiR+Ed6hkknO4nQi1HkHK43xvJbZZIx5S59CIb65ova1SWbV648lQwbHJJCEAT6kQKH6XTncDjKLnnsBnyqXqNFvtX0IDTbXDTGLduCsdwRNSlt68gJPsr/s71lLN10A3C+u0RkjyxndJxiqV7Ua0vbuWlGFbdj94bgf9JIj0q5+yWlnU6cqIA92WgYCkgmfLxdx9fOgui00K6C2rMWYKSYJILDHdYOMkTBq/jilJsqzdxozrRay4jAKTg9o55x6/yo9bd9VaK/E6mQgiSBMkYkwIEE9jzRW41/c0HaQoYDcJB7bSFG7zn05p2/oteiDxi0hcsNhCsCRB3FADGeMinSkmVPDd8lLsaO6Q21GYKJaFkgeZ8h61EL8Vc9VpL95wxLFSdtxfeqx5gm0jusmJIHmaqur0q27txH94ApYLKQ5idu9SfCeJyY9anGVgcaCei1hYADbCHdBHJkE5+n4V5f6kdpwACJE9+B4Zx2oGLkcR9e3f+VTTp7lxxbKuXaID+EiYMgExEZmo+ErsjtLP07p7NZJAKqAsuRIk52+HIMCczMH1pq/d8SSNyAEwCIAJJgeUmTP+KnX0mq0+y2feWFjcoIkkpO1lKwCYbzPNQfElmCxLOwfdyGAlQDPkQfSarxjyKquBerve+ckAKJkImAJJIJnnmJ5IHpXVEOnuIdt1dvhB2PjB8QIGCJ5AnkjmupyXuYa+JXVvEDgHNPaa20wGjEtzxznFWZ/ZTRrzrJ/6RP5A0q303Qrg37hWQYCHJHn4cj6VL+oi+k/oyW9D36L0nXvxC23OMjlRgicZrYbF1TdtBgfiABBHPP8AA1nnsNp9Kt6+9g3C2zhgoWCZhcz2+wrRej3w15DBjdEQDBEjyH9GqOqe/lLyNDTNbbK7+lBhkx4g20SeAZPy4Aop0ZT7rRgSf1mdpudra4bYNpExh4H1xQH9JOrDArBn3pE7YBw3Gc881Zui6VWOkAiQ10xiRAjE5+1U5Qfgr9/wWVJbn+xN6lonuW9amfGdoEOf2OwY7ef3MfWawbrOEbtg9o7etfQgsKVvEhTOo4IQyQIk+ESR/iJOPlWB+01oKHA7bh29R5nOKfoFTa+QnK+CoAcfMVuP6Mb2xI8XF4jj0X+vnWGr2+Yrdf0agKjEruOy6ZMmBxAkQMiauekOcYvTdv5FU/SCP1q98Hy9PKvOi2P1KNnv+BNSvb22N6d/CfpkU10U/wDt0GYJP5n+VKimsaJylcxrV2h2EVZun6JVu6Se9pzn5W/51Xr4AHqKsumH/uNPu4Fl85iP1ccGpN+r9fwBL1vp+Qpds4DR3MmMRAwMeo+1Dnk4UBcgYJ+Z7dm9asGr0m20nEyzGJMggRH4UIdDPxE5jGM9u/FZqLxDa2f/AG8kEm6/f0FV7Xof+In52T2wIb97+hVlDEXdODj9Yx/AA0z1Po5HUi7iEb3JDQGB2hp7iDxVqCqLfwK7dzS+JH6FpJvIT3a8PxetC6pclvATAXiDnsJ/3qh6PXWLDWy1wSLl3cMEgEnaQBM8n7Ua6p+kTSF2ZfeOTwIjH4Y5pEsbZN5oJ8sJvcldxJI27gYHESeTPB8qDdW9pLOlYWrpbdutufCWwGDYIHkDigWu9vbrn9WAixGRJg/MwO1Br+pdyWclj5kz9vIVKOJJ2yvk1kUqiXHTdc05XDiAIiCCT9vzpi97ZD3dwKrhm2qpKggQApJA7EZqqpuPafT/AMipdpmEALmPr9cV0kvcVnrJkzpuncLhiMQYlZGNuI8Xf6fKiXSuhsnDzDbs8ySGMeQJqBa1DnBjJ9O38fnRLSbpmY8ox/5pc9Rlu0ys8sicfZ0Iii0bqkmDEtCnMGSMAnAJIE4FF7toBV3LqboICOm+0qsDK7rnfCnJEEgcc0IW84yHgAczie//AIohperBYL3kYf8AUo/jPlVVarLDhckVmkgSP0f6G7qHW1eKbSN1lXViMZPjknnMTHGKP3P0ZaG425rTFzyd5EmI4Bx9Kf0nWNNMi5ZU+jIG+pnNT7XU7XJupng71/nS3qctp2/8/YnGSaplH9qPZ86S7bGntvtfeCiruUEQAqjaSBGZJMyfWZPSNDeu2nd0AKGVRkfnktaDY3YjAxmImrymqBAMgfX/AHppur2xM3reDBll+vepZNdOXER29Fe1L6pLLe5t3C2yVECS44+KQD6+tUvrOiu3rI97obtsW1JBErt5kQZUqST5Hk/PUx1qyZi/ax/jUx9Aa8/4paP/ADbZnjNdHWShK9n5OzZFk5Z80dXba5G5mgj4hDegZZ7ZrqK+3mltW9Ze9zeRwX3SBCqWyyrHMGR27Cur02JqUEyukW3UdO0z/EbX+WyPzwaA9T9ktOT+qvOvoVBH08cj8aN/+qXPxJab/J/vUS514d7Fn6JzVGD29MPqeT+z/kV7LC3o7ZUyWZpZx3UcA+QHlVr6V7Z2FuqzboH+DcSe1VIdetg/3KD6D+Ip1faRYOCo9I/CmN7u2OhNL9S+gd67rreq2ygO1w2LToY7gnuCP/NFene06WyDCoFTyb4jJON0R84qjXeoo3L3vvUR1sj9tvqv+1BxTVWM8auq+po+m/SFZRCrkN4ieTHJIA8RP0qi9Z9n7Wsdzb1Fu2HZm23DESSYBZpP2qGmjtt8NxPlAH8adXpROVdCPn/IYoRjKDuIHknLuK+pE0H6K2W+he7Yu2gwLbLqkkcxtJB9K0f2Z6Oli1cWX3C2wzb/AHmPwAk7iAaodzpdz0P1n8xTX9nur2+xFHI8mRVI6GRw/S/8/YM+2/SwVFxC0Jhg1soIPkcgRjyqBZK27QttyoHw5E9wOPOobay+vHvR8mP86iP1d8zuz5qDx8xU4yklTRzyq7pky7qbeBkA+f2zPFWrSe7fU2RxGnYGe+UJrPbup3cj8APvinx1ZpmYMRPeMY9OB9qk5Jr6gWVI0rrXUxYUQwChjyc8CI7iqb1X2vJxbcjPIAyMnEjGe9V/U64vO5iT5k/xqOSvn+dJhGkdPUOXRPb2guEyXaR3xNdf9obtzDOzDHOeOKHLHmaUpUedTYhzl7ydbvz8Un64+w5qa/uypIZZ8grj7boFCvfD1rxmEYBP1qP7AUveSjdAPb+vwp61qvzxQdtYwGbf+qubqhH7BHzyPvxQ8NsiWBOpKpzH5n6CvdV1vA2mJ7SA0f5hVVTqOTuJE/uxUi1fSQxZxiAcH51zw12AI3eu4BDOT6OAf9OaVouvF2AO+P8ArY/kJqIiW9ph2PoVH4T2+tMXAAsyxgyRgemM12yD4oAZ6q2YW64JztYk/aY/Khba05BVSeMKsz9KfudeJQAr7wfusxPp2NMHqduR+oWO6jAPz8JP40IQaVNfgiOaK6haC+2PPufTBj61N98rEIrqZJyUz6QQMD7ULtdQtBi3ugM4ALY9ORSDqdzQof5TPr2FScG35/YDRYrXTm2yDvCzm3kr5EiRFKN73WWNxwcQybPQeLJ5mgNoXB4tpIHfbIz9KSdSUOY7GDB/IEUrwm+GyNFyTqenAG6xeTI8e8EH5bkgj6VF6/qFtLNv3st8O8LtPnsKYBGKr1/r4ZduwDESCRiZ44H0FQbupBEB/wAIg/xqOPTNSt/ycog+5qixyfFI/r6V7UTUyDzPqOK9rYUeC0kaD7ofakOg+9dXVjIQiOEgyK8Kcev9Yrq6pBFNaEL+femb1qDEn717XUUEbCfOvLjRXV1SQBWRkEifWvU11wEgO0fP+ddXVJEk2hrUXmJyzH61EcRXtdUkGxLHBPlTSic11dUwHRXFa6uohEsKcQV5XUGcOIMinrYmZrq6lyAeMkYp1wIggHmurqicDr3TV2k57/hUFZg5MA8TXV1WcbbXJyJOnt+DdkHPGKm6HSC45BJ4PB5jOfrXtdUMjaTAxh9KANwJnPpwe0D0qNdBxLMfma6uqUXYEE+maBGRmIyqEjJ5FQGWAWBg+ldXVCLbkwHtjVFVmAYP++SIP40xdubiSe/YcfSurqckrCJ7U0RXtdU0EY1HP2rq6upy6G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368" name="AutoShape 8" descr="data:image/jpg;base64,/9j/4AAQSkZJRgABAQAAAQABAAD/2wCEAAkGBhQSERUUExQVFRUWFRgXGBUYGBwYGBgXHB8cFhcaFB0aHSceFxwjGh4XIC8gIycpLCwtGCAxNTAqNSYrLCkBCQoKDgwOGg8PGiwkHyUqLi8sLCwsLCwsLCwsLywsLCwqLCwsLC8sLCwsLCwsLCwsLCwsLCwsLCwsLCwsLCwsLP/AABEIALQBGAMBIgACEQEDEQH/xAAcAAABBQEBAQAAAAAAAAAAAAAFAgMEBgcAAQj/xABCEAACAQMDAgMGAgcGBQQDAAABAhEAAyEEEjEFQSJRYQYTMnGBkaGxByNCUsHR8BQzYoKi4RVDcrLxFiRTkiV0wv/EABoBAAIDAQEAAAAAAAAAAAAAAAEDAgQFAAb/xAAyEQACAgEEAAIJAwMFAAAAAAAAAQIRAwQSITETQQUiMlFhcZGhsUKB0RTB8CMzcuHx/9oADAMBAAIRAxEAPwCnV6KVFegV6CjIEgUoClBaUFonCAKUBSwtKC1KgWIAr2KdCUr3dGgWMRSSK91TkYHIEnuQOxjJ59Dx9adfJpEcqlkcF5DHBqKk/MYiuindteFabRCxmvDTpWvNtCg2NV1OFaSRQOEV5S4rw0AnW+R8xSriQSJ4JH2xSBT+rH6x/wDrb8zQ8w+QzXtegUoLUgCK8NOba8IrqOGjSTTpFIIqIRs0k04RSSKBIQaSaXFeFaiEbmvKdFuvfdeorqCM15TrW4pEUKOE11exXUDglFegV7FegVZEWeBaWFrgKcVaKQLPAtLVKUq06iVNRItiUt0tyFHqcAeZ/rNO4AJOABJPkKjaRy77sA+R5VPl2JOSe2BVfV51ghx2+v5HafF4suekRNX01SxZH/WqN0dz6x+z6Dyiu0WtF3B8NwfEvAPqv8RUrS6Vff3M8qhJjO5skduYqH1TpLE71neM4GSJww9cj5isHDnljlaNTJiU40wxp+klhTOo6Yy9qR0X2hIADQGAg9vqP5ef3MvUaskkgyDmt/BqMebhcP3GVlxSx8+XvBhSkm3UxbcmiWnsoFlhPpVjYJ3FeKUhhRa9YBM0Mu3AWgHOcTnGaXNKPbJxt9DMV4y0gauG+BtoMFzhQO5zzXt3ddJNtwqDExJJ7x2qnPVYop89FiOCcvI8NPa+6oe4QZUM2Rnv6c1AuupIFyFAHBaWJ4yFplrqyNgfaDIUAIs+pOT9qqy1q3eqiwtNxyydp9QXMKjn1iPXE5PyqcEodptXqLlxVtBVaRt8/ucenFGEUkbjABdl24BRhnYR8jj5eRFS0urcp7Mnn0DPp0o7oeXZGK0gipLrTLCtVxKCYyRSDTjCkEVBokmNmkkUsivUtE4GfSo0SsXpdIXNGL3TrS2Ynxd2/riivs37PuUO5SPnUnX+yBz5HtS3JX2NjF0UG6BOK63aJMAEnyFWNvZBpx+NWj2e6MllQCAW5JNCU0ujlFg/o/sB7zT7mwzDHnQzqHsQ6TBHzrULepAWBUHX294pKmxm1GTa3oRTvP0ivKs/tF00+6c7tsCZmPx7Cva6WdR8jlisqsUoCvYpQFaaiULOUU4q1yrTyLTFAg5HIlPIlKt2681N3bCr8bTHoByx9B+JIHepT244OcukRjc5KKIOt1gkr2WJ9W5APoME/QededOs/ExPinOOP4eVNf8ADHLQe0Hkd5OT3Pc1F6t1AadQi5fJicAdiT5fj95rx+ozvNNyZ6HFiWOO1BrTWwJIksRk/LiI/rFTV3T4hwIk8jHl/Gs7tdbvbgZkTxED6d/rVsv69jpBdRfE5ClowJk/UwCTzxkZpDdDKIXtLpUt3AVceLMYUhpOQCcCR+BpOg17HEgP5dn9R5N6d6rjoS0mSTOY3sfXPAo10zpvvLbQRuXxBR8UdyP3SD5/SmxkQaD+k1AcYIny9PMedPtcPFV23qSzQSA44YmN3PHk3rRGz1FzCkBmmPmeIx3rX0/pHb6ub6/yUMuj3etj+hI1V4IhLmF4P1x9KBtfRvDatv6xCk/M5aPpVj1NsruS6jI4GVbuDgFTwwPn+Ap3QdFYoDb2qdy5IyADuEQY5Uc8zSfSWWEnCUXaaGaLHKKkpKnZXE019lChVRRGCJPBYfFzgE8dqXa6A91oZ2gRJkgZAYbRjsR2FEb6+7fYxcgQJB28A/CABugluSJHoZqWgtWLriQF2oQTAmZP15rKt+ReoEv0i3bbaFZiNuNp5nxL2/YiDPJpwadirFUgbTLdwC0qcDkAbefOrDrb1q9aIRgWFsMQByFHcx5Ex5z3HNW9m+qtdt3IULKsGWfDEAhpPcTHH51GLbRJqgx0sTctuY3MUkgeo49Kk9VVd73is7Cy3k4LIJAuL/jUGfUEHygfotM+y22/b8JG1cj6nH4VYmtn38tG5bgRsSGVvT5tImeSM80ubp8E49FdKGBuEEqG5mQcgiPt9KYcVL1tpLZ3BTsc+Eif1bTLWzj4TJZft2ERSwPGa9Xoc/8AUYrl2uH/ACYWqxeFOl0xoWyTApR0D+RqZ0u1Lz5Va9G6ucxirE3tFQVlRs9AdhIH0o17K9PCOS6/I1aLty2sERIqK3UkHEVWlkviiwoJclr0e0DgUvVlI7VVf+PY5qM/WvXFI2tjbDGsdRQ+/rVXg0H6h1SRzQy9cOCWpkcdkXMst/rXABpS9fA5NVP+0gZqPp3e9dKL2Ek8wMnA4nj70ZQUVyBTvoLdZ68GkEAieCJFeVC/9PFiu8TPiLE4AA3Rnj1jFdUPU8w+t5A/bSwtK20pVraUTLs5FqRbSkolSLaU6MBcpChCgk4AEmqx1vqj2yYj3rQT5Ig+Eev8Se/AM6zVTLASlvgD9u5xyOAp7+ee1QPabRKbdq6oyUXfBkbswfv5815n0prVOfhR6X3f/Rs6LTOMfEl2/wAAn2e1903QpbdiYMCD2nuB6U97VdKa3fYHIMEevED7yYod0HSF9VsABA2yCY5ZVJMZPMxVx9rdGptW3AghmwCSAs7QBPYEY+dYU3U0asVcWZrqdVDkAAwck8nzjyrSOg9OZtHdV3thcBLceInbukNxIVh24PasxuHxt8zW4dNQe7VT++wPb4LKJn7fKjqWoxQMK3NmS9cO1TGJP4DgVaPZS+VWckgRH0UmTz51VvaJI8MzDkfn51bPZW0QhJ4PHrH9CmP2Rfme9Z6VvLXEEEZIH4lfXihem1jJtuOhKgkC4MweJYCSO2aPa2+o/aVf+ogUE1OpU22a2QQly2CqnaCD2J8jMYop2qYOmXjqVu9qkULsf3cwreEvxIDcBhAMHnzFMLYu2EQb7YR13IxXxSMlXUNAYT2kH8KkdBtXGsBsi47km2W3bbeNpmJbP1z8qUNCl0C3eDwJ2MphlbiVPBjuDPORVe0uBqvsqHtsp/tmkJILG2CWEQTJzj0j7UYTTq124No8ItgZ3HvmTnPNM+1PRbM2biK6Nb/vNolARGSMC3uJJMQs9hOR2t6ndtXn3W9pYLz5RgiJ3A+YxTFzFJEX3ZbRG1sAxYb/ALlGKz/2NuAWrsx8LHP/AEg/wqW/Wr7GFPYjCxiZzP8AKoadKIEKNk5jI+8AV2OO1P4hk7LDpupILVuWAwOT5GrJfQ3LrvbfH6l17pllJYxz2zWf6bQDcNx8+wGeQZ5Iq6W9R7t2MYZV3BcifC+5fmZJUfTggxmvcGL94rX2AwuHYFDK+5OYZGUyDxnv6+WaAsKsly1va6yPID3VCnKlWF1pU9pgZ9KAMteg9C845L4mV6R9qL+B7ptTsp2x1MqSfOo2yu93Wy8aZnKbRIvdWY1HXUt3JpQs0tdNQWFe4LyMk6VtzALJJqVrOkXZH4UQ9lNMoeW+lG+r9bs7/dlWG0qDcI8O4gsAvduO341UzTjilyWcac0UvTdLZjBJFT36Itu073XCADwk58XOB+19KF6nWXfeOyOCvi7cIpMwCQQQPNcfWhgv3dx3F5XcwZnkEDG1hBHG/I53ccVRz69VUV2Ox4OeQrptdaGkZrysomFeJLTg7fOCDJ8owMChWg6oq2ytj3rO5UxJCzEsDtaRmTzkcwOXupdeu3FANpAiZjhF58WFILbpIny9cQLPWndVUWZRA0iRkbSGmIJ7jHAjHaqDyOdc9FlRS6Fv1u8bezdICgHe26Jkgfwzk8diB1I/sOqvldtki0Y2kgWlgCCA7ESPPPma6kuM31ZLgNe7pa26k+5pS2a90onm9w0iVG6nrNoCKYZu/wC6vdvn2HqfSia2KE9e1CoyhmAMTHcg/wDiqmvyyxaeUoumP0sFkzJSXAjRAEhQIUDaFB9MT5zRL2gtj+z3xiAyxiII3CRGJ/nVRue0fuzCKxM4YiB+PAx5VGu9c1F4FScM+QASD5nHhP1FeGlByaZ6iMkkSvY2+tvVXLrkKqsgk8d2gTzwPvRrq/X7D2vd7/F7tRxA3b9xmSBx86qzdMvPAO7LY4WAPMDzxTun0qqx221cjJckqnl4e5HrIntUpRUnZGMmuAPa0KhizNuAYE7AT9JiKtr+190tsVdkbmkkKPH8WQO/zqR006a4Rau2xZLQFuozOgPYOrEg/MGas+j/AEVqJHvLczJlTPpt8x9ahPNH9YYxf6TMLzXLgLRDM0gQWx3MnipXT9Jce6AXdRGZMAwCf2e2BWlP7CKP+cvlBtlSMTxP8aD9R6fbtai2igmLZLHzM7ZxwK5Zk+EDY1ywc/szaTJh5E/u/jkmkDS213ALAm3653Kc0X6mcccfhQxlhPOblsf60/r60YSb7OaosnXfaJtHbtuoU/rAsR8QIPAznjypfQPaEXN6EhWhy1q5jPBXzVomDj6051foX9qsAAwUuBlYEgnsZB7xMZ58qo3W/ZzUWWYmWDXpN1RNxgcGZMjnjzHequOcJLa+yxOElyaB09UlmZiB3zzPPIyOZn09aE3umm8d7OYQKpU97cwYIyreRyOxHeqn0L2mv2dkn3niYQPE8KM7h5bZE1bekdWtOu+2EaTO3naBBM5jM/6foX010J+YA6rpRbuvbRjcVBu3bYO0xBYDyJgniZ4odcfzAMdyAPp9avlz+7llA3e8TEbgrjlQePywKruv9nF8C2gxbxKWOFMn9WTztJkqWELIExNMjJAYH0OXHJzyD+fY/L+VWfXLFyR+5bP+hfxiqtpVZbgUjIMQT8x8gZEVZbiwV5P6u3yJ/ZA+sUJ92GJJ0GsWyRP92zDcf3TDCR6eMyPr50O2U7tiDPBB9P6xNP37UOw8mPHHPat70I+Zr5f3Mr0n1F/MiC1TiWKk27NSrWmr0yiYrkRLelpaBd23vMcEwYnJGBgj70Ws6P0qL1dGUAAhFOHYCWWcLHbJx6AE9qRnzLFG1/n3Qcfry2gtdU9u/AurtzuJgKpAkqPX9rnymuv6trh8KXLrGIukK2GxFvEW12hjx5UU0nsYrsrvvBH7BKkZmfhGJBjERmpPUfYy5EWW2WyVDhbYZzkCWLcqMkyQABgGsTNvcbl1d92/v0XceaG7bF8/b7FcsXXu3mUlUxIMK9y4OGyveC07Qf2o9Y1rost4dRZPgIliVaBCgKkFtwG7J7NJgEGiF/pumBRQ7odiKzjwBrjSXgFjsgHIjnHhnAlkUs4Nti7AhGDQFEGQu0+JPrgecEVjZ8u/hmljjR7o9C+ouLZttZJYkBPeH4hGZMAkjv8AKPMI0+jC3hYI3sbhRlBDB1Acq263G4E7THcfOKbs2nO6FC+AYHg8UhecQ3Y/5s+UXQdS92SS5VlCFQVJa4pgEBuF2pPePFicUrHKkTZfOsahQEGs0pt6dVNtArbjcDeFLarIZTIkiD2zKrPVn/U7rRuXwgwBmd05IAYnHJ7dpzXU1Z78jqNNudDIpA6Qai+1HtsbTlLSSytDBseXHofOo3tD7Z+7s29g23XALCfhPcRnn516J+lFG0/Iy/6K6a8wl/w5h2oP1zpqswwN20gE5jPl3op0H2stXEQXc3Gbb4R+f3p/rulC6nbHCgffNVddr45tM9vwHaXSvHnV/EqOt9jsK1vc5DqCCBHiDmfTijPSPZJebuI7LE/VuPtNHrQItMQD/eqvI7LP/wDVRS8CZwPPkRXlFlk+DfcIrkida6cjW/d2wLdufGwElgM7SfLuZ/2rLfaDWgvAEAYROMD9pz3J/rArXem2/ff2Uf8AyBrhnzLSB5eQrFuu6RkvOG/ZIGPlTsD3TcX5EMi2xsT07XEOFMQxjGPlW8dD13vdHZZjk2wp7kkY/ICvn/Q2t1xQPOfoviJ+wrbOjg29NZSYISSPUmaOsilVHYW3YQ1V7t/Gqj1RgdWDiPdD/vHnVg1F8SCRVU1onVkHgIsH5mf6iq+FE8hI6i31/rmoiBjaBjHv7c4/xLH5U9rrn5cUzau+C3GJ1CjHHIOasw8vmKkX7SoVQHMkZG7wiRgysZmmtbr3gi3bQxyWJBPGBEx9j8sTTd+6620NpN+4ncNwXwkRKbvPyJB9az72p15vaxgpIKDwQTyBvIj7/UVmwxPKy9LIoIPar2etage8t7rTbn3Zhgzcg9oBz8jzFVnXdJvWCOxCWlD2+F8RB3KPjPIn5VcOh6k3UW5gl1G9R++p2z6Eialau0eMdo8hGQR2mY9cUyGaUHQJY4yRWNB7VeEC/BXJF1ey7igNwfsTgwfMVY+mavduA8aHxCfL4jtM/WPShGq9nkZpTwMCDI9GLSQcN9fIUCuae9px3UbclcqcOx3DsSYEgwAKtRyRmVZY3Etus9nrZEoyqVcs5Bk+T7JnBgNHBM8TNQg9xwu9dsKFE99kiYOV4HpxBPZfTOsI5AYw4AABOG5XwOOeDHfw1P12je4k29nvVdYLiZnwFZiVBMcemOKm2RXDIEg4+fPb5/Wp+oSbjGOTP3zUY28nsZOOc8elFxpCzScSqH/StbPoTIo5JX7v7md6Tg3BV7yPb05FK1+tTT2jcftwO7N2A/rirDoejbok4rPf0gdQNw3LawEsOQV8KmfhzLbjJmDEYxPNbmq1uyFR7MjFpXOfPQI1HtnqLzgK/u8/CuB3/wAzHtGZ7CiGi9pbnvZvguFO0+8ExEFioIABkT9gIiaoosjezKdwUyNpPAMAknIHf61ZOjsVslVA94YJOcTgRHBHHnn7eUy5sie7c/qa/hQSqka90T2st3GedO5CruXYd5buARAifPIyKP3PbXSrp/fbwuGhWB3FlGRtGW+nOaxS31u7ayHdCRDKGG3PPIkgiMcVEt+0JYOHIRCSQNufCPCq9wOJzGBPFQeqyzBjwY8fsosXtf7cnUXbcoB7s7lUpBW5wxHIYMf+weZkRe1V8kKPCzbd+VK7BEbyTKncdsMYztgRFI6sLKFTtIKMRgkrtPjJtmJIkkjEdp7lfTrwW+kOFG0SAqKzIzMpTg7iQTLMSRJwcVXnK3Y2+QZ10gI8XA03ICtJbw5lYhSG3Z3AkEcwZMXe0KSCCoG07iZxMxJgxx9MRRXrHS0kMrSiyBu8IKyB4STDsZX4RByexFDdabWCEYApxI+IzBn08JyOeAIBroSuKRxB1l9m5ByRE87YhY+h5/o+V5ZVZBZiojJ5HYCByeeP5Y6nLgKbDi22vXCxLbWcgtIJ2gmSB9jTdwi+CbjgbVwe5gYHmJij2quW7Vu0u0hgCTz3napnvuLGflQa7dsqp3KQGJiPikAiM9pac+VOntTo5dFq9g7VpHt72jOAud7M3g3QJkHPpjzNWbrKzqWPqFz6ACs66P19VvWSn6u5klyRtknaMRxj/Ua0V7pm4zEEksZHfMT8qVnyf6W34jcEbybhdxYsD1uMT9Ai/XvQfX2v1Lwc7W/I0z1D2rtoiIWBYF5BPmxMYHlFDf8A1ZbIOTHkqk/jMVRx45LlluckTvZ7qu21p7nJsMVYd9vMxyYw30NQvbX2HOoc6jSMjI/iI3RHeDQfT9XtWyTbF0NEQSu1vwBEDv8AnSG9qwAYsJJM7iR9ccE+sTTtjjPfFkHLdHaxro3swLBl4uO+AF4ifhXzmDJ4AB9auzanaPGQMfL7ekVTrXW7sb0tDy96TvInsCBCYHGDFRrmpvsSSVH+UV04ubtsKkoqqLPqepoSfEPv/Kg5ffqGZZgKgnI8+MZqv6jUXCYa8V8tzBZHmPIetH+k6Yra+Ilpkg8DjbBGCCMyOfpRqMAcyHtc2JH2rzTowt2QRg6hf4n+FMa1jkD0qXpSSmnBGDfGe/DUY8ID7Lm9wFUx4lJz38siOcjHp980ur/+Unn9cvOZwOY5rTHvDYsSfEYn1juD6d/96zeyA3UxB/5w8v4VV0v6v+JYzfp+ZZel6AtZi2xtEOdsBfrg8j7U6buot4ZRdHc2/C/1VsH6E1X+rW1FtbpZvCWEBmXyMgqQQYpOg9qXX4b25fK4N4PkN6w33mujilJWufmGU0nTD2n6labG+D/8b+AzmfC0f6ak29IDIJVUzuJMKBxJkQB+c96H/wDH7d5Yv2ZHmv6xftG8f/WmOvaK2tgLbZwlwryxK4yqw3E/L9ntQ8N3TVB8Ti1yN6jpFq4SbDiCxkx4W7NKmIwSZEGGGc1J6I91W93cJ2wGUEzJDKCEbB8zB+nFDfZhLtqSVcqYBUCTlQ6kDk4J47HvFHL+pV9hRg3xggcg7Qcg5HBwfKpNyi9vaIKpKx3TKGYkGfGRM+R85+dN2vaY29RLqVtOqGCCdnhUbk/eUiDAz6AyCK0drffc2D7p1uwcSryYllJzkGe/rmpPtHpNQbGne0guBNyuAQIyqAgz4R4YzirWHK8M1JMRkh4kaaLNqvbtLaAhgWD7WA8UjbuDJHIIqgdU6JavS4ueNyzEniSdwJBnjj4iYmT2A3qALRb8du4DJtt4WHbH7yz3ExHlwrQa8iUJbkAnAHM4Pbv9zVrPqMkymsccbBWp6detHa2Qxg8ScDdjn0keVHOndIKMvvdyqYY2zAG3Bl9xAKkRic+fEndNF1kLDAZoONswecSDOY+XNM3unlLRueMMi7ctkNDL4yckcfMkCAMVTeZy48zmvcA+v2hZZChW4g8e3O0kHuVAA+55rulhLn615Kkwy4AxngGQI2/COCcAComn1D5LkuSAoVvENp8ju8OT2ptdaFbbcWPFBMDwqQQQABBnBB8geeanTqjgz1LqVm+Tcdwl/cWZQCAS0x+8p2z3I75mvdJ0k3ABcAt2yWYFk926krwGAyWWCOQ2I7157NaG3/aReKo1sXHkltyPM7AywCs5ntngdjFzqC3iqLcVAq/E6swS4vibaFmZbgmfmBgJnLa6j/4Rb5B/WLNtVAthtmfd5kDcM7Vk/jMERODQ73gI/WMzMFgCAV2wYCzEbSTAyOaM6i4iWwQxa5IxG0G1yGk/4ox9z2ELq912Cm6NxMz+9ClpQ7T4QOcARM98CDbBYFOkDAnAMgDsPX5Dng/Ka6vXQKPCPixEeRmM5jjPyrqejjS/0kaizbZrboPe+J1PZizeH7Sx8vqcZlqtQ7ldxJhY+38TT/XOsG/euXWxLkxzCgwg+wH2qJbT7Dz9IH45p+Se52RjwhFuzn58T6xBrcgnghYBggYxPGfSc1jPStOW1FhTHiu2hj5wR95rdLWnIIkd/wCoOapal1Gy/pV2Y/7RdONi8UEO3xOxlRnie5J59KsPs/0HTPpzduM4xMAjgSGBJHYqcmMEUa/SD7KFD/aOUK2wxkSCFCTEcY/Go3Q7EaS2FAAJdrjTBgMxjkAduTikSytwTssY4RbZQ+p3lZyyjagPhXyHqeSfnQu9qiOBA9TR32nX9exKxgYHqAee5yO30oBftxPn3ParceUKfDJXReuPYuB1gE4ZTlHXurjgg+v51qVkW7yI2ntALdAIAHwknayNHJBBHrA86xkalZiQT9jWp/on1Jce6Odl5HHyfBj6rP1qvqY1HeNxPmiganTeJmceJiTntRj2aLbOJVSVB8gYcD6Nu/8Auaf9vOmi1fJUyrFontk4+0U17PD9T/nP5Cm7lKFi6akP6sfF9KIC2QujwM3STnM+OP40M1xPNENPMaTufeEgfR6K9kHmWzVajaqyDljkiTHHIXPH41nlnS3G6gGCttN3Dx28yQIFaBdZWtrkEzBkYJgRAb0qsavpY97u9RxjAB7AxzVbTyjG0/ND8qk6fxI6Dw2AQT+tJII7SOZP8BT/ALR9G0wUMERHMHeDsCDuWKx3xXanSR/ZxkxcPi57Cf6mgvtlq2e4LaGIBcr5hZH4eMxU4e0trBLrlC9F0I3Lm21eA3glG+JHIgkDMgj5mi7aO7b0ypeI3e9XAMgAg4nvz+NAPZlirqVwDF0Dsrodrx81J/Crn7UgALwP1ifXJ4E/Kp75b1FkNqUW0OdLMquB/c6Y8TjYUMeXA+1SOpWz+qxne4nuRsP4Yn61F6TeARP/ANazGO4Zx51Nv6o7LRVs+8gx6ow4PFVpr17Hw9kHjpBS7ce0AxLK53GBD5MEAkZUmYNOakXEsqkAb7zo0GYk3SA3ZpIifIfYg0+8YiDut2uIiP1k0Q0Ojt3feSMLfePKTugwc/tfjR38cg2+4p/Tuk6fUac2ryzdDnawJ3JAZgV8jj6/iKNrtB7nVNb3EoAIYD4gVDTz6/7dq0v2R6YCdS5+JUMc4kRxgHB5NVD2l0Uot7AAubSZyeW+hiYM+lW4TuTVlXNH1BHS+qGVQjj9qDM7ZBEDvHBmaJ9W977h2W5vDEKygbSQfEpg8wMR86q/T789iSAWVhMRzHMHtz5/Sitjqi2baPcRjDNC4nnuSJB9fXntUZwp2ijdFc1SEZBMgmR5H5+uf9+yOnKLl1VulgpgbvLyJnt/vUqxfV95OA2dk5kGcTnPz794r1eqpce2Lq4UkbgBMGYmI3c5nn61Zt0cyV/ZLmmkiChPxThh+yfIjnPr2o3pupBkVgWQgSpEDxfFHGfEJnn86r2n1exwA023xAn6fjtifx5p2/tDL7zK7vCoJmOdwIwD29IpE47uyNBLWLcvXxMKSQAqweT6/s58zEcxFde0Sk5lQBAMGP8AEMGJyMcQfWo+n14uFgEZAMAcxiBExmO/efUy9dUggmFTxbZIIniOTnDCZPHaKgrXAGQ7iALngyDtAzOREjGZmDkdo56lajUbgwUj4YBMCR/A85r2rEOuQpIB2tTO0+ZAI5xBn+FSUuxzt47HufPyxUMKpXw4JjBI/D1gz96Va2gbcSPC0+WQPrxgU1pBaLD7JW9+t0yyP73/ALZMjPA/nW3rYHu/E0D97zj86xP9H1zdrreRAW43I/dIjgHuPwrZhdJQA8EgR25FUNW6SNDSLgT7eMF01zuNiqPQkgVWPZ++raHaAy+NLZL7ArFmM7NzAEdhmfSaK/pI1yi06+ZVY9QQ0j6CoPRl26XTCSC16yP+YJ8O4j9XkzPeF5mqEP8AZT+JbXf7Fd/SH0sJqmdTztkeHB244YtBAPKgfOqF1CYP9cf1+FbF7baU3LeqK592bDbQzttG0gkqVCjDdiT8uKyHqU7TPka0NJPdBWVcqplYJ71r/wCiC4ffgKjEkeJ5gCBuUEecz/QrIDxW3folteFfCT4n49EAp+vdYmQ06uRA/SG3hX1f+dB+iJFkH1b84qf7ft8HzPn+X19Kg9CP6pR/1fmarYuMSH5PbYrVekRROyni0cR8R/I/hQfV89iPOjOjabmkHYbicT+yM/7U5+z9fwLXtFn1JHulMBYeDkgEx3j0xnyoRqiCexA/ryx/X1LXsrJmZiI9J8QPH8KHag4xP4DAgdiZBrNiy80C+rFv/bhFEbmnsARH8O9AuqaUDV2WY7WkAqSCCM8RnMnBFWy9bDDT8f3j8cffvVZ61aP9vOe9rkxyrHFWsTf2YidX+450F7G5FBb+8uIoCn9pc5EzGO1WzrGkR7QLFl2svi2GTBnAbaYJ/hVY6L0xTeTmA1x+TEgmPyFaZ1fpi/CxEfMR+IniRSpzUciaGKNxor3QFtgAJc3stpUgrEw7sSBJjwsPxoqdECBKjw3EM9+GHYACo2k6UtshlPb6jmYxzj71Iug7RsLKfe257TLDiR+Ed6hkknO4nQi1HkHK43xvJbZZIx5S59CIb65ova1SWbV648lQwbHJJCEAT6kQKH6XTncDjKLnnsBnyqXqNFvtX0IDTbXDTGLduCsdwRNSlt68gJPsr/s71lLN10A3C+u0RkjyxndJxiqV7Ua0vbuWlGFbdj94bgf9JIj0q5+yWlnU6cqIA92WgYCkgmfLxdx9fOgui00K6C2rMWYKSYJILDHdYOMkTBq/jilJsqzdxozrRay4jAKTg9o55x6/yo9bd9VaK/E6mQgiSBMkYkwIEE9jzRW41/c0HaQoYDcJB7bSFG7zn05p2/oteiDxi0hcsNhCsCRB3FADGeMinSkmVPDd8lLsaO6Q21GYKJaFkgeZ8h61EL8Vc9VpL95wxLFSdtxfeqx5gm0jusmJIHmaqur0q27txH94ApYLKQ5idu9SfCeJyY9anGVgcaCei1hYADbCHdBHJkE5+n4V5f6kdpwACJE9+B4Zx2oGLkcR9e3f+VTTp7lxxbKuXaID+EiYMgExEZmo+ErsjtLP07p7NZJAKqAsuRIk52+HIMCczMH1pq/d8SSNyAEwCIAJJgeUmTP+KnX0mq0+y2feWFjcoIkkpO1lKwCYbzPNQfElmCxLOwfdyGAlQDPkQfSarxjyKquBerve+ckAKJkImAJJIJnnmJ5IHpXVEOnuIdt1dvhB2PjB8QIGCJ5AnkjmupyXuYa+JXVvEDgHNPaa20wGjEtzxznFWZ/ZTRrzrJ/6RP5A0q303Qrg37hWQYCHJHn4cj6VL+oi+k/oyW9D36L0nXvxC23OMjlRgicZrYbF1TdtBgfiABBHPP8AA1nnsNp9Kt6+9g3C2zhgoWCZhcz2+wrRej3w15DBjdEQDBEjyH9GqOqe/lLyNDTNbbK7+lBhkx4g20SeAZPy4Aop0ZT7rRgSf1mdpudra4bYNpExh4H1xQH9JOrDArBn3pE7YBw3Gc881Zui6VWOkAiQ10xiRAjE5+1U5Qfgr9/wWVJbn+xN6lonuW9amfGdoEOf2OwY7ef3MfWawbrOEbtg9o7etfQgsKVvEhTOo4IQyQIk+ESR/iJOPlWB+01oKHA7bh29R5nOKfoFTa+QnK+CoAcfMVuP6Mb2xI8XF4jj0X+vnWGr2+Yrdf0agKjEruOy6ZMmBxAkQMiauekOcYvTdv5FU/SCP1q98Hy9PKvOi2P1KNnv+BNSvb22N6d/CfpkU10U/wDt0GYJP5n+VKimsaJylcxrV2h2EVZun6JVu6Se9pzn5W/51Xr4AHqKsumH/uNPu4Fl85iP1ccGpN+r9fwBL1vp+Qpds4DR3MmMRAwMeo+1Dnk4UBcgYJ+Z7dm9asGr0m20nEyzGJMggRH4UIdDPxE5jGM9u/FZqLxDa2f/AG8kEm6/f0FV7Xof+In52T2wIb97+hVlDEXdODj9Yx/AA0z1Po5HUi7iEb3JDQGB2hp7iDxVqCqLfwK7dzS+JH6FpJvIT3a8PxetC6pclvATAXiDnsJ/3qh6PXWLDWy1wSLl3cMEgEnaQBM8n7Ua6p+kTSF2ZfeOTwIjH4Y5pEsbZN5oJ8sJvcldxJI27gYHESeTPB8qDdW9pLOlYWrpbdutufCWwGDYIHkDigWu9vbrn9WAixGRJg/MwO1Br+pdyWclj5kz9vIVKOJJ2yvk1kUqiXHTdc05XDiAIiCCT9vzpi97ZD3dwKrhm2qpKggQApJA7EZqqpuPafT/AMipdpmEALmPr9cV0kvcVnrJkzpuncLhiMQYlZGNuI8Xf6fKiXSuhsnDzDbs8ySGMeQJqBa1DnBjJ9O38fnRLSbpmY8ox/5pc9Rlu0ys8sicfZ0Iii0bqkmDEtCnMGSMAnAJIE4FF7toBV3LqboICOm+0qsDK7rnfCnJEEgcc0IW84yHgAczie//AIohperBYL3kYf8AUo/jPlVVarLDhckVmkgSP0f6G7qHW1eKbSN1lXViMZPjknnMTHGKP3P0ZaG425rTFzyd5EmI4Bx9Kf0nWNNMi5ZU+jIG+pnNT7XU7XJupng71/nS3qctp2/8/YnGSaplH9qPZ86S7bGntvtfeCiruUEQAqjaSBGZJMyfWZPSNDeu2nd0AKGVRkfnktaDY3YjAxmImrymqBAMgfX/AHppur2xM3reDBll+vepZNdOXER29Fe1L6pLLe5t3C2yVECS44+KQD6+tUvrOiu3rI97obtsW1JBErt5kQZUqST5Hk/PUx1qyZi/ax/jUx9Aa8/4paP/ADbZnjNdHWShK9n5OzZFk5Z80dXba5G5mgj4hDegZZ7ZrqK+3mltW9Ze9zeRwX3SBCqWyyrHMGR27Cur02JqUEyukW3UdO0z/EbX+WyPzwaA9T9ktOT+qvOvoVBH08cj8aN/+qXPxJab/J/vUS514d7Fn6JzVGD29MPqeT+z/kV7LC3o7ZUyWZpZx3UcA+QHlVr6V7Z2FuqzboH+DcSe1VIdetg/3KD6D+Ip1faRYOCo9I/CmN7u2OhNL9S+gd67rreq2ygO1w2LToY7gnuCP/NFene06WyDCoFTyb4jJON0R84qjXeoo3L3vvUR1sj9tvqv+1BxTVWM8auq+po+m/SFZRCrkN4ieTHJIA8RP0qi9Z9n7Wsdzb1Fu2HZm23DESSYBZpP2qGmjtt8NxPlAH8adXpROVdCPn/IYoRjKDuIHknLuK+pE0H6K2W+he7Yu2gwLbLqkkcxtJB9K0f2Z6Oli1cWX3C2wzb/AHmPwAk7iAaodzpdz0P1n8xTX9nur2+xFHI8mRVI6GRw/S/8/YM+2/SwVFxC0Jhg1soIPkcgRjyqBZK27QttyoHw5E9wOPOobay+vHvR8mP86iP1d8zuz5qDx8xU4yklTRzyq7pky7qbeBkA+f2zPFWrSe7fU2RxGnYGe+UJrPbup3cj8APvinx1ZpmYMRPeMY9OB9qk5Jr6gWVI0rrXUxYUQwChjyc8CI7iqb1X2vJxbcjPIAyMnEjGe9V/U64vO5iT5k/xqOSvn+dJhGkdPUOXRPb2guEyXaR3xNdf9obtzDOzDHOeOKHLHmaUpUedTYhzl7ydbvz8Un64+w5qa/uypIZZ8grj7boFCvfD1rxmEYBP1qP7AUveSjdAPb+vwp61qvzxQdtYwGbf+qubqhH7BHzyPvxQ8NsiWBOpKpzH5n6CvdV1vA2mJ7SA0f5hVVTqOTuJE/uxUi1fSQxZxiAcH51zw12AI3eu4BDOT6OAf9OaVouvF2AO+P8ArY/kJqIiW9ph2PoVH4T2+tMXAAsyxgyRgemM12yD4oAZ6q2YW64JztYk/aY/Khba05BVSeMKsz9KfudeJQAr7wfusxPp2NMHqduR+oWO6jAPz8JP40IQaVNfgiOaK6haC+2PPufTBj61N98rEIrqZJyUz6QQMD7ULtdQtBi3ugM4ALY9ORSDqdzQof5TPr2FScG35/YDRYrXTm2yDvCzm3kr5EiRFKN73WWNxwcQybPQeLJ5mgNoXB4tpIHfbIz9KSdSUOY7GDB/IEUrwm+GyNFyTqenAG6xeTI8e8EH5bkgj6VF6/qFtLNv3st8O8LtPnsKYBGKr1/r4ZduwDESCRiZ44H0FQbupBEB/wAIg/xqOPTNSt/ycog+5qixyfFI/r6V7UTUyDzPqOK9rYUeC0kaD7ofakOg+9dXVjIQiOEgyK8Kcev9Yrq6pBFNaEL+femb1qDEn717XUUEbCfOvLjRXV1SQBWRkEifWvU11wEgO0fP+ddXVJEk2hrUXmJyzH61EcRXtdUkGxLHBPlTSic11dUwHRXFa6uohEsKcQV5XUGcOIMinrYmZrq6lyAeMkYp1wIggHmurqicDr3TV2k57/hUFZg5MA8TXV1WcbbXJyJOnt+DdkHPGKm6HSC45BJ4PB5jOfrXtdUMjaTAxh9KANwJnPpwe0D0qNdBxLMfma6uqUXYEE+maBGRmIyqEjJ5FQGWAWBg+ldXVCLbkwHtjVFVmAYP++SIP40xdubiSe/YcfSurqckrCJ7U0RXtdU0EY1HP2rq6upy6G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370" name="Picture 10" descr="http://pablobarrera.com/wp-content/uploads/2008/10/iffley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4672747" cy="2996952"/>
          </a:xfrm>
          <a:prstGeom prst="rect">
            <a:avLst/>
          </a:prstGeom>
          <a:noFill/>
        </p:spPr>
      </p:pic>
      <p:pic>
        <p:nvPicPr>
          <p:cNvPr id="15376" name="Picture 16" descr="Gothic Windows and Vaults, Gloucester Cathedra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88640"/>
            <a:ext cx="3816424" cy="3053140"/>
          </a:xfrm>
          <a:prstGeom prst="rect">
            <a:avLst/>
          </a:prstGeom>
          <a:noFill/>
        </p:spPr>
      </p:pic>
      <p:pic>
        <p:nvPicPr>
          <p:cNvPr id="15382" name="Picture 22" descr="http://t3.gstatic.com/images?q=tbn:ANd9GcSmtyNtJq1XY_DXFw1NGWJxSlMXGvr271Hyk0N9kFfmbz_TcY7KG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88640"/>
            <a:ext cx="2232248" cy="2991674"/>
          </a:xfrm>
          <a:prstGeom prst="rect">
            <a:avLst/>
          </a:prstGeom>
          <a:noFill/>
        </p:spPr>
      </p:pic>
      <p:pic>
        <p:nvPicPr>
          <p:cNvPr id="15386" name="Picture 26" descr="http://faculty.evansville.edu/rl29/art105/img/gothic_intamiens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3356992"/>
            <a:ext cx="3311853" cy="3384376"/>
          </a:xfrm>
          <a:prstGeom prst="rect">
            <a:avLst/>
          </a:prstGeom>
          <a:noFill/>
        </p:spPr>
      </p:pic>
      <p:pic>
        <p:nvPicPr>
          <p:cNvPr id="5122" name="Picture 2" descr="http://content.answcdn.com/main/content/img/McGrawHill/atchitecture/f0427-0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4365104"/>
            <a:ext cx="2304256" cy="2358023"/>
          </a:xfrm>
          <a:prstGeom prst="rect">
            <a:avLst/>
          </a:prstGeom>
          <a:noFill/>
        </p:spPr>
      </p:pic>
      <p:pic>
        <p:nvPicPr>
          <p:cNvPr id="5124" name="Picture 4" descr="http://upload.wikimedia.org/wikipedia/commons/e/ef/Flying_buttress_Notre_Dame_de_Strasbourg_Strasbourg_FRA_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188640"/>
            <a:ext cx="2088232" cy="313641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457200" y="1600200"/>
            <a:ext cx="8229600" cy="45307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Developed in northern France, spread to other regions later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St. Denis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(1140-4), the first significant ‘Gothic’ Church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Sens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(1140s →), </a:t>
            </a: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Laon 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(1165-1205), </a:t>
            </a: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Paris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Notre Dame (1163→), </a:t>
            </a: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Canterbury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(designed by a Frenchman, William of Sens, 1175→), </a:t>
            </a: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Chartres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(1194 →), </a:t>
            </a: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Bourges 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(c.1195→)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Followed by (early 13</a:t>
            </a:r>
            <a:r>
              <a:rPr kumimoji="0" lang="en-GB" sz="2800" b="0" i="0" u="none" strike="noStrike" kern="1200" cap="none" spc="0" normalizeH="0" baseline="30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Century)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Rheims 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(1210s →), </a:t>
            </a: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Amiens 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(1218→), </a:t>
            </a:r>
            <a:r>
              <a:rPr kumimoji="0" lang="en-GB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Cologne</a:t>
            </a: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(1248→)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smtClean="0"/>
              <a:t> Gothic Architecture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b="1" dirty="0" smtClean="0"/>
              <a:t>Architectural innovations in St Denis </a:t>
            </a:r>
            <a:endParaRPr lang="en-GB" b="1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57200" y="1340768"/>
            <a:ext cx="4038600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use of multiple shafts and mouldings: the technology of the rib vault and that of the pointed arch come together.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huge piers have been subdivided into a multitude of shafts</a:t>
            </a:r>
          </a:p>
        </p:txBody>
      </p:sp>
      <p:pic>
        <p:nvPicPr>
          <p:cNvPr id="6" name="Picture 4" descr="stdenis2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924550" y="1196752"/>
            <a:ext cx="1485900" cy="2187575"/>
          </a:xfrm>
          <a:prstGeom prst="rect">
            <a:avLst/>
          </a:prstGeom>
          <a:noFill/>
        </p:spPr>
      </p:pic>
      <p:pic>
        <p:nvPicPr>
          <p:cNvPr id="7" name="Picture 5" descr="stdenis3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920383" y="3573016"/>
            <a:ext cx="1531937" cy="2189162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1043608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‘a circular string of chapels, by virtue of which the whole church would shine with the wonderful and uninterrupted light of most luminous windows’</a:t>
            </a:r>
            <a:endParaRPr lang="en-GB" dirty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saissac.com/site/saissac/images/cathar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4260"/>
            <a:ext cx="1872208" cy="1712520"/>
          </a:xfrm>
          <a:prstGeom prst="rect">
            <a:avLst/>
          </a:prstGeom>
          <a:noFill/>
        </p:spPr>
      </p:pic>
      <p:pic>
        <p:nvPicPr>
          <p:cNvPr id="5" name="Picture 2" descr="monk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052736"/>
            <a:ext cx="190267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http://upload.wikimedia.org/wikipedia/commons/thumb/d/d2/Robert_de_Normandie_at_the_Siege_of_Antioch_1097-1098.JPG/300px-Robert_de_Normandie_at_the_Siege_of_Antioch_1097-10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420888"/>
            <a:ext cx="1997482" cy="1944216"/>
          </a:xfrm>
          <a:prstGeom prst="rect">
            <a:avLst/>
          </a:prstGeom>
          <a:noFill/>
        </p:spPr>
      </p:pic>
      <p:pic>
        <p:nvPicPr>
          <p:cNvPr id="16388" name="Picture 4" descr="http://media-2.web.britannica.com/eb-media/17/19617-003-A0CEF82E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3068960"/>
            <a:ext cx="1558936" cy="151216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91680" y="0"/>
            <a:ext cx="568863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2"/>
                </a:solidFill>
              </a:rPr>
              <a:t>	</a:t>
            </a:r>
            <a:r>
              <a:rPr lang="en-GB" sz="3600" i="1" dirty="0" smtClean="0">
                <a:solidFill>
                  <a:schemeClr val="tx2"/>
                </a:solidFill>
              </a:rPr>
              <a:t>The Twelfth Century</a:t>
            </a:r>
          </a:p>
          <a:p>
            <a:pPr algn="ctr"/>
            <a:r>
              <a:rPr lang="en-GB" sz="2500" dirty="0" smtClean="0">
                <a:solidFill>
                  <a:schemeClr val="tx2"/>
                </a:solidFill>
              </a:rPr>
              <a:t>1073 x 1095? – 1215?</a:t>
            </a:r>
            <a:endParaRPr lang="en-GB" sz="25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91683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Heresy  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483768" y="30689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 monasticism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67544" y="436510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Crusading zeal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092280" y="458112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Church reform</a:t>
            </a:r>
            <a:endParaRPr lang="en-GB" dirty="0"/>
          </a:p>
        </p:txBody>
      </p:sp>
      <p:pic>
        <p:nvPicPr>
          <p:cNvPr id="16390" name="Picture 6" descr="http://farm1.static.flickr.com/178/425747478_9143f174d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332656"/>
            <a:ext cx="1674186" cy="223224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479704" y="263691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Architectural innovation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203848" y="551723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 learning</a:t>
            </a:r>
            <a:endParaRPr lang="en-GB" dirty="0"/>
          </a:p>
        </p:txBody>
      </p:sp>
      <p:pic>
        <p:nvPicPr>
          <p:cNvPr id="16394" name="Picture 10" descr="http://godzdogz.op.org/uploaded_images/quodlib-7079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3573016"/>
            <a:ext cx="2134015" cy="1965540"/>
          </a:xfrm>
          <a:prstGeom prst="rect">
            <a:avLst/>
          </a:prstGeom>
          <a:noFill/>
        </p:spPr>
      </p:pic>
      <p:pic>
        <p:nvPicPr>
          <p:cNvPr id="16396" name="Picture 12" descr="http://3.bp.blogspot.com/_TahXQ2WiF0s/Shvj6c7EeZI/AAAAAAAAQ4I/oJttJDTZEFs/s400/World+Ghost+Town+04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869160"/>
            <a:ext cx="2589052" cy="1728192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2699792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Urban expansion</a:t>
            </a:r>
            <a:endParaRPr lang="en-GB" dirty="0"/>
          </a:p>
        </p:txBody>
      </p:sp>
      <p:pic>
        <p:nvPicPr>
          <p:cNvPr id="16398" name="Picture 14" descr="http://www.eg.bucknell.edu/~lwittie/sca/originals/italian.12th.bliaut.pntg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196752"/>
            <a:ext cx="1947938" cy="1577062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6016" y="278092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Textiles, trade &amp;   manufacturing</a:t>
            </a:r>
            <a:endParaRPr lang="en-GB" dirty="0"/>
          </a:p>
        </p:txBody>
      </p:sp>
      <p:pic>
        <p:nvPicPr>
          <p:cNvPr id="16400" name="Picture 16" descr="http://www.ganoksin.com/borisat/nenam/nenamart/GZ/GZ-FEB05-P76-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3573016"/>
            <a:ext cx="1584176" cy="2295907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5220072" y="5805264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Material wealth  &amp;</a:t>
            </a:r>
          </a:p>
          <a:p>
            <a:r>
              <a:rPr lang="en-GB" dirty="0" smtClean="0"/>
              <a:t>            	         culture</a:t>
            </a:r>
            <a:endParaRPr lang="en-GB" dirty="0"/>
          </a:p>
        </p:txBody>
      </p:sp>
      <p:pic>
        <p:nvPicPr>
          <p:cNvPr id="6150" name="Picture 6" descr="http://t3.gstatic.com/images?q=tbn:ANd9GcT82YOGvXKq2zCoy3YC3SQBfzjh0rhyIjV0unM6y-IDc8qtkjIkO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2320" y="5013175"/>
            <a:ext cx="1080120" cy="1723337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3131840" y="6211669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solidFill>
                  <a:schemeClr val="tx2"/>
                </a:solidFill>
              </a:rPr>
              <a:t> A Renaissance</a:t>
            </a:r>
            <a:r>
              <a:rPr lang="en-GB" sz="3000" i="1" dirty="0" smtClean="0">
                <a:solidFill>
                  <a:schemeClr val="tx2"/>
                </a:solidFill>
              </a:rPr>
              <a:t>?</a:t>
            </a:r>
            <a:endParaRPr lang="en-GB" sz="3000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dirty="0" smtClean="0"/>
              <a:t>Theology and Canon Law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1412875"/>
            <a:ext cx="8229600" cy="4718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Theology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n.b. disputes about the </a:t>
            </a: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Eucharist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(1050’s – 1070’s), and about the </a:t>
            </a: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Trinity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involving </a:t>
            </a: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Peter Abelard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(Council of Soissons 1118 and Council of Sens 1140). Application of </a:t>
            </a: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Logic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theology, e.g.  Abelard’s </a:t>
            </a:r>
            <a:r>
              <a:rPr kumimoji="0" lang="en-GB" sz="32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Sic et Non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3200" b="0" i="0" u="sng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Canon Law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n. b. especially the </a:t>
            </a:r>
            <a:r>
              <a:rPr kumimoji="0" lang="en-GB" sz="3200" b="1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Decretum 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of </a:t>
            </a: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Gratian of Bologna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(c. 1140). Also used techniques of Formal Logic. Linked with </a:t>
            </a:r>
            <a:r>
              <a:rPr kumimoji="0" lang="en-GB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Growth of Papal Authority</a:t>
            </a: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1166843"/>
            <a:ext cx="8352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Tx/>
              <a:buAutoNum type="arabicPeriod" startAt="3"/>
              <a:defRPr/>
            </a:pPr>
            <a:r>
              <a:rPr lang="en-GB" sz="2600" b="1" dirty="0" smtClean="0"/>
              <a:t>Revival of Latin Classics</a:t>
            </a:r>
            <a:r>
              <a:rPr lang="en-GB" sz="2600" dirty="0" smtClean="0"/>
              <a:t>: used in a much less imitative manner than hitherto, e.g. John of Salisbury, the </a:t>
            </a:r>
            <a:r>
              <a:rPr lang="en-GB" sz="2600" u="sng" dirty="0" smtClean="0"/>
              <a:t>History</a:t>
            </a:r>
            <a:r>
              <a:rPr lang="en-GB" sz="2600" dirty="0" smtClean="0"/>
              <a:t> of ‘Hugo </a:t>
            </a:r>
            <a:r>
              <a:rPr lang="en-GB" sz="2600" dirty="0" err="1" smtClean="0"/>
              <a:t>Falcandus</a:t>
            </a:r>
            <a:r>
              <a:rPr lang="en-GB" sz="2600" dirty="0" smtClean="0"/>
              <a:t>’. </a:t>
            </a:r>
            <a:r>
              <a:rPr lang="en-GB" sz="2600" i="1" dirty="0" smtClean="0"/>
              <a:t>Some</a:t>
            </a:r>
            <a:r>
              <a:rPr lang="en-GB" sz="2600" dirty="0" smtClean="0"/>
              <a:t> translations from Greek and Arabic, via Spain and Sicily.</a:t>
            </a:r>
          </a:p>
          <a:p>
            <a:pPr marL="609600" indent="-609600">
              <a:defRPr/>
            </a:pPr>
            <a:endParaRPr lang="en-GB" sz="2600" dirty="0" smtClean="0"/>
          </a:p>
          <a:p>
            <a:pPr marL="609600" indent="-609600">
              <a:buFontTx/>
              <a:buAutoNum type="arabicPeriod" startAt="4"/>
              <a:defRPr/>
            </a:pPr>
            <a:r>
              <a:rPr lang="en-GB" sz="2600" b="1" dirty="0" smtClean="0"/>
              <a:t>History Writing:</a:t>
            </a:r>
            <a:r>
              <a:rPr lang="en-GB" sz="2600" dirty="0" smtClean="0"/>
              <a:t> more concerned with individuals and their motivation as an explanation for events: e.g. </a:t>
            </a:r>
            <a:r>
              <a:rPr lang="en-GB" sz="2600" u="sng" dirty="0" smtClean="0"/>
              <a:t>The Murder of Charles the Good</a:t>
            </a:r>
            <a:r>
              <a:rPr lang="en-GB" sz="2600" dirty="0" smtClean="0"/>
              <a:t> by </a:t>
            </a:r>
            <a:r>
              <a:rPr lang="en-GB" sz="2600" dirty="0" err="1" smtClean="0"/>
              <a:t>Galbert</a:t>
            </a:r>
            <a:r>
              <a:rPr lang="en-GB" sz="2600" dirty="0" smtClean="0"/>
              <a:t> of Bruges (1127-8), </a:t>
            </a:r>
            <a:r>
              <a:rPr lang="en-GB" sz="2600" u="sng" dirty="0" smtClean="0"/>
              <a:t>The History of the Papal Court</a:t>
            </a:r>
            <a:r>
              <a:rPr lang="en-GB" sz="2600" dirty="0" smtClean="0"/>
              <a:t> by John of Salisbury (c. 1165); cf. contemporary concerns in spirituality. Recognisable pen-pictures of individuals.</a:t>
            </a:r>
          </a:p>
          <a:p>
            <a:pPr marL="609600" indent="-609600">
              <a:defRPr/>
            </a:pPr>
            <a:endParaRPr lang="en-GB" sz="2600" b="1" dirty="0" smtClean="0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data:image/jpg;base64,/9j/4AAQSkZJRgABAQAAAQABAAD/2wCEAAkGBhQSEBUTExQVFRMWGSAYGRgYGCAcGBkgHhcaHBwbGiAbHCYeGh8kGhocHy8hIycpLCwsGB8xNTAqNSYrLCkBCQoKDgwOGg8PGiwlHyIsLCwsKSwsLCwsLCwsLCksLCwpLSwsLCwsLCwsLCwpLCkpLCwsLCksLCwpLCksLCwsLP/AABEIAMAAhAMBIgACEQEDEQH/xAAcAAACAwEBAQEAAAAAAAAAAAAEBgMFBwIAAQj/xABBEAACAQIEBAQCBwUGBgMAAAABAhEDIQAEEjEFBkFREyIyYXGBBxQjQlKRoWKxssHRFSQzcrPwNIKDkqLxU9Lh/8QAGgEAAwEBAQEAAAAAAAAAAAAAAgMEBQEABv/EAC0RAAICAQMCBgEDBQEAAAAAAAECABEDBBIhMXEiMkFRYZGBM0KxExQjodEF/9oADAMBAAIRAxEAPwDH6NBDTB3bqP8AZxy9JZ2GOsv6B/vvjs74OuIJM5emkABRv6up9o2x0lJdJlBJ2N7RjrRFowUmV1aVUz1YjZfY++ONQFmEiMzbRPnBaFHxga1FqlJR5graTewuek3xE+VQGNAFzE7+04asnw5UpybCQoPcsdoFyx6rv2w/cocggOM1mKapUn7OiwtTG01Ad2IM6ek4mTUbmPHErz6cYlonmIXCfo+PhivUpFVnyhqbFSI+9puJJAEYs+HcjUi41UaWoprQEsQ8kqdKi/laReJjGy53LMUZFABKwJ9O0DVEeX2ws5bg3gMa1RHNRaZCsl6RBj0XlQLCG995wRJPMjuZvxr6NxpZqKr46EmrQHpRe6SxaOt5N/bCXmMiqm6xH7u4743HNZuVSo1NlqVlVmemWuNI8kzKS42gD3xW808sKNGZqKPDUy1IIAVOn1TMsB6iNiFsO/Bl23caiByB0mW52lSGUop9XCVtbF6skllI8qkbLGK5sov4f6fpvh945wkPqZSGUidQur/DCdmctoYAkhL3O4jHNPnD8HrLdVojjG9ORAHoKPuD5f8AvHAyynpgphjhAJuSPhiuhMvrInyq/hGOhlk6qMTrTMxOPppGCem045xO8yr4gAHgAAQNvhj2PmfHn+Q/dj2AhQ3KPpVTY267dcfF37Y6ydKUB6ASfzx3SoM7BVFz+g7nDLAFmdVSSAIQVevUgCDF+gAHX44ZuG5AUVHlLDeAJZibbdSdoO2OuGcPgSTqM+Y9Wjv7W6YZH4EWoudvKWJLaQCoJEtI09L4x82o3uFHSfQYdONPjLN5p3y/wplzQNSAaaSKa38HVA8xiGeCfNusYbhWqMgCDWin1lgSDbytuYtOM8ocv19Cjx6oQEES1gxUMT7zJwQeBVyviHM17yCRUIsALEA++D3AcCQtpmc2T1mmPmizmAAVsYJIbVspHU/1xBneJVmMUqdNlUAkmGRdO4MWVh2OM4qcO8NWqNmqyhU8xWoS0dBAN7/zx9zvLehWavWbQgJaXLGLmwBvgg5MD+z5qxNDpZ7UC0lbaSdMKYO3TaRePhjh8nUMEhqg9RJC7mRBU3BvAjfCI/LCyftiSeviOT0tvfEWY5eRENWrVKqm7FnsSYF5nfthe6zGf2ZUXYlnxXlxqUmiH+r1TDKY8rzcx9wk7r88KXFOHBlEEEHY7g+49ji1zfLca/NUnSzD7RgZCFgd8HZfhmrJ0FNvs1O3Qjc+2FOdo3iaGlsXiaiKmYV8sUPt37fHHGiTEGekYbuMcIuQNvnf/ffCvWy5Q+3Q/wAjjR0+cOKPWZmt0RxEso4nA7neeu+PB9x+d8cmnBM7++DeE5VXrU6ZDMGdV0p6mBYagvYx1xWTUzOspOK04qf8oP6Y9iw5zpoudqLTUoiwFUmSABYEjc49hQN8w6kVGi2lAB5mEgdxJv8ADDVwThCr6t95/ET+6O2Luly+r8NyOZ0+mkadQiJjW5Vj1gE6SexwdlOHA7XMgCP3D3xn6vM3lE2P/Ox4wC56wzg3DASvlmB8h8+lpnBOdp/WKVYiTl6SM66ltUYI0NBsVBsq9/McedF0GnqApKYqtq9UepBF9I+8RubbDBPGMrlTw6tVpFXLUpTzkkyQFIBM9doxGgIIEfnyBufr/sFq8OFfK1KLO6SI1IY+6ARB9QMCRIxLQVaKJTJ1GPII8Sq/cqBsALdh3xLUzJTWAU1mSSbpTXVGoj7xmyr1M9AcLmb5oVWNOir1HYwTvVqnpqI6fsiFUYpPt1+IlEJNjj3MteLZU1aTU9a0A66SXPiNB7JTXSDb8WPVj4lN6RzFM+Iulj9XYEd4+1scUQ4RWYg1KwpRcqBrb4QPKL/tfLHZ5ZDXOYzF+oVI+V8KOUjqQI3Zi+TGcGpKyKLsAPKrNSYwLGKgKE+2oYgzuRpZpRSrBlYeYCoArrcE6DsynSJKki3TC6/L+YX/AAMwKsX0VAabWPQyUP5jBPDePkH6vmk0lTJR5BB6Mp3X2ZfbfY9DkeLr2hbFcUD+DGCvwxERyqgKKTwAdSgCm1hMyR7nECeHTp05c/V2phyQvobQLgC4ndhtaRglM8Fp76kZHVXaBco0JU6BjuGFmjobYjzPH6lHhFGqi3FOidR0kMpYKRpi0gfrg2BZePeTlyr2R0H1BOK8J1jysNOkMCPS4332PywlZjhUoSVt1Mb/AC6R3xpQyjZYGU+wYlvDDAshN5pAm4O5T5jtiu4nwnxKfkKtTYeVwfKRPT8TdItHXE1lOVmjjzq/heZRmqBVwXJKH73W3Q9iB1xqP0Xcr0VT67UUmozHwgwI8NJF4O7MLhtoOBeA8qrWqkVAHy6+sEepvur+z3I7fHGj0GBqAaQAABaBZYAA9gMXjUF0qYOqxJjyUk/MvOhnP5joPEaPhqMY+4j5sctnaxO5qNP/AHHvj2LV6CSGbTyjmKf9k5Wm41F6JXTtILPYHuf34i4aV1CgZSqDDRNqemVKH8Trafu+brGE7hdQjh9Ms1VopwimyrqLAMsEdiR/lOGzkrO5bLUxXrO4dwVJa+rSSAUHqPwg3xHqUIG76lOmYqxF8SY1kniNIimFo5VDTTT5QzU2JO06ptPwwNkkp0OCh6lMh/DpkP4V41puxG8YsH43R+uNm6VLNsaqqtScu+khRCwNO/xxBzDzKuZy1SmgkFkV5P2i/bILqYIkW2jCS3IWpUAaJvrKbm3iRp0jsHqMajKDsTMKR10LCAd574i4RkfApAKdNdyDVfrG/hr2A69yDiv41VDcQTxJ0irMRP3iVH54u2YaS0/M9fkPfCcjkLx6y11o7PQCTarKxYyRAKn9QIgYKFIswAIKXkG9+mBKFQx8LwDe/wDucEUhpXS7KqSTcgEiN2BI1X7YgYH0nlI6mTMBLeUXsTMSBvGIc/w1cymhpBA+zqTJQm4ublTEEfuxy/EUpS5Oq1jvv03IxAOKitMKwAt7jv8AKL46m5eRCNMILy9xGdeXrgFZNOqpHTY/OfMD0IxepwFsxkXyhqhatH+7iQNJKMHU7T5l0n54UM5WVOITfUygsCREkeVge2lQficNzNT+sVjU0BdNA6mPpJpAHbc2Hvi1rUeH4MDIVybWPyDDOJ0mfN5AO86mrdvL9io+Z6XwTm+HtlXUoRUpVGl6cAHUbB06Bu/RuuA89WWwSjTp3B1120Mw6xTUM4nudJ9sHJxZSoU5fLugsAtWL9h4qCfjOOU3BqIsL7kdop8Oz7Khg0xXDPr8SuqHV4jAlkfYhdMQY23w2VuYE8GmwNIMIJmuhK38x8pv5ZMYUOJhKefYvTalTcakDJYxSWwYSrmQZg4ok429anQQrRDVEJ1eGBdVAiw6mSfjjRXBuF3Mx38RuJnNea8TNPUlTr80rtftN/zx7AfFmmqdhsLY9ioChFEx55Vy1XNUfBVgtIU08WqwtSVWc27sdVhP6Yta/M9DIgplRDbGqb1W67nYT0WwxSVuYhS4blsvRldSa6sffdmNyesKAPbCzVYm8z7/ANJwshsh+BKbXCvSyYy1vpDzPiag1QHe7H898HZfmynnStPNKCw9NUAeMhmQQfvAEA6TIthKdy8ksJjqbn2GJaQWASYbUL9AO8jtjpwCuJxdUbphxNG43y+9XMyGp2jUS8ID6pv5oIMqQPbHOjXUYKSehUi4tNiLR1kb4m4zy5UfNpXpDxaaeFRBVpZkCgB5UeUkzBwNms0KWZzExp8Tw1g7KigCLmbk3632xnZsdCpcHLENJuHA16/1cP4aqpao+kkgDdViymOpvfDZw7g9DLOsUqdVXtpdQzTE2Zpi14OFDhK1TUq00DyH8Z7eTT5VR2AIOnp1NpjGgUuV6dOkXro1cOQEpTpgHvHrbcyTYdsL/pmxXFQS6gc8mV3M3AaBTxssng1bt4YWEqaRMFRaextfCNRzWgPUW6QX+IgkA/C4xpXEOEImV8XK1GRCpPhvcQN1EmVZYNpIkYQsrw81hW0gaCXAbaAbx2gMTjmQUbeHjIZfDK2plKCVhXzVSqapVXdaSKEI0ghEJPlAELqv1wQvGjSovn6gPi5is3hJFqSoNAIB3aIUGLCT1wdW5ZOYFFEIXK041jVBXTGsNqJJPsLScVHH6uXXLKlGutdvH8Wkqn/DpsJZX6SW0iB1BxZj8cFyuMD49PmLud43XqsWZ4m/c/MnEdLi9WmFK1Z7qy2+AwNmxqcmLm57b++2OK1FgFMCDtcH84Nvni3+ljqqmec+UmyTHDl7nOR4NZQ9Nj5kN1PvB/iEERjvmfhv1dab05bLmVpknzUTp8yNp9QK3DdY9sJK1R/zSIPbf2m+HzlTPDNUWytU+SsugN1RxdG+TfoSMTkHEwI6ShSNShvzD/czLiTTU2iwH5CMex3xhCtUq3qXyn2K2I/MY9imQwygC6L+yn6ScRt0nF7kOWFOUWsc1QBKajTIYuIJgdpMYpD0HfpjyEHgQ8qsKLT61NuxiJ+XfEmVpAkLa9pJsJ6mMErwiscs2ZCk0abCmzdAT+8dJ98CJv8A7thgiq940ctU66eIUqVkoQFqtSYrTDR5VZh3g7Wv0xa0spVzCRl6IZQPwlm0z61HRJ6mSegOAuX+IVDlVyIjwqlXxqserSF9BPUNpn2t3xuvJnAxRyqllAqv53g7GIVfgq+UDpiPIgfJ2lSMUSK/AeDU8jw92SoKj1DNSuPvQQDHVVUWj2uMXfM+eHgokgoRJdjAjeNVtBZdmwNzdwsU8pmNEqShLaR5SLmYPlVoEauvXCLkatMVKlKWJpuQELSNJMpAJgACB8sRZiUsyjEoyVJeIcXqNRakrsmWYQVAJhdhTpyJUAb1N2JJxHl8wEoEUhdSSOpLdyT6rfnGJldXboXHY3j2Owntgk11qfZMAKqUpV9FlWQFWqBbc+V/z64jLnKaMs2LjAIlFk+FVM9UNAUafiVF/wAQrIpLImoZ9Nh5RNz8MNuc4QMu4ydbRVy5C6A9JF1ISEJBRQQ6OVJIN1YYsuSqtOjUNHSyGsASHOp9ayCC0QVKwQBYGYxP9IBpjLFWYLWpAtSJ+8CCCgi5JWQPcDGniX/HwZn5Wt+ZWZTkHIM7P4PiRYh2Zk1DtJvGxPfFd9KPJdBsoa1GmiPRFygCiNrwLi2+LDg/NNJ0FMEU6i6KZpkkXsWgvGq+/XFojeMhVo0VhUpgblhqYBvhJxGjur00dtB5E/N6MVMj4YYOTKjB5UelunyItihdYixMG4+BiPntjR6XLzU9NROHVaYaCrCowgmw1S9t+vcY0tQRtqK0fDk8CZ1zuscRzMf/ACt+pn95x9xzzlSZc7VDoUeRqVjLAkAmZm+PYavIElcUxj3neZRl+E5ChRSmHaiXqsaamQz1FCmRMm5/5RhC8Pa3+xjts4z06YaIRAogRIljfub46XYbW/O+GKIs36x7yPEHPL1SiKYBNfwtZsIbzybb2gfEYruH8nk0vEqTSRZcb+NUAFwBEIJHW98X3C854fBsrUIY/wB9LG2rUQrbL12HwicVOaqV8wpq1mKIWXRTmzE1BM7kjck98RPkYcLxLExhvS4fyTwj7SmosWIE9ZeoC3/goHyxvtGwgdMZLyjQAzFMWsxM9tNNv5nGqZVSDBNgP54HA98zupWjQ9JWc1UFfLVQxhfDYfMqY+N4xh/FNQZaqkpVEDb2Eggi4gi2P0DmssGEH47TjJeZOVayMxSk9ZSGAZBcSeoN5+E45mBJ4ndOw6NF6lm3RSWy4ZtRHkdl1MPvbeXvvhr5Vp5uo+YbWs0kWnpWFBqEklSzKTCKZ+OBaHLGbcXo+GqHVLsFkRMxc4deU8iMpk/EzIVGJaq8QRLmbRuYgDfCESjyJRmYAeFonuXo1BUZyyowNSoQS6SbMEY+gkbLBHQRGGleFNnM54ldl0ooaiiiVI3Lyd2DR5SPLY4WcrzMmZzL16oallhKu+hYDagQrGLhRE9SWth2yeWy1NfrCsuhZbxlaaY8sEkAxMWuJw7GpUn2k2Rww+YNzby7Qqo1WuRSNNSTmFiwA2qKRDj2+Qwn8v8AL9ejUytfxposysaQVh4SuBDBST6gBqiyk4ueYarZujUap5KKgeCr2LEy3iMPxaR5VO0yb7Cc2VHpZZ3SoyPTy6DytuCkEG1rxfAZMwNAD1nceI9fWYbm2iq5BtrY/wDmY/XGpfRvzS2aOZo5orU1AP5oWQYDKIgRKqfjjLPGhrgGDN9z8cXHKmcKtUVSBKzsDN/2gYti3Ot4zcRhUnIFHrB/pPqFuK5hjFyDb/KO2PYG5+pBc/UA2hT0O6KemPuCx+QdoLimIg9CgTTBGwUT7XOJFHmgdTvtiCjOlfdR/PHkUzhy9ID9ZquTyw/sTJBj5DmGYiYkAVDY9bj9cVL1S9WnqJ061spiwBiPYRiz4tS+r8GyE7eJLWMmVaY+E4osk48alpIIvcG3oaI/PGNksm+83dLtGJgTzxH/AJdq0hnKJVWUaqq3Mlm0b/ODbGnfe6XHzxiGU4j4dSlUJP2OZVog3BJRjHWNQOHGpx2stRiWYMCQC4pqVm5UGZO0QVJGH4cm1ZnahCchj+jzMY8WAAkicJ2Q5vdVbxqetltrpmEPs2sKQRO4EYrc59KKmDSoM9MEq5cqkRG1yRF9xfDDlWJGJrqo912RVZiVAXckwo+OMj5i4542ZpCkz/V01ui6rGCFD3PcnSOgGA+N8er5ikVdhphtKoPJJks5uS2lTFz2wDlaXnYGwXLrsBsahmJtsuJ8uWxQleLTkctLPgwZUytLpWzdVmWxlVcf/Q4v85kRrSowlhXUBAYQ+TWZUEKxkSCRvgHk4Uq1XLJp+0p1a7SbEJpJ2i8tUHzGGLj9NafgEuFP1gsB1aF0wPgLn8sIzXwR7QkKg1IuO1xoVFmD4j7EbUzG/aRgHm0BqfEBPoWlTv6QfDJj9d8Wufp+JUYmNQQr7At0H5jFFzbW0ZfPowjXVaozkWWAq01NphgPKwtNsDgG5Z7I1UJh7USSbEx+mLHly1U/5f5jFbqvO3/7iz5cT7Vr/cP8Qxtaj9MyTSfrLIfpCUDiFSBAhD+dNTj2PnP7Tn3j8Kf6a49j2PyCKy+c94LlwNC36f1xPQpSY/lgSi0KvwxNQczacM/bFnrNgSuyUOEa1DDUWIjeaZAB+Mxij41yv9VzVKvRtRqlvs5vSYqTHspgxhyNJqSZUVIsAFG97zNrEAYD5ryyeD4wsUZGN94lZ2PR7z2xjBj/ADNOwDRigM2QzhwD5rqdiGUWnp8fbFzlOaqVKkqFGrQRpCkT201B+LYB1N5uMUVbUx1jzEeVwpAMT5SJgEjHL1GIQ0kYlaiFVYQajaxAWNu5PcDBAekdkoiNHEeN5uhUCVzSFQU1KlpYsGA1LYAeVgRJuMLPEq9fUa1KmgSpBIpBQr33ZCWB69sMH0g5Woc1l0gKvglizPAqEspZQwH3Tv3nA2Wy8LB0A9hEbWt0Ax4nZ+YOLGG5H3AEq6jEHUyldLwrrB9IQCFB7rvF8dUlqI61lpeJTZdFRYlhpnbsROx98EZnhauNLjU0zq6z7HcYgyiLTqr9afMLl2ImpRIkHYeKy+YrFpiRgV2sY/L4El3yVXH1lq9JtVOkHFTVCudSroBU9yum3thqXjDVRS8RabPrKsTStTlQWAMkCLrJgmdsKeb4FTy2ay9ZGapSLBgZBZlDgMjEQHXzBgT2vgb6QOKvQzanL1alNyhJ0NpUibSB6mnvhgG8jGJA1D/JH/iXFaWTovVrL5l8yol2IXY+yiBc4w3m7mevm2DOSKUyqk2Jvc3ufbpOH/j1RzwZHJZ6lXLgu7Es7E3Mk3+W2MgVdRAxRpFXn4iM4bg31nxV1flNzix5conxWboqGfmRGK+pSg737YsuWzNUibaD/EPzxTn/AEzPaX9Ze8G5/j688fgT/TXHsSfSKP7+3+Sn/prj5j2PyCBl857yvpx4S3836RFsSZaO8Hp7nA6jyr8B/PBGVSXWdpA/Nhhn7TFkeICbzxbM+E2TpwW8SbdtIYz+uOcznVp1UV50sfxQNiDI2ZSYkYD4pltWaySiodOmqSQRI8ptO18fOYUelTcmSoAbWxgi8enTB3iBvjGQcCU5jTVK7mXgy0VFdYeixjpCkm24sOgIOFn67UFelEqxcERcwAfkPgbnthpy+fqmi9DWZgqVKjSVaIHmG3Wb3tgLPU6lH6rTdtdI1CyGAGBWkQVeIBKzuMGQBZj8WcsQrSfnR005L7NCNFaUqHSDemJE2mdsVmWVBBiugtYL5fzUtPyjF1zPkGzFXJ01qJRZcu7+cwG+1VdPXcX67YVK1BqFV0ZSKi3YIwXykiHQodDj4gYLaSg7RwcByPky6+uJqtb5ET33xO2YBVlOxEEWiMA06haRTctAujiHHx9vfY4+hI9SWi8Hf53GJCtGaANiVuX4lUoNTo2KJrqUy8kC4JBHUQNhg3n/AD6HNFWE/YgpEjSxMzG0Ed+wwJxejqVaigF6ba1EEggRItaItHXAvO+ZWrmhUB1aqNNhFt1J7mL2xdp/E6t3mTqRsDLHLi9MngKtJ8uWp3kgySOxvYnpjNcxlHGlmGpHHkcghbbxaLdcPvMygcEpmSCaVFYnpAPzxnAerVVKY1OoMKNwCenZcUaYeY/Ml1H7e04qIvmh5j02iR3v+72wVy5/in/Kf4hgjiXLhoUfFqMgYuVWmGDEgD1A9RPfpiDgAGtz2XsbecG2GZyChqd0vGZZD9IlTVn2P7FP/TXHscc+H++n3RD/AOAx7HcflEXk857wWnSXw1v5oFukGf6YL4Vl9VWnIMa1FrfeA6/HA4PkQzsi/wA8HcEpH61RU3mohiZHrH8sdY+A/mD1cTUs/wAINLP5XQJZkqmN5sJjtbFpxGlUaYCslmUiNasCNp2PW9sUvMmRFXOZYSzBVc3JswAKkbECR0wVw7mJqbrTzJ0z6KjHykk2V7eU9icZCNwPeW58THxS3ANZIIKP93VBb3O1rnC3zJw8o+UVmk6qrCJAjSo3NpnDRmM4yidBf8UDzCwjTHScLvN+cR8zlqQu1MOzAggidAH6zhrcqT8SfAKyqPmR8eCnM0AyKx+qCQyhgPtibTaYBvvgDizUDUpsq0kiiQ8AIDqYAKdpNji14zpOa1MFkZSkskwQWqORpHU4P4Rwo1azuqoWSiijUq3ZqjE7G1hvgq8I7Rm6spPzFGplxEgkMI0x17R8vzx0lO8i8i56/H4e2ND4pyhRdvLTVKgAlqQhvftMmInbClxfl+tlydYIEyr7qZ6atg3cGPacIbGeomjjzqesrjl2C9NJgkgQD/W2EvMVGptURgGgeGpi6qJKxHW++HsOyjS0ge/v7fd/dhW5noKtUNsCm8SNQNv+6/5YdpH2tRidYu5Nw9I0c2yOC0wbGKAN/wAKgR+uEH+33WFQxSUyKZ9OqI1ELEn4zjT+McMrZrhwQpTU6QVX7yQJGk64ufbGQ53JtTfS0gwJBEQT+8e+K9MV5F+shzq3DV6T5XzRcszQzHrtfvbBnL3+I3+X+YxXotsW3LSfaPAJlD+8YbmACGBpjWUEwLnj/i/+mn8Ax7H3nsRm/wDpp/AMex7H5BOZfOe8HpEeGveJn+WLDl//AIqiLiaqQenqGIaopLTy8VabF6fnABBpkM1ntckQZGOuBZymmaoszqqrUUsxJgAHfbb5Y8/kNTgreJpHNFJ1r5Zi58Q6mVlsQJFzFu1oxY0+LJVUZfOrRHiEAVSNNN56MPuP2OxOKDmLnTL+NTK16db7JkUrIVCzpGslQYsSY7YEznNWQokKop5p/v1qiltR66QbIk7ACYxlribaLE1hkx0eeY6tWPDm0VNdXKgAKVu+XEdR99DO8yI64r+YM5RrZ3K+C9Nw1Ny1RDqnzKFmBPQ74E4X9IuUpreqvhmFNOSSgNpp6hOnuhNumKqrxbIUc+Hy+YpilUpy5E6Q2o2gr2g4La1GwYoKm8MCI18TzmWp5ypSrlh9jQCsA0SFY7qDBvMEYsuX+ZstQNUlmZIVtXhsNKpMz5R+K2+Fqv8ASBl6eYzD08zQKOKQXVSNQkrSiRMRe23TFzwj6R8jofx8xlXYFtH2ZQkaQVEBSB5pE4ZTXQkzBTyf5EaMlzzk6pP2oVtyCCYB9JLAEXF//WDw1KsW8J6VUOBrGoODHUr/AFGMIbn45qvTFR8vlknSzUqZELBPmmQyg/O5wZkeM5IEs1akK+rSHlosBDKyiQsyZicHk3KOl9pxAG9fuafxfkak0+EzU7yFjVTmOg9SiexgdsJ/E/o+qGkwDUVaQ3m1H0k3FriJtA3xXVOYabGf7TSRt9vW9tvLFvfA+c5y10zl24ijIWINQag5H7Ri4uR79cKAYndR+o7cVG2wfzGfh3F6jzRpZjKVGpgQQrgnbyrc6o74O4vyhTzVKcxSQZjYEMQszuYg7dMLfAuK8NyyAJm6Jb8TA6vzCfLDEefOHwP75Q9/Wfn6cLZWDWqn6nGfirixxX6Laa0WKs4YJKKpDgsASQS0GDYb2wmctA03qSb6SmgXubk2OwjfGoVue8hP/GUiO0NH8OFnhHF8nlEq06eYyLh6hYM6VSwB2WwuBhyZMhQhgfqLAG4EGIXPlSc4Tf8Aw03EH0Dvj2I+dM6tXNllakw0qs0gQhhQLagDj2LsYIUSdzbEz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580" name="AutoShape 4" descr="data:image/jpg;base64,/9j/4AAQSkZJRgABAQAAAQABAAD/2wCEAAkGBhQSEBUTExQVFRMWGSAYGRgYGCAcGBkgHhcaHBwbGiAbHCYeGh8kGhocHy8hIycpLCwsGB8xNTAqNSYrLCkBCQoKDgwOGg8PGiwlHyIsLCwsKSwsLCwsLCwsLCksLCwpLSwsLCwsLCwsLCwpLCkpLCwsLCksLCwpLCksLCwsLP/AABEIAMAAhAMBIgACEQEDEQH/xAAcAAACAwEBAQEAAAAAAAAAAAAEBgMFBwIAAQj/xABBEAACAQIEBAQCBwUGBgMAAAABAhEDIQAEEjEFBkFREyIyYXGBBxQjQlKRoWKxssHRFSQzcrPwNIKDkqLxU9Lh/8QAGgEAAwEBAQEAAAAAAAAAAAAAAgMEBQEABv/EAC0RAAICAQMCBgEDBQEAAAAAAAECABEDBBIhMXEiMkFRYZGBM0KxExQjodEF/9oADAMBAAIRAxEAPwDH6NBDTB3bqP8AZxy9JZ2GOsv6B/vvjs74OuIJM5emkABRv6up9o2x0lJdJlBJ2N7RjrRFowUmV1aVUz1YjZfY++ONQFmEiMzbRPnBaFHxga1FqlJR5graTewuek3xE+VQGNAFzE7+04asnw5UpybCQoPcsdoFyx6rv2w/cocggOM1mKapUn7OiwtTG01Ad2IM6ek4mTUbmPHErz6cYlonmIXCfo+PhivUpFVnyhqbFSI+9puJJAEYs+HcjUi41UaWoprQEsQ8kqdKi/laReJjGy53LMUZFABKwJ9O0DVEeX2ws5bg3gMa1RHNRaZCsl6RBj0XlQLCG995wRJPMjuZvxr6NxpZqKr46EmrQHpRe6SxaOt5N/bCXmMiqm6xH7u4743HNZuVSo1NlqVlVmemWuNI8kzKS42gD3xW808sKNGZqKPDUy1IIAVOn1TMsB6iNiFsO/Bl23caiByB0mW52lSGUop9XCVtbF6skllI8qkbLGK5sov4f6fpvh945wkPqZSGUidQur/DCdmctoYAkhL3O4jHNPnD8HrLdVojjG9ORAHoKPuD5f8AvHAyynpgphjhAJuSPhiuhMvrInyq/hGOhlk6qMTrTMxOPppGCem045xO8yr4gAHgAAQNvhj2PmfHn+Q/dj2AhQ3KPpVTY267dcfF37Y6ydKUB6ASfzx3SoM7BVFz+g7nDLAFmdVSSAIQVevUgCDF+gAHX44ZuG5AUVHlLDeAJZibbdSdoO2OuGcPgSTqM+Y9Wjv7W6YZH4EWoudvKWJLaQCoJEtI09L4x82o3uFHSfQYdONPjLN5p3y/wplzQNSAaaSKa38HVA8xiGeCfNusYbhWqMgCDWin1lgSDbytuYtOM8ocv19Cjx6oQEES1gxUMT7zJwQeBVyviHM17yCRUIsALEA++D3AcCQtpmc2T1mmPmizmAAVsYJIbVspHU/1xBneJVmMUqdNlUAkmGRdO4MWVh2OM4qcO8NWqNmqyhU8xWoS0dBAN7/zx9zvLehWavWbQgJaXLGLmwBvgg5MD+z5qxNDpZ7UC0lbaSdMKYO3TaRePhjh8nUMEhqg9RJC7mRBU3BvAjfCI/LCyftiSeviOT0tvfEWY5eRENWrVKqm7FnsSYF5nfthe6zGf2ZUXYlnxXlxqUmiH+r1TDKY8rzcx9wk7r88KXFOHBlEEEHY7g+49ji1zfLca/NUnSzD7RgZCFgd8HZfhmrJ0FNvs1O3Qjc+2FOdo3iaGlsXiaiKmYV8sUPt37fHHGiTEGekYbuMcIuQNvnf/ffCvWy5Q+3Q/wAjjR0+cOKPWZmt0RxEso4nA7neeu+PB9x+d8cmnBM7++DeE5VXrU6ZDMGdV0p6mBYagvYx1xWTUzOspOK04qf8oP6Y9iw5zpoudqLTUoiwFUmSABYEjc49hQN8w6kVGi2lAB5mEgdxJv8ADDVwThCr6t95/ET+6O2Luly+r8NyOZ0+mkadQiJjW5Vj1gE6SexwdlOHA7XMgCP3D3xn6vM3lE2P/Ox4wC56wzg3DASvlmB8h8+lpnBOdp/WKVYiTl6SM66ltUYI0NBsVBsq9/McedF0GnqApKYqtq9UepBF9I+8RubbDBPGMrlTw6tVpFXLUpTzkkyQFIBM9doxGgIIEfnyBufr/sFq8OFfK1KLO6SI1IY+6ARB9QMCRIxLQVaKJTJ1GPII8Sq/cqBsALdh3xLUzJTWAU1mSSbpTXVGoj7xmyr1M9AcLmb5oVWNOir1HYwTvVqnpqI6fsiFUYpPt1+IlEJNjj3MteLZU1aTU9a0A66SXPiNB7JTXSDb8WPVj4lN6RzFM+Iulj9XYEd4+1scUQ4RWYg1KwpRcqBrb4QPKL/tfLHZ5ZDXOYzF+oVI+V8KOUjqQI3Zi+TGcGpKyKLsAPKrNSYwLGKgKE+2oYgzuRpZpRSrBlYeYCoArrcE6DsynSJKki3TC6/L+YX/AAMwKsX0VAabWPQyUP5jBPDePkH6vmk0lTJR5BB6Mp3X2ZfbfY9DkeLr2hbFcUD+DGCvwxERyqgKKTwAdSgCm1hMyR7nECeHTp05c/V2phyQvobQLgC4ndhtaRglM8Fp76kZHVXaBco0JU6BjuGFmjobYjzPH6lHhFGqi3FOidR0kMpYKRpi0gfrg2BZePeTlyr2R0H1BOK8J1jysNOkMCPS4332PywlZjhUoSVt1Mb/AC6R3xpQyjZYGU+wYlvDDAshN5pAm4O5T5jtiu4nwnxKfkKtTYeVwfKRPT8TdItHXE1lOVmjjzq/heZRmqBVwXJKH73W3Q9iB1xqP0Xcr0VT67UUmozHwgwI8NJF4O7MLhtoOBeA8qrWqkVAHy6+sEepvur+z3I7fHGj0GBqAaQAABaBZYAA9gMXjUF0qYOqxJjyUk/MvOhnP5joPEaPhqMY+4j5sctnaxO5qNP/AHHvj2LV6CSGbTyjmKf9k5Wm41F6JXTtILPYHuf34i4aV1CgZSqDDRNqemVKH8Trafu+brGE7hdQjh9Ms1VopwimyrqLAMsEdiR/lOGzkrO5bLUxXrO4dwVJa+rSSAUHqPwg3xHqUIG76lOmYqxF8SY1kniNIimFo5VDTTT5QzU2JO06ptPwwNkkp0OCh6lMh/DpkP4V41puxG8YsH43R+uNm6VLNsaqqtScu+khRCwNO/xxBzDzKuZy1SmgkFkV5P2i/bILqYIkW2jCS3IWpUAaJvrKbm3iRp0jsHqMajKDsTMKR10LCAd574i4RkfApAKdNdyDVfrG/hr2A69yDiv41VDcQTxJ0irMRP3iVH54u2YaS0/M9fkPfCcjkLx6y11o7PQCTarKxYyRAKn9QIgYKFIswAIKXkG9+mBKFQx8LwDe/wDucEUhpXS7KqSTcgEiN2BI1X7YgYH0nlI6mTMBLeUXsTMSBvGIc/w1cymhpBA+zqTJQm4ublTEEfuxy/EUpS5Oq1jvv03IxAOKitMKwAt7jv8AKL46m5eRCNMILy9xGdeXrgFZNOqpHTY/OfMD0IxepwFsxkXyhqhatH+7iQNJKMHU7T5l0n54UM5WVOITfUygsCREkeVge2lQficNzNT+sVjU0BdNA6mPpJpAHbc2Hvi1rUeH4MDIVybWPyDDOJ0mfN5AO86mrdvL9io+Z6XwTm+HtlXUoRUpVGl6cAHUbB06Bu/RuuA89WWwSjTp3B1120Mw6xTUM4nudJ9sHJxZSoU5fLugsAtWL9h4qCfjOOU3BqIsL7kdop8Oz7Khg0xXDPr8SuqHV4jAlkfYhdMQY23w2VuYE8GmwNIMIJmuhK38x8pv5ZMYUOJhKefYvTalTcakDJYxSWwYSrmQZg4ok429anQQrRDVEJ1eGBdVAiw6mSfjjRXBuF3Mx38RuJnNea8TNPUlTr80rtftN/zx7AfFmmqdhsLY9ioChFEx55Vy1XNUfBVgtIU08WqwtSVWc27sdVhP6Yta/M9DIgplRDbGqb1W67nYT0WwxSVuYhS4blsvRldSa6sffdmNyesKAPbCzVYm8z7/ANJwshsh+BKbXCvSyYy1vpDzPiag1QHe7H898HZfmynnStPNKCw9NUAeMhmQQfvAEA6TIthKdy8ksJjqbn2GJaQWASYbUL9AO8jtjpwCuJxdUbphxNG43y+9XMyGp2jUS8ID6pv5oIMqQPbHOjXUYKSehUi4tNiLR1kb4m4zy5UfNpXpDxaaeFRBVpZkCgB5UeUkzBwNms0KWZzExp8Tw1g7KigCLmbk3632xnZsdCpcHLENJuHA16/1cP4aqpao+kkgDdViymOpvfDZw7g9DLOsUqdVXtpdQzTE2Zpi14OFDhK1TUq00DyH8Z7eTT5VR2AIOnp1NpjGgUuV6dOkXro1cOQEpTpgHvHrbcyTYdsL/pmxXFQS6gc8mV3M3AaBTxssng1bt4YWEqaRMFRaextfCNRzWgPUW6QX+IgkA/C4xpXEOEImV8XK1GRCpPhvcQN1EmVZYNpIkYQsrw81hW0gaCXAbaAbx2gMTjmQUbeHjIZfDK2plKCVhXzVSqapVXdaSKEI0ghEJPlAELqv1wQvGjSovn6gPi5is3hJFqSoNAIB3aIUGLCT1wdW5ZOYFFEIXK041jVBXTGsNqJJPsLScVHH6uXXLKlGutdvH8Wkqn/DpsJZX6SW0iB1BxZj8cFyuMD49PmLud43XqsWZ4m/c/MnEdLi9WmFK1Z7qy2+AwNmxqcmLm57b++2OK1FgFMCDtcH84Nvni3+ljqqmec+UmyTHDl7nOR4NZQ9Nj5kN1PvB/iEERjvmfhv1dab05bLmVpknzUTp8yNp9QK3DdY9sJK1R/zSIPbf2m+HzlTPDNUWytU+SsugN1RxdG+TfoSMTkHEwI6ShSNShvzD/czLiTTU2iwH5CMex3xhCtUq3qXyn2K2I/MY9imQwygC6L+yn6ScRt0nF7kOWFOUWsc1QBKajTIYuIJgdpMYpD0HfpjyEHgQ8qsKLT61NuxiJ+XfEmVpAkLa9pJsJ6mMErwiscs2ZCk0abCmzdAT+8dJ98CJv8A7thgiq940ctU66eIUqVkoQFqtSYrTDR5VZh3g7Wv0xa0spVzCRl6IZQPwlm0z61HRJ6mSegOAuX+IVDlVyIjwqlXxqserSF9BPUNpn2t3xuvJnAxRyqllAqv53g7GIVfgq+UDpiPIgfJ2lSMUSK/AeDU8jw92SoKj1DNSuPvQQDHVVUWj2uMXfM+eHgokgoRJdjAjeNVtBZdmwNzdwsU8pmNEqShLaR5SLmYPlVoEauvXCLkatMVKlKWJpuQELSNJMpAJgACB8sRZiUsyjEoyVJeIcXqNRakrsmWYQVAJhdhTpyJUAb1N2JJxHl8wEoEUhdSSOpLdyT6rfnGJldXboXHY3j2Owntgk11qfZMAKqUpV9FlWQFWqBbc+V/z64jLnKaMs2LjAIlFk+FVM9UNAUafiVF/wAQrIpLImoZ9Nh5RNz8MNuc4QMu4ydbRVy5C6A9JF1ISEJBRQQ6OVJIN1YYsuSqtOjUNHSyGsASHOp9ayCC0QVKwQBYGYxP9IBpjLFWYLWpAtSJ+8CCCgi5JWQPcDGniX/HwZn5Wt+ZWZTkHIM7P4PiRYh2Zk1DtJvGxPfFd9KPJdBsoa1GmiPRFygCiNrwLi2+LDg/NNJ0FMEU6i6KZpkkXsWgvGq+/XFojeMhVo0VhUpgblhqYBvhJxGjur00dtB5E/N6MVMj4YYOTKjB5UelunyItihdYixMG4+BiPntjR6XLzU9NROHVaYaCrCowgmw1S9t+vcY0tQRtqK0fDk8CZ1zuscRzMf/ACt+pn95x9xzzlSZc7VDoUeRqVjLAkAmZm+PYavIElcUxj3neZRl+E5ChRSmHaiXqsaamQz1FCmRMm5/5RhC8Pa3+xjts4z06YaIRAogRIljfub46XYbW/O+GKIs36x7yPEHPL1SiKYBNfwtZsIbzybb2gfEYruH8nk0vEqTSRZcb+NUAFwBEIJHW98X3C854fBsrUIY/wB9LG2rUQrbL12HwicVOaqV8wpq1mKIWXRTmzE1BM7kjck98RPkYcLxLExhvS4fyTwj7SmosWIE9ZeoC3/goHyxvtGwgdMZLyjQAzFMWsxM9tNNv5nGqZVSDBNgP54HA98zupWjQ9JWc1UFfLVQxhfDYfMqY+N4xh/FNQZaqkpVEDb2Eggi4gi2P0DmssGEH47TjJeZOVayMxSk9ZSGAZBcSeoN5+E45mBJ4ndOw6NF6lm3RSWy4ZtRHkdl1MPvbeXvvhr5Vp5uo+YbWs0kWnpWFBqEklSzKTCKZ+OBaHLGbcXo+GqHVLsFkRMxc4deU8iMpk/EzIVGJaq8QRLmbRuYgDfCESjyJRmYAeFonuXo1BUZyyowNSoQS6SbMEY+gkbLBHQRGGleFNnM54ldl0ooaiiiVI3Lyd2DR5SPLY4WcrzMmZzL16oallhKu+hYDagQrGLhRE9SWth2yeWy1NfrCsuhZbxlaaY8sEkAxMWuJw7GpUn2k2Rww+YNzby7Qqo1WuRSNNSTmFiwA2qKRDj2+Qwn8v8AL9ejUytfxposysaQVh4SuBDBST6gBqiyk4ueYarZujUap5KKgeCr2LEy3iMPxaR5VO0yb7Cc2VHpZZ3SoyPTy6DytuCkEG1rxfAZMwNAD1nceI9fWYbm2iq5BtrY/wDmY/XGpfRvzS2aOZo5orU1AP5oWQYDKIgRKqfjjLPGhrgGDN9z8cXHKmcKtUVSBKzsDN/2gYti3Ot4zcRhUnIFHrB/pPqFuK5hjFyDb/KO2PYG5+pBc/UA2hT0O6KemPuCx+QdoLimIg9CgTTBGwUT7XOJFHmgdTvtiCjOlfdR/PHkUzhy9ID9ZquTyw/sTJBj5DmGYiYkAVDY9bj9cVL1S9WnqJ061spiwBiPYRiz4tS+r8GyE7eJLWMmVaY+E4osk48alpIIvcG3oaI/PGNksm+83dLtGJgTzxH/AJdq0hnKJVWUaqq3Mlm0b/ODbGnfe6XHzxiGU4j4dSlUJP2OZVog3BJRjHWNQOHGpx2stRiWYMCQC4pqVm5UGZO0QVJGH4cm1ZnahCchj+jzMY8WAAkicJ2Q5vdVbxqetltrpmEPs2sKQRO4EYrc59KKmDSoM9MEq5cqkRG1yRF9xfDDlWJGJrqo912RVZiVAXckwo+OMj5i4542ZpCkz/V01ui6rGCFD3PcnSOgGA+N8er5ikVdhphtKoPJJks5uS2lTFz2wDlaXnYGwXLrsBsahmJtsuJ8uWxQleLTkctLPgwZUytLpWzdVmWxlVcf/Q4v85kRrSowlhXUBAYQ+TWZUEKxkSCRvgHk4Uq1XLJp+0p1a7SbEJpJ2i8tUHzGGLj9NafgEuFP1gsB1aF0wPgLn8sIzXwR7QkKg1IuO1xoVFmD4j7EbUzG/aRgHm0BqfEBPoWlTv6QfDJj9d8Wufp+JUYmNQQr7At0H5jFFzbW0ZfPowjXVaozkWWAq01NphgPKwtNsDgG5Z7I1UJh7USSbEx+mLHly1U/5f5jFbqvO3/7iz5cT7Vr/cP8Qxtaj9MyTSfrLIfpCUDiFSBAhD+dNTj2PnP7Tn3j8Kf6a49j2PyCKy+c94LlwNC36f1xPQpSY/lgSi0KvwxNQczacM/bFnrNgSuyUOEa1DDUWIjeaZAB+Mxij41yv9VzVKvRtRqlvs5vSYqTHspgxhyNJqSZUVIsAFG97zNrEAYD5ryyeD4wsUZGN94lZ2PR7z2xjBj/ADNOwDRigM2QzhwD5rqdiGUWnp8fbFzlOaqVKkqFGrQRpCkT201B+LYB1N5uMUVbUx1jzEeVwpAMT5SJgEjHL1GIQ0kYlaiFVYQajaxAWNu5PcDBAekdkoiNHEeN5uhUCVzSFQU1KlpYsGA1LYAeVgRJuMLPEq9fUa1KmgSpBIpBQr33ZCWB69sMH0g5Woc1l0gKvglizPAqEspZQwH3Tv3nA2Wy8LB0A9hEbWt0Ax4nZ+YOLGG5H3AEq6jEHUyldLwrrB9IQCFB7rvF8dUlqI61lpeJTZdFRYlhpnbsROx98EZnhauNLjU0zq6z7HcYgyiLTqr9afMLl2ImpRIkHYeKy+YrFpiRgV2sY/L4El3yVXH1lq9JtVOkHFTVCudSroBU9yum3thqXjDVRS8RabPrKsTStTlQWAMkCLrJgmdsKeb4FTy2ay9ZGapSLBgZBZlDgMjEQHXzBgT2vgb6QOKvQzanL1alNyhJ0NpUibSB6mnvhgG8jGJA1D/JH/iXFaWTovVrL5l8yol2IXY+yiBc4w3m7mevm2DOSKUyqk2Jvc3ufbpOH/j1RzwZHJZ6lXLgu7Es7E3Mk3+W2MgVdRAxRpFXn4iM4bg31nxV1flNzix5conxWboqGfmRGK+pSg737YsuWzNUibaD/EPzxTn/AEzPaX9Ze8G5/j688fgT/TXHsSfSKP7+3+Sn/prj5j2PyCBl857yvpx4S3836RFsSZaO8Hp7nA6jyr8B/PBGVSXWdpA/Nhhn7TFkeICbzxbM+E2TpwW8SbdtIYz+uOcznVp1UV50sfxQNiDI2ZSYkYD4pltWaySiodOmqSQRI8ptO18fOYUelTcmSoAbWxgi8enTB3iBvjGQcCU5jTVK7mXgy0VFdYeixjpCkm24sOgIOFn67UFelEqxcERcwAfkPgbnthpy+fqmi9DWZgqVKjSVaIHmG3Wb3tgLPU6lH6rTdtdI1CyGAGBWkQVeIBKzuMGQBZj8WcsQrSfnR005L7NCNFaUqHSDemJE2mdsVmWVBBiugtYL5fzUtPyjF1zPkGzFXJ01qJRZcu7+cwG+1VdPXcX67YVK1BqFV0ZSKi3YIwXykiHQodDj4gYLaSg7RwcByPky6+uJqtb5ET33xO2YBVlOxEEWiMA06haRTctAujiHHx9vfY4+hI9SWi8Hf53GJCtGaANiVuX4lUoNTo2KJrqUy8kC4JBHUQNhg3n/AD6HNFWE/YgpEjSxMzG0Ed+wwJxejqVaigF6ba1EEggRItaItHXAvO+ZWrmhUB1aqNNhFt1J7mL2xdp/E6t3mTqRsDLHLi9MngKtJ8uWp3kgySOxvYnpjNcxlHGlmGpHHkcghbbxaLdcPvMygcEpmSCaVFYnpAPzxnAerVVKY1OoMKNwCenZcUaYeY/Ml1H7e04qIvmh5j02iR3v+72wVy5/in/Kf4hgjiXLhoUfFqMgYuVWmGDEgD1A9RPfpiDgAGtz2XsbecG2GZyChqd0vGZZD9IlTVn2P7FP/TXHscc+H++n3RD/AOAx7HcflEXk857wWnSXw1v5oFukGf6YL4Vl9VWnIMa1FrfeA6/HA4PkQzsi/wA8HcEpH61RU3mohiZHrH8sdY+A/mD1cTUs/wAINLP5XQJZkqmN5sJjtbFpxGlUaYCslmUiNasCNp2PW9sUvMmRFXOZYSzBVc3JswAKkbECR0wVw7mJqbrTzJ0z6KjHykk2V7eU9icZCNwPeW58THxS3ANZIIKP93VBb3O1rnC3zJw8o+UVmk6qrCJAjSo3NpnDRmM4yidBf8UDzCwjTHScLvN+cR8zlqQu1MOzAggidAH6zhrcqT8SfAKyqPmR8eCnM0AyKx+qCQyhgPtibTaYBvvgDizUDUpsq0kiiQ8AIDqYAKdpNji14zpOa1MFkZSkskwQWqORpHU4P4Rwo1azuqoWSiijUq3ZqjE7G1hvgq8I7Rm6spPzFGplxEgkMI0x17R8vzx0lO8i8i56/H4e2ND4pyhRdvLTVKgAlqQhvftMmInbClxfl+tlydYIEyr7qZ6atg3cGPacIbGeomjjzqesrjl2C9NJgkgQD/W2EvMVGptURgGgeGpi6qJKxHW++HsOyjS0ge/v7fd/dhW5noKtUNsCm8SNQNv+6/5YdpH2tRidYu5Nw9I0c2yOC0wbGKAN/wAKgR+uEH+33WFQxSUyKZ9OqI1ELEn4zjT+McMrZrhwQpTU6QVX7yQJGk64ufbGQ53JtTfS0gwJBEQT+8e+K9MV5F+shzq3DV6T5XzRcszQzHrtfvbBnL3+I3+X+YxXotsW3LSfaPAJlD+8YbmACGBpjWUEwLnj/i/+mn8Ax7H3nsRm/wDpp/AMex7H5BOZfOe8HpEeGveJn+WLDl//AIqiLiaqQenqGIaopLTy8VabF6fnABBpkM1ntckQZGOuBZymmaoszqqrUUsxJgAHfbb5Y8/kNTgreJpHNFJ1r5Zi58Q6mVlsQJFzFu1oxY0+LJVUZfOrRHiEAVSNNN56MPuP2OxOKDmLnTL+NTK16db7JkUrIVCzpGslQYsSY7YEznNWQokKop5p/v1qiltR66QbIk7ACYxlribaLE1hkx0eeY6tWPDm0VNdXKgAKVu+XEdR99DO8yI64r+YM5RrZ3K+C9Nw1Ny1RDqnzKFmBPQ74E4X9IuUpreqvhmFNOSSgNpp6hOnuhNumKqrxbIUc+Hy+YpilUpy5E6Q2o2gr2g4La1GwYoKm8MCI18TzmWp5ypSrlh9jQCsA0SFY7qDBvMEYsuX+ZstQNUlmZIVtXhsNKpMz5R+K2+Fqv8ASBl6eYzD08zQKOKQXVSNQkrSiRMRe23TFzwj6R8jofx8xlXYFtH2ZQkaQVEBSB5pE4ZTXQkzBTyf5EaMlzzk6pP2oVtyCCYB9JLAEXF//WDw1KsW8J6VUOBrGoODHUr/AFGMIbn45qvTFR8vlknSzUqZELBPmmQyg/O5wZkeM5IEs1akK+rSHlosBDKyiQsyZicHk3KOl9pxAG9fuafxfkak0+EzU7yFjVTmOg9SiexgdsJ/E/o+qGkwDUVaQ3m1H0k3FriJtA3xXVOYabGf7TSRt9vW9tvLFvfA+c5y10zl24ijIWINQag5H7Ri4uR79cKAYndR+o7cVG2wfzGfh3F6jzRpZjKVGpgQQrgnbyrc6o74O4vyhTzVKcxSQZjYEMQszuYg7dMLfAuK8NyyAJm6Jb8TA6vzCfLDEefOHwP75Q9/Wfn6cLZWDWqn6nGfirixxX6Laa0WKs4YJKKpDgsASQS0GDYb2wmctA03qSb6SmgXubk2OwjfGoVue8hP/GUiO0NH8OFnhHF8nlEq06eYyLh6hYM6VSwB2WwuBhyZMhQhgfqLAG4EGIXPlSc4Tf8Aw03EH0Dvj2I+dM6tXNllakw0qs0gQhhQLagDj2LsYIUSdzbEz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82" name="Picture 6" descr="http://www.spartacus.schoolnet.co.uk/MEDchronic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456"/>
            <a:ext cx="1787649" cy="2600218"/>
          </a:xfrm>
          <a:prstGeom prst="rect">
            <a:avLst/>
          </a:prstGeom>
          <a:noFill/>
        </p:spPr>
      </p:pic>
      <p:pic>
        <p:nvPicPr>
          <p:cNvPr id="24584" name="Picture 8" descr="http://www.spartacus.schoolnet.co.uk/MEDbed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440347"/>
            <a:ext cx="1859657" cy="2716227"/>
          </a:xfrm>
          <a:prstGeom prst="rect">
            <a:avLst/>
          </a:prstGeom>
          <a:noFill/>
        </p:spPr>
      </p:pic>
      <p:pic>
        <p:nvPicPr>
          <p:cNvPr id="24586" name="Picture 10" descr="http://t0.gstatic.com/images?q=tbn:ANd9GcSbRENafcW2o0F8JarsbVnMBjQNrIhTOkAfU01wgdyaNvAZVPY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60648"/>
            <a:ext cx="1476375" cy="30861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51520" y="2852936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William of </a:t>
            </a:r>
            <a:r>
              <a:rPr lang="en-GB" dirty="0" err="1" smtClean="0"/>
              <a:t>Malmesbury</a:t>
            </a:r>
            <a:r>
              <a:rPr lang="en-GB" dirty="0" smtClean="0"/>
              <a:t>:  </a:t>
            </a:r>
            <a:r>
              <a:rPr lang="en-GB" i="1" dirty="0" err="1" smtClean="0"/>
              <a:t>Gesta</a:t>
            </a:r>
            <a:r>
              <a:rPr lang="en-GB" i="1" dirty="0" smtClean="0"/>
              <a:t> </a:t>
            </a:r>
            <a:r>
              <a:rPr lang="en-GB" i="1" dirty="0" err="1" smtClean="0"/>
              <a:t>Pontificum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23528" y="630932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Matthew Paris:         map of Great Britain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788024" y="335699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Otto of </a:t>
            </a:r>
            <a:r>
              <a:rPr lang="en-GB" dirty="0" err="1" smtClean="0"/>
              <a:t>Freising</a:t>
            </a:r>
            <a:r>
              <a:rPr lang="en-GB" dirty="0" smtClean="0"/>
              <a:t>:  </a:t>
            </a:r>
            <a:r>
              <a:rPr lang="en-GB" i="1" dirty="0" err="1" smtClean="0"/>
              <a:t>Gesta</a:t>
            </a:r>
            <a:r>
              <a:rPr lang="en-GB" i="1" dirty="0" smtClean="0"/>
              <a:t> </a:t>
            </a:r>
            <a:r>
              <a:rPr lang="en-GB" i="1" dirty="0" err="1" smtClean="0"/>
              <a:t>Friderici</a:t>
            </a:r>
            <a:r>
              <a:rPr lang="en-GB" i="1" dirty="0" smtClean="0"/>
              <a:t> </a:t>
            </a:r>
            <a:r>
              <a:rPr lang="en-GB" i="1" dirty="0" err="1" smtClean="0"/>
              <a:t>Imperatoris</a:t>
            </a:r>
            <a:endParaRPr lang="en-GB" i="1" dirty="0" smtClean="0"/>
          </a:p>
        </p:txBody>
      </p:sp>
      <p:sp>
        <p:nvSpPr>
          <p:cNvPr id="24588" name="AutoShape 12" descr="data:image/jpg;base64,/9j/4AAQSkZJRgABAQAAAQABAAD/2wCEAAkGBhQSERQTExQVFRQWFxYZFxUYGBcZGRgYFhgYFBcYFhgaGyYeGBskGRgXHy8gIycpLCwsGB4xNTAqNSYrLCkBCQoKDgwOFw8PGikcHB8pNSwpKSk1KSwpLCkpLSwpLCkpKSkpKSkpKSwpKSkpKSksKSkpKSkpNSkpLCwpKSwpKf/AABEIAKoAeAMBIgACEQEDEQH/xAAcAAACAgMBAQAAAAAAAAAAAAAEBQIDAAEGBwj/xABGEAABAgQDAwcJBQYEBwAAAAABAhEAAyExBBJBBSJRBhNhcYGRsRQjJDJCc6Gy0QczUpLBQ2JyguHwFTRTYxZEVGSTovH/xAAZAQADAQEBAAAAAAAAAAAAAAABAgQAAwX/xAAlEQACAgEDBAIDAQAAAAAAAAAAAQIRAxIxMgQhQVEiYRNCcRT/2gAMAwEAAhEDEQA/ADuSUr0HD+7H6wzwnJbDzVLXMkoUQRpfsgPkkPQcP7tP6x1OxZThfWPAR5D5M9NcUAnkrggQPJ5NbOkPSLDybwgDDDyPyJgnETUJXv7t2dqsR/fZEFYuQ4cp4vpQk36ye8xtQdPoAOwMN/oSQ37iWp2Rs7AkP9xI/wDGn6QZzkgC6Q4IArZVT1ROXiJQ9oAAEX0N4Or0HQwBfJ6R/wBPJb+FP0gVXJ7D6yJIf91MP8EpKgSGIoAz6BvCIT8iSOcKNWe9OukOmzmznEcnMM58xJv+FPXG53JbBtWTKD8G+sOhMkAuFS2404AfQRoqkKo8ujjRu+0buakc1N5IYTSSjsP9YD/4PwzjzXWMxt3x1GIwklQujsUNO2AZxSlLABxUMXpaBbXk1JikckcISfNAAPd7QPP5FYUndSW66DvhwoMkBxUChIFy9a1iSEktQcKM3j0QmuXsfQjj9vclZMqStSLpTmB6jbqjIO5UnLhZhe4AbrIjIoxSlW5yyRjex0HJUeg4f3SfrHS7HFFjs+AjnOSyWwWH90nwhl5WqXKmLTcM3bu+JETSfc7wVpIP2qpmGpB9jMbjugIzQ75nYVSJYPZAiNrrmS1rm2SEhgcoJUwDtU1LnhGYcI59csJAypU8xLiobStIC79yhx0fF+A4zzosBmfzWnRSIDEO+8mlPuz/AHxgDZu11TXClTXAGXmx6wrpBQdm9JGYB6AsSbMBe8NFWjnN6HTQ0wJNS4INgBlbSKtrTmygmUl39dKlPX2Wiex1kkg84RQgrTlPUBEtrvmQy1p6EIzBz+LhHQnfdiiZiACHXhyXIO6q7uaN0aRoTbucMWFSAQ/eLVEXTZxcHnJlE1JkO9epnitWLS1ZzBq+YqLMbcawQFDoLEpwp6lZW+EC4jDhgQiUgnRK3VfUfGDp+ISEuZ0oVqTJ4l7NdoUS8WuatCihISAoZsuV3bLS7tCS2DFdw6ZIq2Vz08In5OGtq9Hv1cI2MUXAISAaPWLcRhlM6WfjxjludTjuW62wxY3WkN0PGRRy1CxIZQbeTemvHWMizAviT5JUzsOTafQsN7pHhDKeoDDTno5AHXeF/J7/ACOH9yjwEGYuW+FmijAi9Xt3RJLcoxfqLOaPks1lECgIAd6pYdBgtRUqUqWFlSwkBQKQkKZ6Zmu0WbL5tEt1FDqzZklWU3oQbXESQnOokFCMzkkrBNspIAZlNrGhxRTkknNirZkormZkh0iUkEPkuBr0CG6EEFglZJBJ88CeNH6h2GK5WESgEDmFBz6ymuzAnjBSMKNE4ezBlm9mHRD440ifNk1ytBWzUqBVRYFMuZeZ3v1RPahOdO7OU6T92ofisQbvGbMkZUlkJS59hTggUq8R2nKBUl0IVRhmm82anhqIc4A0+YQoDLigW0IIqOD3eKjMUQVJVi+5PEBrVrWsaXJBAPMh3c5Z5ZgCaHwjacNqJUxmDNPpS2vTDGKMThivK/lRCWugUJYPavtGDcNLzkhRmGjELTlqDRQLXirmSd7m5zEOWn21IvBuy3Y7swV9tWbu6IRmQmx+By0cEaH+9Yqw2JKfoYfbQkZkka3Ec+s/1idprY73aEf2gTQcKW/En4F4yA+Wy2klPFSfGMi7puBHmVM6jYCvQ8N7lHhBe0ZbYVVW3knvLNAewR6Hhvcy/CDdqIUrCuAKLck6BOYv+nbEkvJdi3ib2XWWkZlBnLCUFj1jcnwgozhuusu5vh2voWEUbNkkyknJNI0KFgCilaEwVmWGdOIezBaS7Vcvr/SHjxRzzc5f0FnKFc0yWKBjzBvxNGiSpYdzMl2p5k01JHSYvWhf/dHgcyasNHjYKhT0sDjukkubjT+kOcgnZMx0qqksfZSUAdhMA7fxCUr3jKG64zpJPE9hhjg0kJLlZqfXZ/hpC/aE4hbvNYD2ZYWnU3vwpACAc/LUkf5d2SzpWA5pobtpo8RyII/5WjazBY2NYvGIVrMmUb9glnZzEFziRSYqlX5i+vCGAVKCAkBsMRqy1DVnFeDfGDdl5MzpEsKDgZFlW7C4Yok1mAFqp5gHXgBSGWyWcsUkAMwl5D36wAhi1wv2hhn3hcX6YYkQMTWOUth4nnnLhTy/5hGRby9lNKHvB8XaMirpeBPn5HTbDV6Hh/cy/lgraeJIwpQ9Ctj1MT2VaKdhI9Dw3uZfyvBciYnKUqygEqOYsQCGo3FjEcvJdh/V+irZiEmUnMmWbnemlJ9ZWnCCCxKMstBIf9to51fxipZSCcvMhCjQKSczdBAZibRCQUgsThiwbeBHe0PHY55Xc2/sMODcApliigx5423gQCTTQRI4M35tWtefJvSggdapbpUryWrtcghyon4NEEhNHRhA195QL3FDDnJjvBDKhmI61ZvjrAO0UqC3CZhYOCmYEgt+7/bwVs0jmgQEsfwF09kLtqy0FaiqXLUwDkzMqqizaBnr0RjAolLItiCdfOpqRZhpUmLPJ1uFZMQ9C2dLBqEt0RQrDAgr5uWHd2mkgghnd90uYsGHFQmUlSTRxPqa6EmCAsXKWlTnyg9IKXNgBaoYmsEYCWoFSjzgBoUrYni4gNMkJLiUXGYMJ9UijvVjBmzBlzbqkktQrz26YDCg1K6M8QWtLRoy2ispcGOTGRw32iq8z/OmNxL7SU+ZR0rTGRX03Enz8jo9gD0PD+5l/KI3/h4WUDL7SnPtFIY5R01J7IhsRXocj3Mv5RDTBqSmSSotvljwOjRHJWy3FNxqiGNBSs5eeCQAwSkFNLBPTr2QKjEkb2eeQXoZALtfSjwTjpZKioIWo5U2mBAq1kvQwMiQXojEi5+9FWD/ABMdUcmWTFOQy1PasgV0r8TFXOFWbzherDmPZAa46DE0JKQwGJDVotLPavcOmtomc4SGTiTYgZktYUfVqwRWM9mTAZdC7U9XI/8AKbQn2pMBnEZkAgBRzSyohtH6Q8OMBPUpLKCwQWPONmOr0hdjZqhMIzTQNMiAoW4t8IxheuWAr7yQxHq80eGbr6b8YrxRQGTnw7KO60oswNOrtgydNUxOaeL0MpJetG40PdFM7GbxBWtmDeYFLHh0mCAHmTEHe9GN65VAEg1vpDPYzuSDLKVV3c1+3RoWnEjMFGYQKsnmtHta9PjDLAOcxKgoOwZOVimhpGMHzl1iqYaRuWt41MTHJjI4b7SZg5pA/wBz9IyK/tJnDJLSNFHwjIr6ftAnzbnU7El+hyPcy/lENcDJSsAKGbKokDphXsE+i4f3Uv5RD3ZiRkPHMamJHuVJ0hbtAyhMWo80Tm9oLcWBBIN4XgoKamQyQS+ZaSQDQEC48YPxs8iYWVNDKJZMoKBBagLWoYgJ1fWWQHcGQKDxhhALmkAgAYdjU76/jVtdYmptBILkik5YAo7Xi84kKzMs8ayKgJq1b2aBjiUggZpZFSypBFyKPYsCRBMPdlSfNhmo43VFQcXYm8LMWlXOKASTXSaEu1aphnsw+bBzJLvZOUX/AA6QqxyUGYonyYsa5ioKFhvGzxluYpMtYIBCzZzzw6n6r/CITsLNKqCax1E0cNO+ITZSSU0w2WwZRqLN8Y2ZSSosJNmpNUkgVTrBsBtMlaVO2ILEH10tUBgerog/BS1NnUqYQfZWQWuQzQp5gElkywoNQTVMS7MewXhpszA5c26AgsxCyt2FegMXjWYJlqpFU+YWe8Ez1AFmgLEpsBaObY6RxX2hLeXK/iPhGRR9oS3EvTePhG4s6dfAnyq2dpsFXo2H91K+UQ+2Yvdf95XjHPbC/wArI91L+RMOtlzX3eBN+uI/JR4BMVh1FSzlJLlmnsGehIunSKjIUS4Ss0Fp4d7kdMQxU0FSxmw9zcKBNaknqeIIkpCGBw6jSpUQW6n6w8MgExh1iqRPYu7LSQH/AA6isQ8lmPfE8LjT1ejUxW6QCAJbD8M5YOlaRASAXUEkPTMme3jaCYd4NZ5tL5nf2wAq+rQux88lR35wY2TKSxzWAOsNcCtpaXFQA9c3edYU4mWoqJCZ1SRuzALBww0FTeMtzFCsQRdahq3MBwFFhRtI3MxAZsz1qThgQzOAWHTFisOvTykEpBzBSTanfSJqUrMS2KB/dyVYBLlj0QwouE5KSQVos4JkFrtw4vDnZCiUKdSSHZkpyMdaHjAC1TK72KDB2KUmwI74cYZJCBmJJ4qoTrWFYUVz0O1TFE1HTB2ZhA080jmxkec/aAao6z4RkZ9oN5fWYyLMHAmz8js9hn0aRb7qV8oh3s5LB9CYR7FphpHupfyJh7h1eaYXiOW7KlshcrGh254BnBzSwWLm9HMQXixVYnSWZiCgceroMOcOBldhW/XasVz0JA9UNS/RaCmBnOpxCSpgvDnMHG6RrrwglUsKBdOFPA5jwFW64aJwUtnyJrel40cLKZjLT+UUEGwG5MvdSDQsLW0t0Qnn4JJUVc3KIzH9oQSXavbDoFJZmZgQ2oEDnByqshDmp+Z++GRmBrw34ZaHZj53Tq6oqw+CKFUlBmb7wuX6YNTsySKc2mrMK6cT3xYdjSFAbjNwJH/2MKLZmHKSPMKof9V+4PDTB/dgFJSQ+6ohRbiTGf4NJFkN2qN6HWJycKmWnKlwOkv8TGbCja+iBJkXTph0gWZMjmxkjgOX53pQ/ijUQ+0JfnZQ6D+kZF2CtCJ8rqR2uxz6PIH+1K+RMPMMCJejOYQ7HV6PI91K+UQ7UtpYHXEEn3ZStkWbMB5tnBYqHcY1PSam9LPG9nEc1wqfGLJiBGAUS1EACpPD+7xGcgLBcdF+NwWMTWWIvrGkYZiHfiTujsreMY0uSkgOBTpMDIIJJykswH9OiClp0cDtT9Y0nCke0GH8NX/mhrDRZICWqKmrmLRJSlmHVFKVnNUDrp0dMTJpTSNdgosmTOHfFJmUiRXS/ZAxVrCsxijAc9bdMWYlALE6QLiZj9UBjI8+5dzHny20H6iMjXLUeeSej9RGR6OBfBEefkdxshYGHkEkDzUr5BBSOVGHyNz0os7jMHBeseR7fxayJSc6svNy93MW9QaWhTK0jjDp/wAnezpLLp7Ue97M2rKMukxNSdQYNXjA3rDvj5/UYiqcrie8w3+avIFm+j31GNCqC4jSdopPrAuKUCCA3AmPBJeNmV31/mP1i6TtKaLTZn5lfWEfTv2H8v0e8y8bLAZ1Mb7iLRvy9AaqtaFIY/0jwqXtSdTzsz86vrBh2pNb72Z+dX1hHgfsb8v0e0TMYC2XhWjVeKzPjyjA7UnZB52Zf8avrD3DbQmEB5iz/Mr6xycaHUrZ2oxFSNNIxE0Oz1jlpGLW/rq/MeEVy8QrMd5WmphLHo6qYodkBzliEyp6vxHvMDTpymO8bcTAsxz3K7EpM8JcOL/+v0jIS7YUTiVv0eAjI9bEqgiHI7k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90" name="Picture 14" descr="http://cistercians.shef.ac.uk/image_gallery/thumbnails/04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68961" y="188641"/>
            <a:ext cx="1787015" cy="2537562"/>
          </a:xfrm>
          <a:prstGeom prst="rect">
            <a:avLst/>
          </a:prstGeom>
          <a:noFill/>
        </p:spPr>
      </p:pic>
      <p:pic>
        <p:nvPicPr>
          <p:cNvPr id="24592" name="Picture 16" descr="http://www.bl.uk/onlinegallery/takingliberties/images/319matthewparismapbi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3358720"/>
            <a:ext cx="2153310" cy="2853854"/>
          </a:xfrm>
          <a:prstGeom prst="rect">
            <a:avLst/>
          </a:prstGeom>
          <a:noFill/>
        </p:spPr>
      </p:pic>
      <p:pic>
        <p:nvPicPr>
          <p:cNvPr id="24594" name="Picture 18" descr="http://t2.gstatic.com/images?q=tbn:ANd9GcQC24FMrVHJYpo8tmxLGoOS9Lp3oE9wNUnMxFeyG5fkA6Sv9wm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332656"/>
            <a:ext cx="2160240" cy="2916325"/>
          </a:xfrm>
          <a:prstGeom prst="rect">
            <a:avLst/>
          </a:prstGeom>
          <a:noFill/>
        </p:spPr>
      </p:pic>
      <p:pic>
        <p:nvPicPr>
          <p:cNvPr id="24596" name="Picture 20" descr="http://t3.gstatic.com/images?q=tbn:ANd9GcR8D0J81nWU9aT8j5tucWjolXE4RJheQ8T9Q7VZBaz4Z1CDXZnYX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3861048"/>
            <a:ext cx="3921397" cy="2094818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5076056" y="602128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Norman Conquest of England </a:t>
            </a:r>
            <a:endParaRPr lang="en-GB" dirty="0"/>
          </a:p>
        </p:txBody>
      </p:sp>
      <p:pic>
        <p:nvPicPr>
          <p:cNvPr id="24598" name="Picture 22" descr="http://t0.gstatic.com/images?q=tbn:ANd9GcQw7ZuABCWTtpIq2e5WQCWzlfwLZhn4s80PScSCwyykK9HfM6Xp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60032" y="3789040"/>
            <a:ext cx="4032448" cy="2683412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5436096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Apocalyptic preoccupations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843325"/>
            <a:ext cx="8424936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>
              <a:lnSpc>
                <a:spcPct val="90000"/>
              </a:lnSpc>
              <a:defRPr/>
            </a:pPr>
            <a:r>
              <a:rPr lang="en-GB" sz="2800" b="1" dirty="0" smtClean="0"/>
              <a:t>5. Education</a:t>
            </a:r>
            <a:r>
              <a:rPr lang="en-GB" sz="2800" dirty="0" smtClean="0"/>
              <a:t>: development of cathedral schools, especially in N. France, and then universities (Paris &amp; Bologna, 1160s), (Oxford &amp; Montpellier 1190s), (Cambridge c. 1210). By 1300 19 universities in Christendom. </a:t>
            </a:r>
          </a:p>
          <a:p>
            <a:pPr marL="533400" indent="-533400">
              <a:lnSpc>
                <a:spcPct val="90000"/>
              </a:lnSpc>
              <a:buFontTx/>
              <a:buChar char="•"/>
              <a:defRPr/>
            </a:pPr>
            <a:endParaRPr lang="en-GB" sz="2800" dirty="0" smtClean="0"/>
          </a:p>
          <a:p>
            <a:pPr marL="533400" indent="-533400">
              <a:lnSpc>
                <a:spcPct val="90000"/>
              </a:lnSpc>
              <a:defRPr/>
            </a:pPr>
            <a:r>
              <a:rPr lang="en-GB" sz="2800" b="1" dirty="0" smtClean="0"/>
              <a:t>6.  Vernacular Literature</a:t>
            </a:r>
            <a:r>
              <a:rPr lang="en-GB" sz="2800" dirty="0" smtClean="0"/>
              <a:t>: e.g. work of Chretien of Troyes (1170s), Wolfram von </a:t>
            </a:r>
            <a:r>
              <a:rPr lang="en-GB" sz="2800" dirty="0" err="1" smtClean="0"/>
              <a:t>Eschenbach</a:t>
            </a:r>
            <a:r>
              <a:rPr lang="en-GB" sz="2800" dirty="0" smtClean="0"/>
              <a:t> (</a:t>
            </a:r>
            <a:r>
              <a:rPr lang="en-GB" sz="2800" b="1" dirty="0" err="1" smtClean="0"/>
              <a:t>Parzifal</a:t>
            </a:r>
            <a:r>
              <a:rPr lang="en-GB" sz="2800" dirty="0" smtClean="0"/>
              <a:t>, </a:t>
            </a:r>
            <a:r>
              <a:rPr lang="en-GB" sz="2800" b="1" dirty="0" err="1" smtClean="0"/>
              <a:t>Willehalm</a:t>
            </a:r>
            <a:r>
              <a:rPr lang="en-GB" sz="2800" dirty="0" smtClean="0"/>
              <a:t>), the </a:t>
            </a:r>
            <a:r>
              <a:rPr lang="en-GB" sz="2800" dirty="0" err="1" smtClean="0"/>
              <a:t>Nibelungenleid</a:t>
            </a:r>
            <a:r>
              <a:rPr lang="en-GB" sz="2800" dirty="0" smtClean="0"/>
              <a:t>; and </a:t>
            </a:r>
            <a:r>
              <a:rPr lang="en-GB" sz="2800" b="1" dirty="0" smtClean="0"/>
              <a:t>vernacular history</a:t>
            </a:r>
            <a:r>
              <a:rPr lang="en-GB" sz="2800" dirty="0" smtClean="0"/>
              <a:t>, e.g. ‘The Conquest of Constantinople’ by Geoffrey of </a:t>
            </a:r>
            <a:r>
              <a:rPr lang="en-GB" sz="2800" dirty="0" err="1" smtClean="0"/>
              <a:t>Villehardouin</a:t>
            </a:r>
            <a:r>
              <a:rPr lang="en-GB" sz="2800" dirty="0" smtClean="0"/>
              <a:t> (c. 1216).</a:t>
            </a:r>
          </a:p>
          <a:p>
            <a:pPr marL="533400" indent="-533400">
              <a:lnSpc>
                <a:spcPct val="90000"/>
              </a:lnSpc>
              <a:defRPr/>
            </a:pPr>
            <a:endParaRPr lang="en-GB" sz="2800" dirty="0" smtClean="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647</Words>
  <Application>Microsoft Office PowerPoint</Application>
  <PresentationFormat>On-screen Show (4:3)</PresentationFormat>
  <Paragraphs>83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The Concept of the Twelfth-Century Renaissance</vt:lpstr>
      <vt:lpstr> Characteristics</vt:lpstr>
      <vt:lpstr>Fields in which the 12th Century Renaissance was important</vt:lpstr>
      <vt:lpstr>Slide 6</vt:lpstr>
      <vt:lpstr>Slide 7</vt:lpstr>
      <vt:lpstr> Gothic Architecture</vt:lpstr>
      <vt:lpstr>Architectural innovations in St Denis </vt:lpstr>
      <vt:lpstr>Slide 10</vt:lpstr>
      <vt:lpstr>Theology and Canon Law</vt:lpstr>
      <vt:lpstr>Slide 12</vt:lpstr>
      <vt:lpstr>Slide 13</vt:lpstr>
      <vt:lpstr>Slide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 Cavell</dc:creator>
  <cp:lastModifiedBy>Emma Cavell</cp:lastModifiedBy>
  <cp:revision>98</cp:revision>
  <dcterms:created xsi:type="dcterms:W3CDTF">2011-02-11T18:40:20Z</dcterms:created>
  <dcterms:modified xsi:type="dcterms:W3CDTF">2014-11-13T10:04:22Z</dcterms:modified>
</cp:coreProperties>
</file>