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7" r:id="rId2"/>
    <p:sldId id="256" r:id="rId3"/>
    <p:sldId id="257" r:id="rId4"/>
    <p:sldId id="258" r:id="rId5"/>
    <p:sldId id="259" r:id="rId6"/>
    <p:sldId id="260" r:id="rId7"/>
    <p:sldId id="261" r:id="rId8"/>
    <p:sldId id="262" r:id="rId9"/>
    <p:sldId id="263" r:id="rId10"/>
    <p:sldId id="264" r:id="rId11"/>
    <p:sldId id="265"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162B96E-2D93-40F9-83AB-CD678F7C87FD}" v="9" dt="2024-03-17T12:00:30.1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85CDE-54DF-45EB-1E45-6BC183D6ABE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3395A82-8B17-CDDB-036E-33E0F8DFB61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E88F7D0-277C-69F4-2AC4-E3B86D8A3225}"/>
              </a:ext>
            </a:extLst>
          </p:cNvPr>
          <p:cNvSpPr>
            <a:spLocks noGrp="1"/>
          </p:cNvSpPr>
          <p:nvPr>
            <p:ph type="dt" sz="half" idx="10"/>
          </p:nvPr>
        </p:nvSpPr>
        <p:spPr/>
        <p:txBody>
          <a:bodyPr/>
          <a:lstStyle/>
          <a:p>
            <a:fld id="{3111660B-4F9F-4254-8C50-67CF2584C82F}" type="datetimeFigureOut">
              <a:rPr lang="en-GB" smtClean="0"/>
              <a:t>17/03/2024</a:t>
            </a:fld>
            <a:endParaRPr lang="en-GB"/>
          </a:p>
        </p:txBody>
      </p:sp>
      <p:sp>
        <p:nvSpPr>
          <p:cNvPr id="5" name="Footer Placeholder 4">
            <a:extLst>
              <a:ext uri="{FF2B5EF4-FFF2-40B4-BE49-F238E27FC236}">
                <a16:creationId xmlns:a16="http://schemas.microsoft.com/office/drawing/2014/main" id="{2BE84F3F-FE9A-F39A-076C-B5CD87F446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C22DF0-8C78-96FD-D0D3-E04139073713}"/>
              </a:ext>
            </a:extLst>
          </p:cNvPr>
          <p:cNvSpPr>
            <a:spLocks noGrp="1"/>
          </p:cNvSpPr>
          <p:nvPr>
            <p:ph type="sldNum" sz="quarter" idx="12"/>
          </p:nvPr>
        </p:nvSpPr>
        <p:spPr/>
        <p:txBody>
          <a:bodyPr/>
          <a:lstStyle/>
          <a:p>
            <a:fld id="{B691F978-823A-4F8F-A841-899A3C36B501}" type="slidenum">
              <a:rPr lang="en-GB" smtClean="0"/>
              <a:t>‹#›</a:t>
            </a:fld>
            <a:endParaRPr lang="en-GB"/>
          </a:p>
        </p:txBody>
      </p:sp>
    </p:spTree>
    <p:extLst>
      <p:ext uri="{BB962C8B-B14F-4D97-AF65-F5344CB8AC3E}">
        <p14:creationId xmlns:p14="http://schemas.microsoft.com/office/powerpoint/2010/main" val="27998873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F7764-A482-DCED-AC2A-4D6D0E76A89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07C8030-3033-C151-BF4D-DC5AB3C4723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FAFAB4-BBD2-44B0-590B-0685BCED138E}"/>
              </a:ext>
            </a:extLst>
          </p:cNvPr>
          <p:cNvSpPr>
            <a:spLocks noGrp="1"/>
          </p:cNvSpPr>
          <p:nvPr>
            <p:ph type="dt" sz="half" idx="10"/>
          </p:nvPr>
        </p:nvSpPr>
        <p:spPr/>
        <p:txBody>
          <a:bodyPr/>
          <a:lstStyle/>
          <a:p>
            <a:fld id="{3111660B-4F9F-4254-8C50-67CF2584C82F}" type="datetimeFigureOut">
              <a:rPr lang="en-GB" smtClean="0"/>
              <a:t>17/03/2024</a:t>
            </a:fld>
            <a:endParaRPr lang="en-GB"/>
          </a:p>
        </p:txBody>
      </p:sp>
      <p:sp>
        <p:nvSpPr>
          <p:cNvPr id="5" name="Footer Placeholder 4">
            <a:extLst>
              <a:ext uri="{FF2B5EF4-FFF2-40B4-BE49-F238E27FC236}">
                <a16:creationId xmlns:a16="http://schemas.microsoft.com/office/drawing/2014/main" id="{FFBBA5AF-428E-A11F-7A30-20EB81FA25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E4E708-00DF-9B03-A7F2-07AB5F131AF9}"/>
              </a:ext>
            </a:extLst>
          </p:cNvPr>
          <p:cNvSpPr>
            <a:spLocks noGrp="1"/>
          </p:cNvSpPr>
          <p:nvPr>
            <p:ph type="sldNum" sz="quarter" idx="12"/>
          </p:nvPr>
        </p:nvSpPr>
        <p:spPr/>
        <p:txBody>
          <a:bodyPr/>
          <a:lstStyle/>
          <a:p>
            <a:fld id="{B691F978-823A-4F8F-A841-899A3C36B501}" type="slidenum">
              <a:rPr lang="en-GB" smtClean="0"/>
              <a:t>‹#›</a:t>
            </a:fld>
            <a:endParaRPr lang="en-GB"/>
          </a:p>
        </p:txBody>
      </p:sp>
    </p:spTree>
    <p:extLst>
      <p:ext uri="{BB962C8B-B14F-4D97-AF65-F5344CB8AC3E}">
        <p14:creationId xmlns:p14="http://schemas.microsoft.com/office/powerpoint/2010/main" val="35968791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DA620-0FD2-0654-8CB0-CD53CC2C66E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C797E74-49F0-FF53-3252-C89E1193E6B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AB1B82A-F16B-F652-E9F6-6DBA67415D50}"/>
              </a:ext>
            </a:extLst>
          </p:cNvPr>
          <p:cNvSpPr>
            <a:spLocks noGrp="1"/>
          </p:cNvSpPr>
          <p:nvPr>
            <p:ph type="dt" sz="half" idx="10"/>
          </p:nvPr>
        </p:nvSpPr>
        <p:spPr/>
        <p:txBody>
          <a:bodyPr/>
          <a:lstStyle/>
          <a:p>
            <a:fld id="{3111660B-4F9F-4254-8C50-67CF2584C82F}" type="datetimeFigureOut">
              <a:rPr lang="en-GB" smtClean="0"/>
              <a:t>17/03/2024</a:t>
            </a:fld>
            <a:endParaRPr lang="en-GB"/>
          </a:p>
        </p:txBody>
      </p:sp>
      <p:sp>
        <p:nvSpPr>
          <p:cNvPr id="5" name="Footer Placeholder 4">
            <a:extLst>
              <a:ext uri="{FF2B5EF4-FFF2-40B4-BE49-F238E27FC236}">
                <a16:creationId xmlns:a16="http://schemas.microsoft.com/office/drawing/2014/main" id="{EB18CC98-6531-FA7F-7DCF-C2A7AFD904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5A42B1-C75E-8442-0077-89DBE9DA63CB}"/>
              </a:ext>
            </a:extLst>
          </p:cNvPr>
          <p:cNvSpPr>
            <a:spLocks noGrp="1"/>
          </p:cNvSpPr>
          <p:nvPr>
            <p:ph type="sldNum" sz="quarter" idx="12"/>
          </p:nvPr>
        </p:nvSpPr>
        <p:spPr/>
        <p:txBody>
          <a:bodyPr/>
          <a:lstStyle/>
          <a:p>
            <a:fld id="{B691F978-823A-4F8F-A841-899A3C36B501}" type="slidenum">
              <a:rPr lang="en-GB" smtClean="0"/>
              <a:t>‹#›</a:t>
            </a:fld>
            <a:endParaRPr lang="en-GB"/>
          </a:p>
        </p:txBody>
      </p:sp>
    </p:spTree>
    <p:extLst>
      <p:ext uri="{BB962C8B-B14F-4D97-AF65-F5344CB8AC3E}">
        <p14:creationId xmlns:p14="http://schemas.microsoft.com/office/powerpoint/2010/main" val="32440272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DF84F-2313-9FED-AB44-6946663BFE8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3345B99-D830-5789-871B-25E6C449CCE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4A7DF72-3581-2044-ADD2-9FD495F5247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92B2D77-E159-793E-5E00-1155AFC267B4}"/>
              </a:ext>
            </a:extLst>
          </p:cNvPr>
          <p:cNvSpPr>
            <a:spLocks noGrp="1"/>
          </p:cNvSpPr>
          <p:nvPr>
            <p:ph type="dt" sz="half" idx="10"/>
          </p:nvPr>
        </p:nvSpPr>
        <p:spPr/>
        <p:txBody>
          <a:bodyPr/>
          <a:lstStyle/>
          <a:p>
            <a:fld id="{3111660B-4F9F-4254-8C50-67CF2584C82F}" type="datetimeFigureOut">
              <a:rPr lang="en-GB" smtClean="0"/>
              <a:t>17/03/2024</a:t>
            </a:fld>
            <a:endParaRPr lang="en-GB"/>
          </a:p>
        </p:txBody>
      </p:sp>
      <p:sp>
        <p:nvSpPr>
          <p:cNvPr id="6" name="Footer Placeholder 5">
            <a:extLst>
              <a:ext uri="{FF2B5EF4-FFF2-40B4-BE49-F238E27FC236}">
                <a16:creationId xmlns:a16="http://schemas.microsoft.com/office/drawing/2014/main" id="{A15A2943-DC54-8390-A459-92F35EA1070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A85BA0-4016-0DBE-CB3D-439E2D250CCF}"/>
              </a:ext>
            </a:extLst>
          </p:cNvPr>
          <p:cNvSpPr>
            <a:spLocks noGrp="1"/>
          </p:cNvSpPr>
          <p:nvPr>
            <p:ph type="sldNum" sz="quarter" idx="12"/>
          </p:nvPr>
        </p:nvSpPr>
        <p:spPr/>
        <p:txBody>
          <a:bodyPr/>
          <a:lstStyle/>
          <a:p>
            <a:fld id="{B691F978-823A-4F8F-A841-899A3C36B501}" type="slidenum">
              <a:rPr lang="en-GB" smtClean="0"/>
              <a:t>‹#›</a:t>
            </a:fld>
            <a:endParaRPr lang="en-GB"/>
          </a:p>
        </p:txBody>
      </p:sp>
    </p:spTree>
    <p:extLst>
      <p:ext uri="{BB962C8B-B14F-4D97-AF65-F5344CB8AC3E}">
        <p14:creationId xmlns:p14="http://schemas.microsoft.com/office/powerpoint/2010/main" val="193966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13703-FB09-3155-1773-8F9290225B8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32938DB-D8B3-25F2-D2B3-9D7C9840D7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967ECF9-3374-4615-02A3-3F103DE2ABF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44333B3-1FBA-D3D9-8CF4-F89C7A2B473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A99D412-34CC-AFA7-9142-A380E7730D3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F42FEF4-B2E6-8C07-E5A0-1FF98308E76C}"/>
              </a:ext>
            </a:extLst>
          </p:cNvPr>
          <p:cNvSpPr>
            <a:spLocks noGrp="1"/>
          </p:cNvSpPr>
          <p:nvPr>
            <p:ph type="dt" sz="half" idx="10"/>
          </p:nvPr>
        </p:nvSpPr>
        <p:spPr/>
        <p:txBody>
          <a:bodyPr/>
          <a:lstStyle/>
          <a:p>
            <a:fld id="{3111660B-4F9F-4254-8C50-67CF2584C82F}" type="datetimeFigureOut">
              <a:rPr lang="en-GB" smtClean="0"/>
              <a:t>17/03/2024</a:t>
            </a:fld>
            <a:endParaRPr lang="en-GB"/>
          </a:p>
        </p:txBody>
      </p:sp>
      <p:sp>
        <p:nvSpPr>
          <p:cNvPr id="8" name="Footer Placeholder 7">
            <a:extLst>
              <a:ext uri="{FF2B5EF4-FFF2-40B4-BE49-F238E27FC236}">
                <a16:creationId xmlns:a16="http://schemas.microsoft.com/office/drawing/2014/main" id="{F23B2C42-ED58-F56B-9DC2-DA6C901DA37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733E451-9527-5248-B3EF-1B8C34822C52}"/>
              </a:ext>
            </a:extLst>
          </p:cNvPr>
          <p:cNvSpPr>
            <a:spLocks noGrp="1"/>
          </p:cNvSpPr>
          <p:nvPr>
            <p:ph type="sldNum" sz="quarter" idx="12"/>
          </p:nvPr>
        </p:nvSpPr>
        <p:spPr/>
        <p:txBody>
          <a:bodyPr/>
          <a:lstStyle/>
          <a:p>
            <a:fld id="{B691F978-823A-4F8F-A841-899A3C36B501}" type="slidenum">
              <a:rPr lang="en-GB" smtClean="0"/>
              <a:t>‹#›</a:t>
            </a:fld>
            <a:endParaRPr lang="en-GB"/>
          </a:p>
        </p:txBody>
      </p:sp>
    </p:spTree>
    <p:extLst>
      <p:ext uri="{BB962C8B-B14F-4D97-AF65-F5344CB8AC3E}">
        <p14:creationId xmlns:p14="http://schemas.microsoft.com/office/powerpoint/2010/main" val="22468590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B4E9D-6022-B6F3-6929-502450D5D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A2B678B-FF52-F1D5-D5BB-0E2BD7913215}"/>
              </a:ext>
            </a:extLst>
          </p:cNvPr>
          <p:cNvSpPr>
            <a:spLocks noGrp="1"/>
          </p:cNvSpPr>
          <p:nvPr>
            <p:ph type="dt" sz="half" idx="10"/>
          </p:nvPr>
        </p:nvSpPr>
        <p:spPr/>
        <p:txBody>
          <a:bodyPr/>
          <a:lstStyle/>
          <a:p>
            <a:fld id="{3111660B-4F9F-4254-8C50-67CF2584C82F}" type="datetimeFigureOut">
              <a:rPr lang="en-GB" smtClean="0"/>
              <a:t>17/03/2024</a:t>
            </a:fld>
            <a:endParaRPr lang="en-GB"/>
          </a:p>
        </p:txBody>
      </p:sp>
      <p:sp>
        <p:nvSpPr>
          <p:cNvPr id="4" name="Footer Placeholder 3">
            <a:extLst>
              <a:ext uri="{FF2B5EF4-FFF2-40B4-BE49-F238E27FC236}">
                <a16:creationId xmlns:a16="http://schemas.microsoft.com/office/drawing/2014/main" id="{02683BA3-33A7-0DDC-3C5E-3CCB0EDC0E0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D19DA2F-E124-3F3E-44A0-0A55E72BFBB5}"/>
              </a:ext>
            </a:extLst>
          </p:cNvPr>
          <p:cNvSpPr>
            <a:spLocks noGrp="1"/>
          </p:cNvSpPr>
          <p:nvPr>
            <p:ph type="sldNum" sz="quarter" idx="12"/>
          </p:nvPr>
        </p:nvSpPr>
        <p:spPr/>
        <p:txBody>
          <a:bodyPr/>
          <a:lstStyle/>
          <a:p>
            <a:fld id="{B691F978-823A-4F8F-A841-899A3C36B501}" type="slidenum">
              <a:rPr lang="en-GB" smtClean="0"/>
              <a:t>‹#›</a:t>
            </a:fld>
            <a:endParaRPr lang="en-GB"/>
          </a:p>
        </p:txBody>
      </p:sp>
    </p:spTree>
    <p:extLst>
      <p:ext uri="{BB962C8B-B14F-4D97-AF65-F5344CB8AC3E}">
        <p14:creationId xmlns:p14="http://schemas.microsoft.com/office/powerpoint/2010/main" val="26771129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9EE6895-653A-ED71-F3CA-8FCFB3044017}"/>
              </a:ext>
            </a:extLst>
          </p:cNvPr>
          <p:cNvSpPr>
            <a:spLocks noGrp="1"/>
          </p:cNvSpPr>
          <p:nvPr>
            <p:ph type="dt" sz="half" idx="10"/>
          </p:nvPr>
        </p:nvSpPr>
        <p:spPr/>
        <p:txBody>
          <a:bodyPr/>
          <a:lstStyle/>
          <a:p>
            <a:fld id="{3111660B-4F9F-4254-8C50-67CF2584C82F}" type="datetimeFigureOut">
              <a:rPr lang="en-GB" smtClean="0"/>
              <a:t>17/03/2024</a:t>
            </a:fld>
            <a:endParaRPr lang="en-GB"/>
          </a:p>
        </p:txBody>
      </p:sp>
      <p:sp>
        <p:nvSpPr>
          <p:cNvPr id="3" name="Footer Placeholder 2">
            <a:extLst>
              <a:ext uri="{FF2B5EF4-FFF2-40B4-BE49-F238E27FC236}">
                <a16:creationId xmlns:a16="http://schemas.microsoft.com/office/drawing/2014/main" id="{67EF9B0C-5D8A-B00C-1955-79323AD7C78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B777C8B-110B-CDB7-FAF3-DCDB9E1D19AF}"/>
              </a:ext>
            </a:extLst>
          </p:cNvPr>
          <p:cNvSpPr>
            <a:spLocks noGrp="1"/>
          </p:cNvSpPr>
          <p:nvPr>
            <p:ph type="sldNum" sz="quarter" idx="12"/>
          </p:nvPr>
        </p:nvSpPr>
        <p:spPr/>
        <p:txBody>
          <a:bodyPr/>
          <a:lstStyle/>
          <a:p>
            <a:fld id="{B691F978-823A-4F8F-A841-899A3C36B501}" type="slidenum">
              <a:rPr lang="en-GB" smtClean="0"/>
              <a:t>‹#›</a:t>
            </a:fld>
            <a:endParaRPr lang="en-GB"/>
          </a:p>
        </p:txBody>
      </p:sp>
    </p:spTree>
    <p:extLst>
      <p:ext uri="{BB962C8B-B14F-4D97-AF65-F5344CB8AC3E}">
        <p14:creationId xmlns:p14="http://schemas.microsoft.com/office/powerpoint/2010/main" val="21700807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7B7B7-30A8-DD53-2429-6472EC9BD1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17E68ED-E24F-B529-95B2-16E60516863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D9D370B-6AC4-27BE-641A-0B798E833D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9A37A2-7387-1243-2A27-4D2150BE6096}"/>
              </a:ext>
            </a:extLst>
          </p:cNvPr>
          <p:cNvSpPr>
            <a:spLocks noGrp="1"/>
          </p:cNvSpPr>
          <p:nvPr>
            <p:ph type="dt" sz="half" idx="10"/>
          </p:nvPr>
        </p:nvSpPr>
        <p:spPr/>
        <p:txBody>
          <a:bodyPr/>
          <a:lstStyle/>
          <a:p>
            <a:fld id="{3111660B-4F9F-4254-8C50-67CF2584C82F}" type="datetimeFigureOut">
              <a:rPr lang="en-GB" smtClean="0"/>
              <a:t>17/03/2024</a:t>
            </a:fld>
            <a:endParaRPr lang="en-GB"/>
          </a:p>
        </p:txBody>
      </p:sp>
      <p:sp>
        <p:nvSpPr>
          <p:cNvPr id="6" name="Footer Placeholder 5">
            <a:extLst>
              <a:ext uri="{FF2B5EF4-FFF2-40B4-BE49-F238E27FC236}">
                <a16:creationId xmlns:a16="http://schemas.microsoft.com/office/drawing/2014/main" id="{C3B74E7F-D8BD-3301-ACA4-6FC5C5B076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EA8CAE-0545-FE24-C3F0-D5E2F74846F6}"/>
              </a:ext>
            </a:extLst>
          </p:cNvPr>
          <p:cNvSpPr>
            <a:spLocks noGrp="1"/>
          </p:cNvSpPr>
          <p:nvPr>
            <p:ph type="sldNum" sz="quarter" idx="12"/>
          </p:nvPr>
        </p:nvSpPr>
        <p:spPr/>
        <p:txBody>
          <a:bodyPr/>
          <a:lstStyle/>
          <a:p>
            <a:fld id="{B691F978-823A-4F8F-A841-899A3C36B501}" type="slidenum">
              <a:rPr lang="en-GB" smtClean="0"/>
              <a:t>‹#›</a:t>
            </a:fld>
            <a:endParaRPr lang="en-GB"/>
          </a:p>
        </p:txBody>
      </p:sp>
    </p:spTree>
    <p:extLst>
      <p:ext uri="{BB962C8B-B14F-4D97-AF65-F5344CB8AC3E}">
        <p14:creationId xmlns:p14="http://schemas.microsoft.com/office/powerpoint/2010/main" val="6584473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CABD8-699E-33E3-3733-7027B5C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0CD9C19-42F9-DD5D-61D7-BD408A9866D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B1AF6C6-CBD7-9D9E-2F41-75E22AAE38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6F45D8-D6DB-B010-D7D9-8576374A4678}"/>
              </a:ext>
            </a:extLst>
          </p:cNvPr>
          <p:cNvSpPr>
            <a:spLocks noGrp="1"/>
          </p:cNvSpPr>
          <p:nvPr>
            <p:ph type="dt" sz="half" idx="10"/>
          </p:nvPr>
        </p:nvSpPr>
        <p:spPr/>
        <p:txBody>
          <a:bodyPr/>
          <a:lstStyle/>
          <a:p>
            <a:fld id="{3111660B-4F9F-4254-8C50-67CF2584C82F}" type="datetimeFigureOut">
              <a:rPr lang="en-GB" smtClean="0"/>
              <a:t>17/03/2024</a:t>
            </a:fld>
            <a:endParaRPr lang="en-GB"/>
          </a:p>
        </p:txBody>
      </p:sp>
      <p:sp>
        <p:nvSpPr>
          <p:cNvPr id="6" name="Footer Placeholder 5">
            <a:extLst>
              <a:ext uri="{FF2B5EF4-FFF2-40B4-BE49-F238E27FC236}">
                <a16:creationId xmlns:a16="http://schemas.microsoft.com/office/drawing/2014/main" id="{30A93E2A-2723-9FC7-E885-7684C7F937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153715-2434-777C-BC0A-02E5E09B7F15}"/>
              </a:ext>
            </a:extLst>
          </p:cNvPr>
          <p:cNvSpPr>
            <a:spLocks noGrp="1"/>
          </p:cNvSpPr>
          <p:nvPr>
            <p:ph type="sldNum" sz="quarter" idx="12"/>
          </p:nvPr>
        </p:nvSpPr>
        <p:spPr/>
        <p:txBody>
          <a:bodyPr/>
          <a:lstStyle/>
          <a:p>
            <a:fld id="{B691F978-823A-4F8F-A841-899A3C36B501}" type="slidenum">
              <a:rPr lang="en-GB" smtClean="0"/>
              <a:t>‹#›</a:t>
            </a:fld>
            <a:endParaRPr lang="en-GB"/>
          </a:p>
        </p:txBody>
      </p:sp>
    </p:spTree>
    <p:extLst>
      <p:ext uri="{BB962C8B-B14F-4D97-AF65-F5344CB8AC3E}">
        <p14:creationId xmlns:p14="http://schemas.microsoft.com/office/powerpoint/2010/main" val="42253392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430D3-551C-F4FE-E3A5-C0D3F30DA50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152B961-0FD8-679B-B61E-F27AD3C67A0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BA406E-50DF-38EA-7176-4BC3B714407A}"/>
              </a:ext>
            </a:extLst>
          </p:cNvPr>
          <p:cNvSpPr>
            <a:spLocks noGrp="1"/>
          </p:cNvSpPr>
          <p:nvPr>
            <p:ph type="dt" sz="half" idx="10"/>
          </p:nvPr>
        </p:nvSpPr>
        <p:spPr/>
        <p:txBody>
          <a:bodyPr/>
          <a:lstStyle/>
          <a:p>
            <a:fld id="{3111660B-4F9F-4254-8C50-67CF2584C82F}" type="datetimeFigureOut">
              <a:rPr lang="en-GB" smtClean="0"/>
              <a:t>17/03/2024</a:t>
            </a:fld>
            <a:endParaRPr lang="en-GB"/>
          </a:p>
        </p:txBody>
      </p:sp>
      <p:sp>
        <p:nvSpPr>
          <p:cNvPr id="5" name="Footer Placeholder 4">
            <a:extLst>
              <a:ext uri="{FF2B5EF4-FFF2-40B4-BE49-F238E27FC236}">
                <a16:creationId xmlns:a16="http://schemas.microsoft.com/office/drawing/2014/main" id="{7280906F-F948-6F1B-537A-1D167C0C76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7DA7C1-4564-E77E-EB0E-F10B55760AAC}"/>
              </a:ext>
            </a:extLst>
          </p:cNvPr>
          <p:cNvSpPr>
            <a:spLocks noGrp="1"/>
          </p:cNvSpPr>
          <p:nvPr>
            <p:ph type="sldNum" sz="quarter" idx="12"/>
          </p:nvPr>
        </p:nvSpPr>
        <p:spPr/>
        <p:txBody>
          <a:bodyPr/>
          <a:lstStyle/>
          <a:p>
            <a:fld id="{B691F978-823A-4F8F-A841-899A3C36B501}" type="slidenum">
              <a:rPr lang="en-GB" smtClean="0"/>
              <a:t>‹#›</a:t>
            </a:fld>
            <a:endParaRPr lang="en-GB"/>
          </a:p>
        </p:txBody>
      </p:sp>
    </p:spTree>
    <p:extLst>
      <p:ext uri="{BB962C8B-B14F-4D97-AF65-F5344CB8AC3E}">
        <p14:creationId xmlns:p14="http://schemas.microsoft.com/office/powerpoint/2010/main" val="3502838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D7D6EB3-4B9C-BEB0-752D-A276E5A16CF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E60BA7F-972D-63D0-B74D-579CE131CE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840FC6-4739-849D-B65F-432B7057126C}"/>
              </a:ext>
            </a:extLst>
          </p:cNvPr>
          <p:cNvSpPr>
            <a:spLocks noGrp="1"/>
          </p:cNvSpPr>
          <p:nvPr>
            <p:ph type="dt" sz="half" idx="10"/>
          </p:nvPr>
        </p:nvSpPr>
        <p:spPr/>
        <p:txBody>
          <a:bodyPr/>
          <a:lstStyle/>
          <a:p>
            <a:fld id="{3111660B-4F9F-4254-8C50-67CF2584C82F}" type="datetimeFigureOut">
              <a:rPr lang="en-GB" smtClean="0"/>
              <a:t>17/03/2024</a:t>
            </a:fld>
            <a:endParaRPr lang="en-GB"/>
          </a:p>
        </p:txBody>
      </p:sp>
      <p:sp>
        <p:nvSpPr>
          <p:cNvPr id="5" name="Footer Placeholder 4">
            <a:extLst>
              <a:ext uri="{FF2B5EF4-FFF2-40B4-BE49-F238E27FC236}">
                <a16:creationId xmlns:a16="http://schemas.microsoft.com/office/drawing/2014/main" id="{3BD1D54A-53BD-2950-DE23-D095FD7FB8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2991D0-1F38-D96B-85B3-34E6B03759D1}"/>
              </a:ext>
            </a:extLst>
          </p:cNvPr>
          <p:cNvSpPr>
            <a:spLocks noGrp="1"/>
          </p:cNvSpPr>
          <p:nvPr>
            <p:ph type="sldNum" sz="quarter" idx="12"/>
          </p:nvPr>
        </p:nvSpPr>
        <p:spPr/>
        <p:txBody>
          <a:bodyPr/>
          <a:lstStyle/>
          <a:p>
            <a:fld id="{B691F978-823A-4F8F-A841-899A3C36B501}" type="slidenum">
              <a:rPr lang="en-GB" smtClean="0"/>
              <a:t>‹#›</a:t>
            </a:fld>
            <a:endParaRPr lang="en-GB"/>
          </a:p>
        </p:txBody>
      </p:sp>
    </p:spTree>
    <p:extLst>
      <p:ext uri="{BB962C8B-B14F-4D97-AF65-F5344CB8AC3E}">
        <p14:creationId xmlns:p14="http://schemas.microsoft.com/office/powerpoint/2010/main" val="6889337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EAEEA1E-2A1B-3AF5-8D69-0CE048CDEFB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C16B33-6F4E-B21F-E651-99E62F1797D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39A86E-B363-CF81-883B-E2BCEA3CCA2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111660B-4F9F-4254-8C50-67CF2584C82F}" type="datetimeFigureOut">
              <a:rPr lang="en-GB" smtClean="0"/>
              <a:t>17/03/2024</a:t>
            </a:fld>
            <a:endParaRPr lang="en-GB"/>
          </a:p>
        </p:txBody>
      </p:sp>
      <p:sp>
        <p:nvSpPr>
          <p:cNvPr id="5" name="Footer Placeholder 4">
            <a:extLst>
              <a:ext uri="{FF2B5EF4-FFF2-40B4-BE49-F238E27FC236}">
                <a16:creationId xmlns:a16="http://schemas.microsoft.com/office/drawing/2014/main" id="{0A3E81F0-D769-2D22-21AA-4EFB747206E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8A3F555-A0A3-DD19-95D2-D30172A11DD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691F978-823A-4F8F-A841-899A3C36B501}" type="slidenum">
              <a:rPr lang="en-GB" smtClean="0"/>
              <a:t>‹#›</a:t>
            </a:fld>
            <a:endParaRPr lang="en-GB"/>
          </a:p>
        </p:txBody>
      </p:sp>
    </p:spTree>
    <p:extLst>
      <p:ext uri="{BB962C8B-B14F-4D97-AF65-F5344CB8AC3E}">
        <p14:creationId xmlns:p14="http://schemas.microsoft.com/office/powerpoint/2010/main" val="33635791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9EF8A4C-5B01-5984-2E5F-D4F2D1C4DCC5}"/>
              </a:ext>
            </a:extLst>
          </p:cNvPr>
          <p:cNvSpPr txBox="1"/>
          <p:nvPr/>
        </p:nvSpPr>
        <p:spPr>
          <a:xfrm>
            <a:off x="4498942" y="616612"/>
            <a:ext cx="6094428" cy="584775"/>
          </a:xfrm>
          <a:prstGeom prst="rect">
            <a:avLst/>
          </a:prstGeom>
          <a:noFill/>
        </p:spPr>
        <p:txBody>
          <a:bodyPr wrap="square">
            <a:spAutoFit/>
          </a:bodyPr>
          <a:lstStyle/>
          <a:p>
            <a:r>
              <a:rPr lang="en-GB" sz="3200" b="1" dirty="0"/>
              <a:t>Managing People</a:t>
            </a:r>
          </a:p>
        </p:txBody>
      </p:sp>
      <p:sp>
        <p:nvSpPr>
          <p:cNvPr id="5" name="TextBox 4">
            <a:extLst>
              <a:ext uri="{FF2B5EF4-FFF2-40B4-BE49-F238E27FC236}">
                <a16:creationId xmlns:a16="http://schemas.microsoft.com/office/drawing/2014/main" id="{1816140F-589F-894A-6F5C-1326640DF6E3}"/>
              </a:ext>
            </a:extLst>
          </p:cNvPr>
          <p:cNvSpPr txBox="1"/>
          <p:nvPr/>
        </p:nvSpPr>
        <p:spPr>
          <a:xfrm>
            <a:off x="5271941" y="1201387"/>
            <a:ext cx="6094428" cy="523220"/>
          </a:xfrm>
          <a:prstGeom prst="rect">
            <a:avLst/>
          </a:prstGeom>
          <a:noFill/>
        </p:spPr>
        <p:txBody>
          <a:bodyPr wrap="square">
            <a:spAutoFit/>
          </a:bodyPr>
          <a:lstStyle/>
          <a:p>
            <a:r>
              <a:rPr lang="en-GB" sz="2800" b="1" dirty="0"/>
              <a:t>LCBB5004</a:t>
            </a:r>
          </a:p>
        </p:txBody>
      </p:sp>
      <p:sp>
        <p:nvSpPr>
          <p:cNvPr id="7" name="TextBox 6">
            <a:extLst>
              <a:ext uri="{FF2B5EF4-FFF2-40B4-BE49-F238E27FC236}">
                <a16:creationId xmlns:a16="http://schemas.microsoft.com/office/drawing/2014/main" id="{E45EBC1F-63E3-F415-B0A9-F6194FC2A3D0}"/>
              </a:ext>
            </a:extLst>
          </p:cNvPr>
          <p:cNvSpPr txBox="1"/>
          <p:nvPr/>
        </p:nvSpPr>
        <p:spPr>
          <a:xfrm>
            <a:off x="8502978" y="2871805"/>
            <a:ext cx="3286545" cy="369332"/>
          </a:xfrm>
          <a:prstGeom prst="rect">
            <a:avLst/>
          </a:prstGeom>
          <a:noFill/>
        </p:spPr>
        <p:txBody>
          <a:bodyPr wrap="square">
            <a:spAutoFit/>
          </a:bodyPr>
          <a:lstStyle/>
          <a:p>
            <a:r>
              <a:rPr lang="en-GB" b="1" dirty="0"/>
              <a:t>Lecturer: NISHI RAMSURRUN</a:t>
            </a:r>
          </a:p>
        </p:txBody>
      </p:sp>
      <p:sp>
        <p:nvSpPr>
          <p:cNvPr id="8" name="TextBox 7">
            <a:extLst>
              <a:ext uri="{FF2B5EF4-FFF2-40B4-BE49-F238E27FC236}">
                <a16:creationId xmlns:a16="http://schemas.microsoft.com/office/drawing/2014/main" id="{33DC5F2F-AD5F-9063-B62B-F16204B33FD8}"/>
              </a:ext>
            </a:extLst>
          </p:cNvPr>
          <p:cNvSpPr txBox="1"/>
          <p:nvPr/>
        </p:nvSpPr>
        <p:spPr>
          <a:xfrm>
            <a:off x="443060" y="3685880"/>
            <a:ext cx="3299381" cy="923330"/>
          </a:xfrm>
          <a:prstGeom prst="rect">
            <a:avLst/>
          </a:prstGeom>
          <a:noFill/>
        </p:spPr>
        <p:txBody>
          <a:bodyPr wrap="square" rtlCol="0">
            <a:spAutoFit/>
          </a:bodyPr>
          <a:lstStyle/>
          <a:p>
            <a:r>
              <a:rPr lang="en-US" dirty="0"/>
              <a:t>Name –</a:t>
            </a:r>
            <a:r>
              <a:rPr lang="en-GB" sz="1800" dirty="0">
                <a:effectLst/>
                <a:latin typeface="Calibri" panose="020F0502020204030204" pitchFamily="34" charset="0"/>
                <a:ea typeface="Calibri" panose="020F0502020204030204" pitchFamily="34" charset="0"/>
                <a:cs typeface="Times New Roman" panose="02020603050405020304" pitchFamily="18" charset="0"/>
              </a:rPr>
              <a:t>Dumitru Iulian Filote </a:t>
            </a:r>
            <a:endParaRPr lang="en-US" dirty="0"/>
          </a:p>
          <a:p>
            <a:endParaRPr lang="en-US" dirty="0"/>
          </a:p>
          <a:p>
            <a:r>
              <a:rPr lang="en-US" dirty="0"/>
              <a:t>ID- </a:t>
            </a:r>
            <a:r>
              <a:rPr lang="en-GB" sz="1800" dirty="0">
                <a:effectLst/>
                <a:latin typeface="Calibri" panose="020F0502020204030204" pitchFamily="34" charset="0"/>
                <a:ea typeface="Calibri" panose="020F0502020204030204" pitchFamily="34" charset="0"/>
                <a:cs typeface="Times New Roman" panose="02020603050405020304" pitchFamily="18" charset="0"/>
              </a:rPr>
              <a:t>1920814</a:t>
            </a:r>
            <a:endParaRPr lang="en-GB" dirty="0"/>
          </a:p>
        </p:txBody>
      </p:sp>
    </p:spTree>
    <p:extLst>
      <p:ext uri="{BB962C8B-B14F-4D97-AF65-F5344CB8AC3E}">
        <p14:creationId xmlns:p14="http://schemas.microsoft.com/office/powerpoint/2010/main" val="39348574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Light bulb on yellow background with sketched light beams and cord">
            <a:extLst>
              <a:ext uri="{FF2B5EF4-FFF2-40B4-BE49-F238E27FC236}">
                <a16:creationId xmlns:a16="http://schemas.microsoft.com/office/drawing/2014/main" id="{474A4565-7B8F-BE56-F7E0-01FD614516C1}"/>
              </a:ext>
            </a:extLst>
          </p:cNvPr>
          <p:cNvPicPr>
            <a:picLocks noChangeAspect="1"/>
          </p:cNvPicPr>
          <p:nvPr/>
        </p:nvPicPr>
        <p:blipFill rotWithShape="1">
          <a:blip r:embed="rId2"/>
          <a:srcRect l="55293" r="11035"/>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TextBox 2">
            <a:extLst>
              <a:ext uri="{FF2B5EF4-FFF2-40B4-BE49-F238E27FC236}">
                <a16:creationId xmlns:a16="http://schemas.microsoft.com/office/drawing/2014/main" id="{0B5B9A31-951E-16C6-C05A-BF6FFA761315}"/>
              </a:ext>
            </a:extLst>
          </p:cNvPr>
          <p:cNvSpPr txBox="1"/>
          <p:nvPr/>
        </p:nvSpPr>
        <p:spPr>
          <a:xfrm>
            <a:off x="4798244" y="295337"/>
            <a:ext cx="6781800" cy="3900730"/>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b="1" i="0" dirty="0">
                <a:effectLst/>
              </a:rPr>
              <a:t>Introduce the importance of technology in modern training and development processes for both employees and employers.</a:t>
            </a:r>
            <a:endParaRPr lang="en-US" sz="2000" b="1" dirty="0"/>
          </a:p>
        </p:txBody>
      </p:sp>
      <p:sp>
        <p:nvSpPr>
          <p:cNvPr id="5" name="TextBox 4">
            <a:extLst>
              <a:ext uri="{FF2B5EF4-FFF2-40B4-BE49-F238E27FC236}">
                <a16:creationId xmlns:a16="http://schemas.microsoft.com/office/drawing/2014/main" id="{B11844A9-0FCA-7BBE-39DE-B588755B1AB0}"/>
              </a:ext>
            </a:extLst>
          </p:cNvPr>
          <p:cNvSpPr txBox="1"/>
          <p:nvPr/>
        </p:nvSpPr>
        <p:spPr>
          <a:xfrm>
            <a:off x="3924911" y="3232804"/>
            <a:ext cx="6094428" cy="369332"/>
          </a:xfrm>
          <a:prstGeom prst="rect">
            <a:avLst/>
          </a:prstGeom>
          <a:noFill/>
        </p:spPr>
        <p:txBody>
          <a:bodyPr wrap="square">
            <a:spAutoFit/>
          </a:bodyPr>
          <a:lstStyle/>
          <a:p>
            <a:pPr>
              <a:spcAft>
                <a:spcPts val="600"/>
              </a:spcAft>
            </a:pPr>
            <a:r>
              <a:rPr lang="en-US" b="1" i="0" dirty="0">
                <a:solidFill>
                  <a:srgbClr val="0D0D0D"/>
                </a:solidFill>
                <a:effectLst/>
                <a:latin typeface="Söhne"/>
              </a:rPr>
              <a:t>Importance of Technology in Training and Development</a:t>
            </a:r>
            <a:endParaRPr lang="en-GB" dirty="0"/>
          </a:p>
        </p:txBody>
      </p:sp>
      <p:sp>
        <p:nvSpPr>
          <p:cNvPr id="7" name="TextBox 6">
            <a:extLst>
              <a:ext uri="{FF2B5EF4-FFF2-40B4-BE49-F238E27FC236}">
                <a16:creationId xmlns:a16="http://schemas.microsoft.com/office/drawing/2014/main" id="{A0102302-468D-2E24-6012-848ADB46CAC4}"/>
              </a:ext>
            </a:extLst>
          </p:cNvPr>
          <p:cNvSpPr txBox="1"/>
          <p:nvPr/>
        </p:nvSpPr>
        <p:spPr>
          <a:xfrm>
            <a:off x="3754759" y="4491404"/>
            <a:ext cx="6094428" cy="1477328"/>
          </a:xfrm>
          <a:prstGeom prst="rect">
            <a:avLst/>
          </a:prstGeom>
          <a:noFill/>
        </p:spPr>
        <p:txBody>
          <a:bodyPr wrap="square">
            <a:spAutoFit/>
          </a:bodyPr>
          <a:lstStyle/>
          <a:p>
            <a:pPr marL="285750" indent="-285750">
              <a:spcAft>
                <a:spcPts val="600"/>
              </a:spcAft>
              <a:buFont typeface="Wingdings" panose="05000000000000000000" pitchFamily="2" charset="2"/>
              <a:buChar char="Ø"/>
            </a:pPr>
            <a:r>
              <a:rPr lang="en-US" b="0" i="0" dirty="0">
                <a:solidFill>
                  <a:srgbClr val="0D0D0D"/>
                </a:solidFill>
                <a:effectLst/>
                <a:latin typeface="Söhne"/>
              </a:rPr>
              <a:t>Training and development refer to the processes implemented by organizations to improve employees' skills, knowledge, and competencies, aiming at enhancing performance and achieving organizational objectives (Lam, 2019).</a:t>
            </a:r>
            <a:endParaRPr lang="en-GB" dirty="0"/>
          </a:p>
        </p:txBody>
      </p:sp>
    </p:spTree>
    <p:extLst>
      <p:ext uri="{BB962C8B-B14F-4D97-AF65-F5344CB8AC3E}">
        <p14:creationId xmlns:p14="http://schemas.microsoft.com/office/powerpoint/2010/main" val="7259381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Sphere of mesh and nodes">
            <a:extLst>
              <a:ext uri="{FF2B5EF4-FFF2-40B4-BE49-F238E27FC236}">
                <a16:creationId xmlns:a16="http://schemas.microsoft.com/office/drawing/2014/main" id="{4AF0CBE0-94CC-E7E2-5FAE-CF2A4B08837D}"/>
              </a:ext>
            </a:extLst>
          </p:cNvPr>
          <p:cNvPicPr>
            <a:picLocks noChangeAspect="1"/>
          </p:cNvPicPr>
          <p:nvPr/>
        </p:nvPicPr>
        <p:blipFill rotWithShape="1">
          <a:blip r:embed="rId2"/>
          <a:srcRect l="19179"/>
          <a:stretch/>
        </p:blipFill>
        <p:spPr>
          <a:xfrm>
            <a:off x="20" y="10"/>
            <a:ext cx="7390243" cy="6857990"/>
          </a:xfrm>
          <a:prstGeom prst="rect">
            <a:avLst/>
          </a:prstGeom>
        </p:spPr>
      </p:pic>
      <p:sp>
        <p:nvSpPr>
          <p:cNvPr id="9" name="Rectangle 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TextBox 2">
            <a:extLst>
              <a:ext uri="{FF2B5EF4-FFF2-40B4-BE49-F238E27FC236}">
                <a16:creationId xmlns:a16="http://schemas.microsoft.com/office/drawing/2014/main" id="{ED627F49-37D3-13D9-FC22-DCF15E64DD5C}"/>
              </a:ext>
            </a:extLst>
          </p:cNvPr>
          <p:cNvSpPr txBox="1"/>
          <p:nvPr/>
        </p:nvSpPr>
        <p:spPr>
          <a:xfrm>
            <a:off x="8099433" y="1779261"/>
            <a:ext cx="3369234" cy="3447832"/>
          </a:xfrm>
          <a:prstGeom prst="rect">
            <a:avLst/>
          </a:prstGeom>
        </p:spPr>
        <p:txBody>
          <a:bodyPr vert="horz" lIns="91440" tIns="45720" rIns="91440" bIns="45720" rtlCol="0" anchor="t">
            <a:normAutofit/>
          </a:bodyPr>
          <a:lstStyle/>
          <a:p>
            <a:pPr marL="342900" indent="-285750">
              <a:lnSpc>
                <a:spcPct val="90000"/>
              </a:lnSpc>
              <a:spcAft>
                <a:spcPts val="600"/>
              </a:spcAft>
              <a:buFont typeface="Wingdings" panose="05000000000000000000" pitchFamily="2" charset="2"/>
              <a:buChar char="Ø"/>
            </a:pPr>
            <a:r>
              <a:rPr lang="en-US" sz="1700" b="0" i="0" dirty="0">
                <a:effectLst/>
              </a:rPr>
              <a:t>Role of Technology: Technology in training and development refers to the integration of digital tools, platforms, and resources to facilitate learning experiences for employees. This includes the use of online courses, virtual reality simulations, and interactive multimedia materials to enhance training effectiveness and accessibility (Tang et al., 2020).</a:t>
            </a:r>
            <a:endParaRPr lang="en-US" sz="1700" dirty="0"/>
          </a:p>
        </p:txBody>
      </p:sp>
    </p:spTree>
    <p:extLst>
      <p:ext uri="{BB962C8B-B14F-4D97-AF65-F5344CB8AC3E}">
        <p14:creationId xmlns:p14="http://schemas.microsoft.com/office/powerpoint/2010/main" val="19008020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Glasses on top of a book">
            <a:extLst>
              <a:ext uri="{FF2B5EF4-FFF2-40B4-BE49-F238E27FC236}">
                <a16:creationId xmlns:a16="http://schemas.microsoft.com/office/drawing/2014/main" id="{862D3F7F-2CAE-D605-DC4A-9ED2BFBE459B}"/>
              </a:ext>
            </a:extLst>
          </p:cNvPr>
          <p:cNvPicPr>
            <a:picLocks noChangeAspect="1"/>
          </p:cNvPicPr>
          <p:nvPr/>
        </p:nvPicPr>
        <p:blipFill rotWithShape="1">
          <a:blip r:embed="rId2"/>
          <a:srcRect l="757" r="26089" b="-1"/>
          <a:stretch/>
        </p:blipFill>
        <p:spPr>
          <a:xfrm>
            <a:off x="-9886" y="10"/>
            <a:ext cx="7572605" cy="6857990"/>
          </a:xfrm>
          <a:prstGeom prst="rect">
            <a:avLst/>
          </a:prstGeom>
        </p:spPr>
      </p:pic>
      <p:cxnSp>
        <p:nvCxnSpPr>
          <p:cNvPr id="11" name="Straight Connector 10">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48E7ABCF-D18C-FE46-0F8D-6B243B337192}"/>
              </a:ext>
            </a:extLst>
          </p:cNvPr>
          <p:cNvSpPr txBox="1"/>
          <p:nvPr/>
        </p:nvSpPr>
        <p:spPr>
          <a:xfrm>
            <a:off x="8199390" y="571001"/>
            <a:ext cx="3434180" cy="1374531"/>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b="1" i="0" dirty="0">
                <a:effectLst/>
              </a:rPr>
              <a:t>Benefits of Technology-Based Training for Employees</a:t>
            </a:r>
            <a:endParaRPr lang="en-US" sz="2000" dirty="0"/>
          </a:p>
        </p:txBody>
      </p:sp>
      <p:sp>
        <p:nvSpPr>
          <p:cNvPr id="5" name="TextBox 4">
            <a:extLst>
              <a:ext uri="{FF2B5EF4-FFF2-40B4-BE49-F238E27FC236}">
                <a16:creationId xmlns:a16="http://schemas.microsoft.com/office/drawing/2014/main" id="{063BB386-5AAF-12E0-BA49-BCBBC103B2BC}"/>
              </a:ext>
            </a:extLst>
          </p:cNvPr>
          <p:cNvSpPr txBox="1"/>
          <p:nvPr/>
        </p:nvSpPr>
        <p:spPr>
          <a:xfrm>
            <a:off x="7782128" y="3110981"/>
            <a:ext cx="4015166" cy="2031325"/>
          </a:xfrm>
          <a:prstGeom prst="rect">
            <a:avLst/>
          </a:prstGeom>
          <a:noFill/>
        </p:spPr>
        <p:txBody>
          <a:bodyPr wrap="square">
            <a:spAutoFit/>
          </a:bodyPr>
          <a:lstStyle/>
          <a:p>
            <a:pPr marL="285750" indent="-285750">
              <a:spcAft>
                <a:spcPts val="600"/>
              </a:spcAft>
              <a:buFont typeface="Wingdings" panose="05000000000000000000" pitchFamily="2" charset="2"/>
              <a:buChar char="Ø"/>
            </a:pPr>
            <a:r>
              <a:rPr lang="en-US" b="1" i="0" dirty="0">
                <a:solidFill>
                  <a:srgbClr val="0D0D0D"/>
                </a:solidFill>
                <a:effectLst/>
                <a:latin typeface="Söhne"/>
              </a:rPr>
              <a:t>Flexibility: </a:t>
            </a:r>
            <a:r>
              <a:rPr lang="en-US" b="0" i="0" dirty="0">
                <a:solidFill>
                  <a:srgbClr val="0D0D0D"/>
                </a:solidFill>
                <a:effectLst/>
                <a:latin typeface="Söhne"/>
              </a:rPr>
              <a:t>Flexibility in training refers to the ability for employees to access learning materials and participate in training activities at their own pace and convenience, often facilitated through online platforms and mobile applications (Liu &amp; Magjuka, 2014).</a:t>
            </a:r>
            <a:endParaRPr lang="en-GB" dirty="0"/>
          </a:p>
        </p:txBody>
      </p:sp>
    </p:spTree>
    <p:extLst>
      <p:ext uri="{BB962C8B-B14F-4D97-AF65-F5344CB8AC3E}">
        <p14:creationId xmlns:p14="http://schemas.microsoft.com/office/powerpoint/2010/main" val="21849500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720EC01-C0EC-DB9A-DFFA-49C95F7D5523}"/>
              </a:ext>
            </a:extLst>
          </p:cNvPr>
          <p:cNvSpPr txBox="1"/>
          <p:nvPr/>
        </p:nvSpPr>
        <p:spPr>
          <a:xfrm>
            <a:off x="-82477" y="695204"/>
            <a:ext cx="5933872" cy="3447832"/>
          </a:xfrm>
          <a:prstGeom prst="rect">
            <a:avLst/>
          </a:prstGeom>
        </p:spPr>
        <p:txBody>
          <a:bodyPr vert="horz" lIns="91440" tIns="45720" rIns="91440" bIns="45720" rtlCol="0" anchor="t">
            <a:normAutofit/>
          </a:bodyPr>
          <a:lstStyle/>
          <a:p>
            <a:pPr marL="400050" indent="-342900">
              <a:lnSpc>
                <a:spcPct val="90000"/>
              </a:lnSpc>
              <a:spcAft>
                <a:spcPts val="600"/>
              </a:spcAft>
              <a:buFont typeface="Wingdings" panose="05000000000000000000" pitchFamily="2" charset="2"/>
              <a:buChar char="Ø"/>
            </a:pPr>
            <a:r>
              <a:rPr lang="en-US" sz="2000" b="1" i="0" dirty="0">
                <a:effectLst/>
              </a:rPr>
              <a:t>Engagement</a:t>
            </a:r>
            <a:r>
              <a:rPr lang="en-US" sz="2000" b="0" i="0" dirty="0">
                <a:effectLst/>
              </a:rPr>
              <a:t>: Engagement in training signifies the level of active involvement and interest exhibited by employees during learning activities, which can be heightened through interactive technologies such as gamification, simulations, and social learning platforms (Dabbagh &amp; Kitsantas, 2012).</a:t>
            </a:r>
            <a:endParaRPr lang="en-US" sz="2000" dirty="0"/>
          </a:p>
        </p:txBody>
      </p:sp>
      <p:pic>
        <p:nvPicPr>
          <p:cNvPr id="7" name="Picture 6" descr="White bulbs with a yellow one standing out">
            <a:extLst>
              <a:ext uri="{FF2B5EF4-FFF2-40B4-BE49-F238E27FC236}">
                <a16:creationId xmlns:a16="http://schemas.microsoft.com/office/drawing/2014/main" id="{DD9422AA-2131-79C4-86C9-12389765D974}"/>
              </a:ext>
            </a:extLst>
          </p:cNvPr>
          <p:cNvPicPr>
            <a:picLocks noChangeAspect="1"/>
          </p:cNvPicPr>
          <p:nvPr/>
        </p:nvPicPr>
        <p:blipFill rotWithShape="1">
          <a:blip r:embed="rId2"/>
          <a:srcRect l="12398" r="28268" b="-1"/>
          <a:stretch/>
        </p:blipFill>
        <p:spPr>
          <a:xfrm>
            <a:off x="6096000" y="10"/>
            <a:ext cx="6095999" cy="6857990"/>
          </a:xfrm>
          <a:prstGeom prst="rect">
            <a:avLst/>
          </a:prstGeom>
        </p:spPr>
      </p:pic>
      <p:sp>
        <p:nvSpPr>
          <p:cNvPr id="11" name="Rectangle 10">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5" name="TextBox 4">
            <a:extLst>
              <a:ext uri="{FF2B5EF4-FFF2-40B4-BE49-F238E27FC236}">
                <a16:creationId xmlns:a16="http://schemas.microsoft.com/office/drawing/2014/main" id="{441547DF-9FEA-53D7-ED97-9524497B0641}"/>
              </a:ext>
            </a:extLst>
          </p:cNvPr>
          <p:cNvSpPr txBox="1"/>
          <p:nvPr/>
        </p:nvSpPr>
        <p:spPr>
          <a:xfrm>
            <a:off x="-80278" y="4143036"/>
            <a:ext cx="6094428" cy="1938992"/>
          </a:xfrm>
          <a:prstGeom prst="rect">
            <a:avLst/>
          </a:prstGeom>
          <a:noFill/>
        </p:spPr>
        <p:txBody>
          <a:bodyPr wrap="square">
            <a:spAutoFit/>
          </a:bodyPr>
          <a:lstStyle/>
          <a:p>
            <a:pPr marL="285750" indent="-285750">
              <a:spcAft>
                <a:spcPts val="600"/>
              </a:spcAft>
              <a:buFont typeface="Wingdings" panose="05000000000000000000" pitchFamily="2" charset="2"/>
              <a:buChar char="Ø"/>
            </a:pPr>
            <a:r>
              <a:rPr lang="en-US" sz="2000" b="1" i="0" dirty="0">
                <a:solidFill>
                  <a:srgbClr val="0D0D0D"/>
                </a:solidFill>
                <a:effectLst/>
                <a:latin typeface="Söhne"/>
              </a:rPr>
              <a:t>Personalization: </a:t>
            </a:r>
            <a:r>
              <a:rPr lang="en-US" sz="2000" b="0" i="0" dirty="0">
                <a:solidFill>
                  <a:srgbClr val="0D0D0D"/>
                </a:solidFill>
                <a:effectLst/>
                <a:latin typeface="Söhne"/>
              </a:rPr>
              <a:t>Personalization in training entails the customization of learning experiences to match the individual needs, preferences, and learning styles of employees, often achieved through adaptive learning algorithms and personalized learning paths (Lai &amp; Turban, 2008).</a:t>
            </a:r>
            <a:endParaRPr lang="en-GB" sz="2000" dirty="0"/>
          </a:p>
        </p:txBody>
      </p:sp>
    </p:spTree>
    <p:extLst>
      <p:ext uri="{BB962C8B-B14F-4D97-AF65-F5344CB8AC3E}">
        <p14:creationId xmlns:p14="http://schemas.microsoft.com/office/powerpoint/2010/main" val="21445762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657C674-CD79-D6A6-2526-994E3F389F19}"/>
              </a:ext>
            </a:extLst>
          </p:cNvPr>
          <p:cNvSpPr txBox="1"/>
          <p:nvPr/>
        </p:nvSpPr>
        <p:spPr>
          <a:xfrm>
            <a:off x="186028" y="1854464"/>
            <a:ext cx="5650568" cy="3447832"/>
          </a:xfrm>
          <a:prstGeom prst="rect">
            <a:avLst/>
          </a:prstGeom>
        </p:spPr>
        <p:txBody>
          <a:bodyPr vert="horz" lIns="91440" tIns="45720" rIns="91440" bIns="45720" rtlCol="0" anchor="t">
            <a:normAutofit/>
          </a:bodyPr>
          <a:lstStyle/>
          <a:p>
            <a:pPr marL="114300" indent="-342900">
              <a:lnSpc>
                <a:spcPct val="90000"/>
              </a:lnSpc>
              <a:spcAft>
                <a:spcPts val="600"/>
              </a:spcAft>
              <a:buFont typeface="Wingdings" panose="05000000000000000000" pitchFamily="2" charset="2"/>
              <a:buChar char="Ø"/>
            </a:pPr>
            <a:r>
              <a:rPr lang="en-US" sz="2000" b="1" i="0" dirty="0">
                <a:effectLst/>
              </a:rPr>
              <a:t>Accessibility: </a:t>
            </a:r>
            <a:r>
              <a:rPr lang="en-US" sz="2000" b="0" i="0" dirty="0">
                <a:effectLst/>
              </a:rPr>
              <a:t>Accessibility in training refers to the ease of access and availability of learning resources and activities for employees, enabled by technologies that support anytime, anywhere learning through online platforms, mobile devices, and cloud-based systems (Peters, 2019).</a:t>
            </a:r>
            <a:endParaRPr lang="en-US" sz="2000" dirty="0"/>
          </a:p>
        </p:txBody>
      </p:sp>
      <p:pic>
        <p:nvPicPr>
          <p:cNvPr id="5" name="Picture 4" descr="Abstract background of data">
            <a:extLst>
              <a:ext uri="{FF2B5EF4-FFF2-40B4-BE49-F238E27FC236}">
                <a16:creationId xmlns:a16="http://schemas.microsoft.com/office/drawing/2014/main" id="{CD910501-6FBC-5E7B-7447-85B80DFA0652}"/>
              </a:ext>
            </a:extLst>
          </p:cNvPr>
          <p:cNvPicPr>
            <a:picLocks noChangeAspect="1"/>
          </p:cNvPicPr>
          <p:nvPr/>
        </p:nvPicPr>
        <p:blipFill rotWithShape="1">
          <a:blip r:embed="rId2"/>
          <a:srcRect l="20791" r="29209"/>
          <a:stretch/>
        </p:blipFill>
        <p:spPr>
          <a:xfrm>
            <a:off x="6096000" y="10"/>
            <a:ext cx="6095999" cy="6857990"/>
          </a:xfrm>
          <a:prstGeom prst="rect">
            <a:avLst/>
          </a:prstGeom>
        </p:spPr>
      </p:pic>
      <p:sp>
        <p:nvSpPr>
          <p:cNvPr id="9" name="Rectangle 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5134392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24E1829-07BF-D60E-7D7D-2DE2C6C2963E}"/>
              </a:ext>
            </a:extLst>
          </p:cNvPr>
          <p:cNvSpPr txBox="1"/>
          <p:nvPr/>
        </p:nvSpPr>
        <p:spPr>
          <a:xfrm>
            <a:off x="6823878" y="741391"/>
            <a:ext cx="4491821" cy="1616203"/>
          </a:xfrm>
          <a:prstGeom prst="rect">
            <a:avLst/>
          </a:prstGeom>
        </p:spPr>
        <p:txBody>
          <a:bodyPr vert="horz" lIns="91440" tIns="45720" rIns="91440" bIns="45720" rtlCol="0" anchor="b">
            <a:normAutofit/>
          </a:bodyPr>
          <a:lstStyle/>
          <a:p>
            <a:pPr marL="114300" indent="-342900">
              <a:lnSpc>
                <a:spcPct val="90000"/>
              </a:lnSpc>
              <a:spcBef>
                <a:spcPct val="0"/>
              </a:spcBef>
              <a:spcAft>
                <a:spcPts val="600"/>
              </a:spcAft>
            </a:pPr>
            <a:r>
              <a:rPr lang="en-US" sz="3200" b="1" i="0">
                <a:effectLst/>
                <a:latin typeface="+mj-lt"/>
                <a:ea typeface="+mj-ea"/>
                <a:cs typeface="+mj-cs"/>
              </a:rPr>
              <a:t>Benefits of Technology-Based Training for Employers</a:t>
            </a:r>
            <a:endParaRPr lang="en-US" sz="3200">
              <a:latin typeface="+mj-lt"/>
              <a:ea typeface="+mj-ea"/>
              <a:cs typeface="+mj-cs"/>
            </a:endParaRPr>
          </a:p>
        </p:txBody>
      </p:sp>
      <p:pic>
        <p:nvPicPr>
          <p:cNvPr id="7" name="Picture 6" descr="Light bulb on yellow background with sketched light beams and cord">
            <a:extLst>
              <a:ext uri="{FF2B5EF4-FFF2-40B4-BE49-F238E27FC236}">
                <a16:creationId xmlns:a16="http://schemas.microsoft.com/office/drawing/2014/main" id="{1F5ED079-17DA-1359-28B4-62A355AC6FAF}"/>
              </a:ext>
            </a:extLst>
          </p:cNvPr>
          <p:cNvPicPr>
            <a:picLocks noChangeAspect="1"/>
          </p:cNvPicPr>
          <p:nvPr/>
        </p:nvPicPr>
        <p:blipFill rotWithShape="1">
          <a:blip r:embed="rId2"/>
          <a:srcRect l="45092" r="241"/>
          <a:stretch/>
        </p:blipFill>
        <p:spPr>
          <a:xfrm>
            <a:off x="20" y="10"/>
            <a:ext cx="6095980" cy="6857990"/>
          </a:xfrm>
          <a:prstGeom prst="rect">
            <a:avLst/>
          </a:prstGeom>
        </p:spPr>
      </p:pic>
      <p:grpSp>
        <p:nvGrpSpPr>
          <p:cNvPr id="20" name="Group 19">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21" name="Rectangle 20">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58E7B815-B125-ACC5-8CC9-CC24579DFD10}"/>
              </a:ext>
            </a:extLst>
          </p:cNvPr>
          <p:cNvSpPr txBox="1"/>
          <p:nvPr/>
        </p:nvSpPr>
        <p:spPr>
          <a:xfrm>
            <a:off x="6648781" y="3204685"/>
            <a:ext cx="4491820" cy="3447832"/>
          </a:xfrm>
          <a:prstGeom prst="rect">
            <a:avLst/>
          </a:prstGeom>
        </p:spPr>
        <p:txBody>
          <a:bodyPr vert="horz" lIns="91440" tIns="45720" rIns="91440" bIns="45720" rtlCol="0" anchor="t">
            <a:normAutofit/>
          </a:bodyPr>
          <a:lstStyle/>
          <a:p>
            <a:pPr marL="400050" indent="-342900">
              <a:lnSpc>
                <a:spcPct val="90000"/>
              </a:lnSpc>
              <a:spcAft>
                <a:spcPts val="600"/>
              </a:spcAft>
              <a:buFont typeface="Wingdings" panose="05000000000000000000" pitchFamily="2" charset="2"/>
              <a:buChar char="Ø"/>
            </a:pPr>
            <a:r>
              <a:rPr lang="en-US" sz="2000" b="1" i="0" dirty="0">
                <a:effectLst/>
              </a:rPr>
              <a:t>Cost-Effectiveness: </a:t>
            </a:r>
            <a:r>
              <a:rPr lang="en-US" sz="2000" b="0" i="0" dirty="0">
                <a:effectLst/>
              </a:rPr>
              <a:t>Cost-effectiveness in training denotes the ability to achieve desired learning outcomes and performance improvements for employees while minimizing expenses related to training delivery, including travel, materials, and instructor fees (Jones &amp; Leitch, 2017).</a:t>
            </a:r>
            <a:endParaRPr lang="en-US" sz="2000" dirty="0"/>
          </a:p>
        </p:txBody>
      </p:sp>
    </p:spTree>
    <p:extLst>
      <p:ext uri="{BB962C8B-B14F-4D97-AF65-F5344CB8AC3E}">
        <p14:creationId xmlns:p14="http://schemas.microsoft.com/office/powerpoint/2010/main" val="23615012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1C8F633A-9FF1-0FF6-C36F-3B98EABAD5FD}"/>
              </a:ext>
            </a:extLst>
          </p:cNvPr>
          <p:cNvSpPr txBox="1"/>
          <p:nvPr/>
        </p:nvSpPr>
        <p:spPr>
          <a:xfrm>
            <a:off x="518808" y="2035610"/>
            <a:ext cx="4085665" cy="3591207"/>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b="1" i="0" dirty="0">
                <a:effectLst/>
              </a:rPr>
              <a:t>Scalability: </a:t>
            </a:r>
            <a:r>
              <a:rPr lang="en-US" sz="2000" b="0" i="0" dirty="0">
                <a:effectLst/>
              </a:rPr>
              <a:t>Scalability in training refers to the capacity to expand training initiatives to accommodate a growing number of employees or learners without significant increases in resource requirements, often facilitated by technology-enabled solutions such as online courses and virtual classrooms (Sitzmann &amp; Ely, 2011).</a:t>
            </a:r>
            <a:endParaRPr lang="en-US" sz="2000" dirty="0"/>
          </a:p>
        </p:txBody>
      </p:sp>
      <p:pic>
        <p:nvPicPr>
          <p:cNvPr id="5" name="Picture 4" descr="Close-up of a calculator keypad">
            <a:extLst>
              <a:ext uri="{FF2B5EF4-FFF2-40B4-BE49-F238E27FC236}">
                <a16:creationId xmlns:a16="http://schemas.microsoft.com/office/drawing/2014/main" id="{75887F53-5742-4FB8-0807-023A5B26EBA3}"/>
              </a:ext>
            </a:extLst>
          </p:cNvPr>
          <p:cNvPicPr>
            <a:picLocks noChangeAspect="1"/>
          </p:cNvPicPr>
          <p:nvPr/>
        </p:nvPicPr>
        <p:blipFill rotWithShape="1">
          <a:blip r:embed="rId2"/>
          <a:srcRect l="15088" r="21723" b="-1"/>
          <a:stretch/>
        </p:blipFill>
        <p:spPr>
          <a:xfrm>
            <a:off x="5650992" y="10"/>
            <a:ext cx="6541008" cy="6857990"/>
          </a:xfrm>
          <a:prstGeom prst="rect">
            <a:avLst/>
          </a:prstGeom>
        </p:spPr>
      </p:pic>
    </p:spTree>
    <p:extLst>
      <p:ext uri="{BB962C8B-B14F-4D97-AF65-F5344CB8AC3E}">
        <p14:creationId xmlns:p14="http://schemas.microsoft.com/office/powerpoint/2010/main" val="15896820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gital financial graph">
            <a:extLst>
              <a:ext uri="{FF2B5EF4-FFF2-40B4-BE49-F238E27FC236}">
                <a16:creationId xmlns:a16="http://schemas.microsoft.com/office/drawing/2014/main" id="{80F10967-39CA-C3AF-965E-0F3228765C87}"/>
              </a:ext>
            </a:extLst>
          </p:cNvPr>
          <p:cNvPicPr>
            <a:picLocks noChangeAspect="1"/>
          </p:cNvPicPr>
          <p:nvPr/>
        </p:nvPicPr>
        <p:blipFill rotWithShape="1">
          <a:blip r:embed="rId2"/>
          <a:srcRect l="42245" r="26959"/>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TextBox 2">
            <a:extLst>
              <a:ext uri="{FF2B5EF4-FFF2-40B4-BE49-F238E27FC236}">
                <a16:creationId xmlns:a16="http://schemas.microsoft.com/office/drawing/2014/main" id="{DC7926DA-2623-84FE-469F-C94E6784640D}"/>
              </a:ext>
            </a:extLst>
          </p:cNvPr>
          <p:cNvSpPr txBox="1"/>
          <p:nvPr/>
        </p:nvSpPr>
        <p:spPr>
          <a:xfrm>
            <a:off x="4572001" y="2201958"/>
            <a:ext cx="6781800" cy="3900730"/>
          </a:xfrm>
          <a:prstGeom prst="rect">
            <a:avLst/>
          </a:prstGeom>
        </p:spPr>
        <p:txBody>
          <a:bodyPr vert="horz" lIns="91440" tIns="45720" rIns="91440" bIns="45720" rtlCol="0" anchor="t">
            <a:normAutofit/>
          </a:bodyPr>
          <a:lstStyle/>
          <a:p>
            <a:pPr marL="114300" indent="-342900">
              <a:lnSpc>
                <a:spcPct val="90000"/>
              </a:lnSpc>
              <a:spcAft>
                <a:spcPts val="600"/>
              </a:spcAft>
              <a:buFont typeface="Wingdings" panose="05000000000000000000" pitchFamily="2" charset="2"/>
              <a:buChar char="Ø"/>
            </a:pPr>
            <a:r>
              <a:rPr lang="en-US" sz="2000" b="1" i="0" dirty="0">
                <a:effectLst/>
              </a:rPr>
              <a:t>Data Analytics: </a:t>
            </a:r>
            <a:r>
              <a:rPr lang="en-US" sz="2000" b="0" i="0" dirty="0">
                <a:effectLst/>
              </a:rPr>
              <a:t>Data analytics in training involves the collection, analysis, and interpretation of training-related data to gain insights into learner performance, training effectiveness, and areas for improvement, leveraging technologies such as learning management systems (LMS) and analytics tools (Kasemsap, 2019).</a:t>
            </a:r>
            <a:endParaRPr lang="en-US" sz="2000" dirty="0"/>
          </a:p>
        </p:txBody>
      </p:sp>
    </p:spTree>
    <p:extLst>
      <p:ext uri="{BB962C8B-B14F-4D97-AF65-F5344CB8AC3E}">
        <p14:creationId xmlns:p14="http://schemas.microsoft.com/office/powerpoint/2010/main" val="30918350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DC59107-CAF8-059B-11C2-F69AE5267249}"/>
              </a:ext>
            </a:extLst>
          </p:cNvPr>
          <p:cNvSpPr txBox="1"/>
          <p:nvPr/>
        </p:nvSpPr>
        <p:spPr>
          <a:xfrm>
            <a:off x="499155" y="1819073"/>
            <a:ext cx="4646905" cy="3613149"/>
          </a:xfrm>
          <a:prstGeom prst="rect">
            <a:avLst/>
          </a:prstGeom>
        </p:spPr>
        <p:txBody>
          <a:bodyPr vert="horz" lIns="91440" tIns="45720" rIns="91440" bIns="45720" rtlCol="0" anchor="ctr">
            <a:normAutofit/>
          </a:bodyPr>
          <a:lstStyle/>
          <a:p>
            <a:pPr marL="400050" indent="-342900">
              <a:lnSpc>
                <a:spcPct val="90000"/>
              </a:lnSpc>
              <a:spcAft>
                <a:spcPts val="600"/>
              </a:spcAft>
              <a:buFont typeface="Wingdings" panose="05000000000000000000" pitchFamily="2" charset="2"/>
              <a:buChar char="Ø"/>
            </a:pPr>
            <a:r>
              <a:rPr lang="en-US" sz="2000" b="1" i="0" dirty="0">
                <a:effectLst/>
              </a:rPr>
              <a:t>Faster Onboarding</a:t>
            </a:r>
            <a:r>
              <a:rPr lang="en-US" sz="2000" b="0" i="0" dirty="0">
                <a:effectLst/>
              </a:rPr>
              <a:t>: Faster onboarding refers to the expedited process of integrating new hires into the organization and equipping them with the necessary knowledge, skills, and resources to perform their job roles effectively, often facilitated by technology-based training modules and resources (Saks &amp; Haccoun, 2016).</a:t>
            </a:r>
            <a:endParaRPr lang="en-US" sz="2000" dirty="0"/>
          </a:p>
        </p:txBody>
      </p:sp>
      <p:pic>
        <p:nvPicPr>
          <p:cNvPr id="5" name="Picture 4" descr="Outdoor warehouse">
            <a:extLst>
              <a:ext uri="{FF2B5EF4-FFF2-40B4-BE49-F238E27FC236}">
                <a16:creationId xmlns:a16="http://schemas.microsoft.com/office/drawing/2014/main" id="{39C2E3F6-DA43-21AD-00AF-C4E7E38FF9F5}"/>
              </a:ext>
            </a:extLst>
          </p:cNvPr>
          <p:cNvPicPr>
            <a:picLocks noChangeAspect="1"/>
          </p:cNvPicPr>
          <p:nvPr/>
        </p:nvPicPr>
        <p:blipFill rotWithShape="1">
          <a:blip r:embed="rId2"/>
          <a:srcRect l="14839" r="25984"/>
          <a:stretch/>
        </p:blipFill>
        <p:spPr>
          <a:xfrm>
            <a:off x="6096000" y="1"/>
            <a:ext cx="6102825" cy="6858000"/>
          </a:xfrm>
          <a:prstGeom prst="rect">
            <a:avLst/>
          </a:prstGeom>
        </p:spPr>
      </p:pic>
    </p:spTree>
    <p:extLst>
      <p:ext uri="{BB962C8B-B14F-4D97-AF65-F5344CB8AC3E}">
        <p14:creationId xmlns:p14="http://schemas.microsoft.com/office/powerpoint/2010/main" val="7000095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3D87F23-DE21-7B5F-92D8-7D89AE732ECB}"/>
              </a:ext>
            </a:extLst>
          </p:cNvPr>
          <p:cNvSpPr txBox="1"/>
          <p:nvPr/>
        </p:nvSpPr>
        <p:spPr>
          <a:xfrm>
            <a:off x="754144" y="1309881"/>
            <a:ext cx="8717437" cy="5078313"/>
          </a:xfrm>
          <a:prstGeom prst="rect">
            <a:avLst/>
          </a:prstGeom>
          <a:noFill/>
        </p:spPr>
        <p:txBody>
          <a:bodyPr wrap="square">
            <a:spAutoFit/>
          </a:bodyPr>
          <a:lstStyle/>
          <a:p>
            <a:pPr algn="l">
              <a:buFont typeface="Arial" panose="020B0604020202020204" pitchFamily="34" charset="0"/>
              <a:buChar char="•"/>
            </a:pPr>
            <a:r>
              <a:rPr lang="en-US" b="0" i="0" dirty="0">
                <a:solidFill>
                  <a:srgbClr val="0D0D0D"/>
                </a:solidFill>
                <a:effectLst/>
                <a:latin typeface="Söhne"/>
              </a:rPr>
              <a:t>Dabbagh, N., &amp; Kitsantas, A. (2012). Personal Learning Environments, social media, and self-regulated learning: A natural formula for connecting formal and informal learning. The Internet and Higher Education, 15(1), 3-8.</a:t>
            </a:r>
          </a:p>
          <a:p>
            <a:pPr algn="l">
              <a:buFont typeface="Arial" panose="020B0604020202020204" pitchFamily="34" charset="0"/>
              <a:buChar char="•"/>
            </a:pPr>
            <a:endParaRPr lang="en-US" b="0" i="0" dirty="0">
              <a:solidFill>
                <a:srgbClr val="0D0D0D"/>
              </a:solidFill>
              <a:effectLst/>
              <a:latin typeface="Söhne"/>
            </a:endParaRPr>
          </a:p>
          <a:p>
            <a:pPr algn="l">
              <a:buFont typeface="Arial" panose="020B0604020202020204" pitchFamily="34" charset="0"/>
              <a:buChar char="•"/>
            </a:pPr>
            <a:r>
              <a:rPr lang="en-US" b="0" i="0" dirty="0">
                <a:solidFill>
                  <a:srgbClr val="0D0D0D"/>
                </a:solidFill>
                <a:effectLst/>
                <a:latin typeface="Söhne"/>
              </a:rPr>
              <a:t>Jones, R. J., &amp; Leitch, R. (2017). The influence of e-learning on individual and organizational learning: British Hospice Education. International Journal of Educational Management, 31(2), 192-203.</a:t>
            </a:r>
          </a:p>
          <a:p>
            <a:pPr algn="l">
              <a:buFont typeface="Arial" panose="020B0604020202020204" pitchFamily="34" charset="0"/>
              <a:buChar char="•"/>
            </a:pPr>
            <a:endParaRPr lang="en-US" b="0" i="0" dirty="0">
              <a:solidFill>
                <a:srgbClr val="0D0D0D"/>
              </a:solidFill>
              <a:effectLst/>
              <a:latin typeface="Söhne"/>
            </a:endParaRPr>
          </a:p>
          <a:p>
            <a:pPr algn="l">
              <a:buFont typeface="Arial" panose="020B0604020202020204" pitchFamily="34" charset="0"/>
              <a:buChar char="•"/>
            </a:pPr>
            <a:r>
              <a:rPr lang="en-US" b="0" i="0" dirty="0">
                <a:solidFill>
                  <a:srgbClr val="0D0D0D"/>
                </a:solidFill>
                <a:effectLst/>
                <a:latin typeface="Söhne"/>
              </a:rPr>
              <a:t>Kasemsap, K. (2019). The Impact of Training and Development on Employee Performance in the Hotel Industry: Evidence from Thailand. Journal of Human Resources in Hospitality &amp; Tourism, 19(1), 82-97.</a:t>
            </a:r>
          </a:p>
          <a:p>
            <a:pPr algn="l">
              <a:buFont typeface="Arial" panose="020B0604020202020204" pitchFamily="34" charset="0"/>
              <a:buChar char="•"/>
            </a:pPr>
            <a:endParaRPr lang="en-US" b="0" i="0" dirty="0">
              <a:solidFill>
                <a:srgbClr val="0D0D0D"/>
              </a:solidFill>
              <a:effectLst/>
              <a:latin typeface="Söhne"/>
            </a:endParaRPr>
          </a:p>
          <a:p>
            <a:pPr algn="l">
              <a:buFont typeface="Arial" panose="020B0604020202020204" pitchFamily="34" charset="0"/>
              <a:buChar char="•"/>
            </a:pPr>
            <a:r>
              <a:rPr lang="en-US" b="0" i="0" dirty="0">
                <a:solidFill>
                  <a:srgbClr val="0D0D0D"/>
                </a:solidFill>
                <a:effectLst/>
                <a:latin typeface="Söhne"/>
              </a:rPr>
              <a:t>Lai, C. L., &amp; Turban, E. (2008). Groups formation and operations in the Web 2.0 environment and social networks. Group Decision and Negotiation, 17(5), 387-402.</a:t>
            </a:r>
          </a:p>
          <a:p>
            <a:pPr algn="l">
              <a:buFont typeface="Arial" panose="020B0604020202020204" pitchFamily="34" charset="0"/>
              <a:buChar char="•"/>
            </a:pPr>
            <a:endParaRPr lang="en-US" b="0" i="0" dirty="0">
              <a:solidFill>
                <a:srgbClr val="0D0D0D"/>
              </a:solidFill>
              <a:effectLst/>
              <a:latin typeface="Söhne"/>
            </a:endParaRPr>
          </a:p>
          <a:p>
            <a:pPr algn="l">
              <a:buFont typeface="Arial" panose="020B0604020202020204" pitchFamily="34" charset="0"/>
              <a:buChar char="•"/>
            </a:pPr>
            <a:r>
              <a:rPr lang="en-US" b="0" i="0" dirty="0">
                <a:solidFill>
                  <a:srgbClr val="0D0D0D"/>
                </a:solidFill>
                <a:effectLst/>
                <a:latin typeface="Söhne"/>
              </a:rPr>
              <a:t>Lam, C. K. (2019). Factors Affecting the Use of Technology in Training and Development of Employees: A Case Study of Eastern Bank Limited. Journal of Business &amp; Technology (Dhaka), 14(2), 1-19.</a:t>
            </a:r>
          </a:p>
        </p:txBody>
      </p:sp>
      <p:sp>
        <p:nvSpPr>
          <p:cNvPr id="6" name="TextBox 5">
            <a:extLst>
              <a:ext uri="{FF2B5EF4-FFF2-40B4-BE49-F238E27FC236}">
                <a16:creationId xmlns:a16="http://schemas.microsoft.com/office/drawing/2014/main" id="{FD1429DC-6064-E049-3289-04A596576328}"/>
              </a:ext>
            </a:extLst>
          </p:cNvPr>
          <p:cNvSpPr txBox="1"/>
          <p:nvPr/>
        </p:nvSpPr>
        <p:spPr>
          <a:xfrm>
            <a:off x="3619893" y="329938"/>
            <a:ext cx="2714919" cy="400110"/>
          </a:xfrm>
          <a:prstGeom prst="rect">
            <a:avLst/>
          </a:prstGeom>
          <a:noFill/>
        </p:spPr>
        <p:txBody>
          <a:bodyPr wrap="square" rtlCol="0">
            <a:spAutoFit/>
          </a:bodyPr>
          <a:lstStyle/>
          <a:p>
            <a:r>
              <a:rPr lang="en-US" sz="2000" b="1" dirty="0"/>
              <a:t>References</a:t>
            </a:r>
            <a:r>
              <a:rPr lang="en-US" dirty="0"/>
              <a:t> </a:t>
            </a:r>
            <a:endParaRPr lang="en-GB" dirty="0"/>
          </a:p>
        </p:txBody>
      </p:sp>
    </p:spTree>
    <p:extLst>
      <p:ext uri="{BB962C8B-B14F-4D97-AF65-F5344CB8AC3E}">
        <p14:creationId xmlns:p14="http://schemas.microsoft.com/office/powerpoint/2010/main" val="38122553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661DC59-51B0-647D-1C39-CD7B0B255D35}"/>
              </a:ext>
            </a:extLst>
          </p:cNvPr>
          <p:cNvSpPr txBox="1"/>
          <p:nvPr/>
        </p:nvSpPr>
        <p:spPr>
          <a:xfrm>
            <a:off x="320511" y="544127"/>
            <a:ext cx="8632596" cy="4247317"/>
          </a:xfrm>
          <a:prstGeom prst="rect">
            <a:avLst/>
          </a:prstGeom>
          <a:noFill/>
        </p:spPr>
        <p:txBody>
          <a:bodyPr wrap="square">
            <a:spAutoFit/>
          </a:bodyPr>
          <a:lstStyle/>
          <a:p>
            <a:pPr algn="l">
              <a:buFont typeface="Arial" panose="020B0604020202020204" pitchFamily="34" charset="0"/>
              <a:buChar char="•"/>
            </a:pPr>
            <a:r>
              <a:rPr lang="en-US" b="0" i="0" dirty="0">
                <a:solidFill>
                  <a:srgbClr val="0D0D0D"/>
                </a:solidFill>
                <a:effectLst/>
                <a:latin typeface="Söhne"/>
              </a:rPr>
              <a:t>Liu, Q., &amp; Magjuka, R. J. (2014). Exploring asynchronous and synchronous tool use in online courses. Computers &amp; Education, 78, 249-259.</a:t>
            </a:r>
          </a:p>
          <a:p>
            <a:pPr algn="l">
              <a:buFont typeface="Arial" panose="020B0604020202020204" pitchFamily="34" charset="0"/>
              <a:buChar char="•"/>
            </a:pPr>
            <a:endParaRPr lang="en-US" b="0" i="0" dirty="0">
              <a:solidFill>
                <a:srgbClr val="0D0D0D"/>
              </a:solidFill>
              <a:effectLst/>
              <a:latin typeface="Söhne"/>
            </a:endParaRPr>
          </a:p>
          <a:p>
            <a:pPr algn="l">
              <a:buFont typeface="Arial" panose="020B0604020202020204" pitchFamily="34" charset="0"/>
              <a:buChar char="•"/>
            </a:pPr>
            <a:r>
              <a:rPr lang="en-US" b="0" i="0" dirty="0">
                <a:solidFill>
                  <a:srgbClr val="0D0D0D"/>
                </a:solidFill>
                <a:effectLst/>
                <a:latin typeface="Söhne"/>
              </a:rPr>
              <a:t>Peters, K. (2019). Enhancing Learning Experiences with Mobile Technology. Educational Technology Research and Development, 67(1), 202-223.</a:t>
            </a:r>
          </a:p>
          <a:p>
            <a:pPr algn="l">
              <a:buFont typeface="Arial" panose="020B0604020202020204" pitchFamily="34" charset="0"/>
              <a:buChar char="•"/>
            </a:pPr>
            <a:endParaRPr lang="en-US" b="0" i="0" dirty="0">
              <a:solidFill>
                <a:srgbClr val="0D0D0D"/>
              </a:solidFill>
              <a:effectLst/>
              <a:latin typeface="Söhne"/>
            </a:endParaRPr>
          </a:p>
          <a:p>
            <a:pPr algn="l">
              <a:buFont typeface="Arial" panose="020B0604020202020204" pitchFamily="34" charset="0"/>
              <a:buChar char="•"/>
            </a:pPr>
            <a:r>
              <a:rPr lang="en-US" b="0" i="0" dirty="0">
                <a:solidFill>
                  <a:srgbClr val="0D0D0D"/>
                </a:solidFill>
                <a:effectLst/>
                <a:latin typeface="Söhne"/>
              </a:rPr>
              <a:t>Saks, A. M., &amp; Haccoun, R. R. (2016). Managing performance through training and development. Nelson Education.</a:t>
            </a:r>
          </a:p>
          <a:p>
            <a:pPr algn="l">
              <a:buFont typeface="Arial" panose="020B0604020202020204" pitchFamily="34" charset="0"/>
              <a:buChar char="•"/>
            </a:pPr>
            <a:endParaRPr lang="en-US" b="0" i="0" dirty="0">
              <a:solidFill>
                <a:srgbClr val="0D0D0D"/>
              </a:solidFill>
              <a:effectLst/>
              <a:latin typeface="Söhne"/>
            </a:endParaRPr>
          </a:p>
          <a:p>
            <a:pPr algn="l">
              <a:buFont typeface="Arial" panose="020B0604020202020204" pitchFamily="34" charset="0"/>
              <a:buChar char="•"/>
            </a:pPr>
            <a:r>
              <a:rPr lang="en-US" b="0" i="0" dirty="0">
                <a:solidFill>
                  <a:srgbClr val="0D0D0D"/>
                </a:solidFill>
                <a:effectLst/>
                <a:latin typeface="Söhne"/>
              </a:rPr>
              <a:t>Sitzmann, T., &amp; Ely, K. (2011). A meta-analysis of self-regulated learning in work-related training and educational attainment: What we know and where we need to go. Psychological Bulletin, 137(3), 421-442.</a:t>
            </a:r>
          </a:p>
          <a:p>
            <a:pPr algn="l">
              <a:buFont typeface="Arial" panose="020B0604020202020204" pitchFamily="34" charset="0"/>
              <a:buChar char="•"/>
            </a:pPr>
            <a:endParaRPr lang="en-US" b="0" i="0" dirty="0">
              <a:solidFill>
                <a:srgbClr val="0D0D0D"/>
              </a:solidFill>
              <a:effectLst/>
              <a:latin typeface="Söhne"/>
            </a:endParaRPr>
          </a:p>
          <a:p>
            <a:pPr algn="l">
              <a:buFont typeface="Arial" panose="020B0604020202020204" pitchFamily="34" charset="0"/>
              <a:buChar char="•"/>
            </a:pPr>
            <a:r>
              <a:rPr lang="en-US" b="0" i="0" dirty="0">
                <a:solidFill>
                  <a:srgbClr val="0D0D0D"/>
                </a:solidFill>
                <a:effectLst/>
                <a:latin typeface="Söhne"/>
              </a:rPr>
              <a:t>Tang, F., Han, L., Xu, J., &amp; Yang, S. (2020). The influence of technology on training effectiveness: A comparative study. Computers &amp; Education, 144, 103693.</a:t>
            </a:r>
          </a:p>
        </p:txBody>
      </p:sp>
    </p:spTree>
    <p:extLst>
      <p:ext uri="{BB962C8B-B14F-4D97-AF65-F5344CB8AC3E}">
        <p14:creationId xmlns:p14="http://schemas.microsoft.com/office/powerpoint/2010/main" val="534747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TotalTime>
  <Words>866</Words>
  <Application>Microsoft Office PowerPoint</Application>
  <PresentationFormat>Widescreen</PresentationFormat>
  <Paragraphs>39</Paragraphs>
  <Slides>12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Aptos</vt:lpstr>
      <vt:lpstr>Aptos Display</vt:lpstr>
      <vt:lpstr>Arial</vt:lpstr>
      <vt:lpstr>Calibri</vt:lpstr>
      <vt:lpstr>Söhne</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Grizli777</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Florin Fizesan</dc:creator>
  <cp:lastModifiedBy>Florin Fizesan</cp:lastModifiedBy>
  <cp:revision>1</cp:revision>
  <dcterms:created xsi:type="dcterms:W3CDTF">2024-03-17T11:41:28Z</dcterms:created>
  <dcterms:modified xsi:type="dcterms:W3CDTF">2024-03-17T12:00:54Z</dcterms:modified>
</cp:coreProperties>
</file>