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2"/>
  </p:sldMasterIdLst>
  <p:notesMasterIdLst>
    <p:notesMasterId r:id="rId24"/>
  </p:notesMasterIdLst>
  <p:handoutMasterIdLst>
    <p:handoutMasterId r:id="rId25"/>
  </p:handoutMasterIdLst>
  <p:sldIdLst>
    <p:sldId id="264" r:id="rId3"/>
    <p:sldId id="279" r:id="rId4"/>
    <p:sldId id="266" r:id="rId5"/>
    <p:sldId id="267" r:id="rId6"/>
    <p:sldId id="268" r:id="rId7"/>
    <p:sldId id="269" r:id="rId8"/>
    <p:sldId id="280" r:id="rId9"/>
    <p:sldId id="270" r:id="rId10"/>
    <p:sldId id="281" r:id="rId11"/>
    <p:sldId id="282" r:id="rId12"/>
    <p:sldId id="271" r:id="rId13"/>
    <p:sldId id="283" r:id="rId14"/>
    <p:sldId id="272" r:id="rId15"/>
    <p:sldId id="273" r:id="rId16"/>
    <p:sldId id="284" r:id="rId17"/>
    <p:sldId id="274" r:id="rId18"/>
    <p:sldId id="276" r:id="rId19"/>
    <p:sldId id="285" r:id="rId20"/>
    <p:sldId id="277" r:id="rId21"/>
    <p:sldId id="278" r:id="rId22"/>
    <p:sldId id="286" r:id="rId23"/>
  </p:sldIdLst>
  <p:sldSz cx="12188825" cy="6858000"/>
  <p:notesSz cx="6858000" cy="9144000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082" autoAdjust="0"/>
    <p:restoredTop sz="95501" autoAdjust="0"/>
  </p:normalViewPr>
  <p:slideViewPr>
    <p:cSldViewPr showGuides="1">
      <p:cViewPr varScale="1">
        <p:scale>
          <a:sx n="83" d="100"/>
          <a:sy n="83" d="100"/>
        </p:scale>
        <p:origin x="102" y="198"/>
      </p:cViewPr>
      <p:guideLst>
        <p:guide pos="3839"/>
        <p:guide orient="horz" pos="2160"/>
      </p:guideLst>
    </p:cSldViewPr>
  </p:slideViewPr>
  <p:outlineViewPr>
    <p:cViewPr>
      <p:scale>
        <a:sx n="33" d="100"/>
        <a:sy n="33" d="100"/>
      </p:scale>
      <p:origin x="0" y="-318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3/6/2017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3/6/2017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667C22C2-6DF1-4334-9F1E-1D4BC7DC0684}" type="slidenum">
              <a:rPr lang="de-DE" altLang="en-US"/>
              <a:pPr/>
              <a:t>3</a:t>
            </a:fld>
            <a:endParaRPr lang="de-DE" altLang="en-US"/>
          </a:p>
        </p:txBody>
      </p:sp>
      <p:sp>
        <p:nvSpPr>
          <p:cNvPr id="1843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722313" y="900113"/>
            <a:ext cx="6116637" cy="34417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8434" name="Text Box 2"/>
          <p:cNvSpPr txBox="1">
            <a:spLocks noChangeArrowheads="1"/>
          </p:cNvSpPr>
          <p:nvPr/>
        </p:nvSpPr>
        <p:spPr bwMode="auto">
          <a:xfrm>
            <a:off x="720725" y="4679950"/>
            <a:ext cx="6119813" cy="504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5015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CDDC38A3-5482-4B45-AB23-29B18D41D6FB}" type="slidenum">
              <a:rPr lang="de-DE" altLang="en-US"/>
              <a:pPr/>
              <a:t>4</a:t>
            </a:fld>
            <a:endParaRPr lang="de-DE" altLang="en-US"/>
          </a:p>
        </p:txBody>
      </p:sp>
      <p:sp>
        <p:nvSpPr>
          <p:cNvPr id="19457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722313" y="900113"/>
            <a:ext cx="6116637" cy="34417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9458" name="Text Box 2"/>
          <p:cNvSpPr txBox="1">
            <a:spLocks noChangeArrowheads="1"/>
          </p:cNvSpPr>
          <p:nvPr/>
        </p:nvSpPr>
        <p:spPr bwMode="auto">
          <a:xfrm>
            <a:off x="720725" y="4679950"/>
            <a:ext cx="6119813" cy="504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8792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BB21CE8A-56A7-42C5-AE2F-E57FBD726541}" type="slidenum">
              <a:rPr lang="de-DE" altLang="en-US"/>
              <a:pPr/>
              <a:t>5</a:t>
            </a:fld>
            <a:endParaRPr lang="de-DE" altLang="en-US"/>
          </a:p>
        </p:txBody>
      </p:sp>
      <p:sp>
        <p:nvSpPr>
          <p:cNvPr id="2048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723900" y="900113"/>
            <a:ext cx="6110288" cy="3438525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0482" name="Text Box 2"/>
          <p:cNvSpPr txBox="1">
            <a:spLocks noChangeArrowheads="1"/>
          </p:cNvSpPr>
          <p:nvPr/>
        </p:nvSpPr>
        <p:spPr bwMode="auto">
          <a:xfrm>
            <a:off x="720725" y="4679950"/>
            <a:ext cx="6116638" cy="5037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6449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CEA204C9-AA0E-4007-8AC1-A5904EBB0CCF}" type="slidenum">
              <a:rPr lang="de-DE" altLang="en-US"/>
              <a:pPr/>
              <a:t>6</a:t>
            </a:fld>
            <a:endParaRPr lang="de-DE" altLang="en-US"/>
          </a:p>
        </p:txBody>
      </p:sp>
      <p:sp>
        <p:nvSpPr>
          <p:cNvPr id="2150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722313" y="900113"/>
            <a:ext cx="6116637" cy="34417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1506" name="Text Box 2"/>
          <p:cNvSpPr txBox="1">
            <a:spLocks noChangeArrowheads="1"/>
          </p:cNvSpPr>
          <p:nvPr/>
        </p:nvSpPr>
        <p:spPr bwMode="auto">
          <a:xfrm>
            <a:off x="720725" y="4679950"/>
            <a:ext cx="6119813" cy="504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8137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C200495C-3731-4401-8811-720659BB59A1}" type="slidenum">
              <a:rPr lang="de-DE" altLang="en-US"/>
              <a:pPr/>
              <a:t>8</a:t>
            </a:fld>
            <a:endParaRPr lang="de-DE" altLang="en-US"/>
          </a:p>
        </p:txBody>
      </p:sp>
      <p:sp>
        <p:nvSpPr>
          <p:cNvPr id="22529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722313" y="900113"/>
            <a:ext cx="6116637" cy="34417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2530" name="Text Box 2"/>
          <p:cNvSpPr txBox="1">
            <a:spLocks noChangeArrowheads="1"/>
          </p:cNvSpPr>
          <p:nvPr/>
        </p:nvSpPr>
        <p:spPr bwMode="auto">
          <a:xfrm>
            <a:off x="720725" y="4679950"/>
            <a:ext cx="6119813" cy="504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7353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D0B8C2E2-3A1D-477B-B290-1D07FDA1A829}" type="slidenum">
              <a:rPr lang="de-DE" altLang="en-US"/>
              <a:pPr/>
              <a:t>11</a:t>
            </a:fld>
            <a:endParaRPr lang="de-DE" altLang="en-US"/>
          </a:p>
        </p:txBody>
      </p:sp>
      <p:sp>
        <p:nvSpPr>
          <p:cNvPr id="2355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722313" y="900113"/>
            <a:ext cx="6116637" cy="34417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3554" name="Text Box 2"/>
          <p:cNvSpPr txBox="1">
            <a:spLocks noChangeArrowheads="1"/>
          </p:cNvSpPr>
          <p:nvPr/>
        </p:nvSpPr>
        <p:spPr bwMode="auto">
          <a:xfrm>
            <a:off x="720725" y="4679950"/>
            <a:ext cx="6119813" cy="504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2166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5345F8D7-5F93-44AE-BD61-222596EC5F0F}" type="slidenum">
              <a:rPr lang="de-DE" altLang="en-US"/>
              <a:pPr/>
              <a:t>13</a:t>
            </a:fld>
            <a:endParaRPr lang="de-DE" altLang="en-US"/>
          </a:p>
        </p:txBody>
      </p:sp>
      <p:sp>
        <p:nvSpPr>
          <p:cNvPr id="24577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722313" y="900113"/>
            <a:ext cx="6116637" cy="34417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4578" name="Text Box 2"/>
          <p:cNvSpPr txBox="1">
            <a:spLocks noChangeArrowheads="1"/>
          </p:cNvSpPr>
          <p:nvPr/>
        </p:nvSpPr>
        <p:spPr bwMode="auto">
          <a:xfrm>
            <a:off x="720725" y="4679950"/>
            <a:ext cx="6119813" cy="504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01872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5E701276-B3CC-4744-A608-CC00BF364565}" type="slidenum">
              <a:rPr lang="de-DE" altLang="en-US"/>
              <a:pPr/>
              <a:t>14</a:t>
            </a:fld>
            <a:endParaRPr lang="de-DE" altLang="en-US"/>
          </a:p>
        </p:txBody>
      </p:sp>
      <p:sp>
        <p:nvSpPr>
          <p:cNvPr id="2560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722313" y="900113"/>
            <a:ext cx="6116637" cy="34417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5602" name="Text Box 2"/>
          <p:cNvSpPr txBox="1">
            <a:spLocks noChangeArrowheads="1"/>
          </p:cNvSpPr>
          <p:nvPr/>
        </p:nvSpPr>
        <p:spPr bwMode="auto">
          <a:xfrm>
            <a:off x="720725" y="4679950"/>
            <a:ext cx="6119813" cy="504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9455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B07C33AF-A632-4F32-AFA4-B56A143F3EFD}" type="slidenum">
              <a:rPr lang="de-DE" altLang="en-US"/>
              <a:pPr/>
              <a:t>16</a:t>
            </a:fld>
            <a:endParaRPr lang="de-DE" altLang="en-US"/>
          </a:p>
        </p:txBody>
      </p:sp>
      <p:sp>
        <p:nvSpPr>
          <p:cNvPr id="2662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722313" y="900113"/>
            <a:ext cx="6116637" cy="34417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6626" name="Text Box 2"/>
          <p:cNvSpPr txBox="1">
            <a:spLocks noChangeArrowheads="1"/>
          </p:cNvSpPr>
          <p:nvPr/>
        </p:nvSpPr>
        <p:spPr bwMode="auto">
          <a:xfrm>
            <a:off x="720725" y="4679950"/>
            <a:ext cx="6119813" cy="504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056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801A9A68-1F5E-48F9-B266-3DDBE0D0B347}" type="slidenum">
              <a:rPr lang="de-DE" altLang="en-US"/>
              <a:pPr/>
              <a:t>17</a:t>
            </a:fld>
            <a:endParaRPr lang="de-DE" altLang="en-US"/>
          </a:p>
        </p:txBody>
      </p:sp>
      <p:sp>
        <p:nvSpPr>
          <p:cNvPr id="2867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722313" y="900113"/>
            <a:ext cx="6116637" cy="34417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8674" name="Text Box 2"/>
          <p:cNvSpPr txBox="1">
            <a:spLocks noChangeArrowheads="1"/>
          </p:cNvSpPr>
          <p:nvPr/>
        </p:nvSpPr>
        <p:spPr bwMode="auto">
          <a:xfrm>
            <a:off x="720725" y="4679950"/>
            <a:ext cx="6119813" cy="504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95342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D99F0598-DF3B-45E6-A71A-B5BE4901090D}" type="slidenum">
              <a:rPr lang="de-DE" altLang="en-US"/>
              <a:pPr/>
              <a:t>19</a:t>
            </a:fld>
            <a:endParaRPr lang="de-DE" altLang="en-US"/>
          </a:p>
        </p:txBody>
      </p:sp>
      <p:sp>
        <p:nvSpPr>
          <p:cNvPr id="29697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722313" y="900113"/>
            <a:ext cx="6116637" cy="34417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698" name="Text Box 2"/>
          <p:cNvSpPr txBox="1">
            <a:spLocks noChangeArrowheads="1"/>
          </p:cNvSpPr>
          <p:nvPr/>
        </p:nvSpPr>
        <p:spPr bwMode="auto">
          <a:xfrm>
            <a:off x="720725" y="4679950"/>
            <a:ext cx="6119813" cy="504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94361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66998452-AA23-4732-844E-71E8EC60847D}" type="slidenum">
              <a:rPr lang="de-DE" altLang="en-US"/>
              <a:pPr/>
              <a:t>20</a:t>
            </a:fld>
            <a:endParaRPr lang="de-DE" altLang="en-US"/>
          </a:p>
        </p:txBody>
      </p:sp>
      <p:sp>
        <p:nvSpPr>
          <p:cNvPr id="3072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722313" y="900113"/>
            <a:ext cx="6116637" cy="34417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720725" y="4679950"/>
            <a:ext cx="6119813" cy="504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1630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2383" y="1498601"/>
            <a:ext cx="7008574" cy="329882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40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2383" y="4927600"/>
            <a:ext cx="7008574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22277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/>
              <a:t>3/6/2017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6352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589" y="4445000"/>
            <a:ext cx="7008574" cy="1930400"/>
          </a:xfrm>
        </p:spPr>
        <p:txBody>
          <a:bodyPr anchor="t">
            <a:normAutofit/>
          </a:bodyPr>
          <a:lstStyle>
            <a:lvl1pPr algn="l">
              <a:defRPr sz="5400" b="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89" y="3124200"/>
            <a:ext cx="7008574" cy="1296987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6340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3/6/2017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8933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3/6/2017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52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3/6/2017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1676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3/6/2017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6873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3/6/2017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6807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3/6/2017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2133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3/6/2017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104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3/6/2017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5071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4721" y="0"/>
            <a:ext cx="11579384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>
                <a:solidFill>
                  <a:schemeClr val="tx2">
                    <a:lumMod val="50000"/>
                    <a:lumOff val="50000"/>
                  </a:schemeClr>
                </a:solidFill>
              </a:defRPr>
            </a:lvl1pPr>
          </a:lstStyle>
          <a:p>
            <a:fld id="{2DD204D1-F9BD-4643-8480-6EA41EB484F1}" type="datetimeFigureOut">
              <a:rPr lang="en-US"/>
              <a:pPr/>
              <a:t>3/6/2017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>
                <a:solidFill>
                  <a:schemeClr val="tx2">
                    <a:lumMod val="50000"/>
                    <a:lumOff val="50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>
                <a:solidFill>
                  <a:schemeClr val="tx2">
                    <a:lumMod val="50000"/>
                    <a:lumOff val="50000"/>
                  </a:schemeClr>
                </a:solidFill>
              </a:defRPr>
            </a:lvl1pPr>
          </a:lstStyle>
          <a:p>
            <a:fld id="{EB37DED6-D4C7-42EE-AB49-D2E39E64FDE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9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75" r:id="rId8"/>
    <p:sldLayoutId id="2147483676" r:id="rId9"/>
    <p:sldLayoutId id="2147483677" r:id="rId10"/>
    <p:sldLayoutId id="214748367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Reading Antiquity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Propertius and Tibullus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34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This class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Love elegy</a:t>
            </a:r>
          </a:p>
          <a:p>
            <a:pPr lvl="1"/>
            <a:r>
              <a:rPr lang="en-GB" dirty="0" smtClean="0"/>
              <a:t>Development of the genre</a:t>
            </a:r>
          </a:p>
          <a:p>
            <a:r>
              <a:rPr lang="en-GB" dirty="0" smtClean="0"/>
              <a:t>Focusing on Propertius and Tibullus</a:t>
            </a:r>
          </a:p>
          <a:p>
            <a:r>
              <a:rPr lang="en-GB" dirty="0" smtClean="0"/>
              <a:t>Some themes already referenced</a:t>
            </a:r>
          </a:p>
          <a:p>
            <a:pPr lvl="1"/>
            <a:r>
              <a:rPr lang="en-GB" dirty="0" smtClean="0"/>
              <a:t>locked out lover</a:t>
            </a:r>
          </a:p>
          <a:p>
            <a:pPr lvl="1"/>
            <a:r>
              <a:rPr lang="en-GB" dirty="0" smtClean="0"/>
              <a:t>love as sickness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1945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Grp="1" noChangeArrowheads="1"/>
          </p:cNvSpPr>
          <p:nvPr>
            <p:ph type="title"/>
          </p:nvPr>
        </p:nvSpPr>
        <p:spPr>
          <a:xfrm>
            <a:off x="608483" y="261826"/>
            <a:ext cx="9793289" cy="1001979"/>
          </a:xfrm>
          <a:ln/>
        </p:spPr>
        <p:txBody>
          <a:bodyPr/>
          <a:lstStyle/>
          <a:p>
            <a:pPr algn="just">
              <a:tabLst>
                <a:tab pos="0" algn="l"/>
                <a:tab pos="541284" algn="l"/>
                <a:tab pos="1084488" algn="l"/>
                <a:tab pos="1627690" algn="l"/>
                <a:tab pos="2170894" algn="l"/>
                <a:tab pos="2714097" algn="l"/>
                <a:tab pos="3257301" algn="l"/>
                <a:tab pos="3800504" algn="l"/>
                <a:tab pos="4343707" algn="l"/>
                <a:tab pos="4886910" algn="l"/>
                <a:tab pos="5430114" algn="l"/>
                <a:tab pos="5973317" algn="l"/>
                <a:tab pos="6516521" algn="l"/>
                <a:tab pos="7059723" algn="l"/>
                <a:tab pos="7602927" algn="l"/>
                <a:tab pos="8146130" algn="l"/>
                <a:tab pos="8689334" algn="l"/>
                <a:tab pos="9232536" algn="l"/>
                <a:tab pos="9775740" algn="l"/>
                <a:tab pos="10318943" algn="l"/>
                <a:tab pos="10862147" algn="l"/>
              </a:tabLst>
            </a:pPr>
            <a:r>
              <a:rPr lang="de-DE" altLang="en-US" sz="3869" dirty="0" smtClean="0">
                <a:cs typeface="Times New Roman" panose="02020603050405020304" pitchFamily="18" charset="0"/>
              </a:rPr>
              <a:t>Development </a:t>
            </a:r>
            <a:r>
              <a:rPr lang="de-DE" altLang="en-US" sz="3869" dirty="0">
                <a:cs typeface="Times New Roman" panose="02020603050405020304" pitchFamily="18" charset="0"/>
              </a:rPr>
              <a:t>of </a:t>
            </a:r>
            <a:r>
              <a:rPr lang="de-DE" altLang="en-US" sz="3869" dirty="0"/>
              <a:t>Roman love elegy </a:t>
            </a:r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08482" y="1655383"/>
            <a:ext cx="10969942" cy="5085985"/>
          </a:xfrm>
          <a:ln/>
        </p:spPr>
        <p:txBody>
          <a:bodyPr vert="horz" lIns="121899" tIns="0" rIns="121899" bIns="60949" rtlCol="0">
            <a:normAutofit/>
          </a:bodyPr>
          <a:lstStyle/>
          <a:p>
            <a:pPr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love </a:t>
            </a:r>
            <a:r>
              <a:rPr lang="de-DE" altLang="en-US" dirty="0"/>
              <a:t>poetry, in elegiac </a:t>
            </a:r>
            <a:r>
              <a:rPr lang="de-DE" altLang="en-US" dirty="0" smtClean="0"/>
              <a:t>couplets</a:t>
            </a:r>
            <a:endParaRPr lang="de-DE" altLang="en-US" dirty="0"/>
          </a:p>
          <a:p>
            <a:pPr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Greek </a:t>
            </a:r>
            <a:r>
              <a:rPr lang="de-DE" altLang="en-US" dirty="0"/>
              <a:t>elegiac poetry </a:t>
            </a:r>
            <a:endParaRPr lang="de-DE" altLang="en-US" dirty="0" smtClean="0"/>
          </a:p>
          <a:p>
            <a:pPr lvl="1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e.g</a:t>
            </a:r>
            <a:r>
              <a:rPr lang="de-DE" altLang="en-US" dirty="0"/>
              <a:t>. Callimachus' </a:t>
            </a:r>
            <a:r>
              <a:rPr lang="de-DE" altLang="en-US" i="1" dirty="0"/>
              <a:t>Aetia</a:t>
            </a:r>
            <a:r>
              <a:rPr lang="de-DE" altLang="en-US" dirty="0"/>
              <a:t> </a:t>
            </a:r>
            <a:endParaRPr lang="de-DE" altLang="en-US" dirty="0" smtClean="0"/>
          </a:p>
          <a:p>
            <a:pPr lvl="1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included some poems on love</a:t>
            </a:r>
            <a:endParaRPr lang="de-DE" altLang="en-US" dirty="0"/>
          </a:p>
          <a:p>
            <a:pPr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BUT Roman love elegy: </a:t>
            </a:r>
          </a:p>
          <a:p>
            <a:pPr lvl="1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beloved </a:t>
            </a:r>
            <a:r>
              <a:rPr lang="de-DE" altLang="en-US" dirty="0"/>
              <a:t>in depth over a number of </a:t>
            </a:r>
            <a:r>
              <a:rPr lang="de-DE" altLang="en-US" dirty="0" smtClean="0"/>
              <a:t>poems</a:t>
            </a:r>
          </a:p>
          <a:p>
            <a:pPr lvl="1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subjective viewpoint</a:t>
            </a:r>
            <a:endParaRPr lang="de-DE" altLang="en-US" dirty="0"/>
          </a:p>
          <a:p>
            <a:pPr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“founder</a:t>
            </a:r>
            <a:r>
              <a:rPr lang="de-DE" altLang="en-US" dirty="0"/>
              <a:t>” Catullus </a:t>
            </a:r>
            <a:endParaRPr lang="de-DE" altLang="en-US" dirty="0" smtClean="0"/>
          </a:p>
          <a:p>
            <a:pPr lvl="1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some </a:t>
            </a:r>
            <a:r>
              <a:rPr lang="de-DE" altLang="en-US" dirty="0"/>
              <a:t>of his poems to Lesbia in elegiacs e.g. </a:t>
            </a:r>
            <a:r>
              <a:rPr lang="de-DE" altLang="en-US" dirty="0" smtClean="0"/>
              <a:t>68</a:t>
            </a:r>
            <a:endParaRPr lang="de-DE" altLang="en-US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8708" y="3931493"/>
            <a:ext cx="2302730" cy="2905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4812" y="1600921"/>
            <a:ext cx="2296417" cy="2328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6034384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Grp="1" noChangeArrowheads="1"/>
          </p:cNvSpPr>
          <p:nvPr>
            <p:ph type="title"/>
          </p:nvPr>
        </p:nvSpPr>
        <p:spPr>
          <a:xfrm>
            <a:off x="608483" y="261826"/>
            <a:ext cx="9793289" cy="1001979"/>
          </a:xfrm>
          <a:ln/>
        </p:spPr>
        <p:txBody>
          <a:bodyPr vert="horz" lIns="121899" tIns="25247" rIns="121899" bIns="60949" rtlCol="0" anchor="b">
            <a:normAutofit/>
          </a:bodyPr>
          <a:lstStyle/>
          <a:p>
            <a:pPr>
              <a:tabLst>
                <a:tab pos="0" algn="l"/>
                <a:tab pos="541284" algn="l"/>
                <a:tab pos="1084488" algn="l"/>
                <a:tab pos="1627690" algn="l"/>
                <a:tab pos="2170894" algn="l"/>
                <a:tab pos="2714097" algn="l"/>
                <a:tab pos="3257301" algn="l"/>
                <a:tab pos="3800504" algn="l"/>
                <a:tab pos="4343707" algn="l"/>
                <a:tab pos="4886910" algn="l"/>
                <a:tab pos="5430114" algn="l"/>
                <a:tab pos="5973317" algn="l"/>
                <a:tab pos="6516521" algn="l"/>
                <a:tab pos="7059723" algn="l"/>
                <a:tab pos="7602927" algn="l"/>
                <a:tab pos="8146130" algn="l"/>
                <a:tab pos="8689334" algn="l"/>
                <a:tab pos="9232536" algn="l"/>
                <a:tab pos="9775740" algn="l"/>
                <a:tab pos="10318943" algn="l"/>
                <a:tab pos="10862147" algn="l"/>
              </a:tabLst>
            </a:pPr>
            <a:r>
              <a:rPr lang="de-DE" altLang="en-US" dirty="0"/>
              <a:t>Development of Roman love elegy</a:t>
            </a:r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08482" y="1655383"/>
            <a:ext cx="10969942" cy="4869961"/>
          </a:xfrm>
          <a:ln/>
        </p:spPr>
        <p:txBody>
          <a:bodyPr vert="horz" lIns="121899" tIns="0" rIns="121899" bIns="60949" rtlCol="0">
            <a:normAutofit/>
          </a:bodyPr>
          <a:lstStyle/>
          <a:p>
            <a:pPr marL="0" indent="0" algn="just">
              <a:buNone/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Gallus</a:t>
            </a:r>
          </a:p>
          <a:p>
            <a:pPr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b</a:t>
            </a:r>
            <a:r>
              <a:rPr lang="de-DE" altLang="en-US" dirty="0"/>
              <a:t>. 70/69 BC; d. 26 </a:t>
            </a:r>
            <a:r>
              <a:rPr lang="de-DE" altLang="en-US" dirty="0" smtClean="0"/>
              <a:t>BC</a:t>
            </a:r>
          </a:p>
          <a:p>
            <a:pPr lvl="1"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pressured by Augustus to commit suicide</a:t>
            </a:r>
          </a:p>
          <a:p>
            <a:pPr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referred to by Vergil in one of the Eclogues </a:t>
            </a:r>
          </a:p>
          <a:p>
            <a:pPr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politician </a:t>
            </a:r>
            <a:r>
              <a:rPr lang="de-DE" altLang="en-US" dirty="0"/>
              <a:t>(prefect of </a:t>
            </a:r>
            <a:r>
              <a:rPr lang="de-DE" altLang="en-US" dirty="0" smtClean="0"/>
              <a:t>Egypt)</a:t>
            </a:r>
          </a:p>
          <a:p>
            <a:pPr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4 </a:t>
            </a:r>
            <a:r>
              <a:rPr lang="de-DE" altLang="en-US" dirty="0"/>
              <a:t>books of </a:t>
            </a:r>
            <a:r>
              <a:rPr lang="de-DE" altLang="en-US" i="1" dirty="0" smtClean="0"/>
              <a:t>Amores </a:t>
            </a:r>
            <a:r>
              <a:rPr lang="de-DE" altLang="en-US" dirty="0" smtClean="0"/>
              <a:t>in elegaic couplets</a:t>
            </a:r>
          </a:p>
          <a:p>
            <a:pPr lvl="1"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mostly lost</a:t>
            </a:r>
          </a:p>
          <a:p>
            <a:pPr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Lycoris  </a:t>
            </a:r>
            <a:r>
              <a:rPr lang="de-DE" altLang="en-US" dirty="0"/>
              <a:t>= </a:t>
            </a:r>
            <a:r>
              <a:rPr lang="de-DE" altLang="en-US" dirty="0" smtClean="0"/>
              <a:t> pseudonym for Cytheris</a:t>
            </a:r>
          </a:p>
          <a:p>
            <a:pPr lvl="1"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mime </a:t>
            </a:r>
            <a:r>
              <a:rPr lang="de-DE" altLang="en-US" dirty="0"/>
              <a:t>actress, courtesan, freedwoman, ex-lover of Antony</a:t>
            </a:r>
          </a:p>
          <a:p>
            <a:pPr marL="0" indent="0" algn="just">
              <a:buNone/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endParaRPr lang="de-DE" altLang="en-US" dirty="0"/>
          </a:p>
          <a:p>
            <a:pPr marL="0" indent="0" algn="just">
              <a:buNone/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endParaRPr lang="de-DE" altLang="en-US" dirty="0"/>
          </a:p>
          <a:p>
            <a:pPr marL="0" indent="0" algn="just">
              <a:buNone/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endParaRPr lang="de-DE" altLang="en-US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88592" y="3622132"/>
            <a:ext cx="2145313" cy="261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2644" y="1366719"/>
            <a:ext cx="2558693" cy="2255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52766695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Grp="1" noChangeArrowheads="1"/>
          </p:cNvSpPr>
          <p:nvPr>
            <p:ph type="title"/>
          </p:nvPr>
        </p:nvSpPr>
        <p:spPr>
          <a:xfrm>
            <a:off x="608482" y="261825"/>
            <a:ext cx="9789450" cy="998140"/>
          </a:xfrm>
          <a:ln/>
        </p:spPr>
        <p:txBody>
          <a:bodyPr/>
          <a:lstStyle/>
          <a:p>
            <a:pPr>
              <a:tabLst>
                <a:tab pos="0" algn="l"/>
                <a:tab pos="541284" algn="l"/>
                <a:tab pos="1084488" algn="l"/>
                <a:tab pos="1627690" algn="l"/>
                <a:tab pos="2170894" algn="l"/>
                <a:tab pos="2714097" algn="l"/>
                <a:tab pos="3257301" algn="l"/>
                <a:tab pos="3800504" algn="l"/>
                <a:tab pos="4343707" algn="l"/>
                <a:tab pos="4886910" algn="l"/>
                <a:tab pos="5430114" algn="l"/>
                <a:tab pos="5973317" algn="l"/>
                <a:tab pos="6516521" algn="l"/>
                <a:tab pos="7059723" algn="l"/>
                <a:tab pos="7602927" algn="l"/>
                <a:tab pos="8146130" algn="l"/>
                <a:tab pos="8689334" algn="l"/>
                <a:tab pos="9232536" algn="l"/>
                <a:tab pos="9775740" algn="l"/>
                <a:tab pos="10318943" algn="l"/>
                <a:tab pos="10862147" algn="l"/>
              </a:tabLst>
            </a:pPr>
            <a:r>
              <a:rPr lang="de-DE" altLang="en-US"/>
              <a:t>Development of Roman love elegy</a:t>
            </a:r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08483" y="1655382"/>
            <a:ext cx="7934201" cy="4941970"/>
          </a:xfrm>
          <a:ln/>
        </p:spPr>
        <p:txBody>
          <a:bodyPr>
            <a:normAutofit/>
          </a:bodyPr>
          <a:lstStyle/>
          <a:p>
            <a:pPr marL="0" indent="0" algn="just">
              <a:buNone/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Propertius</a:t>
            </a:r>
            <a:r>
              <a:rPr lang="de-DE" altLang="en-US" dirty="0"/>
              <a:t>: </a:t>
            </a:r>
          </a:p>
          <a:p>
            <a:pPr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/>
              <a:t>4 </a:t>
            </a:r>
            <a:r>
              <a:rPr lang="de-DE" altLang="en-US" dirty="0" smtClean="0"/>
              <a:t>books</a:t>
            </a:r>
            <a:r>
              <a:rPr lang="de-DE" altLang="en-US" dirty="0"/>
              <a:t> </a:t>
            </a:r>
            <a:r>
              <a:rPr lang="de-DE" altLang="en-US" dirty="0" smtClean="0"/>
              <a:t>– which we have</a:t>
            </a:r>
            <a:endParaRPr lang="de-DE" altLang="en-US" dirty="0"/>
          </a:p>
          <a:p>
            <a:pPr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/>
              <a:t>Book 1 completed 29 </a:t>
            </a:r>
            <a:r>
              <a:rPr lang="de-DE" altLang="en-US" dirty="0" smtClean="0"/>
              <a:t>BC</a:t>
            </a:r>
          </a:p>
          <a:p>
            <a:pPr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Books </a:t>
            </a:r>
            <a:r>
              <a:rPr lang="de-DE" altLang="en-US" dirty="0"/>
              <a:t>2-4 written 26-16 BC. </a:t>
            </a:r>
            <a:endParaRPr lang="de-DE" altLang="en-US" dirty="0" smtClean="0"/>
          </a:p>
          <a:p>
            <a:pPr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Featuring </a:t>
            </a:r>
            <a:r>
              <a:rPr lang="de-DE" altLang="en-US" dirty="0"/>
              <a:t>beloved </a:t>
            </a:r>
            <a:r>
              <a:rPr lang="de-DE" altLang="en-US" dirty="0" smtClean="0"/>
              <a:t>Cynthia</a:t>
            </a:r>
          </a:p>
          <a:p>
            <a:pPr lvl="1"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en-GB" dirty="0" smtClean="0"/>
              <a:t>“Cynthia </a:t>
            </a:r>
            <a:r>
              <a:rPr lang="en-GB" dirty="0"/>
              <a:t>was the first, Cynthia will be the last” (Prop. 1.12.20) 2) </a:t>
            </a:r>
            <a:endParaRPr lang="en-GB" dirty="0" smtClean="0"/>
          </a:p>
          <a:p>
            <a:pPr lvl="1"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en-GB" dirty="0" smtClean="0"/>
              <a:t>“</a:t>
            </a:r>
            <a:r>
              <a:rPr lang="en-GB" dirty="0"/>
              <a:t>You’re my only home, my only parents, Cynthia: you, every moment of my happiness” (Prop. 1.11.23-4; tr. Kline) </a:t>
            </a:r>
            <a:endParaRPr lang="de-DE" altLang="en-US" dirty="0"/>
          </a:p>
          <a:p>
            <a:pPr marL="0" indent="0" algn="just">
              <a:buNone/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endParaRPr lang="de-DE" altLang="en-US" dirty="0"/>
          </a:p>
          <a:p>
            <a:pPr marL="0" indent="0">
              <a:buNone/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endParaRPr lang="de-DE" altLang="en-US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2684" y="1810404"/>
            <a:ext cx="3236714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9601275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Grp="1" noChangeArrowheads="1"/>
          </p:cNvSpPr>
          <p:nvPr>
            <p:ph type="title"/>
          </p:nvPr>
        </p:nvSpPr>
        <p:spPr>
          <a:xfrm>
            <a:off x="608483" y="261826"/>
            <a:ext cx="9793289" cy="1001979"/>
          </a:xfrm>
          <a:ln/>
        </p:spPr>
        <p:txBody>
          <a:bodyPr vert="horz" lIns="121899" tIns="25247" rIns="121899" bIns="60949" rtlCol="0" anchor="b">
            <a:normAutofit/>
          </a:bodyPr>
          <a:lstStyle/>
          <a:p>
            <a:pPr>
              <a:tabLst>
                <a:tab pos="0" algn="l"/>
                <a:tab pos="541284" algn="l"/>
                <a:tab pos="1084488" algn="l"/>
                <a:tab pos="1627690" algn="l"/>
                <a:tab pos="2170894" algn="l"/>
                <a:tab pos="2714097" algn="l"/>
                <a:tab pos="3257301" algn="l"/>
                <a:tab pos="3800504" algn="l"/>
                <a:tab pos="4343707" algn="l"/>
                <a:tab pos="4886910" algn="l"/>
                <a:tab pos="5430114" algn="l"/>
                <a:tab pos="5973317" algn="l"/>
                <a:tab pos="6516521" algn="l"/>
                <a:tab pos="7059723" algn="l"/>
                <a:tab pos="7602927" algn="l"/>
                <a:tab pos="8146130" algn="l"/>
                <a:tab pos="8689334" algn="l"/>
                <a:tab pos="9232536" algn="l"/>
                <a:tab pos="9775740" algn="l"/>
                <a:tab pos="10318943" algn="l"/>
                <a:tab pos="10862147" algn="l"/>
              </a:tabLst>
            </a:pPr>
            <a:r>
              <a:rPr lang="de-DE" altLang="en-US"/>
              <a:t>Development of Roman love elegy</a:t>
            </a:r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08482" y="1655383"/>
            <a:ext cx="10969942" cy="4581929"/>
          </a:xfrm>
          <a:ln/>
        </p:spPr>
        <p:txBody>
          <a:bodyPr vert="horz" lIns="121899" tIns="0" rIns="121899" bIns="60949" rtlCol="0">
            <a:normAutofit/>
          </a:bodyPr>
          <a:lstStyle/>
          <a:p>
            <a:pPr marL="0" indent="0" algn="just">
              <a:buNone/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Tibullus</a:t>
            </a:r>
            <a:r>
              <a:rPr lang="de-DE" altLang="en-US" dirty="0"/>
              <a:t>: </a:t>
            </a:r>
            <a:endParaRPr lang="de-DE" altLang="en-US" dirty="0" smtClean="0"/>
          </a:p>
          <a:p>
            <a:pPr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Book </a:t>
            </a:r>
            <a:r>
              <a:rPr lang="de-DE" altLang="en-US" dirty="0"/>
              <a:t>1 after Propertius Book </a:t>
            </a:r>
            <a:r>
              <a:rPr lang="de-DE" altLang="en-US" dirty="0" smtClean="0"/>
              <a:t>1.</a:t>
            </a:r>
          </a:p>
          <a:p>
            <a:pPr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Book </a:t>
            </a:r>
            <a:r>
              <a:rPr lang="de-DE" altLang="en-US" dirty="0"/>
              <a:t>2 after Propertius Books 2 and </a:t>
            </a:r>
            <a:r>
              <a:rPr lang="de-DE" altLang="en-US" dirty="0" smtClean="0"/>
              <a:t>3.</a:t>
            </a:r>
          </a:p>
          <a:p>
            <a:pPr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Some </a:t>
            </a:r>
            <a:r>
              <a:rPr lang="de-DE" altLang="en-US" dirty="0"/>
              <a:t>homoerotic love poems. </a:t>
            </a:r>
            <a:endParaRPr lang="de-DE" altLang="en-US" dirty="0" smtClean="0"/>
          </a:p>
          <a:p>
            <a:pPr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Female </a:t>
            </a:r>
            <a:r>
              <a:rPr lang="de-DE" altLang="en-US" dirty="0"/>
              <a:t>beloved = </a:t>
            </a:r>
            <a:r>
              <a:rPr lang="de-DE" altLang="en-US" dirty="0" smtClean="0"/>
              <a:t>Delia (pseudonym)</a:t>
            </a:r>
            <a:endParaRPr lang="de-DE" altLang="en-US" dirty="0"/>
          </a:p>
          <a:p>
            <a:pPr marL="0" indent="0">
              <a:buNone/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endParaRPr lang="de-DE" altLang="en-US" dirty="0" smtClean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2684" y="2074273"/>
            <a:ext cx="3144755" cy="37441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42114071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/>
              <a:t>Sulpicia </a:t>
            </a:r>
            <a:r>
              <a:rPr lang="de-DE" altLang="en-US" dirty="0" smtClean="0"/>
              <a:t>(??)</a:t>
            </a:r>
          </a:p>
          <a:p>
            <a:pPr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Female poet writing elegiaic?</a:t>
            </a:r>
          </a:p>
          <a:p>
            <a:pPr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Some questions about whether this was a woman writing</a:t>
            </a:r>
          </a:p>
          <a:p>
            <a:pPr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endParaRPr lang="de-DE" altLang="en-US" dirty="0"/>
          </a:p>
          <a:p>
            <a:pPr marL="0" indent="0">
              <a:buNone/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/>
              <a:t>Ovid  </a:t>
            </a:r>
          </a:p>
          <a:p>
            <a:r>
              <a:rPr lang="en-GB" dirty="0" smtClean="0"/>
              <a:t>Next class 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4412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608483" y="202321"/>
            <a:ext cx="9793289" cy="1120988"/>
          </a:xfrm>
          <a:ln/>
        </p:spPr>
        <p:txBody>
          <a:bodyPr vert="horz" lIns="121899" tIns="25247" rIns="121899" bIns="60949" rtlCol="0" anchor="b">
            <a:normAutofit fontScale="90000"/>
          </a:bodyPr>
          <a:lstStyle/>
          <a:p>
            <a:pPr>
              <a:tabLst>
                <a:tab pos="0" algn="l"/>
                <a:tab pos="541284" algn="l"/>
                <a:tab pos="1084488" algn="l"/>
                <a:tab pos="1627690" algn="l"/>
                <a:tab pos="2170894" algn="l"/>
                <a:tab pos="2714097" algn="l"/>
                <a:tab pos="3257301" algn="l"/>
                <a:tab pos="3800504" algn="l"/>
                <a:tab pos="4343707" algn="l"/>
                <a:tab pos="4886910" algn="l"/>
                <a:tab pos="5430114" algn="l"/>
                <a:tab pos="5973317" algn="l"/>
                <a:tab pos="6516521" algn="l"/>
                <a:tab pos="7059723" algn="l"/>
                <a:tab pos="7602927" algn="l"/>
                <a:tab pos="8146130" algn="l"/>
                <a:tab pos="8689334" algn="l"/>
                <a:tab pos="9232536" algn="l"/>
                <a:tab pos="9775740" algn="l"/>
                <a:tab pos="10318943" algn="l"/>
                <a:tab pos="10862147" algn="l"/>
              </a:tabLst>
            </a:pPr>
            <a:r>
              <a:rPr lang="de-DE" altLang="en-US" dirty="0" smtClean="0"/>
              <a:t>Background </a:t>
            </a:r>
            <a:r>
              <a:rPr lang="de-DE" altLang="en-US" dirty="0"/>
              <a:t>to Roman elegy: politics and patrons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08482" y="1655383"/>
            <a:ext cx="7718178" cy="5013977"/>
          </a:xfrm>
          <a:ln/>
        </p:spPr>
        <p:txBody>
          <a:bodyPr>
            <a:normAutofit/>
          </a:bodyPr>
          <a:lstStyle/>
          <a:p>
            <a:pPr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/>
              <a:t>Gallus writing at end of republic/start of Augustus' rule </a:t>
            </a:r>
          </a:p>
          <a:p>
            <a:pPr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/>
              <a:t>Prop./Tibullus writing under Augustus</a:t>
            </a:r>
            <a:r>
              <a:rPr lang="de-DE" altLang="en-US" dirty="0" smtClean="0"/>
              <a:t>.</a:t>
            </a:r>
          </a:p>
          <a:p>
            <a:pPr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Political background often intrudes into </a:t>
            </a:r>
            <a:endParaRPr lang="de-DE" altLang="en-US" dirty="0"/>
          </a:p>
          <a:p>
            <a:pPr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endParaRPr lang="de-DE" altLang="en-US" dirty="0"/>
          </a:p>
          <a:p>
            <a:pPr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/>
              <a:t>Gallus fr. 2: addresses </a:t>
            </a:r>
            <a:r>
              <a:rPr lang="de-DE" altLang="en-US" dirty="0" smtClean="0"/>
              <a:t>Caesar (papyrus </a:t>
            </a:r>
            <a:r>
              <a:rPr lang="de-DE" altLang="en-US" dirty="0" smtClean="0">
                <a:sym typeface="Wingdings" panose="05000000000000000000" pitchFamily="2" charset="2"/>
              </a:rPr>
              <a:t>)</a:t>
            </a:r>
          </a:p>
          <a:p>
            <a:pPr lvl="1"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Saying goodbye to an army</a:t>
            </a:r>
          </a:p>
          <a:p>
            <a:pPr lvl="1"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en-GB" dirty="0"/>
              <a:t>3) “My fate will then be sweet to me, Caesar, when you are the most important part of Roman history, and when I read of many gods’ temples the richer after your return for being hung with trophies” (Gallus </a:t>
            </a:r>
            <a:r>
              <a:rPr lang="en-GB" dirty="0" err="1"/>
              <a:t>fr.</a:t>
            </a:r>
            <a:r>
              <a:rPr lang="en-GB" dirty="0"/>
              <a:t> 2) </a:t>
            </a:r>
            <a:endParaRPr lang="de-DE" altLang="en-US" dirty="0"/>
          </a:p>
          <a:p>
            <a:pPr marL="0" indent="0" algn="just">
              <a:buNone/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endParaRPr lang="de-DE" altLang="en-US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0011" y="3901970"/>
            <a:ext cx="3938814" cy="29560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73711678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de-DE" altLang="en-US" dirty="0"/>
              <a:t>motif of </a:t>
            </a:r>
            <a:r>
              <a:rPr lang="de-DE" altLang="en-US" i="1" dirty="0"/>
              <a:t>militia amoris</a:t>
            </a:r>
            <a:r>
              <a:rPr lang="de-DE" altLang="en-US" dirty="0"/>
              <a:t>, the soldiery of </a:t>
            </a:r>
            <a:r>
              <a:rPr lang="de-DE" altLang="en-US" dirty="0" smtClean="0"/>
              <a:t>love</a:t>
            </a:r>
          </a:p>
          <a:p>
            <a:r>
              <a:rPr lang="de-DE" altLang="en-US" dirty="0" smtClean="0"/>
              <a:t>imagery around love and warfare</a:t>
            </a:r>
          </a:p>
          <a:p>
            <a:r>
              <a:rPr lang="de-DE" altLang="en-US" dirty="0" smtClean="0"/>
              <a:t>When Propertius is writing Augustus is trying to get his citizens to marry and have children  (more citizens and soldiers)</a:t>
            </a:r>
            <a:endParaRPr lang="de-DE" altLang="en-US" dirty="0"/>
          </a:p>
          <a:p>
            <a:r>
              <a:rPr lang="en-GB" dirty="0" smtClean="0"/>
              <a:t>Propertius unwilling:</a:t>
            </a:r>
          </a:p>
          <a:p>
            <a:pPr lvl="1"/>
            <a:r>
              <a:rPr lang="en-GB" dirty="0" smtClean="0"/>
              <a:t>“Why </a:t>
            </a:r>
            <a:r>
              <a:rPr lang="en-GB" dirty="0"/>
              <a:t>should I breed sons for our country’s Triumphs? From blood of mine shall come no soldier. But were I truly serving, with the colours of my mistress, Castor’s horse would not step high enough for me. For it is from her my glory earned so great a name” (Prop. 2.7.13-7; tr. Lee</a:t>
            </a:r>
            <a:r>
              <a:rPr lang="en-GB" dirty="0" smtClean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788807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Propertius 1.6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Propertius </a:t>
            </a:r>
            <a:r>
              <a:rPr lang="en-GB" dirty="0"/>
              <a:t>adopts path of warfare of love, in contrast to </a:t>
            </a:r>
            <a:r>
              <a:rPr lang="en-GB" dirty="0" err="1"/>
              <a:t>Tullus</a:t>
            </a:r>
            <a:r>
              <a:rPr lang="en-GB" dirty="0"/>
              <a:t> who has conventional </a:t>
            </a:r>
            <a:r>
              <a:rPr lang="en-GB" dirty="0" smtClean="0"/>
              <a:t>career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“</a:t>
            </a:r>
            <a:r>
              <a:rPr lang="en-GB" dirty="0"/>
              <a:t>Let me, whom Fate always wished to level, give up this life to utter worthlessness. Many have been lost, willingly, in wearisome love: earth buries me also among that number. I’m not born fitted for weapons or glory: this is the war to which the Fates would subject me.” (Prop. 1.6.25- 30</a:t>
            </a:r>
            <a:r>
              <a:rPr lang="en-GB" dirty="0" smtClean="0"/>
              <a:t>:)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9669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1"/>
          <p:cNvSpPr>
            <a:spLocks noGrp="1" noChangeArrowheads="1"/>
          </p:cNvSpPr>
          <p:nvPr>
            <p:ph type="title"/>
          </p:nvPr>
        </p:nvSpPr>
        <p:spPr>
          <a:xfrm>
            <a:off x="608483" y="261826"/>
            <a:ext cx="9793289" cy="1001979"/>
          </a:xfrm>
          <a:ln/>
        </p:spPr>
        <p:txBody>
          <a:bodyPr vert="horz" lIns="121899" tIns="25247" rIns="121899" bIns="60949" rtlCol="0" anchor="b">
            <a:normAutofit/>
          </a:bodyPr>
          <a:lstStyle/>
          <a:p>
            <a:pPr>
              <a:tabLst>
                <a:tab pos="0" algn="l"/>
                <a:tab pos="541284" algn="l"/>
                <a:tab pos="1084488" algn="l"/>
                <a:tab pos="1627690" algn="l"/>
                <a:tab pos="2170894" algn="l"/>
                <a:tab pos="2714097" algn="l"/>
                <a:tab pos="3257301" algn="l"/>
                <a:tab pos="3800504" algn="l"/>
                <a:tab pos="4343707" algn="l"/>
                <a:tab pos="4886910" algn="l"/>
                <a:tab pos="5430114" algn="l"/>
                <a:tab pos="5973317" algn="l"/>
                <a:tab pos="6516521" algn="l"/>
                <a:tab pos="7059723" algn="l"/>
                <a:tab pos="7602927" algn="l"/>
                <a:tab pos="8146130" algn="l"/>
                <a:tab pos="8689334" algn="l"/>
                <a:tab pos="9232536" algn="l"/>
                <a:tab pos="9775740" algn="l"/>
                <a:tab pos="10318943" algn="l"/>
                <a:tab pos="10862147" algn="l"/>
              </a:tabLst>
            </a:pPr>
            <a:r>
              <a:rPr lang="de-DE" altLang="en-US"/>
              <a:t>Politics/patrons</a:t>
            </a:r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08482" y="1567086"/>
            <a:ext cx="7925616" cy="3975285"/>
          </a:xfrm>
          <a:ln/>
        </p:spPr>
        <p:txBody>
          <a:bodyPr/>
          <a:lstStyle/>
          <a:p>
            <a:pPr marL="0" indent="0">
              <a:buNone/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/>
              <a:t>• actual as well as metaphorical war in Propertius:</a:t>
            </a:r>
          </a:p>
          <a:p>
            <a:pPr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/>
              <a:t>poems 1.21 and 22 on Perusine war </a:t>
            </a:r>
          </a:p>
          <a:p>
            <a:pPr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41-40 </a:t>
            </a:r>
            <a:r>
              <a:rPr lang="de-DE" altLang="en-US" dirty="0"/>
              <a:t>BC: Fulvia and Lucius </a:t>
            </a:r>
            <a:r>
              <a:rPr lang="de-DE" altLang="en-US" dirty="0" smtClean="0"/>
              <a:t>(Marc Anthony‘s wife and her brother) v Octavian</a:t>
            </a:r>
          </a:p>
          <a:p>
            <a:pPr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Not a great victory; Octavian supposeted to have shown great cruelty, including sacrificing prisoners</a:t>
            </a:r>
            <a:endParaRPr lang="de-DE" altLang="en-US" dirty="0"/>
          </a:p>
          <a:p>
            <a:pPr marL="0" indent="0" algn="just">
              <a:buNone/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endParaRPr lang="de-DE" altLang="en-US" dirty="0"/>
          </a:p>
          <a:p>
            <a:pPr marL="0" indent="0">
              <a:buNone/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endParaRPr lang="de-DE" altLang="en-US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4098" y="3214789"/>
            <a:ext cx="3735347" cy="3643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5012256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7309" y="476672"/>
            <a:ext cx="10157354" cy="6048672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en-GB" dirty="0"/>
              <a:t>“Let your sister learn what happened from your </a:t>
            </a:r>
            <a:r>
              <a:rPr lang="en-GB" dirty="0" smtClean="0"/>
              <a:t>tears: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 smtClean="0"/>
              <a:t>That </a:t>
            </a:r>
            <a:r>
              <a:rPr lang="en-GB" dirty="0"/>
              <a:t>I, Gallus, rescued from the midst of Caesar’s </a:t>
            </a:r>
            <a:r>
              <a:rPr lang="en-GB" dirty="0" smtClean="0"/>
              <a:t>swords,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 smtClean="0"/>
              <a:t>Failed </a:t>
            </a:r>
            <a:r>
              <a:rPr lang="en-GB" dirty="0"/>
              <a:t>to escape from hands </a:t>
            </a:r>
            <a:r>
              <a:rPr lang="en-GB" dirty="0" smtClean="0"/>
              <a:t>unknown;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 smtClean="0"/>
              <a:t>And </a:t>
            </a:r>
            <a:r>
              <a:rPr lang="en-GB" dirty="0"/>
              <a:t>of all the scattered bones she finds on Etruscan </a:t>
            </a:r>
            <a:r>
              <a:rPr lang="en-GB" dirty="0" smtClean="0"/>
              <a:t>hills,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 smtClean="0"/>
              <a:t>Let </a:t>
            </a:r>
            <a:r>
              <a:rPr lang="en-GB" dirty="0"/>
              <a:t>her know that these are mine.” </a:t>
            </a:r>
            <a:endParaRPr lang="en-GB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GB" dirty="0" smtClean="0"/>
              <a:t>(</a:t>
            </a:r>
            <a:r>
              <a:rPr lang="en-GB" dirty="0"/>
              <a:t>dying soldier to fellow soldier, Prop. 1.21.6-11; tr. Lee) 7) </a:t>
            </a:r>
          </a:p>
          <a:p>
            <a:pPr marL="0" indent="0">
              <a:spcBef>
                <a:spcPts val="0"/>
              </a:spcBef>
              <a:buNone/>
            </a:pPr>
            <a:endParaRPr lang="en-GB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GB" dirty="0" smtClean="0"/>
              <a:t>“</a:t>
            </a:r>
            <a:r>
              <a:rPr lang="en-GB" dirty="0"/>
              <a:t>If the </a:t>
            </a:r>
            <a:r>
              <a:rPr lang="en-GB" dirty="0" err="1"/>
              <a:t>Perusine</a:t>
            </a:r>
            <a:r>
              <a:rPr lang="en-GB" dirty="0"/>
              <a:t> graves of our fatherland are known to </a:t>
            </a:r>
            <a:r>
              <a:rPr lang="en-GB" dirty="0" smtClean="0"/>
              <a:t>you,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 smtClean="0"/>
              <a:t>The </a:t>
            </a:r>
            <a:r>
              <a:rPr lang="en-GB" dirty="0"/>
              <a:t>dead of Italy’s troubled </a:t>
            </a:r>
            <a:r>
              <a:rPr lang="en-GB" dirty="0" smtClean="0"/>
              <a:t>times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 smtClean="0"/>
              <a:t>When </a:t>
            </a:r>
            <a:r>
              <a:rPr lang="en-GB" dirty="0"/>
              <a:t>Rome’s dissension drove her citizens to ruin,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 smtClean="0"/>
              <a:t>(</a:t>
            </a:r>
            <a:r>
              <a:rPr lang="en-GB" dirty="0"/>
              <a:t>But specially to me, Etruscan dust, the grief: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 smtClean="0"/>
              <a:t>It </a:t>
            </a:r>
            <a:r>
              <a:rPr lang="en-GB" dirty="0"/>
              <a:t>was you allowed my kinsman’s limbs to lie outcast,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 smtClean="0"/>
              <a:t>It </a:t>
            </a:r>
            <a:r>
              <a:rPr lang="en-GB" dirty="0"/>
              <a:t>was you refused his poor bones burial)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 smtClean="0"/>
              <a:t>Umbria</a:t>
            </a:r>
            <a:r>
              <a:rPr lang="en-GB" dirty="0"/>
              <a:t>, next adjoining on the plain below,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 smtClean="0"/>
              <a:t>... </a:t>
            </a:r>
            <a:r>
              <a:rPr lang="en-GB" dirty="0"/>
              <a:t>bore me.” </a:t>
            </a:r>
            <a:endParaRPr lang="en-GB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GB" dirty="0" smtClean="0"/>
              <a:t>(</a:t>
            </a:r>
            <a:r>
              <a:rPr lang="en-GB" dirty="0"/>
              <a:t>Prop. 1.22.3-10; tr. Lee)</a:t>
            </a:r>
          </a:p>
        </p:txBody>
      </p:sp>
    </p:spTree>
    <p:extLst>
      <p:ext uri="{BB962C8B-B14F-4D97-AF65-F5344CB8AC3E}">
        <p14:creationId xmlns:p14="http://schemas.microsoft.com/office/powerpoint/2010/main" val="866932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1"/>
          <p:cNvSpPr>
            <a:spLocks noGrp="1" noChangeArrowheads="1"/>
          </p:cNvSpPr>
          <p:nvPr>
            <p:ph type="title"/>
          </p:nvPr>
        </p:nvSpPr>
        <p:spPr>
          <a:xfrm>
            <a:off x="608483" y="261826"/>
            <a:ext cx="9793289" cy="1001979"/>
          </a:xfrm>
          <a:ln/>
        </p:spPr>
        <p:txBody>
          <a:bodyPr vert="horz" lIns="121899" tIns="25247" rIns="121899" bIns="60949" rtlCol="0" anchor="b">
            <a:normAutofit/>
          </a:bodyPr>
          <a:lstStyle/>
          <a:p>
            <a:pPr>
              <a:tabLst>
                <a:tab pos="0" algn="l"/>
                <a:tab pos="541284" algn="l"/>
                <a:tab pos="1084488" algn="l"/>
                <a:tab pos="1627690" algn="l"/>
                <a:tab pos="2170894" algn="l"/>
                <a:tab pos="2714097" algn="l"/>
                <a:tab pos="3257301" algn="l"/>
                <a:tab pos="3800504" algn="l"/>
                <a:tab pos="4343707" algn="l"/>
                <a:tab pos="4886910" algn="l"/>
                <a:tab pos="5430114" algn="l"/>
                <a:tab pos="5973317" algn="l"/>
                <a:tab pos="6516521" algn="l"/>
                <a:tab pos="7059723" algn="l"/>
                <a:tab pos="7602927" algn="l"/>
                <a:tab pos="8146130" algn="l"/>
                <a:tab pos="8689334" algn="l"/>
                <a:tab pos="9232536" algn="l"/>
                <a:tab pos="9775740" algn="l"/>
                <a:tab pos="10318943" algn="l"/>
                <a:tab pos="10862147" algn="l"/>
              </a:tabLst>
            </a:pPr>
            <a:r>
              <a:rPr lang="de-DE" altLang="en-US" dirty="0"/>
              <a:t>Politics/patrons</a:t>
            </a:r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22105" y="1340769"/>
            <a:ext cx="10969943" cy="5184576"/>
          </a:xfrm>
          <a:ln/>
        </p:spPr>
        <p:txBody>
          <a:bodyPr vert="horz" lIns="121899" tIns="0" rIns="121899" bIns="60949" rtlCol="0">
            <a:normAutofit/>
          </a:bodyPr>
          <a:lstStyle/>
          <a:p>
            <a:pPr algn="just">
              <a:lnSpc>
                <a:spcPct val="100000"/>
              </a:lnSpc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/>
              <a:t>Patron:</a:t>
            </a:r>
          </a:p>
          <a:p>
            <a:pPr lvl="1" algn="just">
              <a:lnSpc>
                <a:spcPct val="100000"/>
              </a:lnSpc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/>
              <a:t>After book 1 under patronage of Maecenas (close to Augustus</a:t>
            </a:r>
            <a:r>
              <a:rPr lang="de-DE" altLang="en-US" dirty="0" smtClean="0"/>
              <a:t>)</a:t>
            </a:r>
          </a:p>
          <a:p>
            <a:pPr algn="just">
              <a:lnSpc>
                <a:spcPct val="100000"/>
              </a:lnSpc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twist </a:t>
            </a:r>
            <a:r>
              <a:rPr lang="de-DE" altLang="en-US" dirty="0"/>
              <a:t>to previous </a:t>
            </a:r>
            <a:r>
              <a:rPr lang="de-DE" altLang="en-US" dirty="0" smtClean="0"/>
              <a:t>ideas:</a:t>
            </a:r>
          </a:p>
          <a:p>
            <a:pPr lvl="1" algn="just">
              <a:lnSpc>
                <a:spcPct val="100000"/>
              </a:lnSpc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We expect Cynthia Realistic </a:t>
            </a:r>
            <a:r>
              <a:rPr lang="de-DE" altLang="en-US" dirty="0"/>
              <a:t>setting, not Cynthia</a:t>
            </a:r>
            <a:r>
              <a:rPr lang="de-DE" altLang="en-US" dirty="0" smtClean="0"/>
              <a:t>.</a:t>
            </a:r>
          </a:p>
          <a:p>
            <a:pPr lvl="2" algn="just">
              <a:lnSpc>
                <a:spcPct val="100000"/>
              </a:lnSpc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en-GB" dirty="0"/>
              <a:t>“Cynthia was the first, Cynthia will be the last” (Prop. 1.12.20) 2) </a:t>
            </a:r>
            <a:endParaRPr lang="de-DE" altLang="en-US" dirty="0"/>
          </a:p>
          <a:p>
            <a:pPr lvl="1" algn="just">
              <a:lnSpc>
                <a:spcPct val="100000"/>
              </a:lnSpc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/>
              <a:t>Real war not warfare of love</a:t>
            </a:r>
            <a:r>
              <a:rPr lang="de-DE" altLang="en-US" dirty="0" smtClean="0"/>
              <a:t>.</a:t>
            </a:r>
          </a:p>
          <a:p>
            <a:pPr lvl="2" algn="just">
              <a:lnSpc>
                <a:spcPct val="100000"/>
              </a:lnSpc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In contrast to his rejections of it</a:t>
            </a:r>
            <a:endParaRPr lang="de-DE" altLang="en-US" dirty="0"/>
          </a:p>
          <a:p>
            <a:pPr lvl="1" algn="just">
              <a:lnSpc>
                <a:spcPct val="100000"/>
              </a:lnSpc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/>
              <a:t>Real death (of a soldier called Gallus</a:t>
            </a:r>
            <a:r>
              <a:rPr lang="de-DE" altLang="en-US" dirty="0" smtClean="0"/>
              <a:t>)</a:t>
            </a:r>
          </a:p>
          <a:p>
            <a:pPr lvl="2" algn="just">
              <a:lnSpc>
                <a:spcPct val="100000"/>
              </a:lnSpc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A Gallus mocked for being in love in previous poems</a:t>
            </a:r>
          </a:p>
          <a:p>
            <a:pPr lvl="2" algn="just">
              <a:lnSpc>
                <a:spcPct val="100000"/>
              </a:lnSpc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Already imagined his own death and its effect on Cynthia</a:t>
            </a:r>
          </a:p>
          <a:p>
            <a:pPr algn="just">
              <a:lnSpc>
                <a:spcPct val="100000"/>
              </a:lnSpc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Poet </a:t>
            </a:r>
            <a:r>
              <a:rPr lang="de-DE" altLang="en-US" dirty="0"/>
              <a:t>mocking his elegiac persona</a:t>
            </a:r>
          </a:p>
          <a:p>
            <a:pPr marL="0" indent="1920" algn="just">
              <a:buNone/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endParaRPr lang="de-DE" altLang="en-US" dirty="0"/>
          </a:p>
        </p:txBody>
      </p:sp>
    </p:spTree>
    <p:extLst>
      <p:ext uri="{BB962C8B-B14F-4D97-AF65-F5344CB8AC3E}">
        <p14:creationId xmlns:p14="http://schemas.microsoft.com/office/powerpoint/2010/main" val="3703239586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1"/>
          <p:cNvSpPr>
            <a:spLocks noGrp="1" noChangeArrowheads="1"/>
          </p:cNvSpPr>
          <p:nvPr>
            <p:ph type="title"/>
          </p:nvPr>
        </p:nvSpPr>
        <p:spPr>
          <a:xfrm>
            <a:off x="608483" y="261826"/>
            <a:ext cx="9793289" cy="1001979"/>
          </a:xfrm>
          <a:ln/>
        </p:spPr>
        <p:txBody>
          <a:bodyPr vert="horz" lIns="121899" tIns="25247" rIns="121899" bIns="60949" rtlCol="0" anchor="b">
            <a:normAutofit/>
          </a:bodyPr>
          <a:lstStyle/>
          <a:p>
            <a:pPr>
              <a:tabLst>
                <a:tab pos="0" algn="l"/>
                <a:tab pos="541284" algn="l"/>
                <a:tab pos="1084488" algn="l"/>
                <a:tab pos="1627690" algn="l"/>
                <a:tab pos="2170894" algn="l"/>
                <a:tab pos="2714097" algn="l"/>
                <a:tab pos="3257301" algn="l"/>
                <a:tab pos="3800504" algn="l"/>
                <a:tab pos="4343707" algn="l"/>
                <a:tab pos="4886910" algn="l"/>
                <a:tab pos="5430114" algn="l"/>
                <a:tab pos="5973317" algn="l"/>
                <a:tab pos="6516521" algn="l"/>
                <a:tab pos="7059723" algn="l"/>
                <a:tab pos="7602927" algn="l"/>
                <a:tab pos="8146130" algn="l"/>
                <a:tab pos="8689334" algn="l"/>
                <a:tab pos="9232536" algn="l"/>
                <a:tab pos="9775740" algn="l"/>
                <a:tab pos="10318943" algn="l"/>
                <a:tab pos="10862147" algn="l"/>
              </a:tabLst>
            </a:pPr>
            <a:r>
              <a:rPr lang="de-DE" altLang="en-US" dirty="0"/>
              <a:t>Politics/patrons</a:t>
            </a:r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08482" y="1655383"/>
            <a:ext cx="9086330" cy="4941969"/>
          </a:xfrm>
          <a:ln/>
        </p:spPr>
        <p:txBody>
          <a:bodyPr vert="horz" lIns="121899" tIns="0" rIns="121899" bIns="60949" rtlCol="0">
            <a:normAutofit/>
          </a:bodyPr>
          <a:lstStyle/>
          <a:p>
            <a:pPr indent="-410761" algn="just">
              <a:lnSpc>
                <a:spcPct val="100000"/>
              </a:lnSpc>
              <a:tabLst>
                <a:tab pos="414600" algn="l"/>
                <a:tab pos="541284" algn="l"/>
                <a:tab pos="1084488" algn="l"/>
                <a:tab pos="1627690" algn="l"/>
                <a:tab pos="2170894" algn="l"/>
                <a:tab pos="2714097" algn="l"/>
                <a:tab pos="3257301" algn="l"/>
                <a:tab pos="3800504" algn="l"/>
                <a:tab pos="4343707" algn="l"/>
                <a:tab pos="4886910" algn="l"/>
                <a:tab pos="5430114" algn="l"/>
                <a:tab pos="5973317" algn="l"/>
                <a:tab pos="6516521" algn="l"/>
                <a:tab pos="7059723" algn="l"/>
                <a:tab pos="7602927" algn="l"/>
                <a:tab pos="8146130" algn="l"/>
                <a:tab pos="8689334" algn="l"/>
                <a:tab pos="9232536" algn="l"/>
                <a:tab pos="9775740" algn="l"/>
                <a:tab pos="10318943" algn="l"/>
                <a:tab pos="10862147" algn="l"/>
                <a:tab pos="10864066" algn="l"/>
              </a:tabLst>
            </a:pPr>
            <a:r>
              <a:rPr lang="de-DE" altLang="en-US" dirty="0" smtClean="0"/>
              <a:t>Roman poets needed patrons</a:t>
            </a:r>
          </a:p>
          <a:p>
            <a:pPr lvl="1" indent="-410761" algn="just">
              <a:lnSpc>
                <a:spcPct val="100000"/>
              </a:lnSpc>
              <a:tabLst>
                <a:tab pos="414600" algn="l"/>
                <a:tab pos="541284" algn="l"/>
                <a:tab pos="1084488" algn="l"/>
                <a:tab pos="1627690" algn="l"/>
                <a:tab pos="2170894" algn="l"/>
                <a:tab pos="2714097" algn="l"/>
                <a:tab pos="3257301" algn="l"/>
                <a:tab pos="3800504" algn="l"/>
                <a:tab pos="4343707" algn="l"/>
                <a:tab pos="4886910" algn="l"/>
                <a:tab pos="5430114" algn="l"/>
                <a:tab pos="5973317" algn="l"/>
                <a:tab pos="6516521" algn="l"/>
                <a:tab pos="7059723" algn="l"/>
                <a:tab pos="7602927" algn="l"/>
                <a:tab pos="8146130" algn="l"/>
                <a:tab pos="8689334" algn="l"/>
                <a:tab pos="9232536" algn="l"/>
                <a:tab pos="9775740" algn="l"/>
                <a:tab pos="10318943" algn="l"/>
                <a:tab pos="10862147" algn="l"/>
                <a:tab pos="10864066" algn="l"/>
              </a:tabLst>
            </a:pPr>
            <a:r>
              <a:rPr lang="de-DE" altLang="en-US" dirty="0" smtClean="0"/>
              <a:t>Help with finances and recitations</a:t>
            </a:r>
          </a:p>
          <a:p>
            <a:pPr indent="-410761" algn="just">
              <a:lnSpc>
                <a:spcPct val="100000"/>
              </a:lnSpc>
              <a:tabLst>
                <a:tab pos="414600" algn="l"/>
                <a:tab pos="541284" algn="l"/>
                <a:tab pos="1084488" algn="l"/>
                <a:tab pos="1627690" algn="l"/>
                <a:tab pos="2170894" algn="l"/>
                <a:tab pos="2714097" algn="l"/>
                <a:tab pos="3257301" algn="l"/>
                <a:tab pos="3800504" algn="l"/>
                <a:tab pos="4343707" algn="l"/>
                <a:tab pos="4886910" algn="l"/>
                <a:tab pos="5430114" algn="l"/>
                <a:tab pos="5973317" algn="l"/>
                <a:tab pos="6516521" algn="l"/>
                <a:tab pos="7059723" algn="l"/>
                <a:tab pos="7602927" algn="l"/>
                <a:tab pos="8146130" algn="l"/>
                <a:tab pos="8689334" algn="l"/>
                <a:tab pos="9232536" algn="l"/>
                <a:tab pos="9775740" algn="l"/>
                <a:tab pos="10318943" algn="l"/>
                <a:tab pos="10862147" algn="l"/>
                <a:tab pos="10864066" algn="l"/>
              </a:tabLst>
            </a:pPr>
            <a:r>
              <a:rPr lang="de-DE" altLang="en-US" dirty="0" smtClean="0"/>
              <a:t>Tibullus</a:t>
            </a:r>
            <a:r>
              <a:rPr lang="de-DE" altLang="en-US" dirty="0"/>
              <a:t>' </a:t>
            </a:r>
            <a:r>
              <a:rPr lang="de-DE" altLang="en-US" dirty="0" smtClean="0"/>
              <a:t>patron = </a:t>
            </a:r>
            <a:r>
              <a:rPr lang="de-DE" altLang="en-US" dirty="0"/>
              <a:t>Roman general Messalla. </a:t>
            </a:r>
          </a:p>
          <a:p>
            <a:pPr indent="-410761" algn="just">
              <a:lnSpc>
                <a:spcPct val="100000"/>
              </a:lnSpc>
              <a:tabLst>
                <a:tab pos="414600" algn="l"/>
                <a:tab pos="541284" algn="l"/>
                <a:tab pos="1084488" algn="l"/>
                <a:tab pos="1627690" algn="l"/>
                <a:tab pos="2170894" algn="l"/>
                <a:tab pos="2714097" algn="l"/>
                <a:tab pos="3257301" algn="l"/>
                <a:tab pos="3800504" algn="l"/>
                <a:tab pos="4343707" algn="l"/>
                <a:tab pos="4886910" algn="l"/>
                <a:tab pos="5430114" algn="l"/>
                <a:tab pos="5973317" algn="l"/>
                <a:tab pos="6516521" algn="l"/>
                <a:tab pos="7059723" algn="l"/>
                <a:tab pos="7602927" algn="l"/>
                <a:tab pos="8146130" algn="l"/>
                <a:tab pos="8689334" algn="l"/>
                <a:tab pos="9232536" algn="l"/>
                <a:tab pos="9775740" algn="l"/>
                <a:tab pos="10318943" algn="l"/>
                <a:tab pos="10862147" algn="l"/>
                <a:tab pos="10864066" algn="l"/>
              </a:tabLst>
            </a:pPr>
            <a:r>
              <a:rPr lang="de-DE" altLang="en-US" dirty="0" smtClean="0"/>
              <a:t>Propertius</a:t>
            </a:r>
            <a:r>
              <a:rPr lang="de-DE" altLang="en-US" dirty="0"/>
              <a:t>' patron = Augustus' right hand man, Maecenas </a:t>
            </a:r>
            <a:r>
              <a:rPr lang="de-DE" altLang="en-US" dirty="0" smtClean="0"/>
              <a:t>(</a:t>
            </a:r>
            <a:r>
              <a:rPr lang="de-DE" altLang="en-US" dirty="0"/>
              <a:t>after Book 1)</a:t>
            </a:r>
          </a:p>
          <a:p>
            <a:pPr indent="-410761" algn="just">
              <a:lnSpc>
                <a:spcPct val="100000"/>
              </a:lnSpc>
              <a:tabLst>
                <a:tab pos="414600" algn="l"/>
                <a:tab pos="541284" algn="l"/>
                <a:tab pos="1084488" algn="l"/>
                <a:tab pos="1627690" algn="l"/>
                <a:tab pos="2170894" algn="l"/>
                <a:tab pos="2714097" algn="l"/>
                <a:tab pos="3257301" algn="l"/>
                <a:tab pos="3800504" algn="l"/>
                <a:tab pos="4343707" algn="l"/>
                <a:tab pos="4886910" algn="l"/>
                <a:tab pos="5430114" algn="l"/>
                <a:tab pos="5973317" algn="l"/>
                <a:tab pos="6516521" algn="l"/>
                <a:tab pos="7059723" algn="l"/>
                <a:tab pos="7602927" algn="l"/>
                <a:tab pos="8146130" algn="l"/>
                <a:tab pos="8689334" algn="l"/>
                <a:tab pos="9232536" algn="l"/>
                <a:tab pos="9775740" algn="l"/>
                <a:tab pos="10318943" algn="l"/>
                <a:tab pos="10862147" algn="l"/>
                <a:tab pos="10864066" algn="l"/>
              </a:tabLst>
            </a:pPr>
            <a:r>
              <a:rPr lang="de-DE" altLang="en-US" dirty="0" smtClean="0"/>
              <a:t>Need </a:t>
            </a:r>
            <a:r>
              <a:rPr lang="de-DE" altLang="en-US" dirty="0"/>
              <a:t>to praise patrons and validate their own </a:t>
            </a:r>
            <a:r>
              <a:rPr lang="de-DE" altLang="en-US" dirty="0" smtClean="0"/>
              <a:t>alternative lifestyle (</a:t>
            </a:r>
            <a:r>
              <a:rPr lang="de-DE" altLang="en-US" dirty="0"/>
              <a:t>e.g. Tib.1.1: has life of love and is spoil)</a:t>
            </a:r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9760" y="1856517"/>
            <a:ext cx="2369065" cy="3573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88475435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“It’s right for you to war by land and sea, </a:t>
            </a:r>
            <a:r>
              <a:rPr lang="en-GB" dirty="0" err="1"/>
              <a:t>Messalla</a:t>
            </a:r>
            <a:r>
              <a:rPr lang="en-GB" dirty="0"/>
              <a:t>,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so </a:t>
            </a:r>
            <a:r>
              <a:rPr lang="en-GB" dirty="0"/>
              <a:t>that your house might display the enemy spoils: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the </a:t>
            </a:r>
            <a:r>
              <a:rPr lang="en-GB" dirty="0"/>
              <a:t>ties of a lovely girl bind me captive,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and </a:t>
            </a:r>
            <a:r>
              <a:rPr lang="en-GB" dirty="0"/>
              <a:t>I sit a doorman before her harsh entrance.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 </a:t>
            </a:r>
            <a:r>
              <a:rPr lang="en-GB" dirty="0"/>
              <a:t>don’t care for praise, my Delia: only let me be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with </a:t>
            </a:r>
            <a:r>
              <a:rPr lang="en-GB" dirty="0"/>
              <a:t>you, and pray let me be called idle and lazy.”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(</a:t>
            </a:r>
            <a:r>
              <a:rPr lang="en-GB" dirty="0"/>
              <a:t>Tibullus 1.1.53-8; tr. Kline) </a:t>
            </a:r>
          </a:p>
        </p:txBody>
      </p:sp>
    </p:spTree>
    <p:extLst>
      <p:ext uri="{BB962C8B-B14F-4D97-AF65-F5344CB8AC3E}">
        <p14:creationId xmlns:p14="http://schemas.microsoft.com/office/powerpoint/2010/main" val="1201290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>
            <a:spLocks noGrp="1" noChangeArrowheads="1"/>
          </p:cNvSpPr>
          <p:nvPr>
            <p:ph type="title"/>
          </p:nvPr>
        </p:nvSpPr>
        <p:spPr>
          <a:xfrm>
            <a:off x="608483" y="140899"/>
            <a:ext cx="9793289" cy="911838"/>
          </a:xfrm>
          <a:ln/>
        </p:spPr>
        <p:txBody>
          <a:bodyPr vert="horz" lIns="121899" tIns="18282" rIns="121899" bIns="60949" rtlCol="0" anchor="b">
            <a:normAutofit/>
          </a:bodyPr>
          <a:lstStyle/>
          <a:p>
            <a:pPr>
              <a:tabLst>
                <a:tab pos="0" algn="l"/>
                <a:tab pos="541284" algn="l"/>
                <a:tab pos="1084488" algn="l"/>
                <a:tab pos="1627690" algn="l"/>
                <a:tab pos="2170894" algn="l"/>
                <a:tab pos="2714097" algn="l"/>
                <a:tab pos="3257301" algn="l"/>
                <a:tab pos="3800504" algn="l"/>
                <a:tab pos="4343707" algn="l"/>
                <a:tab pos="4886910" algn="l"/>
                <a:tab pos="5430114" algn="l"/>
                <a:tab pos="5973317" algn="l"/>
                <a:tab pos="6516521" algn="l"/>
                <a:tab pos="7059723" algn="l"/>
                <a:tab pos="7602927" algn="l"/>
                <a:tab pos="8146130" algn="l"/>
                <a:tab pos="8689334" algn="l"/>
                <a:tab pos="9232536" algn="l"/>
                <a:tab pos="9775740" algn="l"/>
                <a:tab pos="10318943" algn="l"/>
                <a:tab pos="10862147" algn="l"/>
              </a:tabLst>
            </a:pPr>
            <a:r>
              <a:rPr lang="de-DE" altLang="en-US" dirty="0" smtClean="0"/>
              <a:t>Background </a:t>
            </a:r>
            <a:r>
              <a:rPr lang="de-DE" altLang="en-US" dirty="0"/>
              <a:t>to Roman </a:t>
            </a:r>
            <a:r>
              <a:rPr lang="de-DE" altLang="en-US" dirty="0" smtClean="0"/>
              <a:t>elegy </a:t>
            </a:r>
            <a:endParaRPr lang="de-DE" altLang="en-US" sz="2902" dirty="0">
              <a:cs typeface="Times New Roman" panose="02020603050405020304" pitchFamily="18" charset="0"/>
            </a:endParaRPr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08482" y="1196753"/>
            <a:ext cx="10969942" cy="5661248"/>
          </a:xfrm>
          <a:ln/>
        </p:spPr>
        <p:txBody>
          <a:bodyPr vert="horz" lIns="121899" tIns="0" rIns="121899" bIns="60949" rtlCol="0">
            <a:normAutofit fontScale="92500" lnSpcReduction="10000"/>
          </a:bodyPr>
          <a:lstStyle/>
          <a:p>
            <a:pPr marL="0" indent="0" algn="just">
              <a:buNone/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sz="2600" dirty="0"/>
              <a:t>traditional </a:t>
            </a:r>
            <a:r>
              <a:rPr lang="de-DE" altLang="en-US" sz="2600" dirty="0">
                <a:cs typeface="Times New Roman" panose="02020603050405020304" pitchFamily="18" charset="0"/>
              </a:rPr>
              <a:t>attitudes to love, sex and </a:t>
            </a:r>
            <a:r>
              <a:rPr lang="de-DE" altLang="en-US" sz="2600" dirty="0" smtClean="0">
                <a:cs typeface="Times New Roman" panose="02020603050405020304" pitchFamily="18" charset="0"/>
              </a:rPr>
              <a:t>marriage</a:t>
            </a:r>
            <a:endParaRPr lang="de-DE" altLang="en-US" dirty="0"/>
          </a:p>
          <a:p>
            <a:pPr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men</a:t>
            </a:r>
            <a:r>
              <a:rPr lang="de-DE" altLang="en-US" dirty="0"/>
              <a:t>: acceptance of casual sex with freedwomen/prostitutes etc, esp. for youths. </a:t>
            </a:r>
            <a:endParaRPr lang="de-DE" altLang="en-US" dirty="0" smtClean="0"/>
          </a:p>
          <a:p>
            <a:pPr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women: sex only in marraige</a:t>
            </a:r>
          </a:p>
          <a:p>
            <a:pPr lvl="1"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/>
              <a:t>Respectable women should be chaste</a:t>
            </a:r>
            <a:r>
              <a:rPr lang="de-DE" altLang="en-US" dirty="0" smtClean="0"/>
              <a:t>.</a:t>
            </a:r>
          </a:p>
          <a:p>
            <a:pPr lvl="1"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Augustus exiled his daughter and grandaughter for extramarital sex.</a:t>
            </a:r>
            <a:endParaRPr lang="de-DE" altLang="en-US" dirty="0"/>
          </a:p>
          <a:p>
            <a:pPr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i="1" dirty="0"/>
              <a:t>otium</a:t>
            </a:r>
            <a:r>
              <a:rPr lang="de-DE" altLang="en-US" dirty="0"/>
              <a:t> alongside </a:t>
            </a:r>
            <a:r>
              <a:rPr lang="de-DE" altLang="en-US" i="1" dirty="0"/>
              <a:t>negotium </a:t>
            </a:r>
            <a:r>
              <a:rPr lang="de-DE" altLang="en-US" dirty="0"/>
              <a:t>(“business</a:t>
            </a:r>
            <a:r>
              <a:rPr lang="de-DE" altLang="en-US" dirty="0" smtClean="0"/>
              <a:t>”)</a:t>
            </a:r>
          </a:p>
          <a:p>
            <a:pPr lvl="1"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shouldn‘t let love take over your life</a:t>
            </a:r>
            <a:endParaRPr lang="de-DE" altLang="en-US" dirty="0"/>
          </a:p>
          <a:p>
            <a:pPr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/>
              <a:t>Marriage: arranged marriage for dynastic advantages. Producing children important (function of marital sex, in theory</a:t>
            </a:r>
            <a:r>
              <a:rPr lang="de-DE" altLang="en-US" dirty="0" smtClean="0"/>
              <a:t>).</a:t>
            </a:r>
            <a:endParaRPr lang="de-DE" altLang="en-US" dirty="0"/>
          </a:p>
          <a:p>
            <a:pPr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/>
              <a:t>Divorce possible; mainly initiated by men.</a:t>
            </a:r>
          </a:p>
          <a:p>
            <a:pPr algn="just">
              <a:lnSpc>
                <a:spcPct val="100000"/>
              </a:lnSpc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/>
              <a:t>Marriage ceremony has idea of equal </a:t>
            </a:r>
            <a:r>
              <a:rPr lang="de-DE" altLang="en-US" dirty="0" smtClean="0"/>
              <a:t>partnership but age and power difference</a:t>
            </a:r>
            <a:endParaRPr lang="de-DE" altLang="en-US" dirty="0"/>
          </a:p>
          <a:p>
            <a:pPr marL="0" indent="0" algn="just">
              <a:buNone/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endParaRPr lang="de-DE" altLang="en-US" dirty="0"/>
          </a:p>
          <a:p>
            <a:pPr marL="0" indent="0" algn="just">
              <a:buNone/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endParaRPr lang="de-DE" altLang="en-US" dirty="0"/>
          </a:p>
        </p:txBody>
      </p:sp>
    </p:spTree>
    <p:extLst>
      <p:ext uri="{BB962C8B-B14F-4D97-AF65-F5344CB8AC3E}">
        <p14:creationId xmlns:p14="http://schemas.microsoft.com/office/powerpoint/2010/main" val="1035665196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"/>
          <p:cNvSpPr>
            <a:spLocks noGrp="1" noChangeArrowheads="1"/>
          </p:cNvSpPr>
          <p:nvPr>
            <p:ph type="title"/>
          </p:nvPr>
        </p:nvSpPr>
        <p:spPr>
          <a:xfrm>
            <a:off x="608483" y="140898"/>
            <a:ext cx="9793289" cy="1245755"/>
          </a:xfrm>
          <a:ln/>
        </p:spPr>
        <p:txBody>
          <a:bodyPr vert="horz" lIns="121899" tIns="18282" rIns="121899" bIns="60949" rtlCol="0" anchor="b">
            <a:normAutofit/>
          </a:bodyPr>
          <a:lstStyle/>
          <a:p>
            <a:pPr>
              <a:tabLst>
                <a:tab pos="0" algn="l"/>
                <a:tab pos="541284" algn="l"/>
                <a:tab pos="1084488" algn="l"/>
                <a:tab pos="1627690" algn="l"/>
                <a:tab pos="2170894" algn="l"/>
                <a:tab pos="2714097" algn="l"/>
                <a:tab pos="3257301" algn="l"/>
                <a:tab pos="3800504" algn="l"/>
                <a:tab pos="4343707" algn="l"/>
                <a:tab pos="4886910" algn="l"/>
                <a:tab pos="5430114" algn="l"/>
                <a:tab pos="5973317" algn="l"/>
                <a:tab pos="6516521" algn="l"/>
                <a:tab pos="7059723" algn="l"/>
                <a:tab pos="7602927" algn="l"/>
                <a:tab pos="8146130" algn="l"/>
                <a:tab pos="8689334" algn="l"/>
                <a:tab pos="9232536" algn="l"/>
                <a:tab pos="9775740" algn="l"/>
                <a:tab pos="10318943" algn="l"/>
                <a:tab pos="10862147" algn="l"/>
              </a:tabLst>
            </a:pPr>
            <a:r>
              <a:rPr lang="de-DE" altLang="en-US" dirty="0"/>
              <a:t>Background to Roman </a:t>
            </a:r>
            <a:r>
              <a:rPr lang="de-DE" altLang="en-US" dirty="0" smtClean="0"/>
              <a:t>elegy</a:t>
            </a:r>
            <a:r>
              <a:rPr lang="de-DE" altLang="en-US" sz="2902" dirty="0">
                <a:cs typeface="Times New Roman" panose="02020603050405020304" pitchFamily="18" charset="0"/>
              </a:rPr>
              <a:t/>
            </a:r>
            <a:br>
              <a:rPr lang="de-DE" altLang="en-US" sz="2902" dirty="0">
                <a:cs typeface="Times New Roman" panose="02020603050405020304" pitchFamily="18" charset="0"/>
              </a:rPr>
            </a:br>
            <a:endParaRPr lang="de-DE" altLang="en-US" sz="2902" dirty="0">
              <a:cs typeface="Times New Roman" panose="02020603050405020304" pitchFamily="18" charset="0"/>
            </a:endParaRP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08482" y="1196753"/>
            <a:ext cx="8875780" cy="5328592"/>
          </a:xfrm>
          <a:ln/>
        </p:spPr>
        <p:txBody>
          <a:bodyPr vert="horz" lIns="121899" tIns="0" rIns="121899" bIns="60949" rtlCol="0">
            <a:normAutofit/>
          </a:bodyPr>
          <a:lstStyle/>
          <a:p>
            <a:pPr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/>
              <a:t>Romantic Love: in marriage</a:t>
            </a:r>
            <a:r>
              <a:rPr lang="de-DE" altLang="en-US" dirty="0" smtClean="0"/>
              <a:t>?</a:t>
            </a:r>
          </a:p>
          <a:p>
            <a:pPr lvl="1"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Not the point of the marriages </a:t>
            </a:r>
            <a:endParaRPr lang="de-DE" altLang="en-US" dirty="0"/>
          </a:p>
          <a:p>
            <a:pPr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Power to say no? </a:t>
            </a:r>
          </a:p>
          <a:p>
            <a:pPr lvl="1"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Power and age difference in marriage</a:t>
            </a:r>
          </a:p>
          <a:p>
            <a:pPr lvl="1"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Wives supposed to be dutiful</a:t>
            </a:r>
          </a:p>
          <a:p>
            <a:pPr lvl="1"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Misstresses could refuse their advances</a:t>
            </a:r>
          </a:p>
          <a:p>
            <a:pPr marL="0" indent="0" algn="just">
              <a:buNone/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en-GB" sz="2000" dirty="0"/>
              <a:t>“I hate her who gives because she must, and who, herself unmoved, is thinking of her wool. Pleasure given as a duty has no charms for me; for me let no woman be dutiful” (Ovid, The Art of Love 2.685-8; tr. </a:t>
            </a:r>
            <a:r>
              <a:rPr lang="en-GB" sz="2000" dirty="0" err="1"/>
              <a:t>Mozley</a:t>
            </a:r>
            <a:r>
              <a:rPr lang="en-GB" sz="2000" dirty="0"/>
              <a:t>; rev. </a:t>
            </a:r>
            <a:r>
              <a:rPr lang="en-GB" sz="2000" dirty="0" err="1"/>
              <a:t>Goold</a:t>
            </a:r>
            <a:r>
              <a:rPr lang="en-GB" sz="2000" dirty="0"/>
              <a:t>) </a:t>
            </a:r>
            <a:endParaRPr lang="de-DE" altLang="en-US" sz="2000" dirty="0" smtClean="0"/>
          </a:p>
          <a:p>
            <a:pPr marL="0" indent="0" algn="just">
              <a:buNone/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endParaRPr lang="de-DE" altLang="en-US" dirty="0"/>
          </a:p>
          <a:p>
            <a:pPr marL="0" indent="0" algn="just">
              <a:buNone/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endParaRPr lang="de-DE" altLang="en-US" dirty="0"/>
          </a:p>
          <a:p>
            <a:pPr marL="0" indent="0" algn="just">
              <a:buNone/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endParaRPr lang="de-DE" altLang="en-US" dirty="0"/>
          </a:p>
        </p:txBody>
      </p:sp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4262" y="4149079"/>
            <a:ext cx="2717850" cy="27089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3439304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altLang="en-US" dirty="0"/>
              <a:t>Background to Roman elegy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sz="2800" dirty="0"/>
              <a:t>So seeking romance/sex elswhere?</a:t>
            </a:r>
          </a:p>
          <a:p>
            <a:pPr lvl="1"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sz="2400" dirty="0"/>
              <a:t>Courtesans, e.g. Cytheris</a:t>
            </a:r>
            <a:r>
              <a:rPr lang="de-DE" altLang="en-US" sz="2400" dirty="0" smtClean="0"/>
              <a:t>.</a:t>
            </a:r>
          </a:p>
          <a:p>
            <a:pPr lvl="2"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sz="2400" dirty="0" smtClean="0"/>
              <a:t>Like Greek </a:t>
            </a:r>
            <a:r>
              <a:rPr lang="de-DE" altLang="en-US" sz="2400" i="1" dirty="0" smtClean="0"/>
              <a:t>hetairai</a:t>
            </a:r>
            <a:r>
              <a:rPr lang="de-DE" altLang="en-US" sz="2400" dirty="0" smtClean="0"/>
              <a:t> </a:t>
            </a:r>
            <a:r>
              <a:rPr lang="de-DE" altLang="en-US" sz="2400" dirty="0" smtClean="0">
                <a:sym typeface="Wingdings" panose="05000000000000000000" pitchFamily="2" charset="2"/>
              </a:rPr>
              <a:t> educated, sophsiticated</a:t>
            </a:r>
          </a:p>
          <a:p>
            <a:pPr lvl="2"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sz="2400" dirty="0" smtClean="0"/>
              <a:t>Level of independence </a:t>
            </a:r>
            <a:endParaRPr lang="de-DE" altLang="en-US" sz="2400" dirty="0"/>
          </a:p>
          <a:p>
            <a:pPr lvl="1"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sz="2400" dirty="0"/>
              <a:t>Other men’s </a:t>
            </a:r>
            <a:r>
              <a:rPr lang="de-DE" altLang="en-US" sz="2400" dirty="0" smtClean="0"/>
              <a:t>wives/widows</a:t>
            </a:r>
          </a:p>
          <a:p>
            <a:pPr lvl="2"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sz="2200" dirty="0" smtClean="0"/>
              <a:t>Catullus‘s adulterous relationship with Lesbia</a:t>
            </a:r>
          </a:p>
          <a:p>
            <a:pPr lvl="2"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sz="2200" dirty="0" smtClean="0"/>
              <a:t>Cicero‘s </a:t>
            </a:r>
            <a:r>
              <a:rPr lang="de-DE" altLang="en-US" sz="2200" i="1" dirty="0" smtClean="0"/>
              <a:t>Pro Caelio </a:t>
            </a:r>
            <a:r>
              <a:rPr lang="de-DE" altLang="en-US" sz="2200" dirty="0" smtClean="0"/>
              <a:t>(Clodia)</a:t>
            </a:r>
            <a:endParaRPr lang="de-DE" altLang="en-US" sz="2200" dirty="0"/>
          </a:p>
          <a:p>
            <a:pPr lvl="1"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sz="2400" dirty="0"/>
              <a:t>Also references to male lovers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2076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/>
          <p:cNvSpPr>
            <a:spLocks noGrp="1" noChangeArrowheads="1"/>
          </p:cNvSpPr>
          <p:nvPr>
            <p:ph type="title"/>
          </p:nvPr>
        </p:nvSpPr>
        <p:spPr>
          <a:xfrm>
            <a:off x="608483" y="261826"/>
            <a:ext cx="9793289" cy="1001979"/>
          </a:xfrm>
          <a:ln/>
        </p:spPr>
        <p:txBody>
          <a:bodyPr>
            <a:noAutofit/>
          </a:bodyPr>
          <a:lstStyle/>
          <a:p>
            <a:pPr>
              <a:tabLst>
                <a:tab pos="0" algn="l"/>
                <a:tab pos="541284" algn="l"/>
                <a:tab pos="1084488" algn="l"/>
                <a:tab pos="1627690" algn="l"/>
                <a:tab pos="2170894" algn="l"/>
                <a:tab pos="2714097" algn="l"/>
                <a:tab pos="3257301" algn="l"/>
                <a:tab pos="3800504" algn="l"/>
                <a:tab pos="4343707" algn="l"/>
                <a:tab pos="4886910" algn="l"/>
                <a:tab pos="5430114" algn="l"/>
                <a:tab pos="5973317" algn="l"/>
                <a:tab pos="6516521" algn="l"/>
                <a:tab pos="7059723" algn="l"/>
                <a:tab pos="7602927" algn="l"/>
                <a:tab pos="8146130" algn="l"/>
                <a:tab pos="8689334" algn="l"/>
                <a:tab pos="9232536" algn="l"/>
                <a:tab pos="9775740" algn="l"/>
                <a:tab pos="10318943" algn="l"/>
                <a:tab pos="10862147" algn="l"/>
              </a:tabLst>
            </a:pPr>
            <a:r>
              <a:rPr lang="de-DE" altLang="en-US" dirty="0" smtClean="0">
                <a:cs typeface="Times New Roman" panose="02020603050405020304" pitchFamily="18" charset="0"/>
              </a:rPr>
              <a:t>Why </a:t>
            </a:r>
            <a:r>
              <a:rPr lang="de-DE" altLang="en-US" dirty="0">
                <a:cs typeface="Times New Roman" panose="02020603050405020304" pitchFamily="18" charset="0"/>
              </a:rPr>
              <a:t>do elegists write love elegy? </a:t>
            </a:r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08482" y="1655383"/>
            <a:ext cx="9567020" cy="4797953"/>
          </a:xfrm>
          <a:ln/>
        </p:spPr>
        <p:txBody>
          <a:bodyPr vert="horz" lIns="121899" tIns="0" rIns="121899" bIns="60949" rtlCol="0">
            <a:normAutofit/>
          </a:bodyPr>
          <a:lstStyle/>
          <a:p>
            <a:pPr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Given the position of eavesdroppers in many poems, and the events are often presented as happening to the poet</a:t>
            </a:r>
          </a:p>
          <a:p>
            <a:pPr lvl="1"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/>
              <a:t>Are the women </a:t>
            </a:r>
            <a:r>
              <a:rPr lang="de-DE" altLang="en-US" dirty="0" smtClean="0"/>
              <a:t>real?</a:t>
            </a:r>
            <a:endParaRPr lang="de-DE" altLang="en-US" dirty="0"/>
          </a:p>
          <a:p>
            <a:pPr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Writing because of </a:t>
            </a:r>
            <a:r>
              <a:rPr lang="de-DE" altLang="en-US" dirty="0"/>
              <a:t>love for their girlfriends</a:t>
            </a:r>
            <a:r>
              <a:rPr lang="de-DE" altLang="en-US" dirty="0" smtClean="0"/>
              <a:t>?</a:t>
            </a:r>
          </a:p>
          <a:p>
            <a:pPr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They want to make a point about women’s status?</a:t>
            </a:r>
          </a:p>
          <a:p>
            <a:pPr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They </a:t>
            </a:r>
            <a:r>
              <a:rPr lang="de-DE" altLang="en-US" dirty="0"/>
              <a:t>want to follow in footsteps of literary predecessors? </a:t>
            </a:r>
            <a:endParaRPr lang="de-DE" altLang="en-US" dirty="0" smtClean="0"/>
          </a:p>
          <a:p>
            <a:pPr lvl="1"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Catullus</a:t>
            </a:r>
            <a:r>
              <a:rPr lang="de-DE" altLang="en-US" dirty="0"/>
              <a:t>’ Lesbia </a:t>
            </a:r>
            <a:r>
              <a:rPr lang="de-DE" altLang="en-US" dirty="0" smtClean="0">
                <a:sym typeface="Wingdings" panose="05000000000000000000" pitchFamily="2" charset="2"/>
              </a:rPr>
              <a:t></a:t>
            </a:r>
            <a:r>
              <a:rPr lang="de-DE" altLang="en-US" dirty="0" smtClean="0"/>
              <a:t> </a:t>
            </a:r>
            <a:r>
              <a:rPr lang="de-DE" altLang="en-US" dirty="0"/>
              <a:t>looks to Sappho of </a:t>
            </a:r>
            <a:r>
              <a:rPr lang="de-DE" altLang="en-US" dirty="0" smtClean="0"/>
              <a:t>Lesbos.</a:t>
            </a:r>
          </a:p>
          <a:p>
            <a:pPr lvl="1"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Lycoreus</a:t>
            </a:r>
            <a:r>
              <a:rPr lang="de-DE" altLang="en-US" dirty="0"/>
              <a:t>, a cult-title of Apollo </a:t>
            </a:r>
            <a:r>
              <a:rPr lang="de-DE" altLang="en-US" dirty="0" smtClean="0">
                <a:sym typeface="Wingdings" panose="05000000000000000000" pitchFamily="2" charset="2"/>
              </a:rPr>
              <a:t></a:t>
            </a:r>
            <a:r>
              <a:rPr lang="de-DE" altLang="en-US" dirty="0" smtClean="0"/>
              <a:t> </a:t>
            </a:r>
            <a:r>
              <a:rPr lang="de-DE" altLang="en-US" dirty="0"/>
              <a:t>Gallus' </a:t>
            </a:r>
            <a:r>
              <a:rPr lang="de-DE" altLang="en-US" dirty="0" smtClean="0"/>
              <a:t>Lycoris.</a:t>
            </a:r>
          </a:p>
          <a:p>
            <a:pPr lvl="1"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Delos</a:t>
            </a:r>
            <a:r>
              <a:rPr lang="de-DE" altLang="en-US" dirty="0"/>
              <a:t>, the birthplace of Apollo </a:t>
            </a:r>
            <a:r>
              <a:rPr lang="de-DE" altLang="en-US" dirty="0" smtClean="0">
                <a:sym typeface="Wingdings" panose="05000000000000000000" pitchFamily="2" charset="2"/>
              </a:rPr>
              <a:t></a:t>
            </a:r>
            <a:r>
              <a:rPr lang="de-DE" altLang="en-US" dirty="0" smtClean="0"/>
              <a:t> </a:t>
            </a:r>
            <a:r>
              <a:rPr lang="de-DE" altLang="en-US" dirty="0"/>
              <a:t>Tibullus' </a:t>
            </a:r>
            <a:r>
              <a:rPr lang="de-DE" altLang="en-US" dirty="0" smtClean="0"/>
              <a:t>Delia,</a:t>
            </a:r>
          </a:p>
          <a:p>
            <a:pPr lvl="1"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dirty="0" smtClean="0"/>
              <a:t>Cult </a:t>
            </a:r>
            <a:r>
              <a:rPr lang="de-DE" altLang="en-US" dirty="0"/>
              <a:t>title of Apollo, Cynthius (Cynthus = mt of Delos) </a:t>
            </a:r>
            <a:r>
              <a:rPr lang="de-DE" altLang="en-US" dirty="0" smtClean="0">
                <a:sym typeface="Wingdings" panose="05000000000000000000" pitchFamily="2" charset="2"/>
              </a:rPr>
              <a:t></a:t>
            </a:r>
            <a:r>
              <a:rPr lang="de-DE" altLang="en-US" dirty="0" smtClean="0"/>
              <a:t> </a:t>
            </a:r>
            <a:r>
              <a:rPr lang="de-DE" altLang="en-US" dirty="0"/>
              <a:t>P's </a:t>
            </a:r>
            <a:r>
              <a:rPr lang="de-DE" altLang="en-US" dirty="0" smtClean="0"/>
              <a:t>Cynthia</a:t>
            </a:r>
          </a:p>
          <a:p>
            <a:pPr marL="0" indent="0" algn="just">
              <a:buNone/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endParaRPr lang="de-DE" altLang="en-US" dirty="0"/>
          </a:p>
          <a:p>
            <a:pPr marL="0" indent="0" algn="just">
              <a:buNone/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endParaRPr lang="de-DE" altLang="en-US" dirty="0"/>
          </a:p>
        </p:txBody>
      </p:sp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90625" y="4107356"/>
            <a:ext cx="1998200" cy="27506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7601997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"/>
          <p:cNvSpPr>
            <a:spLocks noGrp="1" noChangeArrowheads="1"/>
          </p:cNvSpPr>
          <p:nvPr>
            <p:ph type="title"/>
          </p:nvPr>
        </p:nvSpPr>
        <p:spPr>
          <a:xfrm>
            <a:off x="608483" y="261826"/>
            <a:ext cx="9793289" cy="1001979"/>
          </a:xfrm>
          <a:ln/>
        </p:spPr>
        <p:txBody>
          <a:bodyPr/>
          <a:lstStyle/>
          <a:p>
            <a:pPr algn="just">
              <a:tabLst>
                <a:tab pos="0" algn="l"/>
                <a:tab pos="541284" algn="l"/>
                <a:tab pos="1084488" algn="l"/>
                <a:tab pos="1627690" algn="l"/>
                <a:tab pos="2170894" algn="l"/>
                <a:tab pos="2714097" algn="l"/>
                <a:tab pos="3257301" algn="l"/>
                <a:tab pos="3800504" algn="l"/>
                <a:tab pos="4343707" algn="l"/>
                <a:tab pos="4886910" algn="l"/>
                <a:tab pos="5430114" algn="l"/>
                <a:tab pos="5973317" algn="l"/>
                <a:tab pos="6516521" algn="l"/>
                <a:tab pos="7059723" algn="l"/>
                <a:tab pos="7602927" algn="l"/>
                <a:tab pos="8146130" algn="l"/>
                <a:tab pos="8689334" algn="l"/>
                <a:tab pos="9232536" algn="l"/>
                <a:tab pos="9775740" algn="l"/>
                <a:tab pos="10318943" algn="l"/>
                <a:tab pos="10862147" algn="l"/>
              </a:tabLst>
            </a:pPr>
            <a:r>
              <a:rPr lang="de-DE" altLang="en-US" sz="3869">
                <a:cs typeface="Times New Roman" panose="02020603050405020304" pitchFamily="18" charset="0"/>
              </a:rPr>
              <a:t>Why do elegists write love elegy? </a:t>
            </a:r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08482" y="1655383"/>
            <a:ext cx="10969942" cy="5085985"/>
          </a:xfrm>
          <a:ln/>
        </p:spPr>
        <p:txBody>
          <a:bodyPr vert="horz" lIns="121899" tIns="0" rIns="121899" bIns="60949" rtlCol="0">
            <a:normAutofit/>
          </a:bodyPr>
          <a:lstStyle/>
          <a:p>
            <a:pPr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sz="2800" dirty="0"/>
              <a:t>Draw of love elegy: </a:t>
            </a:r>
          </a:p>
          <a:p>
            <a:pPr lvl="1"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sz="2400" dirty="0"/>
              <a:t>Allows picture of subservient male and untraditional attitudes? </a:t>
            </a:r>
            <a:endParaRPr lang="de-DE" altLang="en-US" sz="2400" dirty="0" smtClean="0"/>
          </a:p>
          <a:p>
            <a:pPr lvl="2"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sz="2200" dirty="0" smtClean="0"/>
              <a:t>Mistresses often represnted as dominant and controlling</a:t>
            </a:r>
          </a:p>
          <a:p>
            <a:pPr lvl="2"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sz="2200" dirty="0" smtClean="0"/>
              <a:t>Avoid traditional roles as soldiers etc. so behaving transgressivly</a:t>
            </a:r>
            <a:endParaRPr lang="de-DE" altLang="en-US" sz="2200" dirty="0"/>
          </a:p>
          <a:p>
            <a:pPr lvl="2"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sz="2200" dirty="0"/>
              <a:t>Female used to define the male</a:t>
            </a:r>
            <a:r>
              <a:rPr lang="de-DE" altLang="en-US" sz="2200" dirty="0" smtClean="0"/>
              <a:t>.</a:t>
            </a:r>
          </a:p>
          <a:p>
            <a:pPr lvl="2"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en-GB" sz="2000" dirty="0" smtClean="0"/>
              <a:t>“</a:t>
            </a:r>
            <a:r>
              <a:rPr lang="en-GB" sz="2000" dirty="0"/>
              <a:t>We should live, my </a:t>
            </a:r>
            <a:r>
              <a:rPr lang="en-GB" sz="2000" dirty="0" err="1"/>
              <a:t>Lesbia</a:t>
            </a:r>
            <a:r>
              <a:rPr lang="en-GB" sz="2000" dirty="0"/>
              <a:t>, and love / And value all the talk of stricter / Old men at a single penny.” (Cat. 5.1-3; tr. Lee</a:t>
            </a:r>
            <a:r>
              <a:rPr lang="en-GB" sz="2000" dirty="0" smtClean="0"/>
              <a:t>)</a:t>
            </a:r>
          </a:p>
          <a:p>
            <a:pPr lvl="2"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en-GB" sz="2000" dirty="0"/>
              <a:t>“The </a:t>
            </a:r>
            <a:r>
              <a:rPr lang="en-GB" sz="2000" dirty="0" err="1"/>
              <a:t>Lesbia</a:t>
            </a:r>
            <a:r>
              <a:rPr lang="en-GB" sz="2000" dirty="0"/>
              <a:t> whom alone Catullus / Loved more than self and all his kin”(Catullus 58.2-3; tr. Lee)</a:t>
            </a:r>
            <a:endParaRPr lang="de-DE" altLang="en-US" sz="2000" dirty="0"/>
          </a:p>
          <a:p>
            <a:pPr lvl="1" algn="just"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r>
              <a:rPr lang="de-DE" altLang="en-US" sz="2400" dirty="0"/>
              <a:t>Mistress also a device to explore generic play and poetry?</a:t>
            </a:r>
          </a:p>
          <a:p>
            <a:pPr marL="0" indent="0" algn="just">
              <a:buNone/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endParaRPr lang="de-DE" altLang="en-US" dirty="0"/>
          </a:p>
          <a:p>
            <a:pPr marL="0" indent="0" algn="just">
              <a:buNone/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endParaRPr lang="de-DE" altLang="en-US" dirty="0"/>
          </a:p>
          <a:p>
            <a:pPr marL="0" indent="0" algn="just">
              <a:buNone/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endParaRPr lang="de-DE" altLang="en-US" dirty="0"/>
          </a:p>
          <a:p>
            <a:pPr marL="0" indent="0" algn="just">
              <a:buNone/>
              <a:tabLst>
                <a:tab pos="0" algn="l"/>
                <a:tab pos="126683" algn="l"/>
                <a:tab pos="669887" algn="l"/>
                <a:tab pos="1213090" algn="l"/>
                <a:tab pos="1756294" algn="l"/>
                <a:tab pos="2299497" algn="l"/>
                <a:tab pos="2842701" algn="l"/>
                <a:tab pos="3385903" algn="l"/>
                <a:tab pos="3929107" algn="l"/>
                <a:tab pos="4472310" algn="l"/>
                <a:tab pos="5015514" algn="l"/>
                <a:tab pos="5558716" algn="l"/>
                <a:tab pos="6101920" algn="l"/>
                <a:tab pos="6645123" algn="l"/>
                <a:tab pos="7188327" algn="l"/>
                <a:tab pos="7731529" algn="l"/>
                <a:tab pos="8274733" algn="l"/>
                <a:tab pos="8817936" algn="l"/>
                <a:tab pos="9361140" algn="l"/>
                <a:tab pos="9904343" algn="l"/>
                <a:tab pos="10447547" algn="l"/>
                <a:tab pos="10864066" algn="l"/>
              </a:tabLst>
            </a:pPr>
            <a:endParaRPr lang="de-DE" altLang="en-US" dirty="0"/>
          </a:p>
        </p:txBody>
      </p:sp>
    </p:spTree>
    <p:extLst>
      <p:ext uri="{BB962C8B-B14F-4D97-AF65-F5344CB8AC3E}">
        <p14:creationId xmlns:p14="http://schemas.microsoft.com/office/powerpoint/2010/main" val="3061265685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This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Development of a tradition after Catullus</a:t>
            </a:r>
          </a:p>
          <a:p>
            <a:r>
              <a:rPr lang="en-GB" dirty="0" smtClean="0"/>
              <a:t>Political situation </a:t>
            </a:r>
          </a:p>
          <a:p>
            <a:r>
              <a:rPr lang="en-GB" dirty="0" smtClean="0"/>
              <a:t>Patrons </a:t>
            </a:r>
            <a:r>
              <a:rPr lang="en-GB" dirty="0" smtClean="0">
                <a:sym typeface="Wingdings" panose="05000000000000000000" pitchFamily="2" charset="2"/>
              </a:rPr>
              <a:t> content of the poem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Social context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Role of women? Men’s representation of the role of women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9865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ooks 16x9">
  <a:themeElements>
    <a:clrScheme name="Books_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E1B558C7-619B-49BE-9097-7FCBDADD4EC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Blue bookstack presentation (widescreen)</Template>
  <TotalTime>0</TotalTime>
  <Words>1491</Words>
  <Application>Microsoft Office PowerPoint</Application>
  <PresentationFormat>Custom</PresentationFormat>
  <Paragraphs>180</Paragraphs>
  <Slides>21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Century Gothic</vt:lpstr>
      <vt:lpstr>Times New Roman</vt:lpstr>
      <vt:lpstr>Wingdings</vt:lpstr>
      <vt:lpstr>Books 16x9</vt:lpstr>
      <vt:lpstr>Reading Antiquity</vt:lpstr>
      <vt:lpstr>This class </vt:lpstr>
      <vt:lpstr>Development of Roman love elegy </vt:lpstr>
      <vt:lpstr>Development of Roman love elegy</vt:lpstr>
      <vt:lpstr>Development of Roman love elegy</vt:lpstr>
      <vt:lpstr>Development of Roman love elegy</vt:lpstr>
      <vt:lpstr>PowerPoint Presentation</vt:lpstr>
      <vt:lpstr>Background to Roman elegy: politics and patrons</vt:lpstr>
      <vt:lpstr>PowerPoint Presentation</vt:lpstr>
      <vt:lpstr>Propertius 1.6</vt:lpstr>
      <vt:lpstr>Politics/patrons</vt:lpstr>
      <vt:lpstr>PowerPoint Presentation</vt:lpstr>
      <vt:lpstr>Politics/patrons</vt:lpstr>
      <vt:lpstr>Politics/patrons</vt:lpstr>
      <vt:lpstr>PowerPoint Presentation</vt:lpstr>
      <vt:lpstr>Background to Roman elegy </vt:lpstr>
      <vt:lpstr>Background to Roman elegy </vt:lpstr>
      <vt:lpstr>Background to Roman elegy </vt:lpstr>
      <vt:lpstr>Why do elegists write love elegy? </vt:lpstr>
      <vt:lpstr>Why do elegists write love elegy? </vt:lpstr>
      <vt:lpstr>This class</vt:lpstr>
    </vt:vector>
  </TitlesOfParts>
  <Manager/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/>
  <cp:revision>1</cp:revision>
  <dcterms:created xsi:type="dcterms:W3CDTF">2015-12-08T10:08:14Z</dcterms:created>
  <dcterms:modified xsi:type="dcterms:W3CDTF">2017-03-06T09:24:27Z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TC027879409991</vt:lpwstr>
  </property>
</Properties>
</file>