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98" r:id="rId2"/>
    <p:sldId id="300" r:id="rId3"/>
    <p:sldId id="301" r:id="rId4"/>
    <p:sldId id="302" r:id="rId5"/>
    <p:sldId id="303" r:id="rId6"/>
    <p:sldId id="276" r:id="rId7"/>
    <p:sldId id="297" r:id="rId8"/>
    <p:sldId id="299" r:id="rId9"/>
    <p:sldId id="273" r:id="rId10"/>
    <p:sldId id="274" r:id="rId11"/>
    <p:sldId id="275" r:id="rId12"/>
    <p:sldId id="292" r:id="rId13"/>
    <p:sldId id="277" r:id="rId14"/>
    <p:sldId id="278" r:id="rId15"/>
    <p:sldId id="279" r:id="rId16"/>
    <p:sldId id="280" r:id="rId17"/>
    <p:sldId id="281" r:id="rId18"/>
    <p:sldId id="282" r:id="rId19"/>
    <p:sldId id="283" r:id="rId20"/>
    <p:sldId id="285" r:id="rId21"/>
    <p:sldId id="288" r:id="rId22"/>
    <p:sldId id="289" r:id="rId23"/>
    <p:sldId id="290" r:id="rId24"/>
    <p:sldId id="304" r:id="rId25"/>
    <p:sldId id="305" r:id="rId26"/>
    <p:sldId id="306" r:id="rId27"/>
    <p:sldId id="29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793" autoAdjust="0"/>
  </p:normalViewPr>
  <p:slideViewPr>
    <p:cSldViewPr>
      <p:cViewPr varScale="1">
        <p:scale>
          <a:sx n="81" d="100"/>
          <a:sy n="81" d="100"/>
        </p:scale>
        <p:origin x="142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9C4A18-1461-4E72-B384-0E43F44E5ADF}" type="datetimeFigureOut">
              <a:rPr lang="en-GB" smtClean="0"/>
              <a:t>11/11/2018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F038BD-EA86-4804-8969-C6A4E8EB8FFF}" type="slidenum">
              <a:rPr lang="en-GB" smtClean="0"/>
              <a:t>‹#›</a:t>
            </a:fld>
            <a:endParaRPr lang="en-GB"/>
          </a:p>
        </p:txBody>
      </p:sp>
    </p:spTree>
    <p:extLst>
      <p:ext uri="{BB962C8B-B14F-4D97-AF65-F5344CB8AC3E}">
        <p14:creationId xmlns:p14="http://schemas.microsoft.com/office/powerpoint/2010/main" val="1833755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1757084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6</a:t>
            </a:fld>
            <a:endParaRPr lang="en-GB"/>
          </a:p>
        </p:txBody>
      </p:sp>
    </p:spTree>
    <p:extLst>
      <p:ext uri="{BB962C8B-B14F-4D97-AF65-F5344CB8AC3E}">
        <p14:creationId xmlns:p14="http://schemas.microsoft.com/office/powerpoint/2010/main" val="2480740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9</a:t>
            </a:fld>
            <a:endParaRPr lang="en-GB"/>
          </a:p>
        </p:txBody>
      </p:sp>
    </p:spTree>
    <p:extLst>
      <p:ext uri="{BB962C8B-B14F-4D97-AF65-F5344CB8AC3E}">
        <p14:creationId xmlns:p14="http://schemas.microsoft.com/office/powerpoint/2010/main" val="2861568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10</a:t>
            </a:fld>
            <a:endParaRPr lang="en-GB"/>
          </a:p>
        </p:txBody>
      </p:sp>
    </p:spTree>
    <p:extLst>
      <p:ext uri="{BB962C8B-B14F-4D97-AF65-F5344CB8AC3E}">
        <p14:creationId xmlns:p14="http://schemas.microsoft.com/office/powerpoint/2010/main" val="4234537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11</a:t>
            </a:fld>
            <a:endParaRPr lang="en-GB"/>
          </a:p>
        </p:txBody>
      </p:sp>
    </p:spTree>
    <p:extLst>
      <p:ext uri="{BB962C8B-B14F-4D97-AF65-F5344CB8AC3E}">
        <p14:creationId xmlns:p14="http://schemas.microsoft.com/office/powerpoint/2010/main" val="2257931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12</a:t>
            </a:fld>
            <a:endParaRPr lang="en-GB"/>
          </a:p>
        </p:txBody>
      </p:sp>
    </p:spTree>
    <p:extLst>
      <p:ext uri="{BB962C8B-B14F-4D97-AF65-F5344CB8AC3E}">
        <p14:creationId xmlns:p14="http://schemas.microsoft.com/office/powerpoint/2010/main" val="3159607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Academic posters are widely used within the academic community at talks and conferences. They can be used for a variety of purposes. They can act as an advertisement for your area of work, a way of sparking debate or as a tool for raising awareness of an issue. To produce an effective academic poster there are a number of things to be considered.</a:t>
            </a:r>
          </a:p>
          <a:p>
            <a:endParaRPr lang="en-GB" dirty="0" smtClean="0"/>
          </a:p>
          <a:p>
            <a:r>
              <a:rPr lang="en-GB" dirty="0" smtClean="0"/>
              <a:t> A) What is your purpose in creating this poster?  Often, the purpose of an academic poster is to grab the attention of your chosen audience and to inspire interest in your area of research. It should convey a strong central message.  It is not like an academic essay in this respect as it aims to relate your research project in a brief and concise manner using bold text and colourful graphics to attract attention. B) Who is the audience likely to be? Tailor your approach accordingly…  Researchers?  Students?  Peers?  Public? T</a:t>
            </a:r>
          </a:p>
          <a:p>
            <a:endParaRPr lang="en-GB" dirty="0" smtClean="0"/>
          </a:p>
          <a:p>
            <a:r>
              <a:rPr lang="en-GB" dirty="0" err="1" smtClean="0"/>
              <a:t>hink</a:t>
            </a:r>
            <a:r>
              <a:rPr lang="en-GB" dirty="0" smtClean="0"/>
              <a:t> about how much existing knowledge your chosen audience has about your research project. It is important to be aware of whether or not they understand your terminology and research practices before thinking about what information to include. C) What content needs to be included?  Everything you include must relate in some way to your research project including graphics and text.  Make sure to include web links, references and contact details for further information. </a:t>
            </a:r>
          </a:p>
          <a:p>
            <a:endParaRPr lang="en-GB" dirty="0" smtClean="0"/>
          </a:p>
          <a:p>
            <a:r>
              <a:rPr lang="en-GB" dirty="0" smtClean="0"/>
              <a:t> Remember, be selective! Don’t try to cover the entire research project. Focus on those aspects which have most relevance for your chosen audience. D) How should your poster be organised?  Think about how much text should be given to explaining background information, research questions and results. Think about the visual aesthetics of the poster.</a:t>
            </a:r>
          </a:p>
          <a:p>
            <a:endParaRPr lang="en-GB" dirty="0" smtClean="0"/>
          </a:p>
          <a:p>
            <a:r>
              <a:rPr lang="en-GB" dirty="0" smtClean="0"/>
              <a:t>Taken from: http://www.supi.manchester.ac.uk/media/services/supi/Academic-Poster-Guidance.pdf </a:t>
            </a:r>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24</a:t>
            </a:fld>
            <a:endParaRPr lang="en-GB"/>
          </a:p>
        </p:txBody>
      </p:sp>
    </p:spTree>
    <p:extLst>
      <p:ext uri="{BB962C8B-B14F-4D97-AF65-F5344CB8AC3E}">
        <p14:creationId xmlns:p14="http://schemas.microsoft.com/office/powerpoint/2010/main" val="3590988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http://www.supi.manchester.ac.uk/media/services/supi/Academic-Poster-Guidance.pdf </a:t>
            </a:r>
          </a:p>
          <a:p>
            <a:endParaRPr lang="en-GB" dirty="0" smtClean="0"/>
          </a:p>
          <a:p>
            <a:r>
              <a:rPr lang="en-GB" dirty="0" smtClean="0"/>
              <a:t>See</a:t>
            </a:r>
            <a:r>
              <a:rPr lang="en-GB" baseline="0" dirty="0" smtClean="0"/>
              <a:t> notes </a:t>
            </a:r>
            <a:endParaRPr lang="en-GB" dirty="0"/>
          </a:p>
        </p:txBody>
      </p:sp>
      <p:sp>
        <p:nvSpPr>
          <p:cNvPr id="4" name="Slide Number Placeholder 3"/>
          <p:cNvSpPr>
            <a:spLocks noGrp="1"/>
          </p:cNvSpPr>
          <p:nvPr>
            <p:ph type="sldNum" sz="quarter" idx="10"/>
          </p:nvPr>
        </p:nvSpPr>
        <p:spPr/>
        <p:txBody>
          <a:bodyPr/>
          <a:lstStyle/>
          <a:p>
            <a:fld id="{26F038BD-EA86-4804-8969-C6A4E8EB8FFF}" type="slidenum">
              <a:rPr lang="en-GB" smtClean="0"/>
              <a:t>25</a:t>
            </a:fld>
            <a:endParaRPr lang="en-GB"/>
          </a:p>
        </p:txBody>
      </p:sp>
    </p:spTree>
    <p:extLst>
      <p:ext uri="{BB962C8B-B14F-4D97-AF65-F5344CB8AC3E}">
        <p14:creationId xmlns:p14="http://schemas.microsoft.com/office/powerpoint/2010/main" val="1089767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solidFill>
                <a:srgbClr val="464646"/>
              </a:solidFill>
            </a:endParaRP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16254135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solidFill>
                  <a:srgbClr val="464646"/>
                </a:solidFill>
              </a:rPr>
              <a:pPr/>
              <a:t>11/11/2018</a:t>
            </a:fld>
            <a:endParaRPr lang="en-GB">
              <a:solidFill>
                <a:srgbClr val="464646"/>
              </a:solidFill>
            </a:endParaRPr>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386975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solidFill>
                  <a:srgbClr val="DEF5FA"/>
                </a:solidFill>
              </a:rPr>
              <a:pPr/>
              <a:t>11/11/2018</a:t>
            </a:fld>
            <a:endParaRPr lang="en-GB">
              <a:solidFill>
                <a:srgbClr val="DEF5FA"/>
              </a:solidFill>
            </a:endParaRPr>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solidFill>
                <a:srgbClr val="DEF5FA"/>
              </a:solidFill>
            </a:endParaRP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7221895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6" name="Footer Placeholder 5"/>
          <p:cNvSpPr>
            <a:spLocks noGrp="1"/>
          </p:cNvSpPr>
          <p:nvPr>
            <p:ph type="ftr" sz="quarter" idx="11"/>
          </p:nvPr>
        </p:nvSpPr>
        <p:spPr/>
        <p:txBody>
          <a:bodyPr/>
          <a:lstStyle/>
          <a:p>
            <a:endParaRPr lang="en-GB">
              <a:solidFill>
                <a:srgbClr val="464646"/>
              </a:solidFill>
            </a:endParaRPr>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983089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8" name="Footer Placeholder 7"/>
          <p:cNvSpPr>
            <a:spLocks noGrp="1"/>
          </p:cNvSpPr>
          <p:nvPr>
            <p:ph type="ftr" sz="quarter" idx="11"/>
          </p:nvPr>
        </p:nvSpPr>
        <p:spPr/>
        <p:txBody>
          <a:bodyPr/>
          <a:lstStyle/>
          <a:p>
            <a:endParaRPr lang="en-GB">
              <a:solidFill>
                <a:srgbClr val="464646"/>
              </a:solidFill>
            </a:endParaRPr>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2275882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BD910256-AA1F-45E7-9332-174294B017E0}" type="datetimeFigureOut">
              <a:rPr lang="en-GB" smtClean="0">
                <a:solidFill>
                  <a:srgbClr val="464646"/>
                </a:solidFill>
              </a:rPr>
              <a:pPr/>
              <a:t>11/11/2018</a:t>
            </a:fld>
            <a:endParaRPr lang="en-GB">
              <a:solidFill>
                <a:srgbClr val="464646"/>
              </a:solidFill>
            </a:endParaRPr>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3974977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3" name="Footer Placeholder 2"/>
          <p:cNvSpPr>
            <a:spLocks noGrp="1"/>
          </p:cNvSpPr>
          <p:nvPr>
            <p:ph type="ftr" sz="quarter" idx="11"/>
          </p:nvPr>
        </p:nvSpPr>
        <p:spPr/>
        <p:txBody>
          <a:bodyPr/>
          <a:lstStyle/>
          <a:p>
            <a:endParaRPr lang="en-GB">
              <a:solidFill>
                <a:srgbClr val="464646"/>
              </a:solidFill>
            </a:endParaRPr>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322000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solidFill>
                  <a:srgbClr val="464646"/>
                </a:solidFill>
              </a:rPr>
              <a:pPr/>
              <a:t>11/11/2018</a:t>
            </a:fld>
            <a:endParaRPr lang="en-GB">
              <a:solidFill>
                <a:srgbClr val="464646"/>
              </a:solidFill>
            </a:endParaRPr>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184015557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Date Placeholder 16"/>
          <p:cNvSpPr>
            <a:spLocks noGrp="1"/>
          </p:cNvSpPr>
          <p:nvPr>
            <p:ph type="dt" sz="half" idx="10"/>
          </p:nvPr>
        </p:nvSpPr>
        <p:spPr/>
        <p:txBody>
          <a:bodyPr rtlCol="0"/>
          <a:lstStyle/>
          <a:p>
            <a:fld id="{BD910256-AA1F-45E7-9332-174294B017E0}" type="datetimeFigureOut">
              <a:rPr lang="en-GB" smtClean="0">
                <a:solidFill>
                  <a:srgbClr val="464646"/>
                </a:solidFill>
              </a:rPr>
              <a:pPr/>
              <a:t>11/11/2018</a:t>
            </a:fld>
            <a:endParaRPr lang="en-GB">
              <a:solidFill>
                <a:srgbClr val="464646"/>
              </a:solidFill>
            </a:endParaRPr>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189890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1392517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27564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solidFill>
                  <a:srgbClr val="464646"/>
                </a:solidFill>
              </a:rPr>
              <a:pPr/>
              <a:t>11/11/2018</a:t>
            </a:fld>
            <a:endParaRPr lang="en-GB">
              <a:solidFill>
                <a:srgbClr val="464646"/>
              </a:solidFill>
            </a:endParaRPr>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solidFill>
                <a:srgbClr val="464646"/>
              </a:solidFill>
            </a:endParaRP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extLst>
      <p:ext uri="{BB962C8B-B14F-4D97-AF65-F5344CB8AC3E}">
        <p14:creationId xmlns:p14="http://schemas.microsoft.com/office/powerpoint/2010/main" val="504315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c9SUAcNlVQ4"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s://www.ted.com/talks/taylor_mali_what_teachers_make" TargetMode="External"/><Relationship Id="rId4" Type="http://schemas.openxmlformats.org/officeDocument/2006/relationships/hyperlink" Target="https://www.ted.com/talks/drew_dudley_everyday_leadership"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hyperlink" Target="http://www.supi.manchester.ac.uk/forteachers/academicposterguid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smtClean="0">
                <a:solidFill>
                  <a:schemeClr val="accent1"/>
                </a:solidFill>
                <a:latin typeface="Arial" panose="020B0604020202020204" pitchFamily="34" charset="0"/>
                <a:cs typeface="Arial" panose="020B0604020202020204" pitchFamily="34" charset="0"/>
              </a:rPr>
              <a:t>ECGE4001/C</a:t>
            </a:r>
            <a:br>
              <a:rPr lang="en-GB" sz="3600" dirty="0" smtClean="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smtClean="0">
                <a:solidFill>
                  <a:schemeClr val="accent1"/>
                </a:solidFill>
                <a:latin typeface="Arial" panose="020B0604020202020204" pitchFamily="34" charset="0"/>
                <a:cs typeface="Arial" panose="020B0604020202020204" pitchFamily="34" charset="0"/>
              </a:rPr>
              <a:t>Sesiwn</a:t>
            </a:r>
            <a:r>
              <a:rPr lang="en-GB" dirty="0" smtClean="0">
                <a:solidFill>
                  <a:schemeClr val="accent1"/>
                </a:solidFill>
                <a:latin typeface="Arial" panose="020B0604020202020204" pitchFamily="34" charset="0"/>
                <a:cs typeface="Arial" panose="020B0604020202020204" pitchFamily="34" charset="0"/>
              </a:rPr>
              <a:t> </a:t>
            </a:r>
            <a:r>
              <a:rPr lang="en-GB" dirty="0" smtClean="0">
                <a:solidFill>
                  <a:schemeClr val="accent1"/>
                </a:solidFill>
                <a:latin typeface="Arial" panose="020B0604020202020204" pitchFamily="34" charset="0"/>
                <a:cs typeface="Arial" panose="020B0604020202020204" pitchFamily="34" charset="0"/>
              </a:rPr>
              <a:t>8  </a:t>
            </a:r>
            <a:r>
              <a:rPr lang="en-GB" dirty="0" smtClean="0">
                <a:latin typeface="Arial" panose="020B0604020202020204" pitchFamily="34" charset="0"/>
                <a:cs typeface="Arial" panose="020B0604020202020204" pitchFamily="34" charset="0"/>
              </a:rPr>
              <a:t>/ Session </a:t>
            </a:r>
            <a:r>
              <a:rPr lang="en-GB" dirty="0" smtClean="0">
                <a:latin typeface="Arial" panose="020B0604020202020204" pitchFamily="34" charset="0"/>
                <a:cs typeface="Arial" panose="020B0604020202020204" pitchFamily="34" charset="0"/>
              </a:rPr>
              <a:t>8  </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0041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Deilliannau</a:t>
            </a:r>
            <a:r>
              <a:rPr lang="en-GB" dirty="0" smtClean="0">
                <a:solidFill>
                  <a:schemeClr val="accent1"/>
                </a:solidFill>
              </a:rPr>
              <a:t> </a:t>
            </a:r>
            <a:r>
              <a:rPr lang="en-GB" dirty="0" err="1" smtClean="0">
                <a:solidFill>
                  <a:schemeClr val="accent1"/>
                </a:solidFill>
              </a:rPr>
              <a:t>Dysgu</a:t>
            </a:r>
            <a:r>
              <a:rPr lang="en-GB" dirty="0" smtClean="0">
                <a:solidFill>
                  <a:schemeClr val="accent1"/>
                </a:solidFill>
              </a:rPr>
              <a:t> </a:t>
            </a:r>
            <a:br>
              <a:rPr lang="en-GB" dirty="0" smtClean="0">
                <a:solidFill>
                  <a:schemeClr val="accent1"/>
                </a:solidFill>
              </a:rPr>
            </a:br>
            <a:r>
              <a:rPr lang="en-GB" dirty="0" smtClean="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smtClean="0"/>
              <a:t>Engage </a:t>
            </a:r>
            <a:r>
              <a:rPr lang="en-GB" dirty="0"/>
              <a:t>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1425027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557929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smtClean="0"/>
              <a:t>Datblygu </a:t>
            </a:r>
            <a:r>
              <a:rPr lang="cy-GB" dirty="0"/>
              <a:t>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1990142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smtClean="0"/>
              <a:t>Trefnu </a:t>
            </a:r>
            <a:r>
              <a:rPr lang="cy-GB" dirty="0"/>
              <a:t>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a:stretch>
            <a:fillRect/>
          </a:stretch>
        </p:blipFill>
        <p:spPr>
          <a:xfrm>
            <a:off x="5004048" y="4293096"/>
            <a:ext cx="2411338" cy="2411338"/>
          </a:xfrm>
          <a:prstGeom prst="rect">
            <a:avLst/>
          </a:prstGeom>
        </p:spPr>
      </p:pic>
      <p:pic>
        <p:nvPicPr>
          <p:cNvPr id="6" name="Picture 5"/>
          <p:cNvPicPr>
            <a:picLocks noChangeAspect="1"/>
          </p:cNvPicPr>
          <p:nvPr/>
        </p:nvPicPr>
        <p:blipFill>
          <a:blip r:embed="rId3"/>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1044892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82960"/>
          </a:xfrm>
        </p:spPr>
        <p:txBody>
          <a:bodyPr>
            <a:noAutofit/>
          </a:bodyPr>
          <a:lstStyle/>
          <a:p>
            <a:pPr algn="ctr"/>
            <a:r>
              <a:rPr lang="en-GB" sz="3600" dirty="0" err="1" smtClean="0">
                <a:solidFill>
                  <a:schemeClr val="accent1"/>
                </a:solidFill>
                <a:latin typeface="Arial" panose="020B0604020202020204" pitchFamily="34" charset="0"/>
                <a:cs typeface="Arial" panose="020B0604020202020204" pitchFamily="34" charset="0"/>
              </a:rPr>
              <a:t>Amserlen</a:t>
            </a:r>
            <a:r>
              <a:rPr lang="en-GB" sz="3600" dirty="0" smtClean="0">
                <a:solidFill>
                  <a:schemeClr val="accent1"/>
                </a:solidFill>
                <a:latin typeface="Arial" panose="020B0604020202020204" pitchFamily="34" charset="0"/>
                <a:cs typeface="Arial" panose="020B0604020202020204" pitchFamily="34" charset="0"/>
              </a:rPr>
              <a:t> </a:t>
            </a:r>
            <a:r>
              <a:rPr lang="en-GB" sz="3600" dirty="0">
                <a:solidFill>
                  <a:schemeClr val="accent1"/>
                </a:solidFill>
                <a:latin typeface="Arial" panose="020B0604020202020204" pitchFamily="34" charset="0"/>
                <a:cs typeface="Arial" panose="020B0604020202020204" pitchFamily="34" charset="0"/>
              </a:rPr>
              <a:t/>
            </a:r>
            <a:br>
              <a:rPr lang="en-GB" sz="3600" dirty="0">
                <a:solidFill>
                  <a:schemeClr val="accent1"/>
                </a:solidFill>
                <a:latin typeface="Arial" panose="020B0604020202020204" pitchFamily="34" charset="0"/>
                <a:cs typeface="Arial" panose="020B0604020202020204" pitchFamily="34" charset="0"/>
              </a:rPr>
            </a:br>
            <a:r>
              <a:rPr lang="en-GB" sz="3600" i="1" dirty="0" smtClean="0">
                <a:latin typeface="Arial" panose="020B0604020202020204" pitchFamily="34" charset="0"/>
                <a:cs typeface="Arial" panose="020B0604020202020204" pitchFamily="34" charset="0"/>
              </a:rPr>
              <a:t>Timetable</a:t>
            </a:r>
            <a:endParaRPr lang="en-GB" sz="3600" i="1" dirty="0">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930802272"/>
              </p:ext>
            </p:extLst>
          </p:nvPr>
        </p:nvGraphicFramePr>
        <p:xfrm>
          <a:off x="755576" y="1484783"/>
          <a:ext cx="7200800" cy="5417328"/>
        </p:xfrm>
        <a:graphic>
          <a:graphicData uri="http://schemas.openxmlformats.org/drawingml/2006/table">
            <a:tbl>
              <a:tblPr firstRow="1" firstCol="1" bandRow="1"/>
              <a:tblGrid>
                <a:gridCol w="869667">
                  <a:extLst>
                    <a:ext uri="{9D8B030D-6E8A-4147-A177-3AD203B41FA5}">
                      <a16:colId xmlns:a16="http://schemas.microsoft.com/office/drawing/2014/main" val="20000"/>
                    </a:ext>
                  </a:extLst>
                </a:gridCol>
                <a:gridCol w="2826419">
                  <a:extLst>
                    <a:ext uri="{9D8B030D-6E8A-4147-A177-3AD203B41FA5}">
                      <a16:colId xmlns:a16="http://schemas.microsoft.com/office/drawing/2014/main" val="20001"/>
                    </a:ext>
                  </a:extLst>
                </a:gridCol>
                <a:gridCol w="3504714">
                  <a:extLst>
                    <a:ext uri="{9D8B030D-6E8A-4147-A177-3AD203B41FA5}">
                      <a16:colId xmlns:a16="http://schemas.microsoft.com/office/drawing/2014/main" val="20002"/>
                    </a:ext>
                  </a:extLst>
                </a:gridCol>
              </a:tblGrid>
              <a:tr h="455960">
                <a:tc>
                  <a:txBody>
                    <a:bodyPr/>
                    <a:lstStyle/>
                    <a:p>
                      <a:pPr marL="0" marR="0" algn="ctr">
                        <a:lnSpc>
                          <a:spcPct val="115000"/>
                        </a:lnSpc>
                        <a:spcBef>
                          <a:spcPts val="0"/>
                        </a:spcBef>
                        <a:spcAft>
                          <a:spcPts val="0"/>
                        </a:spcAft>
                      </a:pPr>
                      <a:r>
                        <a:rPr lang="en-GB" sz="1400" b="1" dirty="0" err="1">
                          <a:solidFill>
                            <a:schemeClr val="accent1"/>
                          </a:solidFill>
                          <a:effectLst/>
                          <a:latin typeface="Arial"/>
                          <a:ea typeface="Calibri"/>
                          <a:cs typeface="Times New Roman"/>
                        </a:rPr>
                        <a:t>Sesiwn</a:t>
                      </a:r>
                      <a:r>
                        <a:rPr lang="en-GB" sz="1400" b="1" dirty="0">
                          <a:effectLst/>
                          <a:latin typeface="Arial"/>
                          <a:ea typeface="Calibri"/>
                          <a:cs typeface="Times New Roman"/>
                        </a:rPr>
                        <a:t> </a:t>
                      </a:r>
                      <a:endParaRPr lang="en-GB" sz="1400" b="1" dirty="0">
                        <a:effectLst/>
                        <a:latin typeface="Calibri"/>
                        <a:ea typeface="Calibri"/>
                        <a:cs typeface="Times New Roman"/>
                      </a:endParaRPr>
                    </a:p>
                    <a:p>
                      <a:pPr marL="0" marR="0" algn="ctr">
                        <a:lnSpc>
                          <a:spcPct val="115000"/>
                        </a:lnSpc>
                        <a:spcBef>
                          <a:spcPts val="0"/>
                        </a:spcBef>
                        <a:spcAft>
                          <a:spcPts val="0"/>
                        </a:spcAft>
                      </a:pPr>
                      <a:r>
                        <a:rPr lang="en-GB" sz="1400" b="1" dirty="0">
                          <a:effectLst/>
                          <a:latin typeface="Arial"/>
                          <a:ea typeface="Calibri"/>
                          <a:cs typeface="Times New Roman"/>
                        </a:rPr>
                        <a:t>Session </a:t>
                      </a:r>
                      <a:endParaRPr lang="en-GB" sz="14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GB" sz="1600" b="1" dirty="0" err="1">
                          <a:effectLst/>
                          <a:latin typeface="Arial"/>
                          <a:ea typeface="Calibri"/>
                          <a:cs typeface="Times New Roman"/>
                        </a:rPr>
                        <a:t>Pwnc</a:t>
                      </a:r>
                      <a:endParaRPr lang="en-GB" sz="16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lnSpc>
                          <a:spcPct val="115000"/>
                        </a:lnSpc>
                        <a:spcBef>
                          <a:spcPts val="0"/>
                        </a:spcBef>
                        <a:spcAft>
                          <a:spcPts val="0"/>
                        </a:spcAft>
                      </a:pPr>
                      <a:r>
                        <a:rPr lang="en-GB" sz="1600" b="1" dirty="0">
                          <a:effectLst/>
                          <a:latin typeface="Arial"/>
                          <a:ea typeface="Calibri"/>
                          <a:cs typeface="Times New Roman"/>
                        </a:rPr>
                        <a:t>Topic </a:t>
                      </a:r>
                      <a:endParaRPr lang="en-GB" sz="16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57301">
                <a:tc>
                  <a:txBody>
                    <a:bodyPr/>
                    <a:lstStyle/>
                    <a:p>
                      <a:pPr>
                        <a:lnSpc>
                          <a:spcPct val="115000"/>
                        </a:lnSpc>
                        <a:spcAft>
                          <a:spcPts val="0"/>
                        </a:spcAft>
                      </a:pPr>
                      <a:r>
                        <a:rPr lang="en-GB" sz="1400" dirty="0">
                          <a:effectLst/>
                          <a:latin typeface="Calibri" panose="020F0502020204030204" pitchFamily="34" charset="0"/>
                          <a:ea typeface="Calibri" panose="020F0502020204030204" pitchFamily="34" charset="0"/>
                          <a:cs typeface="Arial" panose="020B0604020202020204" pitchFamily="34" charset="0"/>
                        </a:rPr>
                        <a:t>1: 1/10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Gorolwg o’r modiwl &amp; Darllen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(ac sesiwn llyfrgell 2 o 11-12)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Overview of module &amp; Reading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(also 11am-12pm – Library Session 2)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5730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2: 8/10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Ysgrifennu: Darganfod eich llais academaidd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Writing: Finding your academic voice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3: 15/10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Cyfeirnodi yn y testun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Referencing in text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4: 22/10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Datblygu sgiliau meddwl beirniadol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Developing critical thinking skills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28149">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29/10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Wythnos Darllen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Reading Week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5730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5: 5/11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Rhestrau cyfeirnodi (hefyd sesiwn Llyfyrgell 3 o 9-10)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Reference lists (also 9am-10am Library Session 3)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6: 12/11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Ymagwedd adlewyrchol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Reflective/ self-evaluative approach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28149">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7: 19/11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Ysgrifennu: goddrychol/ gwrthrychol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Writing : subjective / objective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41487">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8: 26/11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Adolygu a Tiwtorialau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Revision and Tutorials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69287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9: 3/12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Gweithdy Cyflwyniadau llafar (yn cynnwys Posteri Academaidd)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a:effectLst/>
                          <a:latin typeface="Calibri" panose="020F0502020204030204" pitchFamily="34" charset="0"/>
                          <a:ea typeface="Calibri" panose="020F0502020204030204" pitchFamily="34" charset="0"/>
                          <a:cs typeface="Arial" panose="020B0604020202020204" pitchFamily="34" charset="0"/>
                        </a:rPr>
                        <a:t>Presentation Workshop (including Academic Posters)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692871">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10:10/12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400">
                          <a:effectLst/>
                          <a:latin typeface="Calibri" panose="020F0502020204030204" pitchFamily="34" charset="0"/>
                          <a:ea typeface="Calibri" panose="020F0502020204030204" pitchFamily="34" charset="0"/>
                          <a:cs typeface="Arial" panose="020B0604020202020204" pitchFamily="34" charset="0"/>
                        </a:rPr>
                        <a:t>Asesiad: Cyflwyniad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400" i="1" dirty="0">
                          <a:effectLst/>
                          <a:latin typeface="Calibri" panose="020F0502020204030204" pitchFamily="34" charset="0"/>
                          <a:ea typeface="Calibri" panose="020F0502020204030204" pitchFamily="34" charset="0"/>
                          <a:cs typeface="Arial" panose="020B0604020202020204" pitchFamily="34" charset="0"/>
                        </a:rPr>
                        <a:t>Assessment: Presentation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1245940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467600" cy="1143000"/>
          </a:xfrm>
        </p:spPr>
        <p:txBody>
          <a:bodyPr/>
          <a:lstStyle/>
          <a:p>
            <a:pPr algn="ctr"/>
            <a:r>
              <a:rPr lang="en-GB" dirty="0" err="1" smtClean="0">
                <a:solidFill>
                  <a:schemeClr val="accent1"/>
                </a:solidFill>
              </a:rPr>
              <a:t>Disgwyliadau</a:t>
            </a:r>
            <a:r>
              <a:rPr lang="en-GB" dirty="0" smtClean="0">
                <a:solidFill>
                  <a:schemeClr val="accent1"/>
                </a:solidFill>
              </a:rPr>
              <a:t> </a:t>
            </a:r>
            <a:r>
              <a:rPr lang="en-GB" dirty="0" err="1" smtClean="0">
                <a:solidFill>
                  <a:schemeClr val="accent1"/>
                </a:solidFill>
              </a:rPr>
              <a:t>ychwanegol</a:t>
            </a:r>
            <a:r>
              <a:rPr lang="en-GB" dirty="0" smtClean="0">
                <a:solidFill>
                  <a:schemeClr val="accent1"/>
                </a:solidFill>
              </a:rPr>
              <a:t> </a:t>
            </a:r>
            <a:br>
              <a:rPr lang="en-GB" dirty="0" smtClean="0">
                <a:solidFill>
                  <a:schemeClr val="accent1"/>
                </a:solidFill>
              </a:rPr>
            </a:br>
            <a:r>
              <a:rPr lang="en-GB" dirty="0" smtClean="0"/>
              <a:t>Other expectations</a:t>
            </a:r>
            <a:endParaRPr lang="en-GB" dirty="0"/>
          </a:p>
        </p:txBody>
      </p:sp>
      <p:pic>
        <p:nvPicPr>
          <p:cNvPr id="921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27504" t="25391" r="26378" b="25831"/>
          <a:stretch/>
        </p:blipFill>
        <p:spPr bwMode="auto">
          <a:xfrm>
            <a:off x="251520" y="1484784"/>
            <a:ext cx="5655479" cy="336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029" t="27678" r="25415" b="24449"/>
          <a:stretch/>
        </p:blipFill>
        <p:spPr bwMode="auto">
          <a:xfrm rot="20364741">
            <a:off x="3959098" y="2507020"/>
            <a:ext cx="4531057" cy="32894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40943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642194"/>
          </a:xfrm>
        </p:spPr>
        <p:txBody>
          <a:bodyPr>
            <a:normAutofit/>
          </a:bodyPr>
          <a:lstStyle/>
          <a:p>
            <a:pPr algn="ctr"/>
            <a:r>
              <a:rPr lang="en-GB" dirty="0" err="1" smtClean="0">
                <a:solidFill>
                  <a:schemeClr val="accent1"/>
                </a:solidFill>
                <a:latin typeface="Arial" panose="020B0604020202020204" pitchFamily="34" charset="0"/>
                <a:cs typeface="Arial" panose="020B0604020202020204" pitchFamily="34" charset="0"/>
              </a:rPr>
              <a:t>Asesiad</a:t>
            </a:r>
            <a:r>
              <a:rPr lang="en-GB" dirty="0" smtClean="0">
                <a:solidFill>
                  <a:schemeClr val="accent1"/>
                </a:solidFill>
                <a:latin typeface="Arial" panose="020B0604020202020204" pitchFamily="34" charset="0"/>
                <a:cs typeface="Arial" panose="020B0604020202020204" pitchFamily="34" charset="0"/>
              </a:rPr>
              <a:t> 2 (50%)</a:t>
            </a:r>
            <a:br>
              <a:rPr lang="en-GB" dirty="0" smtClean="0">
                <a:solidFill>
                  <a:schemeClr val="accent1"/>
                </a:solidFill>
                <a:latin typeface="Arial" panose="020B0604020202020204" pitchFamily="34" charset="0"/>
                <a:cs typeface="Arial" panose="020B0604020202020204" pitchFamily="34" charset="0"/>
              </a:rPr>
            </a:br>
            <a:r>
              <a:rPr lang="en-GB" i="1" dirty="0" smtClean="0">
                <a:latin typeface="Arial" panose="020B0604020202020204" pitchFamily="34" charset="0"/>
                <a:cs typeface="Arial" panose="020B0604020202020204" pitchFamily="34" charset="0"/>
              </a:rPr>
              <a:t>Assessment 2 (50%)</a:t>
            </a:r>
            <a:br>
              <a:rPr lang="en-GB" i="1" dirty="0" smtClean="0">
                <a:latin typeface="Arial" panose="020B0604020202020204" pitchFamily="34" charset="0"/>
                <a:cs typeface="Arial" panose="020B0604020202020204" pitchFamily="34" charset="0"/>
              </a:rPr>
            </a:br>
            <a:endParaRPr lang="en-GB" b="1"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3657600" cy="4572000"/>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0" marR="0">
              <a:lnSpc>
                <a:spcPct val="115000"/>
              </a:lnSpc>
              <a:spcBef>
                <a:spcPts val="0"/>
              </a:spcBef>
              <a:spcAft>
                <a:spcPts val="0"/>
              </a:spcAft>
            </a:pPr>
            <a:r>
              <a:rPr lang="en-GB" sz="2800" dirty="0" err="1" smtClean="0">
                <a:latin typeface="Arial"/>
                <a:ea typeface="Calibri"/>
                <a:cs typeface="Times New Roman"/>
              </a:rPr>
              <a:t>Cyflwyniad</a:t>
            </a:r>
            <a:r>
              <a:rPr lang="en-GB" sz="2800" dirty="0" smtClean="0">
                <a:latin typeface="Arial"/>
                <a:ea typeface="Calibri"/>
                <a:cs typeface="Times New Roman"/>
              </a:rPr>
              <a:t> Seminar </a:t>
            </a:r>
            <a:r>
              <a:rPr lang="en-GB" sz="2800" dirty="0" err="1" smtClean="0">
                <a:latin typeface="Arial"/>
                <a:ea typeface="Calibri"/>
                <a:cs typeface="Times New Roman"/>
              </a:rPr>
              <a:t>Unigol</a:t>
            </a:r>
            <a:r>
              <a:rPr lang="en-GB" sz="2800" dirty="0" smtClean="0">
                <a:latin typeface="Arial"/>
                <a:ea typeface="Calibri"/>
                <a:cs typeface="Times New Roman"/>
              </a:rPr>
              <a:t> (10 </a:t>
            </a:r>
            <a:r>
              <a:rPr lang="en-GB" sz="2800" dirty="0" err="1" smtClean="0">
                <a:latin typeface="Arial"/>
                <a:ea typeface="Calibri"/>
                <a:cs typeface="Times New Roman"/>
              </a:rPr>
              <a:t>Munud</a:t>
            </a:r>
            <a:r>
              <a:rPr lang="en-GB" sz="2800" dirty="0" smtClean="0">
                <a:latin typeface="Arial"/>
                <a:ea typeface="Calibri"/>
                <a:cs typeface="Times New Roman"/>
              </a:rPr>
              <a:t>)</a:t>
            </a:r>
            <a:endParaRPr lang="en-GB" sz="2400" dirty="0">
              <a:latin typeface="Calibri"/>
              <a:ea typeface="Calibri"/>
              <a:cs typeface="Times New Roman"/>
            </a:endParaRPr>
          </a:p>
          <a:p>
            <a:pPr marL="0" marR="0" indent="0">
              <a:lnSpc>
                <a:spcPct val="115000"/>
              </a:lnSpc>
              <a:spcBef>
                <a:spcPts val="0"/>
              </a:spcBef>
              <a:spcAft>
                <a:spcPts val="1000"/>
              </a:spcAft>
              <a:buNone/>
              <a:tabLst>
                <a:tab pos="457200" algn="l"/>
                <a:tab pos="914400" algn="l"/>
                <a:tab pos="1371600" algn="l"/>
                <a:tab pos="1828800" algn="l"/>
              </a:tabLst>
            </a:pPr>
            <a:endParaRPr lang="en-GB" sz="2400" dirty="0" smtClean="0">
              <a:latin typeface="Calibri"/>
              <a:ea typeface="Calibri"/>
              <a:cs typeface="Times New Roman"/>
            </a:endParaRPr>
          </a:p>
          <a:p>
            <a:pPr marL="0" marR="0" indent="0">
              <a:lnSpc>
                <a:spcPct val="115000"/>
              </a:lnSpc>
              <a:spcBef>
                <a:spcPts val="0"/>
              </a:spcBef>
              <a:spcAft>
                <a:spcPts val="1000"/>
              </a:spcAft>
              <a:buNone/>
              <a:tabLst>
                <a:tab pos="457200" algn="l"/>
                <a:tab pos="914400" algn="l"/>
                <a:tab pos="1371600" algn="l"/>
                <a:tab pos="1828800" algn="l"/>
              </a:tabLst>
            </a:pPr>
            <a:endParaRPr lang="en-GB" sz="2400" dirty="0">
              <a:latin typeface="Calibri"/>
              <a:ea typeface="Calibri"/>
              <a:cs typeface="Times New Roman"/>
            </a:endParaRPr>
          </a:p>
          <a:p>
            <a:r>
              <a:rPr lang="cy-GB" dirty="0" smtClean="0"/>
              <a:t>Cyflwynwch </a:t>
            </a:r>
            <a:r>
              <a:rPr lang="cy-GB" dirty="0" smtClean="0"/>
              <a:t>boster </a:t>
            </a:r>
            <a:r>
              <a:rPr lang="cy-GB" dirty="0" smtClean="0"/>
              <a:t>academaidd sy’n trafod </a:t>
            </a:r>
            <a:r>
              <a:rPr lang="cy-GB" dirty="0"/>
              <a:t>yr ystod o sgiliau a rhinweddau personol sydd yn dylanwadu ar ddatblygiad meddwl beirniadol mewn addysg. </a:t>
            </a:r>
            <a:endParaRPr lang="en-GB" dirty="0"/>
          </a:p>
        </p:txBody>
      </p:sp>
      <p:sp>
        <p:nvSpPr>
          <p:cNvPr id="4" name="Content Placeholder 3"/>
          <p:cNvSpPr>
            <a:spLocks noGrp="1"/>
          </p:cNvSpPr>
          <p:nvPr>
            <p:ph sz="half" idx="2"/>
          </p:nvPr>
        </p:nvSpPr>
        <p:spPr>
          <a:xfrm>
            <a:off x="4355976" y="2060848"/>
            <a:ext cx="3657600" cy="4572000"/>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pPr>
              <a:lnSpc>
                <a:spcPct val="115000"/>
              </a:lnSpc>
              <a:spcBef>
                <a:spcPts val="0"/>
              </a:spcBef>
              <a:spcAft>
                <a:spcPts val="1000"/>
              </a:spcAft>
              <a:tabLst>
                <a:tab pos="457200" algn="l"/>
                <a:tab pos="914400" algn="l"/>
                <a:tab pos="1371600" algn="l"/>
                <a:tab pos="1828800" algn="l"/>
              </a:tabLst>
            </a:pPr>
            <a:r>
              <a:rPr lang="en-GB" sz="2800" i="1" dirty="0" smtClean="0">
                <a:latin typeface="Arial"/>
                <a:ea typeface="Calibri"/>
                <a:cs typeface="Times New Roman"/>
              </a:rPr>
              <a:t>Individual Seminar Presentation (10 Minutes)</a:t>
            </a:r>
          </a:p>
          <a:p>
            <a:pPr marL="0" indent="0">
              <a:lnSpc>
                <a:spcPct val="115000"/>
              </a:lnSpc>
              <a:spcBef>
                <a:spcPts val="0"/>
              </a:spcBef>
              <a:spcAft>
                <a:spcPts val="1000"/>
              </a:spcAft>
              <a:buNone/>
              <a:tabLst>
                <a:tab pos="457200" algn="l"/>
                <a:tab pos="914400" algn="l"/>
                <a:tab pos="1371600" algn="l"/>
                <a:tab pos="1828800" algn="l"/>
              </a:tabLst>
            </a:pPr>
            <a:endParaRPr lang="en-GB" sz="2800" i="1" dirty="0" smtClean="0">
              <a:latin typeface="Arial"/>
              <a:ea typeface="Calibri"/>
              <a:cs typeface="Times New Roman"/>
            </a:endParaRPr>
          </a:p>
          <a:p>
            <a:pPr>
              <a:lnSpc>
                <a:spcPct val="115000"/>
              </a:lnSpc>
              <a:spcBef>
                <a:spcPts val="0"/>
              </a:spcBef>
              <a:spcAft>
                <a:spcPts val="1000"/>
              </a:spcAft>
              <a:tabLst>
                <a:tab pos="457200" algn="l"/>
                <a:tab pos="914400" algn="l"/>
                <a:tab pos="1371600" algn="l"/>
                <a:tab pos="1828800" algn="l"/>
              </a:tabLst>
            </a:pPr>
            <a:r>
              <a:rPr lang="en-GB" dirty="0" smtClean="0"/>
              <a:t>Present an academic poster discussing </a:t>
            </a:r>
            <a:r>
              <a:rPr lang="en-GB" dirty="0"/>
              <a:t>the range of skills and personal qualities that influence the development of critical thinking in education</a:t>
            </a:r>
            <a:r>
              <a:rPr lang="en-GB" dirty="0" smtClean="0"/>
              <a:t>. </a:t>
            </a:r>
            <a:r>
              <a:rPr lang="en-GB" i="1" dirty="0" smtClean="0">
                <a:latin typeface="Arial"/>
                <a:ea typeface="Calibri"/>
                <a:cs typeface="Times New Roman"/>
              </a:rPr>
              <a:t> </a:t>
            </a:r>
            <a:endParaRPr lang="en-GB" sz="2000" i="1" dirty="0">
              <a:latin typeface="Calibri"/>
              <a:ea typeface="Calibri"/>
              <a:cs typeface="Times New Roman"/>
            </a:endParaRPr>
          </a:p>
        </p:txBody>
      </p:sp>
    </p:spTree>
    <p:extLst>
      <p:ext uri="{BB962C8B-B14F-4D97-AF65-F5344CB8AC3E}">
        <p14:creationId xmlns:p14="http://schemas.microsoft.com/office/powerpoint/2010/main" val="425851453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Taclo’r</a:t>
            </a:r>
            <a:r>
              <a:rPr lang="en-GB" dirty="0" smtClean="0"/>
              <a:t> </a:t>
            </a:r>
            <a:r>
              <a:rPr lang="en-GB" dirty="0" err="1" smtClean="0"/>
              <a:t>Dasg</a:t>
            </a:r>
            <a:r>
              <a:rPr lang="en-GB" dirty="0" smtClean="0"/>
              <a:t/>
            </a:r>
            <a:br>
              <a:rPr lang="en-GB" dirty="0" smtClean="0"/>
            </a:br>
            <a:r>
              <a:rPr lang="en-GB" dirty="0" smtClean="0">
                <a:solidFill>
                  <a:schemeClr val="tx1"/>
                </a:solidFill>
              </a:rPr>
              <a:t>Tackling the Task </a:t>
            </a:r>
            <a:endParaRPr lang="en-GB" dirty="0">
              <a:solidFill>
                <a:schemeClr val="tx1"/>
              </a:solidFill>
            </a:endParaRPr>
          </a:p>
        </p:txBody>
      </p:sp>
      <p:sp>
        <p:nvSpPr>
          <p:cNvPr id="3" name="Content Placeholder 2"/>
          <p:cNvSpPr>
            <a:spLocks noGrp="1"/>
          </p:cNvSpPr>
          <p:nvPr>
            <p:ph sz="quarter" idx="1"/>
          </p:nvPr>
        </p:nvSpPr>
        <p:spPr>
          <a:xfrm>
            <a:off x="457200" y="1556792"/>
            <a:ext cx="3657600" cy="4615408"/>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smtClean="0"/>
              <a:t>Adnabod</a:t>
            </a:r>
            <a:r>
              <a:rPr lang="en-GB" dirty="0" smtClean="0"/>
              <a:t> y </a:t>
            </a:r>
            <a:r>
              <a:rPr lang="en-GB" dirty="0" err="1" smtClean="0"/>
              <a:t>dasg</a:t>
            </a:r>
            <a:r>
              <a:rPr lang="en-GB" dirty="0" smtClean="0"/>
              <a:t>…</a:t>
            </a:r>
          </a:p>
          <a:p>
            <a:endParaRPr lang="en-GB" dirty="0"/>
          </a:p>
          <a:p>
            <a:r>
              <a:rPr lang="en-GB" dirty="0" err="1" smtClean="0"/>
              <a:t>Pwrpas</a:t>
            </a:r>
            <a:endParaRPr lang="en-GB" dirty="0" smtClean="0"/>
          </a:p>
          <a:p>
            <a:r>
              <a:rPr lang="en-GB" dirty="0" err="1" smtClean="0"/>
              <a:t>Cynulleidfa</a:t>
            </a:r>
            <a:endParaRPr lang="en-GB" dirty="0" smtClean="0"/>
          </a:p>
          <a:p>
            <a:r>
              <a:rPr lang="en-GB" dirty="0" err="1" smtClean="0"/>
              <a:t>Iaith</a:t>
            </a:r>
            <a:endParaRPr lang="en-GB" dirty="0" smtClean="0"/>
          </a:p>
          <a:p>
            <a:r>
              <a:rPr lang="en-GB" dirty="0" err="1" smtClean="0"/>
              <a:t>Fformat</a:t>
            </a:r>
            <a:r>
              <a:rPr lang="en-GB" dirty="0" smtClean="0"/>
              <a:t> </a:t>
            </a:r>
          </a:p>
          <a:p>
            <a:endParaRPr lang="en-GB" dirty="0"/>
          </a:p>
          <a:p>
            <a:r>
              <a:rPr lang="en-GB" dirty="0" err="1" smtClean="0"/>
              <a:t>Gyda</a:t>
            </a:r>
            <a:r>
              <a:rPr lang="en-GB" dirty="0" smtClean="0"/>
              <a:t> </a:t>
            </a:r>
            <a:r>
              <a:rPr lang="en-GB" dirty="0" err="1" smtClean="0"/>
              <a:t>phartner</a:t>
            </a:r>
            <a:r>
              <a:rPr lang="en-GB" dirty="0" smtClean="0"/>
              <a:t>, </a:t>
            </a:r>
            <a:r>
              <a:rPr lang="en-GB" dirty="0" err="1" smtClean="0"/>
              <a:t>trafodwch</a:t>
            </a:r>
            <a:r>
              <a:rPr lang="en-GB" dirty="0" smtClean="0"/>
              <a:t> </a:t>
            </a:r>
            <a:r>
              <a:rPr lang="en-GB" dirty="0" err="1" smtClean="0"/>
              <a:t>yr</a:t>
            </a:r>
            <a:r>
              <a:rPr lang="en-GB" dirty="0" smtClean="0"/>
              <a:t> </a:t>
            </a:r>
            <a:r>
              <a:rPr lang="en-GB" dirty="0" err="1" smtClean="0"/>
              <a:t>elfennau</a:t>
            </a:r>
            <a:r>
              <a:rPr lang="en-GB" dirty="0" smtClean="0"/>
              <a:t> </a:t>
            </a:r>
            <a:r>
              <a:rPr lang="en-GB" dirty="0" err="1" smtClean="0"/>
              <a:t>uchod</a:t>
            </a:r>
            <a:r>
              <a:rPr lang="en-GB" dirty="0" smtClean="0"/>
              <a:t> </a:t>
            </a:r>
            <a:r>
              <a:rPr lang="en-GB" dirty="0" err="1" smtClean="0"/>
              <a:t>mewn</a:t>
            </a:r>
            <a:r>
              <a:rPr lang="en-GB" dirty="0" smtClean="0"/>
              <a:t> </a:t>
            </a:r>
            <a:r>
              <a:rPr lang="en-GB" dirty="0" err="1" smtClean="0"/>
              <a:t>perthynas</a:t>
            </a:r>
            <a:r>
              <a:rPr lang="en-GB" dirty="0" smtClean="0"/>
              <a:t> </a:t>
            </a:r>
            <a:r>
              <a:rPr lang="en-GB" dirty="0" err="1"/>
              <a:t>â</a:t>
            </a:r>
            <a:r>
              <a:rPr lang="en-GB" dirty="0" err="1" smtClean="0"/>
              <a:t>’r</a:t>
            </a:r>
            <a:r>
              <a:rPr lang="en-GB" dirty="0" smtClean="0"/>
              <a:t> </a:t>
            </a:r>
            <a:r>
              <a:rPr lang="en-GB" dirty="0" err="1" smtClean="0"/>
              <a:t>dasg</a:t>
            </a:r>
            <a:r>
              <a:rPr lang="en-GB" dirty="0" smtClean="0"/>
              <a:t> </a:t>
            </a:r>
            <a:r>
              <a:rPr lang="en-GB" dirty="0" err="1" smtClean="0"/>
              <a:t>yma</a:t>
            </a:r>
            <a:r>
              <a:rPr lang="en-GB" dirty="0" smtClean="0"/>
              <a:t>. </a:t>
            </a:r>
            <a:endParaRPr lang="en-GB" dirty="0"/>
          </a:p>
        </p:txBody>
      </p:sp>
      <p:sp>
        <p:nvSpPr>
          <p:cNvPr id="4" name="Content Placeholder 3"/>
          <p:cNvSpPr>
            <a:spLocks noGrp="1"/>
          </p:cNvSpPr>
          <p:nvPr>
            <p:ph sz="quarter" idx="2"/>
          </p:nvPr>
        </p:nvSpPr>
        <p:spPr>
          <a:xfrm>
            <a:off x="4270248" y="1556792"/>
            <a:ext cx="3657600" cy="461540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smtClean="0"/>
              <a:t>Who’s your PALL?</a:t>
            </a:r>
          </a:p>
          <a:p>
            <a:endParaRPr lang="en-GB" dirty="0"/>
          </a:p>
          <a:p>
            <a:r>
              <a:rPr lang="en-GB" dirty="0" smtClean="0"/>
              <a:t>Purpose</a:t>
            </a:r>
          </a:p>
          <a:p>
            <a:r>
              <a:rPr lang="en-GB" dirty="0" smtClean="0"/>
              <a:t>Audience</a:t>
            </a:r>
          </a:p>
          <a:p>
            <a:r>
              <a:rPr lang="en-GB" dirty="0" smtClean="0"/>
              <a:t>Language </a:t>
            </a:r>
          </a:p>
          <a:p>
            <a:r>
              <a:rPr lang="en-GB" dirty="0" smtClean="0"/>
              <a:t>Layout </a:t>
            </a:r>
          </a:p>
          <a:p>
            <a:endParaRPr lang="en-GB" dirty="0"/>
          </a:p>
          <a:p>
            <a:r>
              <a:rPr lang="en-GB" dirty="0" smtClean="0"/>
              <a:t>With a partner, identify the PALL of this task. </a:t>
            </a:r>
            <a:endParaRPr lang="en-GB" dirty="0"/>
          </a:p>
        </p:txBody>
      </p:sp>
      <p:pic>
        <p:nvPicPr>
          <p:cNvPr id="5"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35643"/>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0852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Cyflwyniadau</a:t>
            </a:r>
            <a:r>
              <a:rPr lang="en-GB" dirty="0" smtClean="0"/>
              <a:t> </a:t>
            </a:r>
            <a:r>
              <a:rPr lang="en-GB" dirty="0" err="1" smtClean="0"/>
              <a:t>Llafar</a:t>
            </a:r>
            <a:r>
              <a:rPr lang="en-GB" dirty="0" smtClean="0"/>
              <a:t/>
            </a:r>
            <a:br>
              <a:rPr lang="en-GB" dirty="0" smtClean="0"/>
            </a:br>
            <a:r>
              <a:rPr lang="en-GB" dirty="0" smtClean="0">
                <a:solidFill>
                  <a:schemeClr val="tx1"/>
                </a:solidFill>
              </a:rPr>
              <a:t>Verbal Presentations</a:t>
            </a:r>
            <a:endParaRPr lang="en-GB" dirty="0">
              <a:solidFill>
                <a:schemeClr val="tx1"/>
              </a:solidFill>
            </a:endParaRPr>
          </a:p>
        </p:txBody>
      </p:sp>
      <p:sp>
        <p:nvSpPr>
          <p:cNvPr id="3" name="Content Placeholder 2"/>
          <p:cNvSpPr>
            <a:spLocks noGrp="1"/>
          </p:cNvSpPr>
          <p:nvPr>
            <p:ph sz="quarter" idx="1"/>
          </p:nvPr>
        </p:nvSpPr>
        <p:spPr>
          <a:xfrm>
            <a:off x="457200" y="3645024"/>
            <a:ext cx="3657600" cy="2527176"/>
          </a:xfrm>
        </p:spPr>
        <p:style>
          <a:lnRef idx="2">
            <a:schemeClr val="accent1"/>
          </a:lnRef>
          <a:fillRef idx="1">
            <a:schemeClr val="lt1"/>
          </a:fillRef>
          <a:effectRef idx="0">
            <a:schemeClr val="accent1"/>
          </a:effectRef>
          <a:fontRef idx="minor">
            <a:schemeClr val="dk1"/>
          </a:fontRef>
        </p:style>
        <p:txBody>
          <a:bodyPr/>
          <a:lstStyle/>
          <a:p>
            <a:r>
              <a:rPr lang="en-GB" dirty="0" err="1" smtClean="0"/>
              <a:t>Cyfrwng</a:t>
            </a:r>
            <a:r>
              <a:rPr lang="en-GB" dirty="0" smtClean="0"/>
              <a:t> modern </a:t>
            </a:r>
            <a:r>
              <a:rPr lang="en-GB" dirty="0" err="1" smtClean="0"/>
              <a:t>iawn</a:t>
            </a:r>
            <a:r>
              <a:rPr lang="en-GB" dirty="0" smtClean="0"/>
              <a:t>!</a:t>
            </a:r>
          </a:p>
          <a:p>
            <a:r>
              <a:rPr lang="en-GB" dirty="0" smtClean="0"/>
              <a:t>Pam? </a:t>
            </a:r>
            <a:endParaRPr lang="en-GB" dirty="0"/>
          </a:p>
        </p:txBody>
      </p:sp>
      <p:sp>
        <p:nvSpPr>
          <p:cNvPr id="4" name="Content Placeholder 3"/>
          <p:cNvSpPr>
            <a:spLocks noGrp="1"/>
          </p:cNvSpPr>
          <p:nvPr>
            <p:ph sz="quarter" idx="2"/>
          </p:nvPr>
        </p:nvSpPr>
        <p:spPr>
          <a:xfrm>
            <a:off x="4270248" y="3645024"/>
            <a:ext cx="3657600" cy="2527176"/>
          </a:xfrm>
        </p:spPr>
        <p:style>
          <a:lnRef idx="2">
            <a:schemeClr val="dk1"/>
          </a:lnRef>
          <a:fillRef idx="1">
            <a:schemeClr val="lt1"/>
          </a:fillRef>
          <a:effectRef idx="0">
            <a:schemeClr val="dk1"/>
          </a:effectRef>
          <a:fontRef idx="minor">
            <a:schemeClr val="dk1"/>
          </a:fontRef>
        </p:style>
        <p:txBody>
          <a:bodyPr/>
          <a:lstStyle/>
          <a:p>
            <a:r>
              <a:rPr lang="en-GB" dirty="0" smtClean="0"/>
              <a:t>A very modern medium! </a:t>
            </a:r>
          </a:p>
          <a:p>
            <a:r>
              <a:rPr lang="en-GB" dirty="0" smtClean="0"/>
              <a:t>Why? </a:t>
            </a:r>
            <a:endParaRPr lang="en-GB" dirty="0"/>
          </a:p>
        </p:txBody>
      </p:sp>
      <p:pic>
        <p:nvPicPr>
          <p:cNvPr id="1026" name="Picture 2" descr="C:\Users\TERRY\AppData\Local\Microsoft\Windows\INetCache\IE\KWYYDASA\5-Minutes-Speech-Topic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556792"/>
            <a:ext cx="1915418" cy="1909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7412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47248" cy="1143000"/>
          </a:xfrm>
        </p:spPr>
        <p:txBody>
          <a:bodyPr>
            <a:normAutofit fontScale="90000"/>
          </a:bodyPr>
          <a:lstStyle/>
          <a:p>
            <a:pPr algn="ctr"/>
            <a:r>
              <a:rPr lang="en-GB" dirty="0" err="1" smtClean="0"/>
              <a:t>Rhinweddau</a:t>
            </a:r>
            <a:r>
              <a:rPr lang="en-GB" dirty="0" smtClean="0"/>
              <a:t> </a:t>
            </a:r>
            <a:r>
              <a:rPr lang="en-GB" dirty="0" err="1" smtClean="0"/>
              <a:t>Siarad</a:t>
            </a:r>
            <a:r>
              <a:rPr lang="en-GB" dirty="0" smtClean="0"/>
              <a:t> </a:t>
            </a:r>
            <a:r>
              <a:rPr lang="en-GB" dirty="0" err="1" smtClean="0"/>
              <a:t>Cyhoeddus</a:t>
            </a:r>
            <a:r>
              <a:rPr lang="en-GB" dirty="0" smtClean="0"/>
              <a:t> </a:t>
            </a:r>
            <a:r>
              <a:rPr lang="en-GB" dirty="0" err="1"/>
              <a:t>Llwyddiannus</a:t>
            </a:r>
            <a:r>
              <a:rPr lang="en-GB" dirty="0"/>
              <a:t> </a:t>
            </a:r>
            <a:r>
              <a:rPr lang="en-GB" dirty="0" smtClean="0"/>
              <a:t/>
            </a:r>
            <a:br>
              <a:rPr lang="en-GB" dirty="0" smtClean="0"/>
            </a:br>
            <a:r>
              <a:rPr lang="en-GB" dirty="0" smtClean="0">
                <a:solidFill>
                  <a:schemeClr val="accent2"/>
                </a:solidFill>
              </a:rPr>
              <a:t>Qualities of Successful Public Speakin</a:t>
            </a:r>
            <a:r>
              <a:rPr lang="en-GB" dirty="0">
                <a:solidFill>
                  <a:schemeClr val="accent2"/>
                </a:solidFill>
              </a:rPr>
              <a:t>g</a:t>
            </a:r>
          </a:p>
        </p:txBody>
      </p:sp>
      <p:sp>
        <p:nvSpPr>
          <p:cNvPr id="3" name="Content Placeholder 2"/>
          <p:cNvSpPr>
            <a:spLocks noGrp="1"/>
          </p:cNvSpPr>
          <p:nvPr>
            <p:ph sz="quarter" idx="1"/>
          </p:nvPr>
        </p:nvSpPr>
        <p:spPr>
          <a:xfrm>
            <a:off x="395536" y="2636912"/>
            <a:ext cx="3096344" cy="2548880"/>
          </a:xfrm>
        </p:spPr>
        <p:txBody>
          <a:bodyPr/>
          <a:lstStyle/>
          <a:p>
            <a:r>
              <a:rPr lang="en-GB" sz="2000" dirty="0" smtClean="0">
                <a:hlinkClick r:id="rId3"/>
              </a:rPr>
              <a:t>I am a Feminist </a:t>
            </a:r>
            <a:endParaRPr lang="en-GB" sz="2000" dirty="0" smtClean="0"/>
          </a:p>
          <a:p>
            <a:endParaRPr lang="en-GB" sz="2000" dirty="0"/>
          </a:p>
          <a:p>
            <a:r>
              <a:rPr lang="en-GB" sz="2000" dirty="0" smtClean="0">
                <a:hlinkClick r:id="rId4"/>
              </a:rPr>
              <a:t>Everyday Leadership </a:t>
            </a:r>
            <a:endParaRPr lang="en-GB" sz="2000" dirty="0" smtClean="0"/>
          </a:p>
          <a:p>
            <a:endParaRPr lang="en-GB" sz="2000" dirty="0"/>
          </a:p>
          <a:p>
            <a:r>
              <a:rPr lang="en-GB" sz="2000" dirty="0" smtClean="0">
                <a:hlinkClick r:id="rId5"/>
              </a:rPr>
              <a:t>What Teachers Make</a:t>
            </a:r>
            <a:endParaRPr lang="en-GB" sz="2000" dirty="0" smtClean="0"/>
          </a:p>
          <a:p>
            <a:endParaRPr lang="en-GB" dirty="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116546614"/>
              </p:ext>
            </p:extLst>
          </p:nvPr>
        </p:nvGraphicFramePr>
        <p:xfrm>
          <a:off x="3779912" y="1916832"/>
          <a:ext cx="4464496" cy="4297680"/>
        </p:xfrm>
        <a:graphic>
          <a:graphicData uri="http://schemas.openxmlformats.org/drawingml/2006/table">
            <a:tbl>
              <a:tblPr firstRow="1" bandRow="1">
                <a:tableStyleId>{5C22544A-7EE6-4342-B048-85BDC9FD1C3A}</a:tableStyleId>
              </a:tblPr>
              <a:tblGrid>
                <a:gridCol w="2232248">
                  <a:extLst>
                    <a:ext uri="{9D8B030D-6E8A-4147-A177-3AD203B41FA5}">
                      <a16:colId xmlns:a16="http://schemas.microsoft.com/office/drawing/2014/main" val="20000"/>
                    </a:ext>
                  </a:extLst>
                </a:gridCol>
                <a:gridCol w="2232248">
                  <a:extLst>
                    <a:ext uri="{9D8B030D-6E8A-4147-A177-3AD203B41FA5}">
                      <a16:colId xmlns:a16="http://schemas.microsoft.com/office/drawing/2014/main" val="20001"/>
                    </a:ext>
                  </a:extLst>
                </a:gridCol>
              </a:tblGrid>
              <a:tr h="1285984">
                <a:tc>
                  <a:txBody>
                    <a:bodyPr/>
                    <a:lstStyle/>
                    <a:p>
                      <a:pPr algn="ctr"/>
                      <a:r>
                        <a:rPr lang="en-GB" dirty="0" err="1" smtClean="0"/>
                        <a:t>Addas</a:t>
                      </a:r>
                      <a:r>
                        <a:rPr lang="en-GB" dirty="0" smtClean="0"/>
                        <a:t> </a:t>
                      </a:r>
                      <a:r>
                        <a:rPr lang="en-GB" dirty="0" err="1" smtClean="0"/>
                        <a:t>mewn</a:t>
                      </a:r>
                      <a:r>
                        <a:rPr lang="en-GB" dirty="0" smtClean="0"/>
                        <a:t> </a:t>
                      </a:r>
                      <a:r>
                        <a:rPr lang="en-GB" dirty="0" err="1" smtClean="0"/>
                        <a:t>Amgylchedd</a:t>
                      </a:r>
                      <a:r>
                        <a:rPr lang="en-GB" dirty="0" smtClean="0"/>
                        <a:t> </a:t>
                      </a:r>
                      <a:r>
                        <a:rPr lang="en-GB" dirty="0" err="1" smtClean="0"/>
                        <a:t>Academaidd</a:t>
                      </a:r>
                      <a:endParaRPr lang="en-GB" dirty="0" smtClean="0"/>
                    </a:p>
                    <a:p>
                      <a:pPr algn="ctr"/>
                      <a:endParaRPr lang="en-GB" dirty="0" smtClean="0"/>
                    </a:p>
                    <a:p>
                      <a:pPr algn="ctr"/>
                      <a:r>
                        <a:rPr lang="en-GB" dirty="0" smtClean="0"/>
                        <a:t>Appropriate in Academic Setting</a:t>
                      </a:r>
                      <a:endParaRPr lang="en-GB" dirty="0"/>
                    </a:p>
                  </a:txBody>
                  <a:tcPr/>
                </a:tc>
                <a:tc>
                  <a:txBody>
                    <a:bodyPr/>
                    <a:lstStyle/>
                    <a:p>
                      <a:pPr algn="ctr"/>
                      <a:r>
                        <a:rPr lang="en-GB" dirty="0" err="1" smtClean="0"/>
                        <a:t>Anaddas</a:t>
                      </a:r>
                      <a:r>
                        <a:rPr lang="en-GB" dirty="0" smtClean="0"/>
                        <a:t> </a:t>
                      </a:r>
                      <a:r>
                        <a:rPr lang="en-GB" dirty="0" err="1" smtClean="0"/>
                        <a:t>mewn</a:t>
                      </a:r>
                      <a:r>
                        <a:rPr lang="en-GB" dirty="0" smtClean="0"/>
                        <a:t> </a:t>
                      </a:r>
                      <a:r>
                        <a:rPr lang="en-GB" dirty="0" err="1" smtClean="0"/>
                        <a:t>Amgylchedd</a:t>
                      </a:r>
                      <a:r>
                        <a:rPr lang="en-GB" dirty="0" smtClean="0"/>
                        <a:t> </a:t>
                      </a:r>
                      <a:r>
                        <a:rPr lang="en-GB" dirty="0" err="1" smtClean="0"/>
                        <a:t>Academaidd</a:t>
                      </a:r>
                      <a:endParaRPr lang="en-GB" dirty="0" smtClean="0"/>
                    </a:p>
                    <a:p>
                      <a:pPr algn="ctr"/>
                      <a:endParaRPr lang="en-GB" dirty="0" smtClean="0"/>
                    </a:p>
                    <a:p>
                      <a:pPr algn="ctr"/>
                      <a:r>
                        <a:rPr lang="en-GB" dirty="0" smtClean="0"/>
                        <a:t>Inappropriate</a:t>
                      </a:r>
                      <a:r>
                        <a:rPr lang="en-GB" baseline="0" dirty="0" smtClean="0"/>
                        <a:t> in Academic Setting </a:t>
                      </a:r>
                      <a:endParaRPr lang="en-GB" dirty="0"/>
                    </a:p>
                  </a:txBody>
                  <a:tcPr/>
                </a:tc>
                <a:extLst>
                  <a:ext uri="{0D108BD9-81ED-4DB2-BD59-A6C34878D82A}">
                    <a16:rowId xmlns:a16="http://schemas.microsoft.com/office/drawing/2014/main" val="10000"/>
                  </a:ext>
                </a:extLst>
              </a:tr>
              <a:tr h="154816">
                <a:tc>
                  <a:txBody>
                    <a:bodyPr/>
                    <a:lstStyle/>
                    <a:p>
                      <a:endParaRPr lang="en-GB" dirty="0"/>
                    </a:p>
                  </a:txBody>
                  <a:tcPr/>
                </a:tc>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extLst>
                  <a:ext uri="{0D108BD9-81ED-4DB2-BD59-A6C34878D82A}">
                    <a16:rowId xmlns:a16="http://schemas.microsoft.com/office/drawing/2014/main" val="10001"/>
                  </a:ext>
                </a:extLst>
              </a:tr>
            </a:tbl>
          </a:graphicData>
        </a:graphic>
      </p:graphicFrame>
      <p:pic>
        <p:nvPicPr>
          <p:cNvPr id="6" name="Picture 2" descr="C:\Users\TERRY\AppData\Local\Microsoft\Windows\INetCache\IE\RCMPPI9Y\14223-illustration-of-a-pencil-pv[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76256" y="5229200"/>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400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Dim </a:t>
            </a:r>
            <a:r>
              <a:rPr lang="en-GB" dirty="0" err="1" smtClean="0"/>
              <a:t>Ofn</a:t>
            </a:r>
            <a:r>
              <a:rPr lang="en-GB" dirty="0" smtClean="0"/>
              <a:t>! </a:t>
            </a:r>
            <a:br>
              <a:rPr lang="en-GB" dirty="0" smtClean="0"/>
            </a:br>
            <a:r>
              <a:rPr lang="en-GB" dirty="0">
                <a:solidFill>
                  <a:schemeClr val="accent2"/>
                </a:solidFill>
              </a:rPr>
              <a:t>N</a:t>
            </a:r>
            <a:r>
              <a:rPr lang="en-GB" dirty="0" smtClean="0">
                <a:solidFill>
                  <a:schemeClr val="accent2"/>
                </a:solidFill>
              </a:rPr>
              <a:t>erve Buster! </a:t>
            </a:r>
            <a:endParaRPr lang="en-GB" dirty="0">
              <a:solidFill>
                <a:schemeClr val="accent2"/>
              </a:solidFill>
            </a:endParaRPr>
          </a:p>
        </p:txBody>
      </p:sp>
      <p:pic>
        <p:nvPicPr>
          <p:cNvPr id="5"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260648"/>
            <a:ext cx="1268760" cy="126876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Users\TERRY\AppData\Local\Microsoft\Windows\INetCache\IE\KWYYDASA\5-Minutes-Speech-Topic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5776" y="1772816"/>
            <a:ext cx="3323658" cy="3314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6907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3"/>
          <p:cNvSpPr>
            <a:spLocks noGrp="1"/>
          </p:cNvSpPr>
          <p:nvPr>
            <p:ph sz="half" idx="1"/>
          </p:nvPr>
        </p:nvSpPr>
        <p:spPr>
          <a:xfrm>
            <a:off x="457200" y="1988840"/>
            <a:ext cx="4038600" cy="4018260"/>
          </a:xfrm>
        </p:spPr>
        <p:style>
          <a:lnRef idx="2">
            <a:schemeClr val="accent1"/>
          </a:lnRef>
          <a:fillRef idx="1">
            <a:schemeClr val="lt1"/>
          </a:fillRef>
          <a:effectRef idx="0">
            <a:schemeClr val="accent1"/>
          </a:effectRef>
          <a:fontRef idx="minor">
            <a:schemeClr val="dk1"/>
          </a:fontRef>
        </p:style>
        <p:txBody>
          <a:bodyPr/>
          <a:lstStyle/>
          <a:p>
            <a:pPr eaLnBrk="1" hangingPunct="1">
              <a:lnSpc>
                <a:spcPct val="90000"/>
              </a:lnSpc>
            </a:pPr>
            <a:r>
              <a:rPr lang="en-US" altLang="en-US" sz="3000" dirty="0" err="1" smtClean="0">
                <a:latin typeface="Arial" panose="020B0604020202020204" pitchFamily="34" charset="0"/>
                <a:cs typeface="Arial" panose="020B0604020202020204" pitchFamily="34" charset="0"/>
              </a:rPr>
              <a:t>Pwnc</a:t>
            </a:r>
            <a:endParaRPr lang="en-US" altLang="en-US" sz="3000" dirty="0" smtClean="0">
              <a:latin typeface="Arial" panose="020B0604020202020204" pitchFamily="34" charset="0"/>
              <a:cs typeface="Arial" panose="020B0604020202020204" pitchFamily="34" charset="0"/>
            </a:endParaRPr>
          </a:p>
          <a:p>
            <a:pPr eaLnBrk="1" hangingPunct="1">
              <a:lnSpc>
                <a:spcPct val="90000"/>
              </a:lnSpc>
            </a:pPr>
            <a:endParaRPr lang="en-US" altLang="en-US" sz="3000" dirty="0" smtClean="0">
              <a:latin typeface="Arial" panose="020B0604020202020204" pitchFamily="34" charset="0"/>
              <a:cs typeface="Arial" panose="020B0604020202020204" pitchFamily="34" charset="0"/>
            </a:endParaRPr>
          </a:p>
          <a:p>
            <a:pPr eaLnBrk="1" hangingPunct="1">
              <a:lnSpc>
                <a:spcPct val="90000"/>
              </a:lnSpc>
            </a:pPr>
            <a:r>
              <a:rPr lang="en-US" altLang="en-US" sz="3000" dirty="0" err="1" smtClean="0">
                <a:latin typeface="Arial" panose="020B0604020202020204" pitchFamily="34" charset="0"/>
                <a:cs typeface="Arial" panose="020B0604020202020204" pitchFamily="34" charset="0"/>
              </a:rPr>
              <a:t>Hyd</a:t>
            </a:r>
            <a:endParaRPr lang="en-US" altLang="en-US" sz="3000" dirty="0" smtClean="0">
              <a:latin typeface="Arial" panose="020B0604020202020204" pitchFamily="34" charset="0"/>
              <a:cs typeface="Arial" panose="020B0604020202020204" pitchFamily="34" charset="0"/>
            </a:endParaRPr>
          </a:p>
          <a:p>
            <a:pPr eaLnBrk="1" hangingPunct="1">
              <a:lnSpc>
                <a:spcPct val="90000"/>
              </a:lnSpc>
            </a:pPr>
            <a:endParaRPr lang="en-US" altLang="en-US" sz="3000" dirty="0" smtClean="0">
              <a:latin typeface="Arial" panose="020B0604020202020204" pitchFamily="34" charset="0"/>
              <a:cs typeface="Arial" panose="020B0604020202020204" pitchFamily="34" charset="0"/>
            </a:endParaRPr>
          </a:p>
          <a:p>
            <a:pPr eaLnBrk="1" hangingPunct="1">
              <a:lnSpc>
                <a:spcPct val="90000"/>
              </a:lnSpc>
            </a:pPr>
            <a:r>
              <a:rPr lang="en-US" altLang="en-US" sz="3000" dirty="0" err="1" smtClean="0">
                <a:latin typeface="Arial" panose="020B0604020202020204" pitchFamily="34" charset="0"/>
                <a:cs typeface="Arial" panose="020B0604020202020204" pitchFamily="34" charset="0"/>
              </a:rPr>
              <a:t>Cynulleidfa</a:t>
            </a:r>
            <a:endParaRPr lang="en-US" altLang="en-US" sz="3000" dirty="0" smtClean="0">
              <a:latin typeface="Arial" panose="020B0604020202020204" pitchFamily="34" charset="0"/>
              <a:cs typeface="Arial" panose="020B0604020202020204" pitchFamily="34" charset="0"/>
            </a:endParaRPr>
          </a:p>
          <a:p>
            <a:pPr eaLnBrk="1" hangingPunct="1">
              <a:lnSpc>
                <a:spcPct val="90000"/>
              </a:lnSpc>
            </a:pPr>
            <a:endParaRPr lang="en-US" altLang="en-US" sz="3000" dirty="0" smtClean="0">
              <a:latin typeface="Arial" panose="020B0604020202020204" pitchFamily="34" charset="0"/>
              <a:cs typeface="Arial" panose="020B0604020202020204" pitchFamily="34" charset="0"/>
            </a:endParaRPr>
          </a:p>
          <a:p>
            <a:pPr eaLnBrk="1" hangingPunct="1">
              <a:lnSpc>
                <a:spcPct val="90000"/>
              </a:lnSpc>
            </a:pPr>
            <a:r>
              <a:rPr lang="en-US" altLang="en-US" sz="3000" dirty="0" smtClean="0">
                <a:latin typeface="Arial" panose="020B0604020202020204" pitchFamily="34" charset="0"/>
                <a:cs typeface="Arial" panose="020B0604020202020204" pitchFamily="34" charset="0"/>
              </a:rPr>
              <a:t>Dull </a:t>
            </a:r>
            <a:r>
              <a:rPr lang="en-US" altLang="en-US" sz="3000" dirty="0" err="1" smtClean="0">
                <a:latin typeface="Arial" panose="020B0604020202020204" pitchFamily="34" charset="0"/>
                <a:cs typeface="Arial" panose="020B0604020202020204" pitchFamily="34" charset="0"/>
              </a:rPr>
              <a:t>trosglwyddo</a:t>
            </a:r>
            <a:endParaRPr lang="en-US" altLang="en-US" sz="3000" dirty="0" smtClean="0">
              <a:latin typeface="Arial" panose="020B0604020202020204" pitchFamily="34" charset="0"/>
              <a:cs typeface="Arial" panose="020B0604020202020204" pitchFamily="34" charset="0"/>
            </a:endParaRPr>
          </a:p>
        </p:txBody>
      </p:sp>
      <p:sp>
        <p:nvSpPr>
          <p:cNvPr id="9219" name="Content Placeholder 4"/>
          <p:cNvSpPr>
            <a:spLocks noGrp="1"/>
          </p:cNvSpPr>
          <p:nvPr>
            <p:ph sz="half" idx="2"/>
          </p:nvPr>
        </p:nvSpPr>
        <p:spPr>
          <a:xfrm>
            <a:off x="4648200" y="1981200"/>
            <a:ext cx="4038600" cy="4025900"/>
          </a:xfrm>
        </p:spPr>
        <p:style>
          <a:lnRef idx="2">
            <a:schemeClr val="dk1"/>
          </a:lnRef>
          <a:fillRef idx="1">
            <a:schemeClr val="lt1"/>
          </a:fillRef>
          <a:effectRef idx="0">
            <a:schemeClr val="dk1"/>
          </a:effectRef>
          <a:fontRef idx="minor">
            <a:schemeClr val="dk1"/>
          </a:fontRef>
        </p:style>
        <p:txBody>
          <a:bodyPr/>
          <a:lstStyle/>
          <a:p>
            <a:pPr eaLnBrk="1" hangingPunct="1">
              <a:lnSpc>
                <a:spcPct val="90000"/>
              </a:lnSpc>
            </a:pPr>
            <a:r>
              <a:rPr lang="en-US" altLang="en-US" sz="3000" i="1" dirty="0" smtClean="0">
                <a:latin typeface="Arial" panose="020B0604020202020204" pitchFamily="34" charset="0"/>
                <a:cs typeface="Arial" panose="020B0604020202020204" pitchFamily="34" charset="0"/>
              </a:rPr>
              <a:t>Subject</a:t>
            </a:r>
          </a:p>
          <a:p>
            <a:pPr eaLnBrk="1" hangingPunct="1">
              <a:lnSpc>
                <a:spcPct val="90000"/>
              </a:lnSpc>
            </a:pPr>
            <a:endParaRPr lang="en-US" altLang="en-US" sz="3000" i="1" dirty="0" smtClean="0">
              <a:latin typeface="Arial" panose="020B0604020202020204" pitchFamily="34" charset="0"/>
              <a:cs typeface="Arial" panose="020B0604020202020204" pitchFamily="34" charset="0"/>
            </a:endParaRPr>
          </a:p>
          <a:p>
            <a:pPr eaLnBrk="1" hangingPunct="1">
              <a:lnSpc>
                <a:spcPct val="90000"/>
              </a:lnSpc>
            </a:pPr>
            <a:r>
              <a:rPr lang="en-US" altLang="en-US" sz="3000" i="1" dirty="0" smtClean="0">
                <a:latin typeface="Arial" panose="020B0604020202020204" pitchFamily="34" charset="0"/>
                <a:cs typeface="Arial" panose="020B0604020202020204" pitchFamily="34" charset="0"/>
              </a:rPr>
              <a:t>Length of time</a:t>
            </a:r>
          </a:p>
          <a:p>
            <a:pPr eaLnBrk="1" hangingPunct="1">
              <a:lnSpc>
                <a:spcPct val="90000"/>
              </a:lnSpc>
            </a:pPr>
            <a:endParaRPr lang="en-US" altLang="en-US" sz="3000" i="1" dirty="0" smtClean="0">
              <a:latin typeface="Arial" panose="020B0604020202020204" pitchFamily="34" charset="0"/>
              <a:cs typeface="Arial" panose="020B0604020202020204" pitchFamily="34" charset="0"/>
            </a:endParaRPr>
          </a:p>
          <a:p>
            <a:pPr eaLnBrk="1" hangingPunct="1">
              <a:lnSpc>
                <a:spcPct val="90000"/>
              </a:lnSpc>
            </a:pPr>
            <a:r>
              <a:rPr lang="en-US" altLang="en-US" sz="3000" i="1" dirty="0" smtClean="0">
                <a:latin typeface="Arial" panose="020B0604020202020204" pitchFamily="34" charset="0"/>
                <a:cs typeface="Arial" panose="020B0604020202020204" pitchFamily="34" charset="0"/>
              </a:rPr>
              <a:t>Audience</a:t>
            </a:r>
          </a:p>
          <a:p>
            <a:pPr eaLnBrk="1" hangingPunct="1">
              <a:lnSpc>
                <a:spcPct val="90000"/>
              </a:lnSpc>
            </a:pPr>
            <a:endParaRPr lang="en-US" altLang="en-US" sz="3000" i="1" dirty="0" smtClean="0">
              <a:latin typeface="Arial" panose="020B0604020202020204" pitchFamily="34" charset="0"/>
              <a:cs typeface="Arial" panose="020B0604020202020204" pitchFamily="34" charset="0"/>
            </a:endParaRPr>
          </a:p>
          <a:p>
            <a:pPr eaLnBrk="1" hangingPunct="1">
              <a:lnSpc>
                <a:spcPct val="90000"/>
              </a:lnSpc>
            </a:pPr>
            <a:r>
              <a:rPr lang="en-US" altLang="en-US" sz="3000" i="1" dirty="0" smtClean="0">
                <a:latin typeface="Arial" panose="020B0604020202020204" pitchFamily="34" charset="0"/>
                <a:cs typeface="Arial" panose="020B0604020202020204" pitchFamily="34" charset="0"/>
              </a:rPr>
              <a:t>Mode of delivery</a:t>
            </a:r>
          </a:p>
        </p:txBody>
      </p:sp>
      <p:sp>
        <p:nvSpPr>
          <p:cNvPr id="2" name="Title 1"/>
          <p:cNvSpPr>
            <a:spLocks noGrp="1"/>
          </p:cNvSpPr>
          <p:nvPr>
            <p:ph type="title"/>
          </p:nvPr>
        </p:nvSpPr>
        <p:spPr>
          <a:xfrm>
            <a:off x="827584" y="404664"/>
            <a:ext cx="7467600" cy="1143000"/>
          </a:xfrm>
        </p:spPr>
        <p:txBody>
          <a:bodyPr>
            <a:noAutofit/>
          </a:bodyPr>
          <a:lstStyle/>
          <a:p>
            <a:pPr algn="ctr" eaLnBrk="1" fontAlgn="auto" hangingPunct="1">
              <a:spcAft>
                <a:spcPts val="0"/>
              </a:spcAft>
              <a:defRPr/>
            </a:pPr>
            <a:r>
              <a:rPr lang="en-US" sz="4000" dirty="0" err="1" smtClean="0"/>
              <a:t>Cynllunio</a:t>
            </a:r>
            <a:r>
              <a:rPr lang="en-US" sz="4000" dirty="0" smtClean="0"/>
              <a:t/>
            </a:r>
            <a:br>
              <a:rPr lang="en-US" sz="4000" dirty="0" smtClean="0"/>
            </a:br>
            <a:r>
              <a:rPr lang="en-US" sz="4000" i="1" dirty="0" smtClean="0">
                <a:solidFill>
                  <a:schemeClr val="accent2"/>
                </a:solidFill>
              </a:rPr>
              <a:t>Planning</a:t>
            </a:r>
          </a:p>
        </p:txBody>
      </p:sp>
      <p:pic>
        <p:nvPicPr>
          <p:cNvPr id="1026" name="Picture 2" descr="C:\Program Files (x86)\Microsoft Office\MEDIA\CAGCAT10\j0291984.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59632" y="116632"/>
            <a:ext cx="1807769" cy="1913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804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sz="half" idx="1"/>
          </p:nvPr>
        </p:nvSpPr>
        <p:spPr>
          <a:xfrm>
            <a:off x="457200" y="1481138"/>
            <a:ext cx="4038600" cy="4767262"/>
          </a:xfrm>
        </p:spPr>
        <p:style>
          <a:lnRef idx="2">
            <a:schemeClr val="accent1"/>
          </a:lnRef>
          <a:fillRef idx="1">
            <a:schemeClr val="lt1"/>
          </a:fillRef>
          <a:effectRef idx="0">
            <a:schemeClr val="accent1"/>
          </a:effectRef>
          <a:fontRef idx="minor">
            <a:schemeClr val="dk1"/>
          </a:fontRef>
        </p:style>
        <p:txBody>
          <a:bodyPr>
            <a:normAutofit/>
          </a:bodyPr>
          <a:lstStyle/>
          <a:p>
            <a:pPr eaLnBrk="1" hangingPunct="1"/>
            <a:r>
              <a:rPr lang="en-US" altLang="en-US" sz="2800" dirty="0" err="1" smtClean="0">
                <a:latin typeface="Arial" panose="020B0604020202020204" pitchFamily="34" charset="0"/>
                <a:cs typeface="Arial" panose="020B0604020202020204" pitchFamily="34" charset="0"/>
              </a:rPr>
              <a:t>Darllenwch</a:t>
            </a:r>
            <a:r>
              <a:rPr lang="en-US" altLang="en-US" sz="2800" dirty="0" smtClean="0">
                <a:latin typeface="Arial" panose="020B0604020202020204" pitchFamily="34" charset="0"/>
                <a:cs typeface="Arial" panose="020B0604020202020204" pitchFamily="34" charset="0"/>
              </a:rPr>
              <a:t> y </a:t>
            </a:r>
            <a:r>
              <a:rPr lang="en-US" altLang="en-US" sz="2800" dirty="0" err="1" smtClean="0">
                <a:latin typeface="Arial" panose="020B0604020202020204" pitchFamily="34" charset="0"/>
                <a:cs typeface="Arial" panose="020B0604020202020204" pitchFamily="34" charset="0"/>
              </a:rPr>
              <a:t>teitl</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yn</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ofalus</a:t>
            </a:r>
            <a:endParaRPr lang="en-US" altLang="en-US" sz="2800" dirty="0" smtClean="0">
              <a:latin typeface="Arial" panose="020B0604020202020204" pitchFamily="34" charset="0"/>
              <a:cs typeface="Arial" panose="020B0604020202020204" pitchFamily="34" charset="0"/>
            </a:endParaRPr>
          </a:p>
          <a:p>
            <a:pPr eaLnBrk="1" hangingPunct="1"/>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Ymchwiliwch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i’r</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pwnc</a:t>
            </a:r>
            <a:r>
              <a:rPr lang="en-US" altLang="en-US" sz="2800" dirty="0" smtClean="0">
                <a:latin typeface="Arial" panose="020B0604020202020204" pitchFamily="34" charset="0"/>
                <a:cs typeface="Arial" panose="020B0604020202020204" pitchFamily="34" charset="0"/>
              </a:rPr>
              <a:t> </a:t>
            </a:r>
            <a:r>
              <a:rPr lang="en-US" altLang="en-US" sz="2800" dirty="0" err="1">
                <a:latin typeface="Arial" panose="020B0604020202020204" pitchFamily="34" charset="0"/>
                <a:cs typeface="Arial" panose="020B0604020202020204" pitchFamily="34" charset="0"/>
              </a:rPr>
              <a:t>t</a:t>
            </a:r>
            <a:r>
              <a:rPr lang="en-US" altLang="en-US" sz="2800" dirty="0" err="1" smtClean="0">
                <a:latin typeface="Arial" panose="020B0604020202020204" pitchFamily="34" charset="0"/>
                <a:cs typeface="Arial" panose="020B0604020202020204" pitchFamily="34" charset="0"/>
              </a:rPr>
              <a:t>rwy</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ddarllen</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llyfrau</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cyfnodolion</a:t>
            </a:r>
            <a:r>
              <a:rPr lang="en-US" altLang="en-US" sz="2800" dirty="0" smtClean="0">
                <a:latin typeface="Arial" panose="020B0604020202020204" pitchFamily="34" charset="0"/>
                <a:cs typeface="Arial" panose="020B0604020202020204" pitchFamily="34" charset="0"/>
              </a:rPr>
              <a:t> ac </a:t>
            </a:r>
            <a:r>
              <a:rPr lang="en-US" altLang="en-US" sz="2800" dirty="0" err="1" smtClean="0">
                <a:latin typeface="Arial" panose="020B0604020202020204" pitchFamily="34" charset="0"/>
                <a:cs typeface="Arial" panose="020B0604020202020204" pitchFamily="34" charset="0"/>
              </a:rPr>
              <a:t>erthyglau</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ar</a:t>
            </a:r>
            <a:r>
              <a:rPr lang="en-US" altLang="en-US" sz="2800" dirty="0" smtClean="0">
                <a:latin typeface="Arial" panose="020B0604020202020204" pitchFamily="34" charset="0"/>
                <a:cs typeface="Arial" panose="020B0604020202020204" pitchFamily="34" charset="0"/>
              </a:rPr>
              <a:t> y </a:t>
            </a:r>
            <a:r>
              <a:rPr lang="en-US" altLang="en-US" sz="2800" dirty="0" err="1" smtClean="0">
                <a:latin typeface="Arial" panose="020B0604020202020204" pitchFamily="34" charset="0"/>
                <a:cs typeface="Arial" panose="020B0604020202020204" pitchFamily="34" charset="0"/>
              </a:rPr>
              <a:t>wê</a:t>
            </a:r>
            <a:endParaRPr lang="en-US" altLang="en-US" sz="2800" dirty="0" smtClean="0">
              <a:latin typeface="Arial" panose="020B0604020202020204" pitchFamily="34" charset="0"/>
              <a:cs typeface="Arial" panose="020B0604020202020204" pitchFamily="34" charset="0"/>
            </a:endParaRPr>
          </a:p>
          <a:p>
            <a:pPr marL="0" indent="0" eaLnBrk="1" hangingPunct="1">
              <a:buNone/>
            </a:pPr>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Cyfeirnodi</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addas</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gweler</a:t>
            </a:r>
            <a:r>
              <a:rPr lang="en-US" altLang="en-US" sz="2800" dirty="0" smtClean="0">
                <a:latin typeface="Arial" panose="020B0604020202020204" pitchFamily="34" charset="0"/>
                <a:cs typeface="Arial" panose="020B0604020202020204" pitchFamily="34" charset="0"/>
              </a:rPr>
              <a:t> y </a:t>
            </a:r>
            <a:r>
              <a:rPr lang="en-US" altLang="en-US" sz="2800" dirty="0" err="1" smtClean="0">
                <a:latin typeface="Arial" panose="020B0604020202020204" pitchFamily="34" charset="0"/>
                <a:cs typeface="Arial" panose="020B0604020202020204" pitchFamily="34" charset="0"/>
              </a:rPr>
              <a:t>Llawlyfr</a:t>
            </a:r>
            <a:r>
              <a:rPr lang="en-US" altLang="en-US" sz="2800" dirty="0" smtClean="0">
                <a:latin typeface="Arial" panose="020B0604020202020204" pitchFamily="34" charset="0"/>
                <a:cs typeface="Arial" panose="020B0604020202020204" pitchFamily="34" charset="0"/>
              </a:rPr>
              <a:t>)</a:t>
            </a:r>
          </a:p>
        </p:txBody>
      </p:sp>
      <p:sp>
        <p:nvSpPr>
          <p:cNvPr id="10243" name="Content Placeholder 3"/>
          <p:cNvSpPr>
            <a:spLocks noGrp="1"/>
          </p:cNvSpPr>
          <p:nvPr>
            <p:ph sz="half" idx="2"/>
          </p:nvPr>
        </p:nvSpPr>
        <p:spPr>
          <a:xfrm>
            <a:off x="4648200" y="1481138"/>
            <a:ext cx="4038600" cy="4756174"/>
          </a:xfrm>
        </p:spPr>
        <p:style>
          <a:lnRef idx="2">
            <a:schemeClr val="dk1"/>
          </a:lnRef>
          <a:fillRef idx="1">
            <a:schemeClr val="lt1"/>
          </a:fillRef>
          <a:effectRef idx="0">
            <a:schemeClr val="dk1"/>
          </a:effectRef>
          <a:fontRef idx="minor">
            <a:schemeClr val="dk1"/>
          </a:fontRef>
        </p:style>
        <p:txBody>
          <a:bodyPr>
            <a:noAutofit/>
          </a:bodyPr>
          <a:lstStyle/>
          <a:p>
            <a:pPr eaLnBrk="1" hangingPunct="1"/>
            <a:r>
              <a:rPr lang="en-US" altLang="en-US" sz="2800" i="1" dirty="0" smtClean="0">
                <a:latin typeface="Arial" panose="020B0604020202020204" pitchFamily="34" charset="0"/>
                <a:cs typeface="Arial" panose="020B0604020202020204" pitchFamily="34" charset="0"/>
              </a:rPr>
              <a:t>Read the title carefully</a:t>
            </a:r>
          </a:p>
          <a:p>
            <a:pPr eaLnBrk="1" hangingPunct="1"/>
            <a:r>
              <a:rPr lang="en-US" altLang="en-US" sz="2800" i="1" dirty="0" smtClean="0">
                <a:latin typeface="Arial" panose="020B0604020202020204" pitchFamily="34" charset="0"/>
                <a:cs typeface="Arial" panose="020B0604020202020204" pitchFamily="34" charset="0"/>
              </a:rPr>
              <a:t>Research your topic by reading  books, journals and appropriate articles on the internet</a:t>
            </a:r>
          </a:p>
          <a:p>
            <a:pPr eaLnBrk="1" hangingPunct="1"/>
            <a:r>
              <a:rPr lang="en-US" altLang="en-US" sz="2800" i="1" dirty="0" smtClean="0">
                <a:latin typeface="Arial" panose="020B0604020202020204" pitchFamily="34" charset="0"/>
                <a:cs typeface="Arial" panose="020B0604020202020204" pitchFamily="34" charset="0"/>
              </a:rPr>
              <a:t>Appropriate referencing (see Handbook)</a:t>
            </a:r>
          </a:p>
        </p:txBody>
      </p:sp>
      <p:sp>
        <p:nvSpPr>
          <p:cNvPr id="2" name="Title 1"/>
          <p:cNvSpPr>
            <a:spLocks noGrp="1"/>
          </p:cNvSpPr>
          <p:nvPr>
            <p:ph type="title"/>
          </p:nvPr>
        </p:nvSpPr>
        <p:spPr>
          <a:xfrm>
            <a:off x="368300" y="0"/>
            <a:ext cx="8042275" cy="1336675"/>
          </a:xfrm>
        </p:spPr>
        <p:txBody>
          <a:bodyPr>
            <a:normAutofit/>
          </a:bodyPr>
          <a:lstStyle/>
          <a:p>
            <a:pPr algn="ctr" eaLnBrk="1" fontAlgn="auto" hangingPunct="1">
              <a:spcAft>
                <a:spcPts val="0"/>
              </a:spcAft>
              <a:defRPr/>
            </a:pPr>
            <a:r>
              <a:rPr lang="en-US" sz="4000" dirty="0" err="1" smtClean="0"/>
              <a:t>Pwnc</a:t>
            </a:r>
            <a:r>
              <a:rPr lang="en-US" sz="4000" dirty="0" smtClean="0"/>
              <a:t> </a:t>
            </a:r>
            <a:br>
              <a:rPr lang="en-US" sz="4000" dirty="0" smtClean="0"/>
            </a:br>
            <a:r>
              <a:rPr lang="en-US" sz="4000" dirty="0" smtClean="0">
                <a:solidFill>
                  <a:schemeClr val="accent2"/>
                </a:solidFill>
              </a:rPr>
              <a:t> </a:t>
            </a:r>
            <a:r>
              <a:rPr lang="en-US" sz="4000" i="1" dirty="0" smtClean="0">
                <a:solidFill>
                  <a:schemeClr val="accent2"/>
                </a:solidFill>
              </a:rPr>
              <a:t>Subject</a:t>
            </a:r>
          </a:p>
        </p:txBody>
      </p:sp>
    </p:spTree>
    <p:extLst>
      <p:ext uri="{BB962C8B-B14F-4D97-AF65-F5344CB8AC3E}">
        <p14:creationId xmlns:p14="http://schemas.microsoft.com/office/powerpoint/2010/main" val="16598066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sz="half" idx="1"/>
          </p:nvPr>
        </p:nvSpPr>
        <p:spPr>
          <a:xfrm>
            <a:off x="395536" y="1676400"/>
            <a:ext cx="3600400" cy="4525962"/>
          </a:xfrm>
        </p:spPr>
        <p:style>
          <a:lnRef idx="2">
            <a:schemeClr val="accent1"/>
          </a:lnRef>
          <a:fillRef idx="1">
            <a:schemeClr val="lt1"/>
          </a:fillRef>
          <a:effectRef idx="0">
            <a:schemeClr val="accent1"/>
          </a:effectRef>
          <a:fontRef idx="minor">
            <a:schemeClr val="dk1"/>
          </a:fontRef>
        </p:style>
        <p:txBody>
          <a:bodyPr/>
          <a:lstStyle/>
          <a:p>
            <a:pPr eaLnBrk="1" hangingPunct="1"/>
            <a:endParaRPr lang="en-US" altLang="en-US" dirty="0" smtClean="0"/>
          </a:p>
          <a:p>
            <a:pPr eaLnBrk="1" hangingPunct="1"/>
            <a:r>
              <a:rPr lang="en-US" altLang="en-US" sz="3200" dirty="0" err="1" smtClean="0">
                <a:latin typeface="Arial" panose="020B0604020202020204" pitchFamily="34" charset="0"/>
                <a:cs typeface="Arial" panose="020B0604020202020204" pitchFamily="34" charset="0"/>
              </a:rPr>
              <a:t>Cyflwyniad</a:t>
            </a:r>
            <a:endParaRPr lang="en-US" altLang="en-US" sz="3200" dirty="0" smtClean="0">
              <a:latin typeface="Arial" panose="020B0604020202020204" pitchFamily="34" charset="0"/>
              <a:cs typeface="Arial" panose="020B0604020202020204" pitchFamily="34" charset="0"/>
            </a:endParaRPr>
          </a:p>
          <a:p>
            <a:pPr eaLnBrk="1" hangingPunct="1"/>
            <a:endParaRPr lang="en-US" altLang="en-US" sz="3200" dirty="0" smtClean="0">
              <a:latin typeface="Arial" panose="020B0604020202020204" pitchFamily="34" charset="0"/>
              <a:cs typeface="Arial" panose="020B0604020202020204" pitchFamily="34" charset="0"/>
            </a:endParaRPr>
          </a:p>
          <a:p>
            <a:pPr eaLnBrk="1" hangingPunct="1"/>
            <a:r>
              <a:rPr lang="en-US" altLang="en-US" sz="3200" dirty="0" err="1" smtClean="0">
                <a:latin typeface="Arial" panose="020B0604020202020204" pitchFamily="34" charset="0"/>
                <a:cs typeface="Arial" panose="020B0604020202020204" pitchFamily="34" charset="0"/>
              </a:rPr>
              <a:t>Trafodaeth</a:t>
            </a:r>
            <a:r>
              <a:rPr lang="en-US" altLang="en-US" sz="3200" dirty="0" smtClean="0">
                <a:latin typeface="Arial" panose="020B0604020202020204" pitchFamily="34" charset="0"/>
                <a:cs typeface="Arial" panose="020B0604020202020204" pitchFamily="34" charset="0"/>
              </a:rPr>
              <a:t> </a:t>
            </a:r>
            <a:r>
              <a:rPr lang="en-US" altLang="en-US" sz="3200" dirty="0" err="1" smtClean="0">
                <a:latin typeface="Arial" panose="020B0604020202020204" pitchFamily="34" charset="0"/>
                <a:cs typeface="Arial" panose="020B0604020202020204" pitchFamily="34" charset="0"/>
              </a:rPr>
              <a:t>o’r</a:t>
            </a:r>
            <a:r>
              <a:rPr lang="en-US" altLang="en-US" sz="3200" dirty="0" smtClean="0">
                <a:latin typeface="Arial" panose="020B0604020202020204" pitchFamily="34" charset="0"/>
                <a:cs typeface="Arial" panose="020B0604020202020204" pitchFamily="34" charset="0"/>
              </a:rPr>
              <a:t> </a:t>
            </a:r>
            <a:r>
              <a:rPr lang="en-US" altLang="en-US" sz="3200" dirty="0" err="1" smtClean="0">
                <a:latin typeface="Arial" panose="020B0604020202020204" pitchFamily="34" charset="0"/>
                <a:cs typeface="Arial" panose="020B0604020202020204" pitchFamily="34" charset="0"/>
              </a:rPr>
              <a:t>prif</a:t>
            </a:r>
            <a:r>
              <a:rPr lang="en-US" altLang="en-US" sz="3200" dirty="0" smtClean="0">
                <a:latin typeface="Arial" panose="020B0604020202020204" pitchFamily="34" charset="0"/>
                <a:cs typeface="Arial" panose="020B0604020202020204" pitchFamily="34" charset="0"/>
              </a:rPr>
              <a:t> </a:t>
            </a:r>
            <a:r>
              <a:rPr lang="en-US" altLang="en-US" sz="3200" dirty="0" err="1" smtClean="0">
                <a:latin typeface="Arial" panose="020B0604020202020204" pitchFamily="34" charset="0"/>
                <a:cs typeface="Arial" panose="020B0604020202020204" pitchFamily="34" charset="0"/>
              </a:rPr>
              <a:t>bwyntiau</a:t>
            </a:r>
            <a:endParaRPr lang="en-US" altLang="en-US" sz="3200" dirty="0" smtClean="0">
              <a:latin typeface="Arial" panose="020B0604020202020204" pitchFamily="34" charset="0"/>
              <a:cs typeface="Arial" panose="020B0604020202020204" pitchFamily="34" charset="0"/>
            </a:endParaRPr>
          </a:p>
          <a:p>
            <a:pPr eaLnBrk="1" hangingPunct="1"/>
            <a:endParaRPr lang="en-US" altLang="en-US" sz="3200" dirty="0" smtClean="0">
              <a:latin typeface="Arial" panose="020B0604020202020204" pitchFamily="34" charset="0"/>
              <a:cs typeface="Arial" panose="020B0604020202020204" pitchFamily="34" charset="0"/>
            </a:endParaRPr>
          </a:p>
          <a:p>
            <a:pPr eaLnBrk="1" hangingPunct="1"/>
            <a:r>
              <a:rPr lang="en-US" altLang="en-US" sz="3200" dirty="0" err="1" smtClean="0">
                <a:latin typeface="Arial" panose="020B0604020202020204" pitchFamily="34" charset="0"/>
                <a:cs typeface="Arial" panose="020B0604020202020204" pitchFamily="34" charset="0"/>
              </a:rPr>
              <a:t>Diweddglo</a:t>
            </a:r>
            <a:endParaRPr lang="en-US" altLang="en-US" sz="3200" dirty="0" smtClean="0">
              <a:latin typeface="Arial" panose="020B0604020202020204" pitchFamily="34" charset="0"/>
              <a:cs typeface="Arial" panose="020B0604020202020204" pitchFamily="34" charset="0"/>
            </a:endParaRPr>
          </a:p>
        </p:txBody>
      </p:sp>
      <p:sp>
        <p:nvSpPr>
          <p:cNvPr id="12291" name="Content Placeholder 3"/>
          <p:cNvSpPr>
            <a:spLocks noGrp="1"/>
          </p:cNvSpPr>
          <p:nvPr>
            <p:ph sz="half" idx="2"/>
          </p:nvPr>
        </p:nvSpPr>
        <p:spPr>
          <a:xfrm>
            <a:off x="4644008" y="1657106"/>
            <a:ext cx="3380184" cy="4525962"/>
          </a:xfrm>
        </p:spPr>
        <p:style>
          <a:lnRef idx="2">
            <a:schemeClr val="dk1"/>
          </a:lnRef>
          <a:fillRef idx="1">
            <a:schemeClr val="lt1"/>
          </a:fillRef>
          <a:effectRef idx="0">
            <a:schemeClr val="dk1"/>
          </a:effectRef>
          <a:fontRef idx="minor">
            <a:schemeClr val="dk1"/>
          </a:fontRef>
        </p:style>
        <p:txBody>
          <a:bodyPr/>
          <a:lstStyle/>
          <a:p>
            <a:pPr eaLnBrk="1" hangingPunct="1"/>
            <a:endParaRPr lang="en-US" altLang="en-US" dirty="0" smtClean="0"/>
          </a:p>
          <a:p>
            <a:pPr eaLnBrk="1" hangingPunct="1"/>
            <a:r>
              <a:rPr lang="en-US" altLang="en-US" sz="3200" i="1" dirty="0" smtClean="0">
                <a:latin typeface="Arial" panose="020B0604020202020204" pitchFamily="34" charset="0"/>
                <a:cs typeface="Arial" panose="020B0604020202020204" pitchFamily="34" charset="0"/>
              </a:rPr>
              <a:t>Introduction</a:t>
            </a:r>
          </a:p>
          <a:p>
            <a:pPr eaLnBrk="1" hangingPunct="1"/>
            <a:endParaRPr lang="en-US" altLang="en-US" sz="3200" i="1" dirty="0" smtClean="0">
              <a:latin typeface="Arial" panose="020B0604020202020204" pitchFamily="34" charset="0"/>
              <a:cs typeface="Arial" panose="020B0604020202020204" pitchFamily="34" charset="0"/>
            </a:endParaRPr>
          </a:p>
          <a:p>
            <a:pPr eaLnBrk="1" hangingPunct="1"/>
            <a:r>
              <a:rPr lang="en-US" altLang="en-US" sz="3200" i="1" dirty="0" smtClean="0">
                <a:latin typeface="Arial" panose="020B0604020202020204" pitchFamily="34" charset="0"/>
                <a:cs typeface="Arial" panose="020B0604020202020204" pitchFamily="34" charset="0"/>
              </a:rPr>
              <a:t>Main discussion points</a:t>
            </a:r>
          </a:p>
          <a:p>
            <a:pPr eaLnBrk="1" hangingPunct="1"/>
            <a:endParaRPr lang="en-US" altLang="en-US" sz="3200" i="1" dirty="0" smtClean="0">
              <a:latin typeface="Arial" panose="020B0604020202020204" pitchFamily="34" charset="0"/>
              <a:cs typeface="Arial" panose="020B0604020202020204" pitchFamily="34" charset="0"/>
            </a:endParaRPr>
          </a:p>
          <a:p>
            <a:pPr eaLnBrk="1" hangingPunct="1"/>
            <a:r>
              <a:rPr lang="en-US" altLang="en-US" sz="3200" i="1" dirty="0" smtClean="0">
                <a:latin typeface="Arial" panose="020B0604020202020204" pitchFamily="34" charset="0"/>
                <a:cs typeface="Arial" panose="020B0604020202020204" pitchFamily="34" charset="0"/>
              </a:rPr>
              <a:t>Conclusion</a:t>
            </a:r>
          </a:p>
        </p:txBody>
      </p:sp>
      <p:sp>
        <p:nvSpPr>
          <p:cNvPr id="2" name="Title 1"/>
          <p:cNvSpPr>
            <a:spLocks noGrp="1"/>
          </p:cNvSpPr>
          <p:nvPr>
            <p:ph type="title"/>
          </p:nvPr>
        </p:nvSpPr>
        <p:spPr/>
        <p:txBody>
          <a:bodyPr>
            <a:normAutofit/>
          </a:bodyPr>
          <a:lstStyle/>
          <a:p>
            <a:pPr algn="ctr" eaLnBrk="1" fontAlgn="auto" hangingPunct="1">
              <a:spcAft>
                <a:spcPts val="0"/>
              </a:spcAft>
              <a:defRPr/>
            </a:pPr>
            <a:r>
              <a:rPr lang="en-US" dirty="0" err="1" smtClean="0"/>
              <a:t>Trefn</a:t>
            </a:r>
            <a:r>
              <a:rPr lang="en-US" dirty="0" smtClean="0"/>
              <a:t> </a:t>
            </a:r>
            <a:br>
              <a:rPr lang="en-US" dirty="0" smtClean="0"/>
            </a:br>
            <a:r>
              <a:rPr lang="en-US" dirty="0" smtClean="0">
                <a:solidFill>
                  <a:schemeClr val="accent2"/>
                </a:solidFill>
              </a:rPr>
              <a:t> </a:t>
            </a:r>
            <a:r>
              <a:rPr lang="en-US" i="1" dirty="0" smtClean="0">
                <a:solidFill>
                  <a:schemeClr val="accent2"/>
                </a:solidFill>
              </a:rPr>
              <a:t>Order</a:t>
            </a:r>
          </a:p>
        </p:txBody>
      </p:sp>
      <p:pic>
        <p:nvPicPr>
          <p:cNvPr id="3074" name="Picture 2" descr="C:\Users\l.roberts\AppData\Local\Microsoft\Windows\Temporary Internet Files\Content.IE5\FX8L93BW\MM900234700[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55576" y="0"/>
            <a:ext cx="2057399"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9227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sz="half" idx="1"/>
          </p:nvPr>
        </p:nvSpPr>
        <p:spPr>
          <a:xfrm>
            <a:off x="457200" y="1981200"/>
            <a:ext cx="4038600" cy="4419600"/>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lnSpc>
                <a:spcPct val="90000"/>
              </a:lnSpc>
            </a:pPr>
            <a:r>
              <a:rPr lang="en-US" altLang="en-US" sz="3600" dirty="0" err="1" smtClean="0">
                <a:latin typeface="Arial" panose="020B0604020202020204" pitchFamily="34" charset="0"/>
                <a:cs typeface="Arial" panose="020B0604020202020204" pitchFamily="34" charset="0"/>
              </a:rPr>
              <a:t>Amhosibl</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cofio</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popeth</a:t>
            </a:r>
            <a:endParaRPr lang="en-US" altLang="en-US" sz="3600" dirty="0" smtClean="0">
              <a:latin typeface="Arial" panose="020B0604020202020204" pitchFamily="34" charset="0"/>
              <a:cs typeface="Arial" panose="020B0604020202020204" pitchFamily="34" charset="0"/>
            </a:endParaRPr>
          </a:p>
          <a:p>
            <a:pPr eaLnBrk="1" hangingPunct="1">
              <a:lnSpc>
                <a:spcPct val="90000"/>
              </a:lnSpc>
            </a:pPr>
            <a:r>
              <a:rPr lang="en-US" altLang="en-US" sz="3600" dirty="0" err="1" smtClean="0">
                <a:latin typeface="Arial" panose="020B0604020202020204" pitchFamily="34" charset="0"/>
                <a:cs typeface="Arial" panose="020B0604020202020204" pitchFamily="34" charset="0"/>
              </a:rPr>
              <a:t>Cardiau</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ciw</a:t>
            </a:r>
            <a:endParaRPr lang="en-US" altLang="en-US" sz="3600" dirty="0" smtClean="0">
              <a:latin typeface="Arial" panose="020B0604020202020204" pitchFamily="34" charset="0"/>
              <a:cs typeface="Arial" panose="020B0604020202020204" pitchFamily="34" charset="0"/>
            </a:endParaRPr>
          </a:p>
          <a:p>
            <a:pPr eaLnBrk="1" hangingPunct="1">
              <a:lnSpc>
                <a:spcPct val="90000"/>
              </a:lnSpc>
            </a:pPr>
            <a:r>
              <a:rPr lang="en-US" altLang="en-US" sz="3600" dirty="0" err="1" smtClean="0">
                <a:latin typeface="Arial" panose="020B0604020202020204" pitchFamily="34" charset="0"/>
                <a:cs typeface="Arial" panose="020B0604020202020204" pitchFamily="34" charset="0"/>
              </a:rPr>
              <a:t>Corden</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i</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glymu</a:t>
            </a:r>
            <a:endParaRPr lang="en-US" altLang="en-US" sz="3600" dirty="0" smtClean="0">
              <a:latin typeface="Arial" panose="020B0604020202020204" pitchFamily="34" charset="0"/>
              <a:cs typeface="Arial" panose="020B0604020202020204" pitchFamily="34" charset="0"/>
            </a:endParaRPr>
          </a:p>
          <a:p>
            <a:pPr eaLnBrk="1" hangingPunct="1">
              <a:lnSpc>
                <a:spcPct val="90000"/>
              </a:lnSpc>
            </a:pPr>
            <a:r>
              <a:rPr lang="en-US" altLang="en-US" sz="3600" dirty="0" err="1" smtClean="0">
                <a:latin typeface="Arial" panose="020B0604020202020204" pitchFamily="34" charset="0"/>
                <a:cs typeface="Arial" panose="020B0604020202020204" pitchFamily="34" charset="0"/>
              </a:rPr>
              <a:t>Peidiwch</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darllen</a:t>
            </a:r>
            <a:r>
              <a:rPr lang="en-US" altLang="en-US" sz="3600" dirty="0" smtClean="0">
                <a:latin typeface="Arial" panose="020B0604020202020204" pitchFamily="34" charset="0"/>
                <a:cs typeface="Arial" panose="020B0604020202020204" pitchFamily="34" charset="0"/>
              </a:rPr>
              <a:t> air am air</a:t>
            </a:r>
          </a:p>
          <a:p>
            <a:pPr eaLnBrk="1" hangingPunct="1">
              <a:lnSpc>
                <a:spcPct val="90000"/>
              </a:lnSpc>
            </a:pPr>
            <a:r>
              <a:rPr lang="en-US" altLang="en-US" sz="3600" dirty="0" err="1" smtClean="0">
                <a:latin typeface="Arial" panose="020B0604020202020204" pitchFamily="34" charset="0"/>
                <a:cs typeface="Arial" panose="020B0604020202020204" pitchFamily="34" charset="0"/>
              </a:rPr>
              <a:t>Byddwch</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yn</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frwdfrydig</a:t>
            </a:r>
            <a:endParaRPr lang="en-US" altLang="en-US" sz="3600" dirty="0" smtClean="0">
              <a:latin typeface="Arial" panose="020B0604020202020204" pitchFamily="34" charset="0"/>
              <a:cs typeface="Arial" panose="020B0604020202020204" pitchFamily="34" charset="0"/>
            </a:endParaRPr>
          </a:p>
        </p:txBody>
      </p:sp>
      <p:sp>
        <p:nvSpPr>
          <p:cNvPr id="13315" name="Content Placeholder 3"/>
          <p:cNvSpPr>
            <a:spLocks noGrp="1"/>
          </p:cNvSpPr>
          <p:nvPr>
            <p:ph sz="half" idx="2"/>
          </p:nvPr>
        </p:nvSpPr>
        <p:spPr>
          <a:xfrm>
            <a:off x="4648200" y="1981200"/>
            <a:ext cx="4038600" cy="4400128"/>
          </a:xfrm>
        </p:spPr>
        <p:style>
          <a:lnRef idx="2">
            <a:schemeClr val="dk1"/>
          </a:lnRef>
          <a:fillRef idx="1">
            <a:schemeClr val="lt1"/>
          </a:fillRef>
          <a:effectRef idx="0">
            <a:schemeClr val="dk1"/>
          </a:effectRef>
          <a:fontRef idx="minor">
            <a:schemeClr val="dk1"/>
          </a:fontRef>
        </p:style>
        <p:txBody>
          <a:bodyPr>
            <a:noAutofit/>
          </a:bodyPr>
          <a:lstStyle/>
          <a:p>
            <a:pPr eaLnBrk="1" hangingPunct="1">
              <a:lnSpc>
                <a:spcPct val="90000"/>
              </a:lnSpc>
            </a:pPr>
            <a:r>
              <a:rPr lang="en-US" altLang="en-US" sz="3600" i="1" dirty="0" smtClean="0">
                <a:latin typeface="Arial" panose="020B0604020202020204" pitchFamily="34" charset="0"/>
                <a:cs typeface="Arial" panose="020B0604020202020204" pitchFamily="34" charset="0"/>
              </a:rPr>
              <a:t>Impossible to remember everything</a:t>
            </a:r>
          </a:p>
          <a:p>
            <a:pPr eaLnBrk="1" hangingPunct="1">
              <a:lnSpc>
                <a:spcPct val="90000"/>
              </a:lnSpc>
            </a:pPr>
            <a:r>
              <a:rPr lang="en-US" altLang="en-US" sz="3600" i="1" dirty="0" smtClean="0">
                <a:latin typeface="Arial" panose="020B0604020202020204" pitchFamily="34" charset="0"/>
                <a:cs typeface="Arial" panose="020B0604020202020204" pitchFamily="34" charset="0"/>
              </a:rPr>
              <a:t>Cue cards</a:t>
            </a:r>
          </a:p>
          <a:p>
            <a:pPr eaLnBrk="1" hangingPunct="1">
              <a:lnSpc>
                <a:spcPct val="90000"/>
              </a:lnSpc>
            </a:pPr>
            <a:r>
              <a:rPr lang="en-US" altLang="en-US" sz="3600" i="1" dirty="0" smtClean="0">
                <a:latin typeface="Arial" panose="020B0604020202020204" pitchFamily="34" charset="0"/>
                <a:cs typeface="Arial" panose="020B0604020202020204" pitchFamily="34" charset="0"/>
              </a:rPr>
              <a:t>Tied with string</a:t>
            </a:r>
          </a:p>
          <a:p>
            <a:pPr eaLnBrk="1" hangingPunct="1">
              <a:lnSpc>
                <a:spcPct val="90000"/>
              </a:lnSpc>
            </a:pPr>
            <a:r>
              <a:rPr lang="en-US" altLang="en-US" sz="3600" i="1" dirty="0" smtClean="0">
                <a:latin typeface="Arial" panose="020B0604020202020204" pitchFamily="34" charset="0"/>
                <a:cs typeface="Arial" panose="020B0604020202020204" pitchFamily="34" charset="0"/>
              </a:rPr>
              <a:t>Don’t read word for word</a:t>
            </a:r>
          </a:p>
          <a:p>
            <a:pPr eaLnBrk="1" hangingPunct="1">
              <a:lnSpc>
                <a:spcPct val="90000"/>
              </a:lnSpc>
            </a:pPr>
            <a:r>
              <a:rPr lang="en-US" altLang="en-US" sz="3600" i="1" dirty="0" smtClean="0">
                <a:latin typeface="Arial" panose="020B0604020202020204" pitchFamily="34" charset="0"/>
                <a:cs typeface="Arial" panose="020B0604020202020204" pitchFamily="34" charset="0"/>
              </a:rPr>
              <a:t>Be enthusiastic</a:t>
            </a:r>
          </a:p>
        </p:txBody>
      </p:sp>
      <p:sp>
        <p:nvSpPr>
          <p:cNvPr id="2" name="Title 1"/>
          <p:cNvSpPr>
            <a:spLocks noGrp="1"/>
          </p:cNvSpPr>
          <p:nvPr>
            <p:ph type="title"/>
          </p:nvPr>
        </p:nvSpPr>
        <p:spPr>
          <a:xfrm>
            <a:off x="899592" y="548680"/>
            <a:ext cx="7467600" cy="1143000"/>
          </a:xfrm>
        </p:spPr>
        <p:txBody>
          <a:bodyPr>
            <a:noAutofit/>
          </a:bodyPr>
          <a:lstStyle/>
          <a:p>
            <a:pPr algn="ctr" eaLnBrk="1" fontAlgn="auto" hangingPunct="1">
              <a:spcAft>
                <a:spcPts val="0"/>
              </a:spcAft>
              <a:defRPr/>
            </a:pPr>
            <a:r>
              <a:rPr lang="en-US" sz="4000" dirty="0" err="1" smtClean="0"/>
              <a:t>Cyngor</a:t>
            </a:r>
            <a:r>
              <a:rPr lang="en-US" sz="4000" dirty="0" smtClean="0"/>
              <a:t> </a:t>
            </a:r>
            <a:r>
              <a:rPr lang="en-US" sz="4000" dirty="0"/>
              <a:t/>
            </a:r>
            <a:br>
              <a:rPr lang="en-US" sz="4000" dirty="0"/>
            </a:br>
            <a:r>
              <a:rPr lang="en-US" sz="4000" i="1" dirty="0" smtClean="0">
                <a:solidFill>
                  <a:schemeClr val="accent2"/>
                </a:solidFill>
              </a:rPr>
              <a:t>Tips</a:t>
            </a:r>
          </a:p>
        </p:txBody>
      </p:sp>
      <p:pic>
        <p:nvPicPr>
          <p:cNvPr id="2050" name="Picture 2" descr="C:\Users\TERRY\AppData\Local\Microsoft\Windows\INetCache\IE\KWYYDASA\student_writ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116632"/>
            <a:ext cx="1462484" cy="1731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5833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sz="half" idx="1"/>
          </p:nvPr>
        </p:nvSpPr>
        <p:spPr>
          <a:xfrm>
            <a:off x="457200" y="1752600"/>
            <a:ext cx="3682752" cy="4916760"/>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r>
              <a:rPr lang="en-US" altLang="en-US" sz="2800" dirty="0" err="1" smtClean="0">
                <a:latin typeface="Arial" panose="020B0604020202020204" pitchFamily="34" charset="0"/>
                <a:cs typeface="Arial" panose="020B0604020202020204" pitchFamily="34" charset="0"/>
              </a:rPr>
              <a:t>Cyflwynwch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eich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hun</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a’ch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testun</a:t>
            </a:r>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Mynnwch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sylw</a:t>
            </a:r>
            <a:r>
              <a:rPr lang="en-US" altLang="en-US" sz="2800" dirty="0" smtClean="0">
                <a:latin typeface="Arial" panose="020B0604020202020204" pitchFamily="34" charset="0"/>
                <a:cs typeface="Arial" panose="020B0604020202020204" pitchFamily="34" charset="0"/>
              </a:rPr>
              <a:t> a </a:t>
            </a:r>
            <a:r>
              <a:rPr lang="en-US" altLang="en-US" sz="2800" dirty="0" err="1" smtClean="0">
                <a:latin typeface="Arial" panose="020B0604020202020204" pitchFamily="34" charset="0"/>
                <a:cs typeface="Arial" panose="020B0604020202020204" pitchFamily="34" charset="0"/>
              </a:rPr>
              <a:t>diddordeb</a:t>
            </a:r>
            <a:r>
              <a:rPr lang="en-US" altLang="en-US" sz="2800" dirty="0" smtClean="0">
                <a:latin typeface="Arial" panose="020B0604020202020204" pitchFamily="34" charset="0"/>
                <a:cs typeface="Arial" panose="020B0604020202020204" pitchFamily="34" charset="0"/>
              </a:rPr>
              <a:t> y </a:t>
            </a:r>
            <a:r>
              <a:rPr lang="en-US" altLang="en-US" sz="2800" dirty="0" err="1" smtClean="0">
                <a:latin typeface="Arial" panose="020B0604020202020204" pitchFamily="34" charset="0"/>
                <a:cs typeface="Arial" panose="020B0604020202020204" pitchFamily="34" charset="0"/>
              </a:rPr>
              <a:t>gynulleidfa</a:t>
            </a:r>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Os</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ydych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yn</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defnyddio</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dyfyniadau</a:t>
            </a:r>
            <a:r>
              <a:rPr lang="en-US" altLang="en-US" sz="2800" dirty="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enwch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yr</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awdur</a:t>
            </a:r>
            <a:r>
              <a:rPr lang="en-US" altLang="en-US" sz="2800" dirty="0" smtClean="0">
                <a:latin typeface="Arial" panose="020B0604020202020204" pitchFamily="34" charset="0"/>
                <a:cs typeface="Arial" panose="020B0604020202020204" pitchFamily="34" charset="0"/>
              </a:rPr>
              <a:t> a </a:t>
            </a:r>
            <a:r>
              <a:rPr lang="en-US" altLang="en-US" sz="2800" dirty="0" err="1" smtClean="0">
                <a:latin typeface="Arial" panose="020B0604020202020204" pitchFamily="34" charset="0"/>
                <a:cs typeface="Arial" panose="020B0604020202020204" pitchFamily="34" charset="0"/>
              </a:rPr>
              <a:t>darllenwch</a:t>
            </a:r>
            <a:r>
              <a:rPr lang="en-US" altLang="en-US" sz="2800" dirty="0" smtClean="0">
                <a:latin typeface="Arial" panose="020B0604020202020204" pitchFamily="34" charset="0"/>
                <a:cs typeface="Arial" panose="020B0604020202020204" pitchFamily="34" charset="0"/>
              </a:rPr>
              <a:t> air am air</a:t>
            </a:r>
          </a:p>
        </p:txBody>
      </p:sp>
      <p:sp>
        <p:nvSpPr>
          <p:cNvPr id="14339" name="Content Placeholder 3"/>
          <p:cNvSpPr>
            <a:spLocks noGrp="1"/>
          </p:cNvSpPr>
          <p:nvPr>
            <p:ph sz="half" idx="2"/>
          </p:nvPr>
        </p:nvSpPr>
        <p:spPr>
          <a:xfrm>
            <a:off x="4499992" y="1752600"/>
            <a:ext cx="3664386" cy="4916760"/>
          </a:xfrm>
        </p:spPr>
        <p:style>
          <a:lnRef idx="2">
            <a:schemeClr val="dk1"/>
          </a:lnRef>
          <a:fillRef idx="1">
            <a:schemeClr val="lt1"/>
          </a:fillRef>
          <a:effectRef idx="0">
            <a:schemeClr val="dk1"/>
          </a:effectRef>
          <a:fontRef idx="minor">
            <a:schemeClr val="dk1"/>
          </a:fontRef>
        </p:style>
        <p:txBody>
          <a:bodyPr>
            <a:noAutofit/>
          </a:bodyPr>
          <a:lstStyle/>
          <a:p>
            <a:pPr eaLnBrk="1" hangingPunct="1"/>
            <a:r>
              <a:rPr lang="en-US" altLang="en-US" sz="2800" i="1" dirty="0" smtClean="0">
                <a:latin typeface="Arial" panose="020B0604020202020204" pitchFamily="34" charset="0"/>
                <a:cs typeface="Arial" panose="020B0604020202020204" pitchFamily="34" charset="0"/>
              </a:rPr>
              <a:t>Introduce yourself and your topic</a:t>
            </a:r>
          </a:p>
          <a:p>
            <a:pPr eaLnBrk="1" hangingPunct="1"/>
            <a:r>
              <a:rPr lang="en-US" altLang="en-US" sz="2800" i="1" dirty="0" smtClean="0">
                <a:latin typeface="Arial" panose="020B0604020202020204" pitchFamily="34" charset="0"/>
                <a:cs typeface="Arial" panose="020B0604020202020204" pitchFamily="34" charset="0"/>
              </a:rPr>
              <a:t>Get the audience’s attention and interest</a:t>
            </a:r>
          </a:p>
          <a:p>
            <a:pPr eaLnBrk="1" hangingPunct="1"/>
            <a:r>
              <a:rPr lang="en-US" altLang="en-US" sz="2800" i="1" dirty="0" smtClean="0">
                <a:latin typeface="Arial" panose="020B0604020202020204" pitchFamily="34" charset="0"/>
                <a:cs typeface="Arial" panose="020B0604020202020204" pitchFamily="34" charset="0"/>
              </a:rPr>
              <a:t>If using quotations name the author and read word for word</a:t>
            </a:r>
          </a:p>
        </p:txBody>
      </p:sp>
      <p:sp>
        <p:nvSpPr>
          <p:cNvPr id="2" name="Title 1"/>
          <p:cNvSpPr>
            <a:spLocks noGrp="1"/>
          </p:cNvSpPr>
          <p:nvPr>
            <p:ph type="title"/>
          </p:nvPr>
        </p:nvSpPr>
        <p:spPr/>
        <p:txBody>
          <a:bodyPr>
            <a:noAutofit/>
          </a:bodyPr>
          <a:lstStyle/>
          <a:p>
            <a:pPr algn="ctr" eaLnBrk="1" fontAlgn="auto" hangingPunct="1">
              <a:spcAft>
                <a:spcPts val="0"/>
              </a:spcAft>
              <a:defRPr/>
            </a:pPr>
            <a:r>
              <a:rPr lang="en-US" sz="4000" dirty="0" err="1" smtClean="0"/>
              <a:t>Cyflwyniad</a:t>
            </a:r>
            <a:r>
              <a:rPr lang="en-US" sz="4000" dirty="0"/>
              <a:t> </a:t>
            </a:r>
            <a:br>
              <a:rPr lang="en-US" sz="4000" dirty="0"/>
            </a:br>
            <a:r>
              <a:rPr lang="en-US" sz="4000" dirty="0" smtClean="0">
                <a:solidFill>
                  <a:schemeClr val="accent2"/>
                </a:solidFill>
              </a:rPr>
              <a:t> </a:t>
            </a:r>
            <a:r>
              <a:rPr lang="en-US" sz="4000" i="1" dirty="0" smtClean="0">
                <a:solidFill>
                  <a:schemeClr val="accent2"/>
                </a:solidFill>
              </a:rPr>
              <a:t>Introduction</a:t>
            </a:r>
          </a:p>
        </p:txBody>
      </p:sp>
      <p:pic>
        <p:nvPicPr>
          <p:cNvPr id="4098" name="Picture 2" descr="C:\Users\l.roberts\AppData\Local\Microsoft\Windows\Temporary Internet Files\Content.IE5\EEQLKL9O\MP90038286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1400" y="215685"/>
            <a:ext cx="1545956"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424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sz="half" idx="1"/>
          </p:nvPr>
        </p:nvSpPr>
        <p:spPr>
          <a:xfrm>
            <a:off x="539552" y="1628800"/>
            <a:ext cx="3672408" cy="4536504"/>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r>
              <a:rPr lang="en-US" altLang="en-US" sz="3600" dirty="0" smtClean="0">
                <a:latin typeface="Arial" panose="020B0604020202020204" pitchFamily="34" charset="0"/>
                <a:cs typeface="Arial" panose="020B0604020202020204" pitchFamily="34" charset="0"/>
              </a:rPr>
              <a:t>3-5 </a:t>
            </a:r>
            <a:r>
              <a:rPr lang="en-US" altLang="en-US" sz="3600" dirty="0" err="1" smtClean="0">
                <a:latin typeface="Arial" panose="020B0604020202020204" pitchFamily="34" charset="0"/>
                <a:cs typeface="Arial" panose="020B0604020202020204" pitchFamily="34" charset="0"/>
              </a:rPr>
              <a:t>prif</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bwynt</a:t>
            </a:r>
            <a:endParaRPr lang="en-US" altLang="en-US" sz="3600" dirty="0" smtClean="0">
              <a:latin typeface="Arial" panose="020B0604020202020204" pitchFamily="34" charset="0"/>
              <a:cs typeface="Arial" panose="020B0604020202020204" pitchFamily="34" charset="0"/>
            </a:endParaRPr>
          </a:p>
          <a:p>
            <a:pPr marL="0" indent="0" eaLnBrk="1" hangingPunct="1">
              <a:buNone/>
            </a:pPr>
            <a:endParaRPr lang="en-US" altLang="en-US" sz="3600" dirty="0" smtClean="0">
              <a:latin typeface="Arial" panose="020B0604020202020204" pitchFamily="34" charset="0"/>
              <a:cs typeface="Arial" panose="020B0604020202020204" pitchFamily="34" charset="0"/>
            </a:endParaRPr>
          </a:p>
          <a:p>
            <a:pPr eaLnBrk="1" hangingPunct="1"/>
            <a:r>
              <a:rPr lang="en-US" altLang="en-US" sz="3600" dirty="0" err="1" smtClean="0">
                <a:latin typeface="Arial" panose="020B0604020202020204" pitchFamily="34" charset="0"/>
                <a:cs typeface="Arial" panose="020B0604020202020204" pitchFamily="34" charset="0"/>
              </a:rPr>
              <a:t>Dilyniant</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rhesymegol</a:t>
            </a:r>
            <a:endParaRPr lang="en-US" altLang="en-US" sz="3600" dirty="0" smtClean="0">
              <a:latin typeface="Arial" panose="020B0604020202020204" pitchFamily="34" charset="0"/>
              <a:cs typeface="Arial" panose="020B0604020202020204" pitchFamily="34" charset="0"/>
            </a:endParaRPr>
          </a:p>
          <a:p>
            <a:pPr marL="0" indent="0" eaLnBrk="1" hangingPunct="1">
              <a:buNone/>
            </a:pPr>
            <a:endParaRPr lang="en-US" altLang="en-US" sz="3600" dirty="0" smtClean="0">
              <a:latin typeface="Arial" panose="020B0604020202020204" pitchFamily="34" charset="0"/>
              <a:cs typeface="Arial" panose="020B0604020202020204" pitchFamily="34" charset="0"/>
            </a:endParaRPr>
          </a:p>
          <a:p>
            <a:pPr eaLnBrk="1" hangingPunct="1"/>
            <a:r>
              <a:rPr lang="en-US" altLang="en-US" sz="3600" dirty="0" err="1" smtClean="0">
                <a:latin typeface="Arial" panose="020B0604020202020204" pitchFamily="34" charset="0"/>
                <a:cs typeface="Arial" panose="020B0604020202020204" pitchFamily="34" charset="0"/>
              </a:rPr>
              <a:t>Cerdyn</a:t>
            </a:r>
            <a:r>
              <a:rPr lang="en-US" altLang="en-US" sz="3600" dirty="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gwahanol</a:t>
            </a:r>
            <a:r>
              <a:rPr lang="en-US" altLang="en-US" sz="3600" dirty="0" smtClean="0">
                <a:latin typeface="Arial" panose="020B0604020202020204" pitchFamily="34" charset="0"/>
                <a:cs typeface="Arial" panose="020B0604020202020204" pitchFamily="34" charset="0"/>
              </a:rPr>
              <a:t> </a:t>
            </a:r>
            <a:r>
              <a:rPr lang="en-US" altLang="en-US" sz="3600" dirty="0" err="1" smtClean="0">
                <a:latin typeface="Arial" panose="020B0604020202020204" pitchFamily="34" charset="0"/>
                <a:cs typeface="Arial" panose="020B0604020202020204" pitchFamily="34" charset="0"/>
              </a:rPr>
              <a:t>i</a:t>
            </a:r>
            <a:r>
              <a:rPr lang="en-US" altLang="en-US" sz="3600" dirty="0" smtClean="0">
                <a:latin typeface="Arial" panose="020B0604020202020204" pitchFamily="34" charset="0"/>
                <a:cs typeface="Arial" panose="020B0604020202020204" pitchFamily="34" charset="0"/>
              </a:rPr>
              <a:t> bob </a:t>
            </a:r>
            <a:r>
              <a:rPr lang="en-US" altLang="en-US" sz="3600" dirty="0" err="1" smtClean="0">
                <a:latin typeface="Arial" panose="020B0604020202020204" pitchFamily="34" charset="0"/>
                <a:cs typeface="Arial" panose="020B0604020202020204" pitchFamily="34" charset="0"/>
              </a:rPr>
              <a:t>pwynt</a:t>
            </a:r>
            <a:endParaRPr lang="en-US" altLang="en-US" sz="3600" dirty="0" smtClean="0">
              <a:latin typeface="Arial" panose="020B0604020202020204" pitchFamily="34" charset="0"/>
              <a:cs typeface="Arial" panose="020B0604020202020204" pitchFamily="34" charset="0"/>
            </a:endParaRPr>
          </a:p>
        </p:txBody>
      </p:sp>
      <p:sp>
        <p:nvSpPr>
          <p:cNvPr id="15363" name="Content Placeholder 3"/>
          <p:cNvSpPr>
            <a:spLocks noGrp="1"/>
          </p:cNvSpPr>
          <p:nvPr>
            <p:ph sz="half" idx="2"/>
          </p:nvPr>
        </p:nvSpPr>
        <p:spPr>
          <a:xfrm>
            <a:off x="4499992" y="1628800"/>
            <a:ext cx="3528392" cy="4536504"/>
          </a:xfrm>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80000"/>
              </a:lnSpc>
            </a:pPr>
            <a:r>
              <a:rPr lang="en-US" altLang="en-US" sz="3600" i="1" dirty="0" smtClean="0">
                <a:latin typeface="Arial" panose="020B0604020202020204" pitchFamily="34" charset="0"/>
                <a:cs typeface="Arial" panose="020B0604020202020204" pitchFamily="34" charset="0"/>
              </a:rPr>
              <a:t>3-5 main points</a:t>
            </a:r>
          </a:p>
          <a:p>
            <a:pPr eaLnBrk="1" hangingPunct="1">
              <a:lnSpc>
                <a:spcPct val="80000"/>
              </a:lnSpc>
            </a:pPr>
            <a:endParaRPr lang="en-US" altLang="en-US" sz="3600" i="1" dirty="0">
              <a:latin typeface="Arial" panose="020B0604020202020204" pitchFamily="34" charset="0"/>
              <a:cs typeface="Arial" panose="020B0604020202020204" pitchFamily="34" charset="0"/>
            </a:endParaRPr>
          </a:p>
          <a:p>
            <a:pPr marL="0" indent="0" eaLnBrk="1" hangingPunct="1">
              <a:lnSpc>
                <a:spcPct val="80000"/>
              </a:lnSpc>
              <a:buNone/>
            </a:pPr>
            <a:endParaRPr lang="en-US" altLang="en-US" sz="3600" i="1" dirty="0" smtClean="0">
              <a:latin typeface="Arial" panose="020B0604020202020204" pitchFamily="34" charset="0"/>
              <a:cs typeface="Arial" panose="020B0604020202020204" pitchFamily="34" charset="0"/>
            </a:endParaRPr>
          </a:p>
          <a:p>
            <a:pPr eaLnBrk="1" hangingPunct="1">
              <a:lnSpc>
                <a:spcPct val="80000"/>
              </a:lnSpc>
            </a:pPr>
            <a:r>
              <a:rPr lang="en-US" altLang="en-US" sz="3600" i="1" dirty="0" smtClean="0">
                <a:latin typeface="Arial" panose="020B0604020202020204" pitchFamily="34" charset="0"/>
                <a:cs typeface="Arial" panose="020B0604020202020204" pitchFamily="34" charset="0"/>
              </a:rPr>
              <a:t>Logical progression</a:t>
            </a:r>
          </a:p>
          <a:p>
            <a:pPr marL="0" indent="0" eaLnBrk="1" hangingPunct="1">
              <a:lnSpc>
                <a:spcPct val="80000"/>
              </a:lnSpc>
              <a:buNone/>
            </a:pPr>
            <a:endParaRPr lang="en-US" altLang="en-US" sz="3600" i="1" dirty="0" smtClean="0">
              <a:latin typeface="Arial" panose="020B0604020202020204" pitchFamily="34" charset="0"/>
              <a:cs typeface="Arial" panose="020B0604020202020204" pitchFamily="34" charset="0"/>
            </a:endParaRPr>
          </a:p>
          <a:p>
            <a:pPr marL="0" indent="0" eaLnBrk="1" hangingPunct="1">
              <a:lnSpc>
                <a:spcPct val="80000"/>
              </a:lnSpc>
              <a:buNone/>
            </a:pPr>
            <a:endParaRPr lang="en-US" altLang="en-US" sz="3600" i="1" dirty="0" smtClean="0">
              <a:latin typeface="Arial" panose="020B0604020202020204" pitchFamily="34" charset="0"/>
              <a:cs typeface="Arial" panose="020B0604020202020204" pitchFamily="34" charset="0"/>
            </a:endParaRPr>
          </a:p>
          <a:p>
            <a:pPr eaLnBrk="1" hangingPunct="1">
              <a:lnSpc>
                <a:spcPct val="80000"/>
              </a:lnSpc>
            </a:pPr>
            <a:r>
              <a:rPr lang="en-US" altLang="en-US" sz="3600" i="1" dirty="0" smtClean="0">
                <a:latin typeface="Arial" panose="020B0604020202020204" pitchFamily="34" charset="0"/>
                <a:cs typeface="Arial" panose="020B0604020202020204" pitchFamily="34" charset="0"/>
              </a:rPr>
              <a:t>Each point has its own card</a:t>
            </a:r>
          </a:p>
        </p:txBody>
      </p:sp>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US" sz="4000" dirty="0" err="1" smtClean="0"/>
              <a:t>Prif</a:t>
            </a:r>
            <a:r>
              <a:rPr lang="en-US" sz="4000" dirty="0" smtClean="0"/>
              <a:t> </a:t>
            </a:r>
            <a:r>
              <a:rPr lang="en-US" sz="4000" dirty="0" err="1" smtClean="0"/>
              <a:t>Bwyntiau</a:t>
            </a:r>
            <a:r>
              <a:rPr lang="en-US" sz="4000" dirty="0"/>
              <a:t> </a:t>
            </a:r>
            <a:br>
              <a:rPr lang="en-US" sz="4000" dirty="0"/>
            </a:br>
            <a:r>
              <a:rPr lang="en-US" sz="4000" i="1" dirty="0" smtClean="0">
                <a:solidFill>
                  <a:schemeClr val="accent2"/>
                </a:solidFill>
              </a:rPr>
              <a:t>Main Points</a:t>
            </a:r>
          </a:p>
        </p:txBody>
      </p:sp>
    </p:spTree>
    <p:extLst>
      <p:ext uri="{BB962C8B-B14F-4D97-AF65-F5344CB8AC3E}">
        <p14:creationId xmlns:p14="http://schemas.microsoft.com/office/powerpoint/2010/main" val="5532065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sz="half" idx="1"/>
          </p:nvPr>
        </p:nvSpPr>
        <p:spPr>
          <a:xfrm>
            <a:off x="457200" y="1556792"/>
            <a:ext cx="3682752" cy="4996408"/>
          </a:xfrm>
        </p:spPr>
        <p:style>
          <a:lnRef idx="2">
            <a:schemeClr val="accent1"/>
          </a:lnRef>
          <a:fillRef idx="1">
            <a:schemeClr val="lt1"/>
          </a:fillRef>
          <a:effectRef idx="0">
            <a:schemeClr val="accent1"/>
          </a:effectRef>
          <a:fontRef idx="minor">
            <a:schemeClr val="dk1"/>
          </a:fontRef>
        </p:style>
        <p:txBody>
          <a:bodyPr>
            <a:noAutofit/>
          </a:bodyPr>
          <a:lstStyle/>
          <a:p>
            <a:pPr eaLnBrk="1" hangingPunct="1"/>
            <a:r>
              <a:rPr lang="en-US" altLang="en-US" sz="2800" dirty="0" err="1" smtClean="0">
                <a:latin typeface="Arial" panose="020B0604020202020204" pitchFamily="34" charset="0"/>
                <a:cs typeface="Arial" panose="020B0604020202020204" pitchFamily="34" charset="0"/>
              </a:rPr>
              <a:t>Allweddol</a:t>
            </a:r>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Tynnwch</a:t>
            </a:r>
            <a:r>
              <a:rPr lang="en-US" altLang="en-US" sz="2800" dirty="0" smtClean="0">
                <a:latin typeface="Arial" panose="020B0604020202020204" pitchFamily="34" charset="0"/>
                <a:cs typeface="Arial" panose="020B0604020202020204" pitchFamily="34" charset="0"/>
              </a:rPr>
              <a:t> y </a:t>
            </a:r>
            <a:r>
              <a:rPr lang="en-US" altLang="en-US" sz="2800" dirty="0" err="1" smtClean="0">
                <a:latin typeface="Arial" panose="020B0604020202020204" pitchFamily="34" charset="0"/>
                <a:cs typeface="Arial" panose="020B0604020202020204" pitchFamily="34" charset="0"/>
              </a:rPr>
              <a:t>prif</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bwyntiau</a:t>
            </a:r>
            <a:r>
              <a:rPr lang="en-US" altLang="en-US" sz="2800" dirty="0" smtClean="0">
                <a:latin typeface="Arial" panose="020B0604020202020204" pitchFamily="34" charset="0"/>
                <a:cs typeface="Arial" panose="020B0604020202020204" pitchFamily="34" charset="0"/>
              </a:rPr>
              <a:t> at</a:t>
            </a:r>
            <a:r>
              <a:rPr lang="en-US" altLang="en-US" sz="2800" dirty="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ei</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gilydd</a:t>
            </a:r>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Awgrymwch</a:t>
            </a:r>
            <a:r>
              <a:rPr lang="en-US" altLang="en-US" sz="2800" dirty="0" smtClean="0">
                <a:latin typeface="Arial" panose="020B0604020202020204" pitchFamily="34" charset="0"/>
                <a:cs typeface="Arial" panose="020B0604020202020204" pitchFamily="34" charset="0"/>
              </a:rPr>
              <a:t> y </a:t>
            </a:r>
            <a:r>
              <a:rPr lang="en-US" altLang="en-US" sz="2800" dirty="0" err="1" smtClean="0">
                <a:latin typeface="Arial" panose="020B0604020202020204" pitchFamily="34" charset="0"/>
                <a:cs typeface="Arial" panose="020B0604020202020204" pitchFamily="34" charset="0"/>
              </a:rPr>
              <a:t>ffordd</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ymlaen</a:t>
            </a:r>
            <a:endParaRPr lang="en-US" altLang="en-US" sz="2800" dirty="0" smtClean="0">
              <a:latin typeface="Arial" panose="020B0604020202020204" pitchFamily="34" charset="0"/>
              <a:cs typeface="Arial" panose="020B0604020202020204" pitchFamily="34" charset="0"/>
            </a:endParaRPr>
          </a:p>
          <a:p>
            <a:pPr eaLnBrk="1" hangingPunct="1"/>
            <a:r>
              <a:rPr lang="en-US" altLang="en-US" sz="2800" dirty="0" err="1" smtClean="0">
                <a:latin typeface="Arial" panose="020B0604020202020204" pitchFamily="34" charset="0"/>
                <a:cs typeface="Arial" panose="020B0604020202020204" pitchFamily="34" charset="0"/>
              </a:rPr>
              <a:t>Ambell</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waith</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bydd</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brawddeg</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symbylus</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yn</a:t>
            </a:r>
            <a:r>
              <a:rPr lang="en-US" altLang="en-US" sz="2800" dirty="0" smtClean="0">
                <a:latin typeface="Arial" panose="020B0604020202020204" pitchFamily="34" charset="0"/>
                <a:cs typeface="Arial" panose="020B0604020202020204" pitchFamily="34" charset="0"/>
              </a:rPr>
              <a:t> </a:t>
            </a:r>
            <a:r>
              <a:rPr lang="en-US" altLang="en-US" sz="2800" dirty="0" err="1" smtClean="0">
                <a:latin typeface="Arial" panose="020B0604020202020204" pitchFamily="34" charset="0"/>
                <a:cs typeface="Arial" panose="020B0604020202020204" pitchFamily="34" charset="0"/>
              </a:rPr>
              <a:t>addas</a:t>
            </a:r>
            <a:endParaRPr lang="en-US" altLang="en-US" sz="2800" dirty="0" smtClean="0">
              <a:latin typeface="Arial" panose="020B0604020202020204" pitchFamily="34" charset="0"/>
              <a:cs typeface="Arial" panose="020B0604020202020204" pitchFamily="34" charset="0"/>
            </a:endParaRPr>
          </a:p>
        </p:txBody>
      </p:sp>
      <p:sp>
        <p:nvSpPr>
          <p:cNvPr id="16387" name="Content Placeholder 3"/>
          <p:cNvSpPr>
            <a:spLocks noGrp="1"/>
          </p:cNvSpPr>
          <p:nvPr>
            <p:ph sz="half" idx="2"/>
          </p:nvPr>
        </p:nvSpPr>
        <p:spPr>
          <a:xfrm>
            <a:off x="4355976" y="1556792"/>
            <a:ext cx="3672408" cy="5040560"/>
          </a:xfrm>
        </p:spPr>
        <p:style>
          <a:lnRef idx="2">
            <a:schemeClr val="dk1"/>
          </a:lnRef>
          <a:fillRef idx="1">
            <a:schemeClr val="lt1"/>
          </a:fillRef>
          <a:effectRef idx="0">
            <a:schemeClr val="dk1"/>
          </a:effectRef>
          <a:fontRef idx="minor">
            <a:schemeClr val="dk1"/>
          </a:fontRef>
        </p:style>
        <p:txBody>
          <a:bodyPr/>
          <a:lstStyle/>
          <a:p>
            <a:pPr eaLnBrk="1" hangingPunct="1">
              <a:lnSpc>
                <a:spcPct val="80000"/>
              </a:lnSpc>
            </a:pPr>
            <a:r>
              <a:rPr lang="en-US" altLang="en-US" sz="3000" i="1" dirty="0" smtClean="0">
                <a:latin typeface="Arial" panose="020B0604020202020204" pitchFamily="34" charset="0"/>
                <a:cs typeface="Arial" panose="020B0604020202020204" pitchFamily="34" charset="0"/>
              </a:rPr>
              <a:t>Key</a:t>
            </a:r>
          </a:p>
          <a:p>
            <a:pPr eaLnBrk="1" hangingPunct="1">
              <a:lnSpc>
                <a:spcPct val="80000"/>
              </a:lnSpc>
            </a:pPr>
            <a:r>
              <a:rPr lang="en-US" altLang="en-US" sz="3000" i="1" dirty="0" smtClean="0">
                <a:latin typeface="Arial" panose="020B0604020202020204" pitchFamily="34" charset="0"/>
                <a:cs typeface="Arial" panose="020B0604020202020204" pitchFamily="34" charset="0"/>
              </a:rPr>
              <a:t>Draw together the main points</a:t>
            </a:r>
          </a:p>
          <a:p>
            <a:pPr eaLnBrk="1" hangingPunct="1">
              <a:lnSpc>
                <a:spcPct val="80000"/>
              </a:lnSpc>
            </a:pPr>
            <a:r>
              <a:rPr lang="en-US" altLang="en-US" sz="3000" i="1" dirty="0" smtClean="0">
                <a:latin typeface="Arial" panose="020B0604020202020204" pitchFamily="34" charset="0"/>
                <a:cs typeface="Arial" panose="020B0604020202020204" pitchFamily="34" charset="0"/>
              </a:rPr>
              <a:t>Suggest a way forward</a:t>
            </a:r>
          </a:p>
          <a:p>
            <a:pPr eaLnBrk="1" hangingPunct="1">
              <a:lnSpc>
                <a:spcPct val="80000"/>
              </a:lnSpc>
            </a:pPr>
            <a:r>
              <a:rPr lang="en-US" altLang="en-US" sz="3000" i="1" dirty="0" smtClean="0">
                <a:latin typeface="Arial" panose="020B0604020202020204" pitchFamily="34" charset="0"/>
                <a:cs typeface="Arial" panose="020B0604020202020204" pitchFamily="34" charset="0"/>
              </a:rPr>
              <a:t>Sometimes a motivating sentence is suitable</a:t>
            </a:r>
          </a:p>
        </p:txBody>
      </p:sp>
      <p:sp>
        <p:nvSpPr>
          <p:cNvPr id="2" name="Title 1"/>
          <p:cNvSpPr>
            <a:spLocks noGrp="1"/>
          </p:cNvSpPr>
          <p:nvPr>
            <p:ph type="title"/>
          </p:nvPr>
        </p:nvSpPr>
        <p:spPr/>
        <p:txBody>
          <a:bodyPr>
            <a:noAutofit/>
          </a:bodyPr>
          <a:lstStyle/>
          <a:p>
            <a:pPr algn="ctr" eaLnBrk="1" fontAlgn="auto" hangingPunct="1">
              <a:spcAft>
                <a:spcPts val="0"/>
              </a:spcAft>
              <a:defRPr/>
            </a:pPr>
            <a:r>
              <a:rPr lang="en-US" sz="4000" dirty="0" err="1" smtClean="0"/>
              <a:t>Diweddglo</a:t>
            </a:r>
            <a:r>
              <a:rPr lang="en-US" sz="4000" dirty="0"/>
              <a:t> </a:t>
            </a:r>
            <a:br>
              <a:rPr lang="en-US" sz="4000" dirty="0"/>
            </a:br>
            <a:r>
              <a:rPr lang="en-US" sz="4000" i="1" dirty="0" smtClean="0">
                <a:solidFill>
                  <a:schemeClr val="accent2"/>
                </a:solidFill>
              </a:rPr>
              <a:t>Conclusion</a:t>
            </a:r>
          </a:p>
        </p:txBody>
      </p:sp>
      <p:pic>
        <p:nvPicPr>
          <p:cNvPr id="3074" name="Picture 2" descr="C:\Users\TERRY\AppData\Local\Microsoft\Windows\INetCache\IE\RCMPPI9Y\bonhomme_et_coche_ve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0"/>
            <a:ext cx="1549028" cy="1549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4602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Eich</a:t>
            </a:r>
            <a:r>
              <a:rPr lang="en-GB" dirty="0" smtClean="0"/>
              <a:t> </a:t>
            </a:r>
            <a:r>
              <a:rPr lang="en-GB" dirty="0" err="1" smtClean="0"/>
              <a:t>tro</a:t>
            </a:r>
            <a:r>
              <a:rPr lang="en-GB" dirty="0" smtClean="0"/>
              <a:t> chi </a:t>
            </a:r>
            <a:r>
              <a:rPr lang="en-GB" dirty="0"/>
              <a:t/>
            </a:r>
            <a:br>
              <a:rPr lang="en-GB" dirty="0"/>
            </a:br>
            <a:r>
              <a:rPr lang="en-GB" dirty="0" smtClean="0">
                <a:solidFill>
                  <a:schemeClr val="accent2"/>
                </a:solidFill>
              </a:rPr>
              <a:t>Your turn</a:t>
            </a:r>
            <a:endParaRPr lang="en-GB" dirty="0">
              <a:solidFill>
                <a:schemeClr val="accent2"/>
              </a:solidFill>
            </a:endParaRP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Autofit/>
          </a:bodyPr>
          <a:lstStyle/>
          <a:p>
            <a:r>
              <a:rPr lang="en-GB" sz="2800" dirty="0" err="1" smtClean="0">
                <a:latin typeface="Arial" panose="020B0604020202020204" pitchFamily="34" charset="0"/>
                <a:cs typeface="Arial" panose="020B0604020202020204" pitchFamily="34" charset="0"/>
              </a:rPr>
              <a:t>Gweithiwch</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gyda</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phartner</a:t>
            </a:r>
            <a:endParaRPr lang="en-GB" sz="2800" dirty="0" smtClean="0">
              <a:latin typeface="Arial" panose="020B0604020202020204" pitchFamily="34" charset="0"/>
              <a:cs typeface="Arial" panose="020B0604020202020204" pitchFamily="34" charset="0"/>
            </a:endParaRPr>
          </a:p>
          <a:p>
            <a:r>
              <a:rPr lang="en-GB" sz="2800" dirty="0" err="1" smtClean="0">
                <a:latin typeface="Arial" panose="020B0604020202020204" pitchFamily="34" charset="0"/>
                <a:cs typeface="Arial" panose="020B0604020202020204" pitchFamily="34" charset="0"/>
              </a:rPr>
              <a:t>Pwnc</a:t>
            </a:r>
            <a:r>
              <a:rPr lang="en-GB" sz="2800" dirty="0" smtClean="0">
                <a:latin typeface="Arial" panose="020B0604020202020204" pitchFamily="34" charset="0"/>
                <a:cs typeface="Arial" panose="020B0604020202020204" pitchFamily="34" charset="0"/>
              </a:rPr>
              <a:t> - </a:t>
            </a:r>
            <a:r>
              <a:rPr lang="en-GB" sz="2800" dirty="0" err="1" smtClean="0">
                <a:latin typeface="Arial" panose="020B0604020202020204" pitchFamily="34" charset="0"/>
                <a:cs typeface="Arial" panose="020B0604020202020204" pitchFamily="34" charset="0"/>
              </a:rPr>
              <a:t>addysg</a:t>
            </a:r>
            <a:endParaRPr lang="en-GB" sz="2800" dirty="0" smtClean="0">
              <a:latin typeface="Arial" panose="020B0604020202020204" pitchFamily="34" charset="0"/>
              <a:cs typeface="Arial" panose="020B0604020202020204" pitchFamily="34" charset="0"/>
            </a:endParaRPr>
          </a:p>
          <a:p>
            <a:r>
              <a:rPr lang="en-GB" sz="2800" dirty="0" err="1" smtClean="0">
                <a:latin typeface="Arial" panose="020B0604020202020204" pitchFamily="34" charset="0"/>
                <a:cs typeface="Arial" panose="020B0604020202020204" pitchFamily="34" charset="0"/>
              </a:rPr>
              <a:t>Paratowch</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gyflwyniad</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byr</a:t>
            </a:r>
            <a:r>
              <a:rPr lang="en-GB" sz="2800" dirty="0" smtClean="0">
                <a:latin typeface="Arial" panose="020B0604020202020204" pitchFamily="34" charset="0"/>
                <a:cs typeface="Arial" panose="020B0604020202020204" pitchFamily="34" charset="0"/>
              </a:rPr>
              <a:t> - 1 </a:t>
            </a:r>
            <a:r>
              <a:rPr lang="en-GB" sz="2800" dirty="0" err="1">
                <a:latin typeface="Arial" panose="020B0604020202020204" pitchFamily="34" charset="0"/>
                <a:cs typeface="Arial" panose="020B0604020202020204" pitchFamily="34" charset="0"/>
              </a:rPr>
              <a:t>m</a:t>
            </a:r>
            <a:r>
              <a:rPr lang="en-GB" sz="2800" dirty="0" err="1" smtClean="0">
                <a:latin typeface="Arial" panose="020B0604020202020204" pitchFamily="34" charset="0"/>
                <a:cs typeface="Arial" panose="020B0604020202020204" pitchFamily="34" charset="0"/>
              </a:rPr>
              <a:t>unud</a:t>
            </a:r>
            <a:r>
              <a:rPr lang="en-GB" sz="2800" dirty="0" smtClean="0">
                <a:latin typeface="Arial" panose="020B0604020202020204" pitchFamily="34" charset="0"/>
                <a:cs typeface="Arial" panose="020B0604020202020204" pitchFamily="34" charset="0"/>
              </a:rPr>
              <a:t> - </a:t>
            </a:r>
            <a:r>
              <a:rPr lang="en-GB" sz="2800" dirty="0" err="1" smtClean="0">
                <a:latin typeface="Arial" panose="020B0604020202020204" pitchFamily="34" charset="0"/>
                <a:cs typeface="Arial" panose="020B0604020202020204" pitchFamily="34" charset="0"/>
              </a:rPr>
              <a:t>ar</a:t>
            </a:r>
            <a:r>
              <a:rPr lang="en-GB" sz="2800" dirty="0" smtClean="0">
                <a:latin typeface="Arial" panose="020B0604020202020204" pitchFamily="34" charset="0"/>
                <a:cs typeface="Arial" panose="020B0604020202020204" pitchFamily="34" charset="0"/>
              </a:rPr>
              <a:t> y </a:t>
            </a:r>
            <a:r>
              <a:rPr lang="en-GB" sz="2800" dirty="0" err="1" smtClean="0">
                <a:latin typeface="Arial" panose="020B0604020202020204" pitchFamily="34" charset="0"/>
                <a:cs typeface="Arial" panose="020B0604020202020204" pitchFamily="34" charset="0"/>
              </a:rPr>
              <a:t>pwnc</a:t>
            </a:r>
            <a:endParaRPr lang="en-GB" sz="2800" dirty="0" smtClean="0">
              <a:latin typeface="Arial" panose="020B0604020202020204" pitchFamily="34" charset="0"/>
              <a:cs typeface="Arial" panose="020B0604020202020204" pitchFamily="34" charset="0"/>
            </a:endParaRPr>
          </a:p>
          <a:p>
            <a:r>
              <a:rPr lang="en-GB" sz="2800" dirty="0" err="1" smtClean="0">
                <a:latin typeface="Arial" panose="020B0604020202020204" pitchFamily="34" charset="0"/>
                <a:cs typeface="Arial" panose="020B0604020202020204" pitchFamily="34" charset="0"/>
              </a:rPr>
              <a:t>Cyflwynwch</a:t>
            </a:r>
            <a:r>
              <a:rPr lang="en-GB" sz="2800" dirty="0" smtClean="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err="1" smtClean="0">
                <a:latin typeface="Arial" panose="020B0604020202020204" pitchFamily="34" charset="0"/>
                <a:cs typeface="Arial" panose="020B0604020202020204" pitchFamily="34" charset="0"/>
              </a:rPr>
              <a:t>’ch</a:t>
            </a:r>
            <a:r>
              <a:rPr lang="en-GB" sz="2800" dirty="0" smtClean="0">
                <a:latin typeface="Arial" panose="020B0604020202020204" pitchFamily="34" charset="0"/>
                <a:cs typeface="Arial" panose="020B0604020202020204" pitchFamily="34" charset="0"/>
              </a:rPr>
              <a:t> partner ac </a:t>
            </a:r>
            <a:r>
              <a:rPr lang="en-GB" sz="2800" dirty="0" err="1" smtClean="0">
                <a:latin typeface="Arial" panose="020B0604020202020204" pitchFamily="34" charset="0"/>
                <a:cs typeface="Arial" panose="020B0604020202020204" pitchFamily="34" charset="0"/>
              </a:rPr>
              <a:t>yna</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newid</a:t>
            </a:r>
            <a:r>
              <a:rPr lang="en-GB" sz="2800" dirty="0" smtClean="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sz="3200" i="1" dirty="0" smtClean="0">
                <a:latin typeface="Arial" panose="020B0604020202020204" pitchFamily="34" charset="0"/>
                <a:cs typeface="Arial" panose="020B0604020202020204" pitchFamily="34" charset="0"/>
              </a:rPr>
              <a:t>Work with a partner</a:t>
            </a:r>
          </a:p>
          <a:p>
            <a:r>
              <a:rPr lang="en-GB" sz="3200" i="1" dirty="0" smtClean="0">
                <a:latin typeface="Arial" panose="020B0604020202020204" pitchFamily="34" charset="0"/>
                <a:cs typeface="Arial" panose="020B0604020202020204" pitchFamily="34" charset="0"/>
              </a:rPr>
              <a:t>Topic- education</a:t>
            </a:r>
          </a:p>
          <a:p>
            <a:r>
              <a:rPr lang="en-GB" sz="3200" i="1" dirty="0" smtClean="0">
                <a:latin typeface="Arial" panose="020B0604020202020204" pitchFamily="34" charset="0"/>
                <a:cs typeface="Arial" panose="020B0604020202020204" pitchFamily="34" charset="0"/>
              </a:rPr>
              <a:t>Prepare a short – one minute- presentation on your topic</a:t>
            </a:r>
          </a:p>
          <a:p>
            <a:r>
              <a:rPr lang="en-GB" sz="3200" i="1" dirty="0" smtClean="0">
                <a:latin typeface="Arial" panose="020B0604020202020204" pitchFamily="34" charset="0"/>
                <a:cs typeface="Arial" panose="020B0604020202020204" pitchFamily="34" charset="0"/>
              </a:rPr>
              <a:t>Present to your partner then swap! </a:t>
            </a:r>
          </a:p>
        </p:txBody>
      </p:sp>
      <p:pic>
        <p:nvPicPr>
          <p:cNvPr id="4098" name="Picture 2" descr="C:\Users\TERRY\AppData\Local\Microsoft\Windows\INetCache\IE\RCMPPI9Y\14223-illustration-of-a-pencil-pv[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260648"/>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4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000" dirty="0" err="1" smtClean="0"/>
              <a:t>Asesiadau</a:t>
            </a:r>
            <a:r>
              <a:rPr lang="en-GB" sz="4000" dirty="0" smtClean="0"/>
              <a:t> </a:t>
            </a:r>
            <a:r>
              <a:rPr lang="en-GB" sz="4000" dirty="0" err="1" smtClean="0"/>
              <a:t>Llafar</a:t>
            </a:r>
            <a:r>
              <a:rPr lang="en-GB" sz="4000" dirty="0"/>
              <a:t/>
            </a:r>
            <a:br>
              <a:rPr lang="en-GB" sz="4000" dirty="0"/>
            </a:br>
            <a:r>
              <a:rPr lang="en-GB" sz="4000" dirty="0" smtClean="0">
                <a:solidFill>
                  <a:schemeClr val="accent2"/>
                </a:solidFill>
              </a:rPr>
              <a:t> Verbal assessments</a:t>
            </a:r>
            <a:endParaRPr lang="en-GB" sz="4000" dirty="0">
              <a:solidFill>
                <a:schemeClr val="accent2"/>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smtClean="0">
                <a:latin typeface="Arial" panose="020B0604020202020204" pitchFamily="34" charset="0"/>
                <a:cs typeface="Arial" panose="020B0604020202020204" pitchFamily="34" charset="0"/>
              </a:rPr>
              <a:t>Poster</a:t>
            </a:r>
          </a:p>
          <a:p>
            <a:r>
              <a:rPr lang="en-GB" dirty="0" smtClean="0">
                <a:latin typeface="Arial" panose="020B0604020202020204" pitchFamily="34" charset="0"/>
                <a:cs typeface="Arial" panose="020B0604020202020204" pitchFamily="34" charset="0"/>
              </a:rPr>
              <a:t>Seminar</a:t>
            </a:r>
          </a:p>
          <a:p>
            <a:r>
              <a:rPr lang="en-GB" dirty="0" err="1" smtClean="0">
                <a:latin typeface="Arial" panose="020B0604020202020204" pitchFamily="34" charset="0"/>
                <a:cs typeface="Arial" panose="020B0604020202020204" pitchFamily="34" charset="0"/>
              </a:rPr>
              <a:t>Pâr</a:t>
            </a:r>
            <a:r>
              <a:rPr lang="en-GB" dirty="0" smtClean="0">
                <a:latin typeface="Arial" panose="020B0604020202020204" pitchFamily="34" charset="0"/>
                <a:cs typeface="Arial" panose="020B0604020202020204" pitchFamily="34" charset="0"/>
              </a:rPr>
              <a:t> </a:t>
            </a:r>
          </a:p>
          <a:p>
            <a:r>
              <a:rPr lang="en-GB" dirty="0" err="1" smtClean="0">
                <a:latin typeface="Arial" panose="020B0604020202020204" pitchFamily="34" charset="0"/>
                <a:cs typeface="Arial" panose="020B0604020202020204" pitchFamily="34" charset="0"/>
              </a:rPr>
              <a:t>Grwp</a:t>
            </a:r>
            <a:r>
              <a:rPr lang="en-GB" dirty="0" smtClean="0">
                <a:latin typeface="Arial" panose="020B0604020202020204" pitchFamily="34" charset="0"/>
                <a:cs typeface="Arial" panose="020B0604020202020204" pitchFamily="34" charset="0"/>
              </a:rPr>
              <a:t> </a:t>
            </a:r>
          </a:p>
          <a:p>
            <a:r>
              <a:rPr lang="en-GB" dirty="0" err="1" smtClean="0">
                <a:latin typeface="Arial" panose="020B0604020202020204" pitchFamily="34" charset="0"/>
                <a:cs typeface="Arial" panose="020B0604020202020204" pitchFamily="34" charset="0"/>
              </a:rPr>
              <a:t>Unigol</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i="1" dirty="0" smtClean="0">
                <a:latin typeface="Arial" panose="020B0604020202020204" pitchFamily="34" charset="0"/>
                <a:cs typeface="Arial" panose="020B0604020202020204" pitchFamily="34" charset="0"/>
              </a:rPr>
              <a:t>Poster</a:t>
            </a:r>
          </a:p>
          <a:p>
            <a:r>
              <a:rPr lang="en-GB" i="1" dirty="0" smtClean="0">
                <a:latin typeface="Arial" panose="020B0604020202020204" pitchFamily="34" charset="0"/>
                <a:cs typeface="Arial" panose="020B0604020202020204" pitchFamily="34" charset="0"/>
              </a:rPr>
              <a:t>Seminar</a:t>
            </a:r>
          </a:p>
          <a:p>
            <a:r>
              <a:rPr lang="en-GB" i="1" dirty="0" smtClean="0">
                <a:latin typeface="Arial" panose="020B0604020202020204" pitchFamily="34" charset="0"/>
                <a:cs typeface="Arial" panose="020B0604020202020204" pitchFamily="34" charset="0"/>
              </a:rPr>
              <a:t>Pair</a:t>
            </a:r>
          </a:p>
          <a:p>
            <a:r>
              <a:rPr lang="en-GB" i="1" dirty="0" smtClean="0">
                <a:latin typeface="Arial" panose="020B0604020202020204" pitchFamily="34" charset="0"/>
                <a:cs typeface="Arial" panose="020B0604020202020204" pitchFamily="34" charset="0"/>
              </a:rPr>
              <a:t>Group</a:t>
            </a:r>
          </a:p>
          <a:p>
            <a:r>
              <a:rPr lang="en-GB" i="1" dirty="0" smtClean="0">
                <a:latin typeface="Arial" panose="020B0604020202020204" pitchFamily="34" charset="0"/>
                <a:cs typeface="Arial" panose="020B0604020202020204" pitchFamily="34" charset="0"/>
              </a:rPr>
              <a:t>Individual</a:t>
            </a:r>
            <a:endParaRPr lang="en-GB" i="1" dirty="0">
              <a:latin typeface="Arial" panose="020B0604020202020204" pitchFamily="34" charset="0"/>
              <a:cs typeface="Arial" panose="020B0604020202020204" pitchFamily="34" charset="0"/>
            </a:endParaRPr>
          </a:p>
        </p:txBody>
      </p:sp>
      <p:pic>
        <p:nvPicPr>
          <p:cNvPr id="7170" name="Picture 2" descr="C:\Users\l.roberts\AppData\Local\Microsoft\Windows\Temporary Internet Files\Content.IE5\EME09GLO\MC90007876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0" y="4572000"/>
            <a:ext cx="46482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63304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Pwerbwynt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Gwaethaf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sz="2700" dirty="0" smtClean="0">
                <a:solidFill>
                  <a:schemeClr val="accent2"/>
                </a:solidFill>
                <a:latin typeface="Arial" panose="020B0604020202020204" pitchFamily="34" charset="0"/>
                <a:cs typeface="Arial" panose="020B0604020202020204" pitchFamily="34" charset="0"/>
              </a:rPr>
              <a:t>The </a:t>
            </a:r>
            <a:r>
              <a:rPr lang="en-GB" sz="2700" dirty="0">
                <a:solidFill>
                  <a:schemeClr val="accent2"/>
                </a:solidFill>
                <a:latin typeface="Arial" panose="020B0604020202020204" pitchFamily="34" charset="0"/>
                <a:cs typeface="Arial" panose="020B0604020202020204" pitchFamily="34" charset="0"/>
              </a:rPr>
              <a:t>Worst </a:t>
            </a:r>
            <a:r>
              <a:rPr lang="en-GB" sz="2700" dirty="0" err="1">
                <a:solidFill>
                  <a:schemeClr val="accent2"/>
                </a:solidFill>
                <a:latin typeface="Arial" panose="020B0604020202020204" pitchFamily="34" charset="0"/>
                <a:cs typeface="Arial" panose="020B0604020202020204" pitchFamily="34" charset="0"/>
              </a:rPr>
              <a:t>Powerpoint</a:t>
            </a:r>
            <a:r>
              <a:rPr lang="en-GB" sz="2700" dirty="0">
                <a:solidFill>
                  <a:schemeClr val="accent2"/>
                </a:solidFill>
                <a:latin typeface="Arial" panose="020B0604020202020204" pitchFamily="34" charset="0"/>
                <a:cs typeface="Arial" panose="020B0604020202020204" pitchFamily="34" charset="0"/>
              </a:rPr>
              <a:t> Presentation in the </a:t>
            </a:r>
            <a:r>
              <a:rPr lang="en-GB" sz="2700" dirty="0" smtClean="0">
                <a:solidFill>
                  <a:schemeClr val="accent2"/>
                </a:solidFill>
                <a:latin typeface="Arial" panose="020B0604020202020204" pitchFamily="34" charset="0"/>
                <a:cs typeface="Arial" panose="020B0604020202020204" pitchFamily="34" charset="0"/>
              </a:rPr>
              <a:t>World</a:t>
            </a:r>
            <a:endParaRPr lang="en-GB" sz="2700" dirty="0">
              <a:solidFill>
                <a:schemeClr val="accent2"/>
              </a:solidFill>
            </a:endParaRPr>
          </a:p>
        </p:txBody>
      </p:sp>
      <p:sp>
        <p:nvSpPr>
          <p:cNvPr id="3" name="Content Placeholder 2"/>
          <p:cNvSpPr>
            <a:spLocks noGrp="1"/>
          </p:cNvSpPr>
          <p:nvPr>
            <p:ph sz="half" idx="1"/>
          </p:nvPr>
        </p:nvSpPr>
        <p:spPr>
          <a:xfrm>
            <a:off x="467544" y="1988840"/>
            <a:ext cx="3657600" cy="2332856"/>
          </a:xfrm>
        </p:spPr>
        <p:style>
          <a:lnRef idx="2">
            <a:schemeClr val="accent1"/>
          </a:lnRef>
          <a:fillRef idx="1">
            <a:schemeClr val="lt1"/>
          </a:fillRef>
          <a:effectRef idx="0">
            <a:schemeClr val="accent1"/>
          </a:effectRef>
          <a:fontRef idx="minor">
            <a:schemeClr val="dk1"/>
          </a:fontRef>
        </p:style>
        <p:txBody>
          <a:bodyPr/>
          <a:lstStyle/>
          <a:p>
            <a:r>
              <a:rPr lang="en-GB" dirty="0" err="1" smtClean="0">
                <a:latin typeface="Arial" panose="020B0604020202020204" pitchFamily="34" charset="0"/>
                <a:cs typeface="Arial" panose="020B0604020202020204" pitchFamily="34" charset="0"/>
              </a:rPr>
              <a:t>Ystyried</a:t>
            </a:r>
            <a:r>
              <a:rPr lang="en-GB" dirty="0" smtClean="0">
                <a:latin typeface="Arial" panose="020B0604020202020204" pitchFamily="34" charset="0"/>
                <a:cs typeface="Arial" panose="020B0604020202020204" pitchFamily="34" charset="0"/>
              </a:rPr>
              <a:t> ac </a:t>
            </a:r>
            <a:r>
              <a:rPr lang="en-GB" dirty="0" err="1" smtClean="0">
                <a:latin typeface="Arial" panose="020B0604020202020204" pitchFamily="34" charset="0"/>
                <a:cs typeface="Arial" panose="020B0604020202020204" pitchFamily="34" charset="0"/>
              </a:rPr>
              <a:t>ymateb</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mewn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parau</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Beth </a:t>
            </a:r>
            <a:r>
              <a:rPr lang="en-GB" dirty="0" err="1" smtClean="0">
                <a:latin typeface="Arial" panose="020B0604020202020204" pitchFamily="34" charset="0"/>
                <a:cs typeface="Arial" panose="020B0604020202020204" pitchFamily="34" charset="0"/>
              </a:rPr>
              <a:t>sydd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angen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wella</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988840"/>
            <a:ext cx="3657600" cy="2304256"/>
          </a:xfrm>
        </p:spPr>
        <p:style>
          <a:lnRef idx="2">
            <a:schemeClr val="dk1"/>
          </a:lnRef>
          <a:fillRef idx="1">
            <a:schemeClr val="lt1"/>
          </a:fillRef>
          <a:effectRef idx="0">
            <a:schemeClr val="dk1"/>
          </a:effectRef>
          <a:fontRef idx="minor">
            <a:schemeClr val="dk1"/>
          </a:fontRef>
        </p:style>
        <p:txBody>
          <a:bodyPr/>
          <a:lstStyle/>
          <a:p>
            <a:r>
              <a:rPr lang="en-GB" dirty="0" smtClean="0">
                <a:latin typeface="Arial" panose="020B0604020202020204" pitchFamily="34" charset="0"/>
                <a:cs typeface="Arial" panose="020B0604020202020204" pitchFamily="34" charset="0"/>
              </a:rPr>
              <a:t>Consider and respond in pairs</a:t>
            </a:r>
          </a:p>
          <a:p>
            <a:r>
              <a:rPr lang="en-GB" dirty="0" smtClean="0">
                <a:latin typeface="Arial" panose="020B0604020202020204" pitchFamily="34" charset="0"/>
                <a:cs typeface="Arial" panose="020B0604020202020204" pitchFamily="34" charset="0"/>
              </a:rPr>
              <a:t>What to improve</a:t>
            </a:r>
            <a:endParaRPr lang="en-GB" dirty="0">
              <a:latin typeface="Arial" panose="020B0604020202020204" pitchFamily="34" charset="0"/>
              <a:cs typeface="Arial" panose="020B0604020202020204" pitchFamily="34" charset="0"/>
            </a:endParaRPr>
          </a:p>
        </p:txBody>
      </p:sp>
      <p:pic>
        <p:nvPicPr>
          <p:cNvPr id="8195" name="Picture 3" descr="C:\Users\l.roberts\AppData\Local\Microsoft\Windows\Temporary Internet Files\Content.IE5\VT7L4AUG\MC90043958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9460" y="4572000"/>
            <a:ext cx="496508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415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smtClean="0">
                <a:latin typeface="Arial" panose="020B0604020202020204" pitchFamily="34" charset="0"/>
                <a:cs typeface="Arial" panose="020B0604020202020204" pitchFamily="34" charset="0"/>
              </a:rPr>
              <a:t>Cyflwyniadau</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Llafar</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 </a:t>
            </a:r>
            <a:r>
              <a:rPr lang="en-GB" sz="3200" dirty="0" smtClean="0">
                <a:solidFill>
                  <a:schemeClr val="accent2"/>
                </a:solidFill>
                <a:latin typeface="Arial" panose="020B0604020202020204" pitchFamily="34" charset="0"/>
                <a:cs typeface="Arial" panose="020B0604020202020204" pitchFamily="34" charset="0"/>
              </a:rPr>
              <a:t>Verbal Presentations</a:t>
            </a:r>
            <a:endParaRPr lang="en-GB" sz="3200" dirty="0">
              <a:solidFill>
                <a:schemeClr val="accent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smtClean="0">
                <a:latin typeface="Arial" panose="020B0604020202020204" pitchFamily="34" charset="0"/>
                <a:cs typeface="Arial" panose="020B0604020202020204" pitchFamily="34" charset="0"/>
              </a:rPr>
              <a:t>Sut</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fedrwch</a:t>
            </a:r>
            <a:r>
              <a:rPr lang="en-GB" dirty="0" smtClean="0">
                <a:latin typeface="Arial" panose="020B0604020202020204" pitchFamily="34" charset="0"/>
                <a:cs typeface="Arial" panose="020B0604020202020204" pitchFamily="34" charset="0"/>
              </a:rPr>
              <a:t> chi </a:t>
            </a:r>
            <a:r>
              <a:rPr lang="en-GB" dirty="0" err="1" smtClean="0">
                <a:latin typeface="Arial" panose="020B0604020202020204" pitchFamily="34" charset="0"/>
                <a:cs typeface="Arial" panose="020B0604020202020204" pitchFamily="34" charset="0"/>
              </a:rPr>
              <a:t>ddefnyddio’ch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llais</a:t>
            </a:r>
            <a:r>
              <a:rPr lang="en-GB" dirty="0" smtClean="0">
                <a:latin typeface="Arial" panose="020B0604020202020204" pitchFamily="34" charset="0"/>
                <a:cs typeface="Arial" panose="020B0604020202020204" pitchFamily="34" charset="0"/>
              </a:rPr>
              <a:t>?</a:t>
            </a:r>
          </a:p>
          <a:p>
            <a:r>
              <a:rPr lang="en-GB" dirty="0" err="1" smtClean="0">
                <a:latin typeface="Arial" panose="020B0604020202020204" pitchFamily="34" charset="0"/>
                <a:cs typeface="Arial" panose="020B0604020202020204" pitchFamily="34" charset="0"/>
              </a:rPr>
              <a:t>Enwch</a:t>
            </a:r>
            <a:r>
              <a:rPr lang="en-GB" dirty="0" smtClean="0">
                <a:latin typeface="Arial" panose="020B0604020202020204" pitchFamily="34" charset="0"/>
                <a:cs typeface="Arial" panose="020B0604020202020204" pitchFamily="34" charset="0"/>
              </a:rPr>
              <a:t> un </a:t>
            </a:r>
            <a:r>
              <a:rPr lang="en-GB" dirty="0" err="1" smtClean="0">
                <a:latin typeface="Arial" panose="020B0604020202020204" pitchFamily="34" charset="0"/>
                <a:cs typeface="Arial" panose="020B0604020202020204" pitchFamily="34" charset="0"/>
              </a:rPr>
              <a:t>ffordd</a:t>
            </a:r>
            <a:r>
              <a:rPr lang="en-GB" dirty="0" smtClean="0">
                <a:latin typeface="Arial" panose="020B0604020202020204" pitchFamily="34" charset="0"/>
                <a:cs typeface="Arial" panose="020B0604020202020204" pitchFamily="34" charset="0"/>
              </a:rPr>
              <a:t> o </a:t>
            </a:r>
            <a:r>
              <a:rPr lang="en-GB" dirty="0" err="1" smtClean="0">
                <a:latin typeface="Arial" panose="020B0604020202020204" pitchFamily="34" charset="0"/>
                <a:cs typeface="Arial" panose="020B0604020202020204" pitchFamily="34" charset="0"/>
              </a:rPr>
              <a:t>wella’ch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perfformiad</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Oes</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peryglon</a:t>
            </a:r>
            <a:r>
              <a:rPr lang="en-GB" dirty="0" smtClean="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Beth </a:t>
            </a:r>
            <a:r>
              <a:rPr lang="en-GB" dirty="0" err="1" smtClean="0">
                <a:latin typeface="Arial" panose="020B0604020202020204" pitchFamily="34" charset="0"/>
                <a:cs typeface="Arial" panose="020B0604020202020204" pitchFamily="34" charset="0"/>
              </a:rPr>
              <a:t>allai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fynd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o’i</a:t>
            </a:r>
            <a:r>
              <a:rPr lang="en-GB" dirty="0" smtClean="0">
                <a:latin typeface="Arial" panose="020B0604020202020204" pitchFamily="34" charset="0"/>
                <a:cs typeface="Arial" panose="020B0604020202020204" pitchFamily="34" charset="0"/>
              </a:rPr>
              <a:t> le? </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dirty="0" smtClean="0">
                <a:latin typeface="Arial" panose="020B0604020202020204" pitchFamily="34" charset="0"/>
                <a:cs typeface="Arial" panose="020B0604020202020204" pitchFamily="34" charset="0"/>
              </a:rPr>
              <a:t>How can you use your voice?</a:t>
            </a:r>
          </a:p>
          <a:p>
            <a:r>
              <a:rPr lang="en-GB" dirty="0" smtClean="0">
                <a:latin typeface="Arial" panose="020B0604020202020204" pitchFamily="34" charset="0"/>
                <a:cs typeface="Arial" panose="020B0604020202020204" pitchFamily="34" charset="0"/>
              </a:rPr>
              <a:t>Name one way of improving your performance</a:t>
            </a:r>
          </a:p>
          <a:p>
            <a:r>
              <a:rPr lang="en-GB" dirty="0" smtClean="0">
                <a:latin typeface="Arial" panose="020B0604020202020204" pitchFamily="34" charset="0"/>
                <a:cs typeface="Arial" panose="020B0604020202020204" pitchFamily="34" charset="0"/>
              </a:rPr>
              <a:t>Are there dangers? What could go wrong?</a:t>
            </a:r>
          </a:p>
          <a:p>
            <a:pPr marL="0" indent="0">
              <a:buNone/>
            </a:pPr>
            <a:endParaRPr lang="en-GB" dirty="0" smtClean="0"/>
          </a:p>
        </p:txBody>
      </p:sp>
      <p:pic>
        <p:nvPicPr>
          <p:cNvPr id="9218" name="Picture 2" descr="C:\Users\l.roberts\AppData\Local\Microsoft\Windows\Temporary Internet Files\Content.IE5\HEPN0LIZ\MC90023326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4648199"/>
            <a:ext cx="2566657" cy="1813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695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a:t/>
            </a:r>
            <a:br>
              <a:rPr lang="en-GB" dirty="0"/>
            </a:br>
            <a:r>
              <a:rPr lang="en-GB" dirty="0" smtClean="0"/>
              <a:t>Poster </a:t>
            </a:r>
            <a:r>
              <a:rPr lang="en-GB" dirty="0" err="1" smtClean="0"/>
              <a:t>Academaidd</a:t>
            </a:r>
            <a:r>
              <a:rPr lang="en-GB" dirty="0" smtClean="0"/>
              <a:t> </a:t>
            </a:r>
            <a:br>
              <a:rPr lang="en-GB" dirty="0" smtClean="0"/>
            </a:br>
            <a:r>
              <a:rPr lang="en-GB" dirty="0" smtClean="0">
                <a:solidFill>
                  <a:schemeClr val="accent2"/>
                </a:solidFill>
              </a:rPr>
              <a:t>Academic poster </a:t>
            </a:r>
            <a:endParaRPr lang="en-GB" dirty="0">
              <a:solidFill>
                <a:schemeClr val="accent2"/>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dirty="0" smtClean="0"/>
              <a:t>Beth </a:t>
            </a:r>
            <a:r>
              <a:rPr lang="en-GB" dirty="0" err="1" smtClean="0"/>
              <a:t>yw</a:t>
            </a:r>
            <a:r>
              <a:rPr lang="en-GB" dirty="0" smtClean="0"/>
              <a:t> poster </a:t>
            </a:r>
            <a:r>
              <a:rPr lang="en-GB" dirty="0" err="1" smtClean="0"/>
              <a:t>academaidd</a:t>
            </a:r>
            <a:r>
              <a:rPr lang="en-GB" dirty="0" smtClean="0"/>
              <a:t>? </a:t>
            </a:r>
          </a:p>
          <a:p>
            <a:pPr lvl="1"/>
            <a:r>
              <a:rPr lang="en-GB" dirty="0" err="1" smtClean="0"/>
              <a:t>Crynodeb</a:t>
            </a:r>
            <a:r>
              <a:rPr lang="en-GB" dirty="0" smtClean="0"/>
              <a:t> o </a:t>
            </a:r>
            <a:r>
              <a:rPr lang="en-GB" dirty="0" err="1" smtClean="0"/>
              <a:t>bwnc</a:t>
            </a:r>
            <a:r>
              <a:rPr lang="en-GB" dirty="0" smtClean="0"/>
              <a:t> </a:t>
            </a:r>
            <a:r>
              <a:rPr lang="en-GB" dirty="0" err="1" smtClean="0"/>
              <a:t>ymchwil</a:t>
            </a:r>
            <a:endParaRPr lang="en-GB" dirty="0" smtClean="0"/>
          </a:p>
          <a:p>
            <a:pPr lvl="1"/>
            <a:r>
              <a:rPr lang="en-GB" dirty="0" err="1" smtClean="0"/>
              <a:t>Apelgar</a:t>
            </a:r>
            <a:r>
              <a:rPr lang="en-GB" dirty="0" smtClean="0"/>
              <a:t> a </a:t>
            </a:r>
            <a:r>
              <a:rPr lang="en-GB" dirty="0" err="1" smtClean="0"/>
              <a:t>ddeniadol</a:t>
            </a:r>
            <a:endParaRPr lang="en-GB" dirty="0" smtClean="0"/>
          </a:p>
          <a:p>
            <a:pPr lvl="1"/>
            <a:r>
              <a:rPr lang="en-GB" dirty="0" err="1" smtClean="0"/>
              <a:t>Cefnogaeth</a:t>
            </a:r>
            <a:r>
              <a:rPr lang="en-GB" dirty="0" smtClean="0"/>
              <a:t> </a:t>
            </a:r>
            <a:r>
              <a:rPr lang="en-GB" dirty="0" err="1" smtClean="0"/>
              <a:t>cof</a:t>
            </a:r>
            <a:r>
              <a:rPr lang="en-GB" dirty="0" smtClean="0"/>
              <a:t> </a:t>
            </a:r>
          </a:p>
          <a:p>
            <a:pPr lvl="1"/>
            <a:r>
              <a:rPr lang="en-GB" dirty="0" err="1" smtClean="0"/>
              <a:t>Academaidd</a:t>
            </a:r>
            <a:r>
              <a:rPr lang="en-GB" dirty="0" smtClean="0"/>
              <a:t> – </a:t>
            </a:r>
            <a:r>
              <a:rPr lang="en-GB" dirty="0" err="1" smtClean="0"/>
              <a:t>wedi’i</a:t>
            </a:r>
            <a:r>
              <a:rPr lang="en-GB" dirty="0" smtClean="0"/>
              <a:t> </a:t>
            </a:r>
            <a:r>
              <a:rPr lang="en-GB" dirty="0" err="1" smtClean="0"/>
              <a:t>ymchwilio</a:t>
            </a:r>
            <a:r>
              <a:rPr lang="en-GB" dirty="0" smtClean="0"/>
              <a:t> ac </a:t>
            </a:r>
            <a:r>
              <a:rPr lang="en-GB" dirty="0" err="1" smtClean="0"/>
              <a:t>yn</a:t>
            </a:r>
            <a:r>
              <a:rPr lang="en-GB" dirty="0" smtClean="0"/>
              <a:t> </a:t>
            </a:r>
            <a:r>
              <a:rPr lang="en-GB" dirty="0" err="1" smtClean="0"/>
              <a:t>defnyddio</a:t>
            </a:r>
            <a:r>
              <a:rPr lang="en-GB" dirty="0" smtClean="0"/>
              <a:t> </a:t>
            </a:r>
            <a:r>
              <a:rPr lang="en-GB" dirty="0" err="1" smtClean="0"/>
              <a:t>cyfeirnodi</a:t>
            </a:r>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smtClean="0"/>
              <a:t>What is an academic poster? </a:t>
            </a:r>
          </a:p>
          <a:p>
            <a:pPr lvl="1"/>
            <a:r>
              <a:rPr lang="en-GB" dirty="0" smtClean="0"/>
              <a:t>A concise summary of a research topic</a:t>
            </a:r>
          </a:p>
          <a:p>
            <a:pPr lvl="1"/>
            <a:r>
              <a:rPr lang="en-GB" dirty="0" smtClean="0"/>
              <a:t>A visual representation </a:t>
            </a:r>
          </a:p>
          <a:p>
            <a:pPr lvl="1"/>
            <a:r>
              <a:rPr lang="en-GB" dirty="0" smtClean="0"/>
              <a:t>An aide memoire for your verbal content</a:t>
            </a:r>
          </a:p>
          <a:p>
            <a:pPr lvl="1"/>
            <a:r>
              <a:rPr lang="en-GB" dirty="0" smtClean="0"/>
              <a:t>Academically sound – researched and referenced </a:t>
            </a:r>
            <a:endParaRPr lang="en-GB" dirty="0"/>
          </a:p>
        </p:txBody>
      </p:sp>
    </p:spTree>
    <p:extLst>
      <p:ext uri="{BB962C8B-B14F-4D97-AF65-F5344CB8AC3E}">
        <p14:creationId xmlns:p14="http://schemas.microsoft.com/office/powerpoint/2010/main" val="1300106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Cynllunio’r</a:t>
            </a:r>
            <a:r>
              <a:rPr lang="en-GB" dirty="0" smtClean="0"/>
              <a:t> Poster</a:t>
            </a:r>
            <a:br>
              <a:rPr lang="en-GB" dirty="0" smtClean="0"/>
            </a:br>
            <a:r>
              <a:rPr lang="en-GB" dirty="0" smtClean="0">
                <a:solidFill>
                  <a:schemeClr val="accent2"/>
                </a:solidFill>
              </a:rPr>
              <a:t>Designing the Poster </a:t>
            </a:r>
            <a:endParaRPr lang="en-GB" dirty="0"/>
          </a:p>
        </p:txBody>
      </p:sp>
      <p:sp>
        <p:nvSpPr>
          <p:cNvPr id="3" name="Content Placeholder 2"/>
          <p:cNvSpPr>
            <a:spLocks noGrp="1"/>
          </p:cNvSpPr>
          <p:nvPr>
            <p:ph sz="quarter" idx="1"/>
          </p:nvPr>
        </p:nvSpPr>
        <p:spPr>
          <a:xfrm>
            <a:off x="457200" y="3645024"/>
            <a:ext cx="3657600" cy="2527176"/>
          </a:xfrm>
        </p:spPr>
        <p:style>
          <a:lnRef idx="2">
            <a:schemeClr val="accent1"/>
          </a:lnRef>
          <a:fillRef idx="1">
            <a:schemeClr val="lt1"/>
          </a:fillRef>
          <a:effectRef idx="0">
            <a:schemeClr val="accent1"/>
          </a:effectRef>
          <a:fontRef idx="minor">
            <a:schemeClr val="dk1"/>
          </a:fontRef>
        </p:style>
        <p:txBody>
          <a:bodyPr/>
          <a:lstStyle/>
          <a:p>
            <a:r>
              <a:rPr lang="en-GB" dirty="0" err="1" smtClean="0"/>
              <a:t>Ystyriwch</a:t>
            </a:r>
            <a:r>
              <a:rPr lang="en-GB" dirty="0" smtClean="0"/>
              <a:t>:</a:t>
            </a:r>
          </a:p>
          <a:p>
            <a:pPr lvl="1"/>
            <a:r>
              <a:rPr lang="en-GB" dirty="0" err="1" smtClean="0"/>
              <a:t>Cynllun</a:t>
            </a:r>
            <a:endParaRPr lang="en-GB" dirty="0" smtClean="0"/>
          </a:p>
          <a:p>
            <a:pPr lvl="1"/>
            <a:r>
              <a:rPr lang="en-GB" dirty="0" err="1" smtClean="0"/>
              <a:t>Trefn</a:t>
            </a:r>
            <a:r>
              <a:rPr lang="en-GB" dirty="0" smtClean="0"/>
              <a:t> </a:t>
            </a:r>
            <a:r>
              <a:rPr lang="en-GB" dirty="0" err="1" smtClean="0"/>
              <a:t>darllen</a:t>
            </a:r>
            <a:endParaRPr lang="en-GB" dirty="0" smtClean="0"/>
          </a:p>
          <a:p>
            <a:pPr lvl="1"/>
            <a:r>
              <a:rPr lang="en-GB" dirty="0" err="1" smtClean="0"/>
              <a:t>Defnydd</a:t>
            </a:r>
            <a:r>
              <a:rPr lang="en-GB" dirty="0" smtClean="0"/>
              <a:t> </a:t>
            </a:r>
            <a:r>
              <a:rPr lang="en-GB" dirty="0" smtClean="0"/>
              <a:t>o </a:t>
            </a:r>
            <a:r>
              <a:rPr lang="en-GB" dirty="0" err="1" smtClean="0"/>
              <a:t>d</a:t>
            </a:r>
            <a:r>
              <a:rPr lang="en-GB" dirty="0" err="1" smtClean="0"/>
              <a:t>estun</a:t>
            </a:r>
            <a:endParaRPr lang="en-GB" dirty="0" smtClean="0"/>
          </a:p>
          <a:p>
            <a:pPr lvl="1"/>
            <a:r>
              <a:rPr lang="en-GB" dirty="0" err="1" smtClean="0"/>
              <a:t>Defnydd</a:t>
            </a:r>
            <a:r>
              <a:rPr lang="en-GB" dirty="0" smtClean="0"/>
              <a:t> </a:t>
            </a:r>
            <a:r>
              <a:rPr lang="en-GB" dirty="0" smtClean="0"/>
              <a:t>o </a:t>
            </a:r>
            <a:r>
              <a:rPr lang="en-GB" dirty="0" err="1" smtClean="0"/>
              <a:t>luniau</a:t>
            </a:r>
            <a:endParaRPr lang="en-GB" dirty="0" smtClean="0"/>
          </a:p>
          <a:p>
            <a:pPr lvl="1"/>
            <a:r>
              <a:rPr lang="en-GB" dirty="0" err="1" smtClean="0"/>
              <a:t>Lliw</a:t>
            </a:r>
            <a:r>
              <a:rPr lang="en-GB" dirty="0" smtClean="0"/>
              <a:t> </a:t>
            </a:r>
            <a:endParaRPr lang="en-GB" dirty="0"/>
          </a:p>
        </p:txBody>
      </p:sp>
      <p:sp>
        <p:nvSpPr>
          <p:cNvPr id="4" name="Content Placeholder 3"/>
          <p:cNvSpPr>
            <a:spLocks noGrp="1"/>
          </p:cNvSpPr>
          <p:nvPr>
            <p:ph sz="quarter" idx="2"/>
          </p:nvPr>
        </p:nvSpPr>
        <p:spPr>
          <a:xfrm>
            <a:off x="4270248" y="3645024"/>
            <a:ext cx="3657600" cy="2527176"/>
          </a:xfrm>
        </p:spPr>
        <p:style>
          <a:lnRef idx="2">
            <a:schemeClr val="dk1"/>
          </a:lnRef>
          <a:fillRef idx="1">
            <a:schemeClr val="lt1"/>
          </a:fillRef>
          <a:effectRef idx="0">
            <a:schemeClr val="dk1"/>
          </a:effectRef>
          <a:fontRef idx="minor">
            <a:schemeClr val="dk1"/>
          </a:fontRef>
        </p:style>
        <p:txBody>
          <a:bodyPr/>
          <a:lstStyle/>
          <a:p>
            <a:r>
              <a:rPr lang="en-GB" dirty="0" smtClean="0"/>
              <a:t>You should consider:</a:t>
            </a:r>
          </a:p>
          <a:p>
            <a:pPr lvl="1"/>
            <a:r>
              <a:rPr lang="en-GB" dirty="0" smtClean="0"/>
              <a:t>Your layout </a:t>
            </a:r>
          </a:p>
          <a:p>
            <a:pPr lvl="1"/>
            <a:r>
              <a:rPr lang="en-GB" dirty="0" smtClean="0"/>
              <a:t>Reading Order</a:t>
            </a:r>
          </a:p>
          <a:p>
            <a:pPr lvl="1"/>
            <a:r>
              <a:rPr lang="en-GB" dirty="0" smtClean="0"/>
              <a:t>Use of text</a:t>
            </a:r>
          </a:p>
          <a:p>
            <a:pPr lvl="1"/>
            <a:r>
              <a:rPr lang="en-GB" dirty="0" smtClean="0"/>
              <a:t>Use of images </a:t>
            </a:r>
          </a:p>
          <a:p>
            <a:pPr lvl="1"/>
            <a:r>
              <a:rPr lang="en-GB" dirty="0" smtClean="0"/>
              <a:t>Colour </a:t>
            </a:r>
          </a:p>
        </p:txBody>
      </p:sp>
      <p:pic>
        <p:nvPicPr>
          <p:cNvPr id="5" name="Picture 4"/>
          <p:cNvPicPr>
            <a:picLocks noChangeAspect="1"/>
          </p:cNvPicPr>
          <p:nvPr/>
        </p:nvPicPr>
        <p:blipFill>
          <a:blip r:embed="rId3"/>
          <a:stretch>
            <a:fillRect/>
          </a:stretch>
        </p:blipFill>
        <p:spPr>
          <a:xfrm>
            <a:off x="3030568" y="1731832"/>
            <a:ext cx="2320863" cy="1547242"/>
          </a:xfrm>
          <a:prstGeom prst="rect">
            <a:avLst/>
          </a:prstGeom>
        </p:spPr>
      </p:pic>
    </p:spTree>
    <p:extLst>
      <p:ext uri="{BB962C8B-B14F-4D97-AF65-F5344CB8AC3E}">
        <p14:creationId xmlns:p14="http://schemas.microsoft.com/office/powerpoint/2010/main" val="1067295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Esiamplau</a:t>
            </a:r>
            <a:r>
              <a:rPr lang="en-GB" dirty="0" smtClean="0"/>
              <a:t/>
            </a:r>
            <a:br>
              <a:rPr lang="en-GB" dirty="0" smtClean="0"/>
            </a:br>
            <a:r>
              <a:rPr lang="en-GB" dirty="0" smtClean="0">
                <a:solidFill>
                  <a:schemeClr val="accent2"/>
                </a:solidFill>
              </a:rPr>
              <a:t>Examples </a:t>
            </a:r>
            <a:endParaRPr lang="en-GB" dirty="0">
              <a:solidFill>
                <a:schemeClr val="accent2"/>
              </a:solidFill>
            </a:endParaRPr>
          </a:p>
        </p:txBody>
      </p:sp>
      <p:pic>
        <p:nvPicPr>
          <p:cNvPr id="5" name="Picture 4"/>
          <p:cNvPicPr>
            <a:picLocks noChangeAspect="1"/>
          </p:cNvPicPr>
          <p:nvPr/>
        </p:nvPicPr>
        <p:blipFill>
          <a:blip r:embed="rId2"/>
          <a:stretch>
            <a:fillRect/>
          </a:stretch>
        </p:blipFill>
        <p:spPr>
          <a:xfrm>
            <a:off x="1907704" y="2204864"/>
            <a:ext cx="4838700" cy="3238500"/>
          </a:xfrm>
          <a:prstGeom prst="rect">
            <a:avLst/>
          </a:prstGeom>
        </p:spPr>
      </p:pic>
    </p:spTree>
    <p:extLst>
      <p:ext uri="{BB962C8B-B14F-4D97-AF65-F5344CB8AC3E}">
        <p14:creationId xmlns:p14="http://schemas.microsoft.com/office/powerpoint/2010/main" val="914339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t>Llyfryddiaeth</a:t>
            </a:r>
            <a:r>
              <a:rPr lang="en-GB" dirty="0" smtClean="0"/>
              <a:t> </a:t>
            </a:r>
            <a:br>
              <a:rPr lang="en-GB" dirty="0" smtClean="0"/>
            </a:br>
            <a:r>
              <a:rPr lang="en-GB" dirty="0" smtClean="0"/>
              <a:t> </a:t>
            </a:r>
            <a:r>
              <a:rPr lang="en-GB" dirty="0" smtClean="0">
                <a:solidFill>
                  <a:schemeClr val="accent2"/>
                </a:solidFill>
              </a:rPr>
              <a:t>Bibliography</a:t>
            </a:r>
            <a:endParaRPr lang="en-GB" dirty="0">
              <a:solidFill>
                <a:schemeClr val="accent2"/>
              </a:solidFill>
            </a:endParaRPr>
          </a:p>
        </p:txBody>
      </p:sp>
      <p:sp>
        <p:nvSpPr>
          <p:cNvPr id="6" name="Content Placeholder 5"/>
          <p:cNvSpPr>
            <a:spLocks noGrp="1"/>
          </p:cNvSpPr>
          <p:nvPr>
            <p:ph idx="1"/>
          </p:nvPr>
        </p:nvSpPr>
        <p:spPr/>
        <p:txBody>
          <a:bodyPr/>
          <a:lstStyle/>
          <a:p>
            <a:pPr>
              <a:lnSpc>
                <a:spcPct val="90000"/>
              </a:lnSpc>
              <a:buNone/>
            </a:pPr>
            <a:r>
              <a:rPr lang="en-US" altLang="en-US" sz="2000" dirty="0" err="1" smtClean="0">
                <a:latin typeface="Arial" panose="020B0604020202020204" pitchFamily="34" charset="0"/>
                <a:cs typeface="Arial" panose="020B0604020202020204" pitchFamily="34" charset="0"/>
              </a:rPr>
              <a:t>Cottrell,S</a:t>
            </a:r>
            <a:r>
              <a:rPr lang="en-US" altLang="en-US" sz="2000" dirty="0" smtClean="0">
                <a:latin typeface="Arial" panose="020B0604020202020204" pitchFamily="34" charset="0"/>
                <a:cs typeface="Arial" panose="020B0604020202020204" pitchFamily="34" charset="0"/>
              </a:rPr>
              <a:t>. </a:t>
            </a:r>
            <a:r>
              <a:rPr lang="en-US" altLang="en-US" sz="2000" dirty="0">
                <a:latin typeface="Arial" panose="020B0604020202020204" pitchFamily="34" charset="0"/>
                <a:cs typeface="Arial" panose="020B0604020202020204" pitchFamily="34" charset="0"/>
              </a:rPr>
              <a:t>(2008</a:t>
            </a:r>
            <a:r>
              <a:rPr lang="en-US" altLang="en-US" sz="2000" dirty="0" smtClean="0">
                <a:latin typeface="Arial" panose="020B0604020202020204" pitchFamily="34" charset="0"/>
                <a:cs typeface="Arial" panose="020B0604020202020204" pitchFamily="34" charset="0"/>
              </a:rPr>
              <a:t>) </a:t>
            </a:r>
            <a:r>
              <a:rPr lang="en-US" altLang="en-US" sz="2000" i="1" dirty="0">
                <a:latin typeface="Arial" panose="020B0604020202020204" pitchFamily="34" charset="0"/>
                <a:cs typeface="Arial" panose="020B0604020202020204" pitchFamily="34" charset="0"/>
              </a:rPr>
              <a:t>The Study Skills Handbook </a:t>
            </a:r>
            <a:r>
              <a:rPr lang="en-US" altLang="en-US" sz="2000" dirty="0">
                <a:latin typeface="Arial" panose="020B0604020202020204" pitchFamily="34" charset="0"/>
                <a:cs typeface="Arial" panose="020B0604020202020204" pitchFamily="34" charset="0"/>
              </a:rPr>
              <a:t>( 3</a:t>
            </a:r>
            <a:r>
              <a:rPr lang="en-US" altLang="en-US" sz="2000" baseline="30000" dirty="0">
                <a:latin typeface="Arial" panose="020B0604020202020204" pitchFamily="34" charset="0"/>
                <a:cs typeface="Arial" panose="020B0604020202020204" pitchFamily="34" charset="0"/>
              </a:rPr>
              <a:t>rd</a:t>
            </a:r>
            <a:r>
              <a:rPr lang="en-US" altLang="en-US" sz="2000" dirty="0">
                <a:latin typeface="Arial" panose="020B0604020202020204" pitchFamily="34" charset="0"/>
                <a:cs typeface="Arial" panose="020B0604020202020204" pitchFamily="34" charset="0"/>
              </a:rPr>
              <a:t> edition</a:t>
            </a:r>
            <a:r>
              <a:rPr lang="en-US" altLang="en-US" sz="2000" dirty="0" smtClean="0">
                <a:latin typeface="Arial" panose="020B0604020202020204" pitchFamily="34" charset="0"/>
                <a:cs typeface="Arial" panose="020B0604020202020204" pitchFamily="34" charset="0"/>
              </a:rPr>
              <a:t>), </a:t>
            </a:r>
            <a:r>
              <a:rPr lang="en-US" altLang="en-US" sz="2000" dirty="0">
                <a:latin typeface="Arial" panose="020B0604020202020204" pitchFamily="34" charset="0"/>
                <a:cs typeface="Arial" panose="020B0604020202020204" pitchFamily="34" charset="0"/>
              </a:rPr>
              <a:t>Hampshire</a:t>
            </a:r>
            <a:r>
              <a:rPr lang="en-US" altLang="en-US" sz="2000" dirty="0" smtClean="0">
                <a:latin typeface="Arial" panose="020B0604020202020204" pitchFamily="34" charset="0"/>
                <a:cs typeface="Arial" panose="020B0604020202020204" pitchFamily="34" charset="0"/>
              </a:rPr>
              <a:t>: Palgrave </a:t>
            </a:r>
            <a:r>
              <a:rPr lang="en-US" altLang="en-US" sz="2000" dirty="0">
                <a:latin typeface="Arial" panose="020B0604020202020204" pitchFamily="34" charset="0"/>
                <a:cs typeface="Arial" panose="020B0604020202020204" pitchFamily="34" charset="0"/>
              </a:rPr>
              <a:t>Macmillan</a:t>
            </a:r>
          </a:p>
          <a:p>
            <a:pPr>
              <a:lnSpc>
                <a:spcPct val="90000"/>
              </a:lnSpc>
              <a:buNone/>
            </a:pPr>
            <a:r>
              <a:rPr lang="en-US" altLang="en-US" sz="2000" dirty="0" err="1" smtClean="0">
                <a:latin typeface="Arial" panose="020B0604020202020204" pitchFamily="34" charset="0"/>
                <a:cs typeface="Arial" panose="020B0604020202020204" pitchFamily="34" charset="0"/>
              </a:rPr>
              <a:t>Duffy,T</a:t>
            </a:r>
            <a:r>
              <a:rPr lang="en-US" altLang="en-US" sz="2000" dirty="0" smtClean="0">
                <a:latin typeface="Arial" panose="020B0604020202020204" pitchFamily="34" charset="0"/>
                <a:cs typeface="Arial" panose="020B0604020202020204" pitchFamily="34" charset="0"/>
              </a:rPr>
              <a:t>. (1999) </a:t>
            </a:r>
            <a:r>
              <a:rPr lang="en-US" altLang="en-US" sz="2000" i="1" dirty="0">
                <a:latin typeface="Arial" panose="020B0604020202020204" pitchFamily="34" charset="0"/>
                <a:cs typeface="Arial" panose="020B0604020202020204" pitchFamily="34" charset="0"/>
              </a:rPr>
              <a:t>Microsoft </a:t>
            </a:r>
            <a:r>
              <a:rPr lang="en-US" altLang="en-US" sz="2000" i="1" dirty="0" err="1">
                <a:latin typeface="Arial" panose="020B0604020202020204" pitchFamily="34" charset="0"/>
                <a:cs typeface="Arial" panose="020B0604020202020204" pitchFamily="34" charset="0"/>
              </a:rPr>
              <a:t>Powerpoint</a:t>
            </a:r>
            <a:r>
              <a:rPr lang="en-US" altLang="en-US" sz="2000" i="1" dirty="0">
                <a:latin typeface="Arial" panose="020B0604020202020204" pitchFamily="34" charset="0"/>
                <a:cs typeface="Arial" panose="020B0604020202020204" pitchFamily="34" charset="0"/>
              </a:rPr>
              <a:t> 2000</a:t>
            </a:r>
            <a:r>
              <a:rPr lang="en-US" altLang="en-US" sz="2000" dirty="0">
                <a:latin typeface="Arial" panose="020B0604020202020204" pitchFamily="34" charset="0"/>
                <a:cs typeface="Arial" panose="020B0604020202020204" pitchFamily="34" charset="0"/>
              </a:rPr>
              <a:t>, New Jersey: Prentice </a:t>
            </a:r>
            <a:r>
              <a:rPr lang="en-US" altLang="en-US" sz="2000" dirty="0" smtClean="0">
                <a:latin typeface="Arial" panose="020B0604020202020204" pitchFamily="34" charset="0"/>
                <a:cs typeface="Arial" panose="020B0604020202020204" pitchFamily="34" charset="0"/>
              </a:rPr>
              <a:t>Hall</a:t>
            </a:r>
          </a:p>
          <a:p>
            <a:pPr>
              <a:lnSpc>
                <a:spcPct val="90000"/>
              </a:lnSpc>
              <a:buNone/>
            </a:pPr>
            <a:r>
              <a:rPr lang="en-GB" altLang="en-US" sz="2000" dirty="0" err="1" smtClean="0">
                <a:latin typeface="Arial" panose="020B0604020202020204" pitchFamily="34" charset="0"/>
                <a:cs typeface="Arial" panose="020B0604020202020204" pitchFamily="34" charset="0"/>
              </a:rPr>
              <a:t>Hopwood,M</a:t>
            </a:r>
            <a:r>
              <a:rPr lang="en-GB" altLang="en-US" sz="2000" dirty="0">
                <a:latin typeface="Arial" panose="020B0604020202020204" pitchFamily="34" charset="0"/>
                <a:cs typeface="Arial" panose="020B0604020202020204" pitchFamily="34" charset="0"/>
              </a:rPr>
              <a:t>. ( 2012) </a:t>
            </a:r>
            <a:r>
              <a:rPr lang="en-GB" altLang="en-US" sz="2000" i="1" dirty="0">
                <a:latin typeface="Arial" panose="020B0604020202020204" pitchFamily="34" charset="0"/>
                <a:cs typeface="Arial" panose="020B0604020202020204" pitchFamily="34" charset="0"/>
              </a:rPr>
              <a:t>ASGY4014C </a:t>
            </a:r>
            <a:r>
              <a:rPr lang="en-GB" altLang="en-US" sz="2000" i="1" dirty="0" err="1">
                <a:latin typeface="Arial" panose="020B0604020202020204" pitchFamily="34" charset="0"/>
                <a:cs typeface="Arial" panose="020B0604020202020204" pitchFamily="34" charset="0"/>
              </a:rPr>
              <a:t>Cymry’r</a:t>
            </a:r>
            <a:r>
              <a:rPr lang="en-GB" altLang="en-US" sz="2000" i="1" dirty="0">
                <a:latin typeface="Arial" panose="020B0604020202020204" pitchFamily="34" charset="0"/>
                <a:cs typeface="Arial" panose="020B0604020202020204" pitchFamily="34" charset="0"/>
              </a:rPr>
              <a:t> </a:t>
            </a:r>
            <a:r>
              <a:rPr lang="en-GB" altLang="en-US" sz="2000" i="1" dirty="0" err="1">
                <a:latin typeface="Arial" panose="020B0604020202020204" pitchFamily="34" charset="0"/>
                <a:cs typeface="Arial" panose="020B0604020202020204" pitchFamily="34" charset="0"/>
              </a:rPr>
              <a:t>Byd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Caerfyrddin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Prifysgol</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Cymru</a:t>
            </a:r>
            <a:r>
              <a:rPr lang="en-GB" altLang="en-US" sz="2000" dirty="0">
                <a:latin typeface="Arial" panose="020B0604020202020204" pitchFamily="34" charset="0"/>
                <a:cs typeface="Arial" panose="020B0604020202020204" pitchFamily="34" charset="0"/>
              </a:rPr>
              <a:t> Y </a:t>
            </a:r>
            <a:r>
              <a:rPr lang="en-GB" altLang="en-US" sz="2000" dirty="0" err="1">
                <a:latin typeface="Arial" panose="020B0604020202020204" pitchFamily="34" charset="0"/>
                <a:cs typeface="Arial" panose="020B0604020202020204" pitchFamily="34" charset="0"/>
              </a:rPr>
              <a:t>Drindod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Dewi</a:t>
            </a:r>
            <a:r>
              <a:rPr lang="en-GB" altLang="en-US" sz="2000" dirty="0">
                <a:latin typeface="Arial" panose="020B0604020202020204" pitchFamily="34" charset="0"/>
                <a:cs typeface="Arial" panose="020B0604020202020204" pitchFamily="34" charset="0"/>
              </a:rPr>
              <a:t> </a:t>
            </a:r>
            <a:r>
              <a:rPr lang="en-GB" altLang="en-US" sz="2000" dirty="0" err="1" smtClean="0">
                <a:latin typeface="Arial" panose="020B0604020202020204" pitchFamily="34" charset="0"/>
                <a:cs typeface="Arial" panose="020B0604020202020204" pitchFamily="34" charset="0"/>
              </a:rPr>
              <a:t>Sant</a:t>
            </a:r>
            <a:endParaRPr lang="en-US" altLang="en-US" sz="2000" dirty="0">
              <a:latin typeface="Arial" panose="020B0604020202020204" pitchFamily="34" charset="0"/>
              <a:cs typeface="Arial" panose="020B0604020202020204" pitchFamily="34" charset="0"/>
            </a:endParaRPr>
          </a:p>
          <a:p>
            <a:pPr>
              <a:lnSpc>
                <a:spcPct val="90000"/>
              </a:lnSpc>
              <a:buNone/>
            </a:pPr>
            <a:r>
              <a:rPr lang="en-US" altLang="en-US" sz="2000" dirty="0">
                <a:latin typeface="Arial" panose="020B0604020202020204" pitchFamily="34" charset="0"/>
                <a:cs typeface="Arial" panose="020B0604020202020204" pitchFamily="34" charset="0"/>
              </a:rPr>
              <a:t>Levin, </a:t>
            </a:r>
            <a:r>
              <a:rPr lang="en-US" altLang="en-US" sz="2000" dirty="0" smtClean="0">
                <a:latin typeface="Arial" panose="020B0604020202020204" pitchFamily="34" charset="0"/>
                <a:cs typeface="Arial" panose="020B0604020202020204" pitchFamily="34" charset="0"/>
              </a:rPr>
              <a:t>P. </a:t>
            </a:r>
            <a:r>
              <a:rPr lang="en-US" altLang="en-US" sz="2000" dirty="0">
                <a:latin typeface="Arial" panose="020B0604020202020204" pitchFamily="34" charset="0"/>
                <a:cs typeface="Arial" panose="020B0604020202020204" pitchFamily="34" charset="0"/>
              </a:rPr>
              <a:t>( 2006</a:t>
            </a:r>
            <a:r>
              <a:rPr lang="en-US" altLang="en-US" sz="2000" dirty="0" smtClean="0">
                <a:latin typeface="Arial" panose="020B0604020202020204" pitchFamily="34" charset="0"/>
                <a:cs typeface="Arial" panose="020B0604020202020204" pitchFamily="34" charset="0"/>
              </a:rPr>
              <a:t>) </a:t>
            </a:r>
            <a:r>
              <a:rPr lang="en-US" altLang="en-US" sz="2000" i="1" dirty="0">
                <a:latin typeface="Arial" panose="020B0604020202020204" pitchFamily="34" charset="0"/>
                <a:cs typeface="Arial" panose="020B0604020202020204" pitchFamily="34" charset="0"/>
              </a:rPr>
              <a:t>Perfect Presentations</a:t>
            </a:r>
            <a:r>
              <a:rPr lang="en-US" altLang="en-US" sz="2000" dirty="0">
                <a:latin typeface="Arial" panose="020B0604020202020204" pitchFamily="34" charset="0"/>
                <a:cs typeface="Arial" panose="020B0604020202020204" pitchFamily="34" charset="0"/>
              </a:rPr>
              <a:t>, Maidenhead: Open University </a:t>
            </a:r>
            <a:r>
              <a:rPr lang="en-US" altLang="en-US" sz="2000" dirty="0" smtClean="0">
                <a:latin typeface="Arial" panose="020B0604020202020204" pitchFamily="34" charset="0"/>
                <a:cs typeface="Arial" panose="020B0604020202020204" pitchFamily="34" charset="0"/>
              </a:rPr>
              <a:t>Press</a:t>
            </a:r>
          </a:p>
          <a:p>
            <a:pPr>
              <a:lnSpc>
                <a:spcPct val="90000"/>
              </a:lnSpc>
              <a:buNone/>
            </a:pPr>
            <a:r>
              <a:rPr lang="en-US" altLang="en-US" sz="2000" dirty="0" smtClean="0">
                <a:latin typeface="Arial" panose="020B0604020202020204" pitchFamily="34" charset="0"/>
                <a:cs typeface="Arial" panose="020B0604020202020204" pitchFamily="34" charset="0"/>
              </a:rPr>
              <a:t>Manchester University (2018) </a:t>
            </a:r>
            <a:r>
              <a:rPr lang="en-US" altLang="en-US" sz="2000" i="1" dirty="0" smtClean="0">
                <a:latin typeface="Arial" panose="020B0604020202020204" pitchFamily="34" charset="0"/>
                <a:cs typeface="Arial" panose="020B0604020202020204" pitchFamily="34" charset="0"/>
              </a:rPr>
              <a:t>Academic Posters, </a:t>
            </a:r>
            <a:r>
              <a:rPr lang="en-US" altLang="en-US" sz="2000" dirty="0">
                <a:latin typeface="Arial" panose="020B0604020202020204" pitchFamily="34" charset="0"/>
                <a:cs typeface="Arial" panose="020B0604020202020204" pitchFamily="34" charset="0"/>
              </a:rPr>
              <a:t>Available at: </a:t>
            </a:r>
            <a:r>
              <a:rPr lang="en-US" altLang="en-US" sz="2000" dirty="0">
                <a:latin typeface="Arial" panose="020B0604020202020204" pitchFamily="34" charset="0"/>
                <a:cs typeface="Arial" panose="020B0604020202020204" pitchFamily="34" charset="0"/>
                <a:hlinkClick r:id="rId2"/>
              </a:rPr>
              <a:t>http://www.supi.manchester.ac.uk/forteachers/academicposterguidance</a:t>
            </a:r>
            <a:r>
              <a:rPr lang="en-US" altLang="en-US" sz="2000" dirty="0" smtClean="0">
                <a:latin typeface="Arial" panose="020B0604020202020204" pitchFamily="34" charset="0"/>
                <a:cs typeface="Arial" panose="020B0604020202020204" pitchFamily="34" charset="0"/>
                <a:hlinkClick r:id="rId2"/>
              </a:rPr>
              <a:t>/</a:t>
            </a:r>
            <a:r>
              <a:rPr lang="en-US" altLang="en-US" sz="2000" dirty="0" smtClean="0">
                <a:latin typeface="Arial" panose="020B0604020202020204" pitchFamily="34" charset="0"/>
                <a:cs typeface="Arial" panose="020B0604020202020204" pitchFamily="34" charset="0"/>
              </a:rPr>
              <a:t> (Accessed 15.08.18). </a:t>
            </a:r>
            <a:endParaRPr lang="en-US" altLang="en-US" sz="20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106332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158</TotalTime>
  <Words>1306</Words>
  <Application>Microsoft Office PowerPoint</Application>
  <PresentationFormat>On-screen Show (4:3)</PresentationFormat>
  <Paragraphs>270</Paragraphs>
  <Slides>27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Times New Roman</vt:lpstr>
      <vt:lpstr>Wingdings</vt:lpstr>
      <vt:lpstr>Wingdings 2</vt:lpstr>
      <vt:lpstr>Oriel</vt:lpstr>
      <vt:lpstr>ECGE4001/C </vt:lpstr>
      <vt:lpstr>Deilliannau Dysgu  Learning Outcomes </vt:lpstr>
      <vt:lpstr>Deilliannau Dysgu  Learning Outcomes </vt:lpstr>
      <vt:lpstr>Deilliannau Dysgu  Learning Outcomes </vt:lpstr>
      <vt:lpstr>Deilliannau Dysgu  Learning Outcomes </vt:lpstr>
      <vt:lpstr>Amserlen  Timetable</vt:lpstr>
      <vt:lpstr>Disgwyliadau ychwanegol  Other expectations</vt:lpstr>
      <vt:lpstr>Asesiad 2 (50%) Assessment 2 (50%) </vt:lpstr>
      <vt:lpstr>Taclo’r Dasg Tackling the Task </vt:lpstr>
      <vt:lpstr>Cyflwyniadau Llafar Verbal Presentations</vt:lpstr>
      <vt:lpstr>Rhinweddau Siarad Cyhoeddus Llwyddiannus  Qualities of Successful Public Speaking</vt:lpstr>
      <vt:lpstr>Dim Ofn!  Nerve Buster! </vt:lpstr>
      <vt:lpstr>Cynllunio Planning</vt:lpstr>
      <vt:lpstr>Pwnc   Subject</vt:lpstr>
      <vt:lpstr>Trefn   Order</vt:lpstr>
      <vt:lpstr>Cyngor  Tips</vt:lpstr>
      <vt:lpstr>Cyflwyniad   Introduction</vt:lpstr>
      <vt:lpstr>Prif Bwyntiau  Main Points</vt:lpstr>
      <vt:lpstr>Diweddglo  Conclusion</vt:lpstr>
      <vt:lpstr>Eich tro chi  Your turn</vt:lpstr>
      <vt:lpstr>Asesiadau Llafar  Verbal assessments</vt:lpstr>
      <vt:lpstr>   Y Pwerbwynt Gwaethaf yn y Byd The Worst Powerpoint Presentation in the World</vt:lpstr>
      <vt:lpstr>Cyflwyniadau Llafar  Verbal Presentations</vt:lpstr>
      <vt:lpstr>  Poster Academaidd  Academic poster </vt:lpstr>
      <vt:lpstr>Cynllunio’r Poster Designing the Poster </vt:lpstr>
      <vt:lpstr>Esiamplau Examples </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22</cp:revision>
  <dcterms:created xsi:type="dcterms:W3CDTF">2016-08-09T15:22:30Z</dcterms:created>
  <dcterms:modified xsi:type="dcterms:W3CDTF">2018-11-11T19:37:09Z</dcterms:modified>
</cp:coreProperties>
</file>